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64" r:id="rId16"/>
    <p:sldId id="259" r:id="rId17"/>
    <p:sldId id="260" r:id="rId18"/>
    <p:sldId id="261" r:id="rId19"/>
    <p:sldId id="263" r:id="rId20"/>
    <p:sldId id="267" r:id="rId21"/>
    <p:sldId id="269" r:id="rId22"/>
    <p:sldId id="270" r:id="rId23"/>
    <p:sldId id="268" r:id="rId24"/>
    <p:sldId id="271" r:id="rId25"/>
    <p:sldId id="277" r:id="rId26"/>
    <p:sldId id="276" r:id="rId27"/>
    <p:sldId id="275" r:id="rId28"/>
    <p:sldId id="272" r:id="rId29"/>
    <p:sldId id="273" r:id="rId30"/>
    <p:sldId id="274" r:id="rId31"/>
    <p:sldId id="278" r:id="rId32"/>
    <p:sldId id="281" r:id="rId33"/>
    <p:sldId id="279" r:id="rId34"/>
    <p:sldId id="280" r:id="rId35"/>
    <p:sldId id="262" r:id="rId36"/>
    <p:sldId id="291" r:id="rId37"/>
    <p:sldId id="293" r:id="rId38"/>
    <p:sldId id="2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4A07-501E-4B05-9431-695E737BAED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40A13-9964-49AC-A702-81647C7B0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9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940D-0F48-A84F-8F05-C9D6E42929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940D-0F48-A84F-8F05-C9D6E42929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940D-0F48-A84F-8F05-C9D6E42929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1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940D-0F48-A84F-8F05-C9D6E4292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940D-0F48-A84F-8F05-C9D6E4292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940D-0F48-A84F-8F05-C9D6E4292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940D-0F48-A84F-8F05-C9D6E429295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3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574767"/>
            <a:ext cx="7467600" cy="692330"/>
          </a:xfrm>
        </p:spPr>
        <p:txBody>
          <a:bodyPr>
            <a:normAutofit/>
          </a:bodyPr>
          <a:lstStyle>
            <a:lvl1pPr>
              <a:defRPr sz="4000">
                <a:latin typeface="Exotc350 Bd BT" panose="04030805050B02020A03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537"/>
            <a:ext cx="7886700" cy="4062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2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64710"/>
            <a:ext cx="7886700" cy="2852737"/>
          </a:xfrm>
        </p:spPr>
        <p:txBody>
          <a:bodyPr anchor="b">
            <a:normAutofit/>
          </a:bodyPr>
          <a:lstStyle>
            <a:lvl1pPr>
              <a:defRPr sz="3200">
                <a:latin typeface="NEOTERIQUE" panose="02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881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1703"/>
            <a:ext cx="7886700" cy="11289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2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87829"/>
            <a:ext cx="7886700" cy="992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4766"/>
            <a:ext cx="7886700" cy="1115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0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0316-EA1D-4C94-8D0E-FA343E6510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5CD2-ADDB-4F78-8600-56F40D77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goo.gl/l0C3x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Eras Bold ITC" panose="020B0907030504020204" pitchFamily="34" charset="0"/>
              </a:rPr>
              <a:t>Mekanisme</a:t>
            </a:r>
            <a:r>
              <a:rPr lang="en-US" dirty="0">
                <a:latin typeface="Eras Bold ITC" panose="020B0907030504020204" pitchFamily="34" charset="0"/>
              </a:rPr>
              <a:t> Upload Internal UNY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pkm.kemahasiswaan.uny.ac.id</a:t>
            </a:r>
          </a:p>
          <a:p>
            <a:endParaRPr lang="en-US" dirty="0"/>
          </a:p>
          <a:p>
            <a:r>
              <a:rPr lang="en-US" dirty="0" err="1"/>
              <a:t>Oleh</a:t>
            </a:r>
            <a:r>
              <a:rPr lang="en-US" dirty="0"/>
              <a:t> :</a:t>
            </a:r>
          </a:p>
          <a:p>
            <a:r>
              <a:rPr lang="en-US" dirty="0" err="1"/>
              <a:t>Nurtanio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P, </a:t>
            </a:r>
            <a:r>
              <a:rPr lang="en-US" dirty="0" err="1"/>
              <a:t>M.Pd</a:t>
            </a:r>
            <a:r>
              <a:rPr lang="en-US" dirty="0"/>
              <a:t>.</a:t>
            </a:r>
          </a:p>
          <a:p>
            <a:r>
              <a:rPr lang="en-US" dirty="0"/>
              <a:t>Muhammad Izzuddin Mahali, </a:t>
            </a:r>
            <a:r>
              <a:rPr lang="en-US" dirty="0" err="1"/>
              <a:t>S.Pd.T</a:t>
            </a:r>
            <a:r>
              <a:rPr lang="en-US" dirty="0"/>
              <a:t>., M.Cs.</a:t>
            </a:r>
          </a:p>
        </p:txBody>
      </p:sp>
    </p:spTree>
    <p:extLst>
      <p:ext uri="{BB962C8B-B14F-4D97-AF65-F5344CB8AC3E}">
        <p14:creationId xmlns:p14="http://schemas.microsoft.com/office/powerpoint/2010/main" val="261409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Permasalahan</a:t>
            </a:r>
            <a:r>
              <a:rPr lang="en-US" dirty="0"/>
              <a:t> Program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Proposal </a:t>
            </a:r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tidak sesuai </a:t>
            </a:r>
            <a:r>
              <a:rPr lang="id-ID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 Jenis </a:t>
            </a:r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id-ID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rogram</a:t>
            </a:r>
            <a:endParaRPr lang="en-U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PKMP variabel-variabel yang diteliti tidak 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PKMT gambaran Teknologi dan mitra tidak 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PKMM gambaran dari masyarakat sasaran tidak 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PKMKC nilai futuristik dari karya besar yang diusulkan masih belum nampak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PKMK muatan kompetensi kelayakan </a:t>
            </a:r>
            <a:r>
              <a:rPr lang="id-ID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terhadap </a:t>
            </a:r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 belum ada</a:t>
            </a:r>
            <a:r>
              <a:rPr lang="id-ID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atau nampak.</a:t>
            </a:r>
            <a:endParaRPr lang="en-U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3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id-ID" dirty="0"/>
              <a:t> dan Inovasi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buFontTx/>
              <a:buChar char="-"/>
            </a:pP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berulang</a:t>
            </a:r>
            <a:endParaRPr lang="en-US" dirty="0"/>
          </a:p>
          <a:p>
            <a:pPr marL="214313" indent="-214313">
              <a:buFontTx/>
              <a:buChar char="-"/>
            </a:pP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PT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berdomisili</a:t>
            </a:r>
            <a:r>
              <a:rPr lang="en-US" dirty="0"/>
              <a:t> di </a:t>
            </a:r>
            <a:r>
              <a:rPr lang="en-US" dirty="0" err="1"/>
              <a:t>Jawa</a:t>
            </a:r>
            <a:endParaRPr lang="en-US" dirty="0"/>
          </a:p>
          <a:p>
            <a:pPr marL="214313" indent="-214313">
              <a:buFontTx/>
              <a:buChar char="-"/>
            </a:pPr>
            <a:r>
              <a:rPr lang="en-US" b="1" u="sng" dirty="0" err="1"/>
              <a:t>Solusi</a:t>
            </a:r>
            <a:r>
              <a:rPr lang="en-US" dirty="0"/>
              <a:t> :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judul-judul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PKM yang </a:t>
            </a:r>
            <a:r>
              <a:rPr lang="en-US" dirty="0" err="1"/>
              <a:t>didanai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1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27584" y="1196752"/>
          <a:ext cx="7838744" cy="474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886">
                <a:tc>
                  <a:txBody>
                    <a:bodyPr/>
                    <a:lstStyle/>
                    <a:p>
                      <a:r>
                        <a:rPr lang="id-ID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Materi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Sesuai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86">
                <a:tc>
                  <a:txBody>
                    <a:bodyPr/>
                    <a:lstStyle/>
                    <a:p>
                      <a:r>
                        <a:rPr lang="id-ID" sz="1400" b="1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b="1" dirty="0"/>
                        <a:t>PKMP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86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Harus ada State of The Art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86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Judul,</a:t>
                      </a:r>
                      <a:r>
                        <a:rPr lang="id-ID" sz="1400" baseline="0" dirty="0"/>
                        <a:t> latar belakang, tujuan dan metoda harus sinkron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Perspekti kemanfaatan besar dari hasil penelitian harus dapat digambarkan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86">
                <a:tc>
                  <a:txBody>
                    <a:bodyPr/>
                    <a:lstStyle/>
                    <a:p>
                      <a:r>
                        <a:rPr lang="id-ID" sz="1400" b="1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b="1" dirty="0"/>
                        <a:t>PKMT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886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Permasalahan harus dari mitra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886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Mitra sifatnya produktif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Ada gambaran teknologi</a:t>
                      </a:r>
                      <a:r>
                        <a:rPr lang="id-ID" sz="1400" baseline="0" dirty="0"/>
                        <a:t> yang siap diimplemntasikan ke mitra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886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 boleh ada unsur penelitian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Persfektif kemanfaatan besar bagi mitra harus dapat digambarkan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/>
              <a:t>Daftar Pengecekan Keunggulan Substansi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254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683605"/>
            <a:ext cx="244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/>
              <a:t>Lanjutan..............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61142" y="1145271"/>
          <a:ext cx="7955312" cy="475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2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439">
                <a:tc>
                  <a:txBody>
                    <a:bodyPr/>
                    <a:lstStyle/>
                    <a:p>
                      <a:r>
                        <a:rPr lang="id-ID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Materi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Sesuai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r>
                        <a:rPr lang="id-ID" sz="1400" b="1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b="1" dirty="0"/>
                        <a:t>PKMKC (Sementara untuk Topik Teknologi)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Harus ada State of The Art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Judul,</a:t>
                      </a:r>
                      <a:r>
                        <a:rPr lang="id-ID" sz="1400" baseline="0" dirty="0"/>
                        <a:t> latar belakang, tujuan dan metoda harus sinkron</a:t>
                      </a:r>
                      <a:endParaRPr lang="id-ID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Latar belakang penuangan ide harus jelas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42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Perspektif kemanfaatan besar yang bersifat futuristik dari hasil kegiatan harus dapat digambarkan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856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 boleh ada unsur penelitian</a:t>
                      </a:r>
                      <a:r>
                        <a:rPr lang="id-ID" sz="1400" baseline="0" dirty="0"/>
                        <a:t> dan tidak perlu ada mitra</a:t>
                      </a:r>
                      <a:endParaRPr lang="id-ID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r>
                        <a:rPr lang="id-ID" sz="1400" b="1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b="1" dirty="0"/>
                        <a:t>PKMM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Permasalahan harus murni dari mitra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Mitra sifatnya tidak produktif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856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Ada gambaran teknologi</a:t>
                      </a:r>
                      <a:r>
                        <a:rPr lang="id-ID" sz="1400" baseline="0" dirty="0"/>
                        <a:t> yang siap diimplementasikan ke mitra</a:t>
                      </a:r>
                      <a:endParaRPr lang="id-ID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 boleh ada unsur penelitian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9856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Persfektif kemanfaatan besar bagi mitra harus dapat digambarkan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18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612" y="779140"/>
            <a:ext cx="244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/>
              <a:t>Lanjutan..............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06551" y="1386449"/>
          <a:ext cx="7900721" cy="243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846">
                <a:tc>
                  <a:txBody>
                    <a:bodyPr/>
                    <a:lstStyle/>
                    <a:p>
                      <a:r>
                        <a:rPr lang="id-ID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Materi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Sesuai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r>
                        <a:rPr lang="id-ID" sz="1400" b="1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b="1" dirty="0"/>
                        <a:t>PKMK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Produk</a:t>
                      </a:r>
                      <a:r>
                        <a:rPr lang="id-ID" sz="1400" baseline="0" dirty="0"/>
                        <a:t> atau Jasa merupakan bagian kompetensi dari ketua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Judul,</a:t>
                      </a:r>
                      <a:r>
                        <a:rPr lang="id-ID" sz="1400" baseline="0" dirty="0"/>
                        <a:t> latar belakang, tujuan dan metoda pelaksanaan harus sinkron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Latar belakang</a:t>
                      </a:r>
                      <a:r>
                        <a:rPr lang="id-ID" sz="1400" baseline="0" dirty="0"/>
                        <a:t> dan analisis pasar harus meyakinkan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Metoda</a:t>
                      </a:r>
                      <a:r>
                        <a:rPr lang="id-ID" sz="1400" baseline="0" dirty="0"/>
                        <a:t> pelaksanaan kegiatan harus dilengkapi dengan FS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 boleh ada unsur penelitian</a:t>
                      </a:r>
                      <a:r>
                        <a:rPr lang="id-ID" sz="1400" baseline="0" dirty="0"/>
                        <a:t> dan boleh bermitra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2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Panduan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Pedoman</a:t>
            </a:r>
            <a:r>
              <a:rPr lang="en-US" dirty="0"/>
              <a:t> PKM (Program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) 2015 di website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baseline="30000" dirty="0"/>
              <a:t>*)</a:t>
            </a:r>
          </a:p>
          <a:p>
            <a:pPr marL="0" indent="0" algn="ctr">
              <a:buNone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simlitabmas.dikti.go.id</a:t>
            </a:r>
          </a:p>
          <a:p>
            <a:pPr marL="0" indent="0" algn="ctr">
              <a:buNone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pkm.kemahasiswaan.uny.ac.id</a:t>
            </a:r>
          </a:p>
          <a:p>
            <a:r>
              <a:rPr lang="en-US" dirty="0" err="1"/>
              <a:t>cermati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proposal.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aseline="30000" dirty="0"/>
              <a:t>*)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diumumkan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04589"/>
              </p:ext>
            </p:extLst>
          </p:nvPr>
        </p:nvGraphicFramePr>
        <p:xfrm>
          <a:off x="357859" y="650505"/>
          <a:ext cx="541582" cy="54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CorelDRAW" r:id="rId3" imgW="905760" imgH="905760" progId="">
                  <p:embed/>
                </p:oleObj>
              </mc:Choice>
              <mc:Fallback>
                <p:oleObj name="CorelDRAW" r:id="rId3" imgW="905760" imgH="9057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59" y="650505"/>
                        <a:ext cx="541582" cy="540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61544"/>
              </p:ext>
            </p:extLst>
          </p:nvPr>
        </p:nvGraphicFramePr>
        <p:xfrm>
          <a:off x="604617" y="5809244"/>
          <a:ext cx="332924" cy="33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CorelDRAW" r:id="rId5" imgW="905760" imgH="905760" progId="">
                  <p:embed/>
                </p:oleObj>
              </mc:Choice>
              <mc:Fallback>
                <p:oleObj name="CorelDRAW" r:id="rId5" imgW="905760" imgH="9057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17" y="5809244"/>
                        <a:ext cx="332924" cy="332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56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 </a:t>
            </a:r>
            <a:r>
              <a:rPr lang="en-US" dirty="0" err="1"/>
              <a:t>dan</a:t>
            </a:r>
            <a:r>
              <a:rPr lang="en-US" dirty="0"/>
              <a:t>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Bentuk</a:t>
            </a:r>
            <a:r>
              <a:rPr lang="en-US" dirty="0"/>
              <a:t> team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.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jurusan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minimal </a:t>
            </a:r>
            <a:r>
              <a:rPr lang="en-US" dirty="0" err="1"/>
              <a:t>ada</a:t>
            </a:r>
            <a:r>
              <a:rPr lang="en-US" dirty="0"/>
              <a:t> 1 </a:t>
            </a:r>
            <a:r>
              <a:rPr lang="en-US" dirty="0" err="1"/>
              <a:t>anggota</a:t>
            </a:r>
            <a:r>
              <a:rPr lang="en-US" dirty="0"/>
              <a:t> yang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memliki</a:t>
            </a:r>
            <a:r>
              <a:rPr lang="en-US" dirty="0"/>
              <a:t> skill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keterlanjutan</a:t>
            </a:r>
            <a:r>
              <a:rPr lang="en-US" dirty="0"/>
              <a:t> PKM </a:t>
            </a:r>
            <a:r>
              <a:rPr lang="en-US" dirty="0" err="1"/>
              <a:t>kelompokmu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PKM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. </a:t>
            </a:r>
            <a:r>
              <a:rPr lang="en-US" dirty="0" err="1"/>
              <a:t>Cari</a:t>
            </a:r>
            <a:r>
              <a:rPr lang="en-US" dirty="0"/>
              <a:t> ide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PKM yang </a:t>
            </a:r>
            <a:r>
              <a:rPr lang="en-US" dirty="0" err="1"/>
              <a:t>menurutmu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unik,namun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kebermanfaatan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. </a:t>
            </a:r>
            <a:r>
              <a:rPr lang="en-US" dirty="0" err="1"/>
              <a:t>Konsultasikan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kakak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 /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tips </a:t>
            </a:r>
            <a:r>
              <a:rPr lang="en-US" dirty="0" err="1"/>
              <a:t>pembuatan</a:t>
            </a:r>
            <a:r>
              <a:rPr lang="en-US" dirty="0"/>
              <a:t> PKM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lolos</a:t>
            </a:r>
            <a:r>
              <a:rPr lang="en-US" dirty="0"/>
              <a:t>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09110"/>
              </p:ext>
            </p:extLst>
          </p:nvPr>
        </p:nvGraphicFramePr>
        <p:xfrm>
          <a:off x="584200" y="5783036"/>
          <a:ext cx="345178" cy="34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CorelDRAW" r:id="rId3" imgW="905760" imgH="905760" progId="">
                  <p:embed/>
                </p:oleObj>
              </mc:Choice>
              <mc:Fallback>
                <p:oleObj name="CorelDRAW" r:id="rId3" imgW="905760" imgH="90576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5783036"/>
                        <a:ext cx="345178" cy="344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82585"/>
              </p:ext>
            </p:extLst>
          </p:nvPr>
        </p:nvGraphicFramePr>
        <p:xfrm>
          <a:off x="239021" y="576217"/>
          <a:ext cx="691809" cy="69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CorelDRAW" r:id="rId5" imgW="905760" imgH="905760" progId="">
                  <p:embed/>
                </p:oleObj>
              </mc:Choice>
              <mc:Fallback>
                <p:oleObj name="CorelDRAW" r:id="rId5" imgW="905760" imgH="90576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21" y="576217"/>
                        <a:ext cx="691809" cy="690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27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66207"/>
            <a:ext cx="7467600" cy="692330"/>
          </a:xfrm>
        </p:spPr>
        <p:txBody>
          <a:bodyPr>
            <a:normAutofit/>
          </a:bodyPr>
          <a:lstStyle/>
          <a:p>
            <a:r>
              <a:rPr lang="en-US" sz="3200" dirty="0" err="1"/>
              <a:t>Mekanisme</a:t>
            </a:r>
            <a:r>
              <a:rPr lang="en-US" sz="3200" dirty="0"/>
              <a:t>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Jurusan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Fakultas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980723"/>
              </p:ext>
            </p:extLst>
          </p:nvPr>
        </p:nvGraphicFramePr>
        <p:xfrm>
          <a:off x="427038" y="1689100"/>
          <a:ext cx="8348662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CorelDRAW" r:id="rId3" imgW="2644560" imgH="1287360" progId="CorelDraw.Graphic.17">
                  <p:embed/>
                </p:oleObj>
              </mc:Choice>
              <mc:Fallback>
                <p:oleObj name="CorelDRAW" r:id="rId3" imgW="2644560" imgH="1287360" progId="CorelDraw.Graphic.17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689100"/>
                        <a:ext cx="8348662" cy="340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98546"/>
              </p:ext>
            </p:extLst>
          </p:nvPr>
        </p:nvGraphicFramePr>
        <p:xfrm>
          <a:off x="367744" y="590007"/>
          <a:ext cx="693261" cy="69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CorelDRAW" r:id="rId5" imgW="905760" imgH="905760" progId="">
                  <p:embed/>
                </p:oleObj>
              </mc:Choice>
              <mc:Fallback>
                <p:oleObj name="CorelDRAW" r:id="rId5" imgW="905760" imgH="9057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44" y="590007"/>
                        <a:ext cx="693261" cy="692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773415"/>
              </p:ext>
            </p:extLst>
          </p:nvPr>
        </p:nvGraphicFramePr>
        <p:xfrm>
          <a:off x="590550" y="5777864"/>
          <a:ext cx="336003" cy="33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CorelDRAW" r:id="rId7" imgW="905760" imgH="905760" progId="">
                  <p:embed/>
                </p:oleObj>
              </mc:Choice>
              <mc:Fallback>
                <p:oleObj name="CorelDRAW" r:id="rId7" imgW="905760" imgH="9057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5777864"/>
                        <a:ext cx="336003" cy="335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50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Tingkat </a:t>
            </a:r>
            <a:r>
              <a:rPr lang="en-US" dirty="0" err="1"/>
              <a:t>Universitas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43803"/>
            <a:ext cx="7886700" cy="2577283"/>
          </a:xfrm>
        </p:spPr>
        <p:txBody>
          <a:bodyPr>
            <a:normAutofit fontScale="62500" lnSpcReduction="20000"/>
          </a:bodyPr>
          <a:lstStyle/>
          <a:p>
            <a:pPr marL="292100" indent="-292100">
              <a:buFont typeface="+mj-lt"/>
              <a:buAutoNum type="arabicPeriod" startAt="4"/>
            </a:pPr>
            <a:r>
              <a:rPr lang="en-US" dirty="0"/>
              <a:t>Sub-Bag </a:t>
            </a:r>
            <a:r>
              <a:rPr lang="en-US" dirty="0" err="1"/>
              <a:t>Kemahasiswaan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mencarikan</a:t>
            </a:r>
            <a:r>
              <a:rPr lang="en-US" dirty="0"/>
              <a:t> ACC </a:t>
            </a:r>
            <a:r>
              <a:rPr lang="en-US" dirty="0" err="1"/>
              <a:t>Wakil</a:t>
            </a:r>
            <a:r>
              <a:rPr lang="en-US" dirty="0"/>
              <a:t> </a:t>
            </a:r>
            <a:r>
              <a:rPr lang="en-US" dirty="0" err="1"/>
              <a:t>Dekan</a:t>
            </a:r>
            <a:r>
              <a:rPr lang="en-US" dirty="0"/>
              <a:t> 3 (WD3)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Wakil</a:t>
            </a:r>
            <a:r>
              <a:rPr lang="en-US" dirty="0"/>
              <a:t> </a:t>
            </a:r>
            <a:r>
              <a:rPr lang="en-US" dirty="0" err="1"/>
              <a:t>Rektor</a:t>
            </a:r>
            <a:r>
              <a:rPr lang="en-US" dirty="0"/>
              <a:t> 3 (WR3)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.</a:t>
            </a:r>
          </a:p>
          <a:p>
            <a:pPr marL="292100" indent="-292100">
              <a:buFont typeface="+mj-lt"/>
              <a:buAutoNum type="arabicPeriod" startAt="4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di ACC  </a:t>
            </a:r>
            <a:r>
              <a:rPr lang="en-US" dirty="0" err="1"/>
              <a:t>ke</a:t>
            </a:r>
            <a:r>
              <a:rPr lang="en-US" dirty="0"/>
              <a:t> Sub- Bag </a:t>
            </a:r>
            <a:r>
              <a:rPr lang="en-US" dirty="0" err="1"/>
              <a:t>Kemahasiswaan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.</a:t>
            </a:r>
          </a:p>
          <a:p>
            <a:pPr marL="292100" indent="-292100">
              <a:buFont typeface="+mj-lt"/>
              <a:buAutoNum type="arabicPeriod" startAt="4"/>
            </a:pPr>
            <a:r>
              <a:rPr lang="en-US" dirty="0" err="1"/>
              <a:t>Mahasiswa</a:t>
            </a:r>
            <a:r>
              <a:rPr lang="en-US" dirty="0"/>
              <a:t> men-Scan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di ACC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menggabungkannya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Proposal LENGKAP </a:t>
            </a:r>
            <a:r>
              <a:rPr lang="en-US" dirty="0" err="1"/>
              <a:t>untuk</a:t>
            </a:r>
            <a:r>
              <a:rPr lang="en-US" dirty="0"/>
              <a:t> di Upload </a:t>
            </a:r>
            <a:r>
              <a:rPr lang="en-US" dirty="0" err="1"/>
              <a:t>ke</a:t>
            </a:r>
            <a:r>
              <a:rPr lang="en-US" dirty="0"/>
              <a:t> REPOSITORY UNY.</a:t>
            </a:r>
          </a:p>
          <a:p>
            <a:pPr marL="292100" indent="0">
              <a:buNone/>
            </a:pPr>
            <a:r>
              <a:rPr lang="en-US" dirty="0" err="1"/>
              <a:t>Alamat</a:t>
            </a:r>
            <a:r>
              <a:rPr lang="en-US" dirty="0"/>
              <a:t> : </a:t>
            </a:r>
            <a:br>
              <a:rPr lang="en-US" dirty="0"/>
            </a:br>
            <a:r>
              <a:rPr lang="en-US" b="1" dirty="0"/>
              <a:t>pkm.kemahasiswaan.uny.ac.id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hanya</a:t>
            </a:r>
            <a:r>
              <a:rPr lang="en-US" dirty="0"/>
              <a:t> di </a:t>
            </a:r>
            <a:r>
              <a:rPr lang="en-US" dirty="0" err="1"/>
              <a:t>jaringan</a:t>
            </a:r>
            <a:r>
              <a:rPr lang="en-US" dirty="0"/>
              <a:t> internal UNY)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15093"/>
              </p:ext>
            </p:extLst>
          </p:nvPr>
        </p:nvGraphicFramePr>
        <p:xfrm>
          <a:off x="628650" y="1320437"/>
          <a:ext cx="7621935" cy="139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CorelDRAW" r:id="rId3" imgW="2102400" imgH="384840" progId="CorelDraw.Graphic.17">
                  <p:embed/>
                </p:oleObj>
              </mc:Choice>
              <mc:Fallback>
                <p:oleObj name="CorelDRAW" r:id="rId3" imgW="2102400" imgH="384840" progId="CorelDraw.Graphic.17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320437"/>
                        <a:ext cx="7621935" cy="1393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04095"/>
              </p:ext>
            </p:extLst>
          </p:nvPr>
        </p:nvGraphicFramePr>
        <p:xfrm>
          <a:off x="388054" y="574767"/>
          <a:ext cx="693260" cy="69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CorelDRAW" r:id="rId5" imgW="905760" imgH="905760" progId="">
                  <p:embed/>
                </p:oleObj>
              </mc:Choice>
              <mc:Fallback>
                <p:oleObj name="CorelDRAW" r:id="rId5" imgW="905760" imgH="9057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54" y="574767"/>
                        <a:ext cx="693260" cy="692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45685"/>
              </p:ext>
            </p:extLst>
          </p:nvPr>
        </p:nvGraphicFramePr>
        <p:xfrm>
          <a:off x="582930" y="5779207"/>
          <a:ext cx="346710" cy="34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CorelDRAW" r:id="rId7" imgW="905760" imgH="905760" progId="">
                  <p:embed/>
                </p:oleObj>
              </mc:Choice>
              <mc:Fallback>
                <p:oleObj name="CorelDRAW" r:id="rId7" imgW="905760" imgH="9057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" y="5779207"/>
                        <a:ext cx="346710" cy="346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47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Upload DIKTI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3040"/>
            <a:ext cx="7886700" cy="268804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/>
              <a:t>Tim IT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USERNAME &amp; PASSWORD </a:t>
            </a:r>
            <a:r>
              <a:rPr lang="en-US" dirty="0" err="1"/>
              <a:t>ke</a:t>
            </a:r>
            <a:r>
              <a:rPr lang="en-US" dirty="0"/>
              <a:t> UKMF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Kolektif</a:t>
            </a:r>
            <a:r>
              <a:rPr lang="en-US" dirty="0"/>
              <a:t> Per </a:t>
            </a:r>
            <a:r>
              <a:rPr lang="en-US" dirty="0" err="1"/>
              <a:t>Fakultas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/>
              <a:t>UKMF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USERNAME &amp; PASSWORD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UPLOAD </a:t>
            </a:r>
            <a:r>
              <a:rPr lang="en-US" dirty="0" err="1"/>
              <a:t>ke</a:t>
            </a:r>
            <a:r>
              <a:rPr lang="en-US" dirty="0"/>
              <a:t> REPOSITORY UNY (pkm.kemahasiswaan.uny.ac.id)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 err="1"/>
              <a:t>Mahasiswa</a:t>
            </a:r>
            <a:r>
              <a:rPr lang="en-US" dirty="0"/>
              <a:t> Upload proposal PKM </a:t>
            </a:r>
            <a:r>
              <a:rPr lang="en-US" dirty="0" err="1"/>
              <a:t>ke</a:t>
            </a:r>
            <a:r>
              <a:rPr lang="en-US" dirty="0"/>
              <a:t> DIKTI</a:t>
            </a:r>
            <a:br>
              <a:rPr lang="en-US" dirty="0"/>
            </a:br>
            <a:r>
              <a:rPr lang="en-US" dirty="0"/>
              <a:t>(simlitabmas.dikti.go.id)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43347"/>
              </p:ext>
            </p:extLst>
          </p:nvPr>
        </p:nvGraphicFramePr>
        <p:xfrm>
          <a:off x="628650" y="1358537"/>
          <a:ext cx="8157058" cy="12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CorelDRAW" r:id="rId3" imgW="3202920" imgH="504720" progId="">
                  <p:embed/>
                </p:oleObj>
              </mc:Choice>
              <mc:Fallback>
                <p:oleObj name="CorelDRAW" r:id="rId3" imgW="3202920" imgH="50472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358537"/>
                        <a:ext cx="8157058" cy="128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174744"/>
              </p:ext>
            </p:extLst>
          </p:nvPr>
        </p:nvGraphicFramePr>
        <p:xfrm>
          <a:off x="333374" y="553682"/>
          <a:ext cx="714375" cy="71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CorelDRAW" r:id="rId5" imgW="905760" imgH="905760" progId="">
                  <p:embed/>
                </p:oleObj>
              </mc:Choice>
              <mc:Fallback>
                <p:oleObj name="CorelDRAW" r:id="rId5" imgW="905760" imgH="9057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4" y="553682"/>
                        <a:ext cx="714375" cy="713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500780"/>
              </p:ext>
            </p:extLst>
          </p:nvPr>
        </p:nvGraphicFramePr>
        <p:xfrm>
          <a:off x="565151" y="5760176"/>
          <a:ext cx="387144" cy="38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CorelDRAW" r:id="rId7" imgW="905760" imgH="905760" progId="">
                  <p:embed/>
                </p:oleObj>
              </mc:Choice>
              <mc:Fallback>
                <p:oleObj name="CorelDRAW" r:id="rId7" imgW="905760" imgH="9057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1" y="5760176"/>
                        <a:ext cx="387144" cy="386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89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Sekilas</a:t>
            </a:r>
            <a:r>
              <a:rPr lang="en-US" dirty="0"/>
              <a:t> Info </a:t>
            </a:r>
            <a:r>
              <a:rPr lang="en-US" dirty="0" err="1"/>
              <a:t>Penting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3794" y="1729457"/>
            <a:ext cx="80149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Beberapa</a:t>
            </a:r>
            <a:r>
              <a:rPr lang="en-US" sz="4000" dirty="0"/>
              <a:t> </a:t>
            </a:r>
            <a:r>
              <a:rPr lang="en-US" sz="4000" dirty="0" err="1"/>
              <a:t>kesalahan-kesalahan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yang </a:t>
            </a:r>
            <a:r>
              <a:rPr lang="en-US" sz="4000" dirty="0" err="1"/>
              <a:t>sering</a:t>
            </a:r>
            <a:r>
              <a:rPr lang="en-US" sz="4000" dirty="0"/>
              <a:t> </a:t>
            </a:r>
            <a:r>
              <a:rPr lang="en-US" sz="4000" dirty="0" err="1"/>
              <a:t>terjadi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Usulan</a:t>
            </a:r>
            <a:r>
              <a:rPr lang="en-US" sz="4000" dirty="0"/>
              <a:t> Proposal PKM*</a:t>
            </a:r>
          </a:p>
          <a:p>
            <a:pPr algn="ctr"/>
            <a:endParaRPr lang="en-US" sz="4000" dirty="0"/>
          </a:p>
          <a:p>
            <a:pPr algn="ctr"/>
            <a:r>
              <a:rPr lang="en-US" sz="2800" dirty="0"/>
              <a:t>*)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Temuan</a:t>
            </a:r>
            <a:r>
              <a:rPr lang="en-US" sz="2800" dirty="0"/>
              <a:t> </a:t>
            </a:r>
            <a:r>
              <a:rPr lang="en-US" sz="2800" dirty="0" err="1"/>
              <a:t>Juri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endParaRPr lang="en-US" sz="2800" dirty="0"/>
          </a:p>
          <a:p>
            <a:pPr algn="ctr"/>
            <a:r>
              <a:rPr lang="en-US" sz="2800" dirty="0" err="1"/>
              <a:t>pada</a:t>
            </a:r>
            <a:r>
              <a:rPr lang="en-US" sz="2800" dirty="0"/>
              <a:t> Proposal-proposal PKM</a:t>
            </a:r>
          </a:p>
        </p:txBody>
      </p:sp>
    </p:spTree>
    <p:extLst>
      <p:ext uri="{BB962C8B-B14F-4D97-AF65-F5344CB8AC3E}">
        <p14:creationId xmlns:p14="http://schemas.microsoft.com/office/powerpoint/2010/main" val="29122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PKM Internal UNY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Repositori</a:t>
            </a:r>
            <a:r>
              <a:rPr lang="en-US" dirty="0"/>
              <a:t> PKM UNY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pengusul</a:t>
            </a:r>
            <a:r>
              <a:rPr lang="en-US" dirty="0"/>
              <a:t> PKM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mengarsipkan</a:t>
            </a:r>
            <a:r>
              <a:rPr lang="en-US" dirty="0"/>
              <a:t> proposal,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,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PKM DIKTI.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–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 (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kelupaan</a:t>
            </a:r>
            <a:r>
              <a:rPr lang="en-US" dirty="0"/>
              <a:t> detail </a:t>
            </a:r>
            <a:r>
              <a:rPr lang="en-US" dirty="0" err="1"/>
              <a:t>Akun</a:t>
            </a:r>
            <a:r>
              <a:rPr lang="en-US" dirty="0"/>
              <a:t> PKM DIKTI),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Repositori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recover file </a:t>
            </a:r>
            <a:r>
              <a:rPr lang="en-US" dirty="0" err="1"/>
              <a:t>atau</a:t>
            </a:r>
            <a:r>
              <a:rPr lang="en-US" dirty="0"/>
              <a:t> detail </a:t>
            </a:r>
            <a:r>
              <a:rPr lang="en-US" dirty="0" err="1"/>
              <a:t>Akun</a:t>
            </a:r>
            <a:r>
              <a:rPr lang="en-US" dirty="0"/>
              <a:t> PKM DIKTI.</a:t>
            </a:r>
          </a:p>
          <a:p>
            <a:pPr marL="0" indent="0" algn="ctr">
              <a:buNone/>
            </a:pPr>
            <a:r>
              <a:rPr lang="en-US" dirty="0" err="1"/>
              <a:t>Jaringan</a:t>
            </a:r>
            <a:r>
              <a:rPr lang="en-US" dirty="0"/>
              <a:t> Internal UNY</a:t>
            </a:r>
          </a:p>
          <a:p>
            <a:pPr marL="0" indent="0" algn="ctr">
              <a:buNone/>
            </a:pPr>
            <a:r>
              <a:rPr lang="en-US" dirty="0"/>
              <a:t>(pkm.kemahasiswaan.uny.ac.id)</a:t>
            </a:r>
          </a:p>
        </p:txBody>
      </p:sp>
    </p:spTree>
    <p:extLst>
      <p:ext uri="{BB962C8B-B14F-4D97-AF65-F5344CB8AC3E}">
        <p14:creationId xmlns:p14="http://schemas.microsoft.com/office/powerpoint/2010/main" val="99385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9203" y="1358900"/>
            <a:ext cx="7225593" cy="40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Create </a:t>
            </a:r>
            <a:r>
              <a:rPr lang="en-US" dirty="0" err="1"/>
              <a:t>Akun</a:t>
            </a:r>
            <a:r>
              <a:rPr lang="en-US" dirty="0"/>
              <a:t> / Login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C:\Users\Muhammad\AppData\Roaming\PixelMetrics\CaptureWiz\Tem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837236"/>
            <a:ext cx="31623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6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</a:t>
            </a:r>
            <a:r>
              <a:rPr lang="en-US" dirty="0" err="1"/>
              <a:t>Akun</a:t>
            </a:r>
            <a:endParaRPr lang="en-US" dirty="0"/>
          </a:p>
        </p:txBody>
      </p:sp>
      <p:pic>
        <p:nvPicPr>
          <p:cNvPr id="11268" name="Picture 4" descr="C:\Users\Muhammad\AppData\Roaming\PixelMetrics\CaptureWiz\Temp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298" y="1267097"/>
            <a:ext cx="3869252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17003" y="1267096"/>
            <a:ext cx="3733800" cy="406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xotc350 Bd BT" panose="04030805050B02020A03" pitchFamily="82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Sebelum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Anda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mulai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mengisinya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berikut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catatan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penting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dalam</a:t>
            </a:r>
            <a:endParaRPr lang="en-US" dirty="0"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membuat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akun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PKM UNY ID!.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Hanya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KETUA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kelompok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PKM yang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membuat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Akun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PKM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UNY ID!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Persiapkan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identitas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penting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: NIM, NAMA LENGKAP,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FAKULTAS, PROGRAM STUDI, ALAMAT, NOMOR TELEPON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YANG BISA DIHUBUNGI, </a:t>
            </a:r>
            <a:r>
              <a:rPr lang="en-US" dirty="0" err="1">
                <a:latin typeface="Adobe Garamond Pro" panose="02020502060506020403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dobe Garamond Pro" panose="02020502060506020403" pitchFamily="18" charset="0"/>
                <a:cs typeface="Arial" panose="020B0604020202020204" pitchFamily="34" charset="0"/>
              </a:rPr>
              <a:t> JENIS KELAMIN.</a:t>
            </a:r>
          </a:p>
        </p:txBody>
      </p:sp>
    </p:spTree>
    <p:extLst>
      <p:ext uri="{BB962C8B-B14F-4D97-AF65-F5344CB8AC3E}">
        <p14:creationId xmlns:p14="http://schemas.microsoft.com/office/powerpoint/2010/main" val="119147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9203" y="1358900"/>
            <a:ext cx="7225593" cy="40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38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PKM UNY</a:t>
            </a:r>
          </a:p>
        </p:txBody>
      </p:sp>
      <p:pic>
        <p:nvPicPr>
          <p:cNvPr id="4" name="Picture 4" descr="C:\Users\Muhammad\AppData\Roaming\PixelMetrics\CaptureWiz\Temp\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" y="1267097"/>
            <a:ext cx="8295303" cy="42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86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Pengumuman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Download</a:t>
            </a:r>
          </a:p>
        </p:txBody>
      </p:sp>
      <p:pic>
        <p:nvPicPr>
          <p:cNvPr id="16386" name="Picture 2" descr="C:\Users\Muhammad\AppData\Roaming\PixelMetrics\CaptureWiz\Temp\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1" y="1267097"/>
            <a:ext cx="3038749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uhammad\AppData\Roaming\PixelMetrics\CaptureWiz\Tem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97" y="1267097"/>
            <a:ext cx="3952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22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PKM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047" y="1358537"/>
            <a:ext cx="4463302" cy="406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pt-BR" dirty="0"/>
              <a:t>Anda, sudah sejauh manakah Anda </a:t>
            </a:r>
            <a:r>
              <a:rPr lang="en-US" dirty="0" err="1"/>
              <a:t>melangkah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it-IT" dirty="0"/>
              <a:t>Repositori PKM UNY ini. List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terlaksana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</p:txBody>
      </p:sp>
      <p:pic>
        <p:nvPicPr>
          <p:cNvPr id="15362" name="Picture 2" descr="C:\Users\Muhammad\AppData\Roaming\PixelMetrics\CaptureWiz\Temp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2" y="1296760"/>
            <a:ext cx="35528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Anggota</a:t>
            </a:r>
            <a:endParaRPr lang="en-US" dirty="0"/>
          </a:p>
        </p:txBody>
      </p:sp>
      <p:pic>
        <p:nvPicPr>
          <p:cNvPr id="12290" name="Picture 2" descr="C:\Users\Muhammad\AppData\Roaming\PixelMetrics\CaptureWiz\Temp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8" y="1267097"/>
            <a:ext cx="4554826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Muhammad\AppData\Roaming\PixelMetrics\CaptureWiz\Temp\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1"/>
          <a:stretch/>
        </p:blipFill>
        <p:spPr bwMode="auto">
          <a:xfrm>
            <a:off x="1457325" y="3298303"/>
            <a:ext cx="7058025" cy="20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34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Anggota</a:t>
            </a:r>
            <a:endParaRPr lang="en-US" dirty="0"/>
          </a:p>
        </p:txBody>
      </p:sp>
      <p:pic>
        <p:nvPicPr>
          <p:cNvPr id="13314" name="Picture 2" descr="C:\Users\Muhammad\AppData\Roaming\PixelMetrics\CaptureWiz\Temp\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07318"/>
            <a:ext cx="7886700" cy="31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4688362"/>
            <a:ext cx="7467600" cy="69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xotc350 Bd BT" panose="04030805050B02020A03" pitchFamily="82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Lengkapi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minimal 2 orang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5 orang</a:t>
            </a:r>
          </a:p>
        </p:txBody>
      </p:sp>
    </p:spTree>
    <p:extLst>
      <p:ext uri="{BB962C8B-B14F-4D97-AF65-F5344CB8AC3E}">
        <p14:creationId xmlns:p14="http://schemas.microsoft.com/office/powerpoint/2010/main" val="211327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onstantia" pitchFamily="18" charset="0"/>
                          <a:ea typeface="Calibri"/>
                          <a:cs typeface="Times New Roman"/>
                        </a:rPr>
                        <a:t>JENIS PKM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onstantia" pitchFamily="18" charset="0"/>
                          <a:ea typeface="Calibri"/>
                          <a:cs typeface="Times New Roman"/>
                        </a:rPr>
                        <a:t>ALASAN PENOLAKAN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 dirty="0">
                          <a:latin typeface="Constantia" pitchFamily="18" charset="0"/>
                          <a:ea typeface="Calibri"/>
                          <a:cs typeface="Times New Roman"/>
                        </a:rPr>
                        <a:t>PKMK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FORMAT DAN ADMINISTRASI PROGRAM</a:t>
                      </a:r>
                    </a:p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Ketidaklengkapan Administrasi</a:t>
                      </a:r>
                      <a:endParaRPr lang="en-US" sz="1800" noProof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Tandatangan dan/atau Cap prodi - Tandatangan dan/atau cap pimpinan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Tanpa nomor halaman - Jumlah halaman ˃ 10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Tanpa tahun usulan - Tanpa tanggal-bulan-tahun usulan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Biodata tidak ditandatangani - Tidak ada biodata tim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Usulan PKMK menggunakan format PKMM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Usulan berupa laporan kegiatan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Tidak ada surat pernyataan ketua tim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Surat pernyataan ketua tim tidak disahkan pimpinan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Ketidakpatuhan pada Pedoman PKM </a:t>
                      </a:r>
                      <a:r>
                        <a:rPr lang="en-US" sz="1800" noProof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(</a:t>
                      </a:r>
                      <a:r>
                        <a:rPr lang="id-ID" sz="1800" noProof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20</a:t>
                      </a:r>
                      <a:r>
                        <a:rPr lang="en-US" sz="1800" noProof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1</a:t>
                      </a:r>
                      <a:r>
                        <a:rPr lang="id-ID" sz="1800" noProof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3</a:t>
                      </a:r>
                      <a:r>
                        <a:rPr lang="en-US" sz="1800" noProof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)</a:t>
                      </a:r>
                      <a:endParaRPr lang="id-ID" sz="1800" noProof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Pustaka tidak relevan dengan substansi - Pustaka hanya buku dan wikipedia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Tidak ada sitasi dan daftar pustaka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PROGRAM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Salah program (pkmk seharusnya pkmm, mitra petani pkmm seharusnya pkmt)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Tanpa analisis kelayakan usaha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Makanan/minuman diiklankan sebagai obat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RAB tidak rasional (85-90% pengadaan mesin)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RAB mencantumkan gaji</a:t>
                      </a:r>
                    </a:p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KREATIVITAS</a:t>
                      </a:r>
                    </a:p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Produk tidak mengandung tantangan intelektual (wortel stik bawang gurih renyah)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Produk generik - Produk sudah usang - Produk sejenis sudah eksis di masyarakat</a:t>
                      </a:r>
                    </a:p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id-ID" sz="1800" noProof="1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53" name="Picture 3" descr="H:\POWER POINT 2011\PresenterMedia\Animations\stick_figure_search_clues_anim_500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810">
            <a:off x="-302760" y="4598084"/>
            <a:ext cx="1666407" cy="222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Z:\Desktop\Screen Shot 2014-09-09 at 11.26.04 P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47" y="2570640"/>
            <a:ext cx="6253854" cy="20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Input Data PKM</a:t>
            </a:r>
          </a:p>
        </p:txBody>
      </p:sp>
      <p:pic>
        <p:nvPicPr>
          <p:cNvPr id="4" name="Picture 2" descr="F:\UNY\PKM CENTER UNY\2016\PKM GT-AI\Panduan upload\capture-20160210-16254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0" r="21121"/>
          <a:stretch/>
        </p:blipFill>
        <p:spPr bwMode="auto">
          <a:xfrm>
            <a:off x="917763" y="1267097"/>
            <a:ext cx="7597587" cy="45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Data File PKM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PKM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usulkan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PKM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usulkan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PKM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usulkan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Masukkan</a:t>
            </a:r>
            <a:r>
              <a:rPr lang="en-US" dirty="0"/>
              <a:t> keyword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PKM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usulkan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pembimbing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pembimbing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tercantum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NIDN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Pilih</a:t>
            </a:r>
            <a:r>
              <a:rPr lang="en-US" dirty="0"/>
              <a:t> file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diunggah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repositori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‘</a:t>
            </a:r>
            <a:r>
              <a:rPr lang="en-US" dirty="0" err="1"/>
              <a:t>Klik</a:t>
            </a:r>
            <a:r>
              <a:rPr lang="en-US" dirty="0"/>
              <a:t>’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“</a:t>
            </a:r>
            <a:r>
              <a:rPr lang="en-US" b="1" dirty="0"/>
              <a:t>Choose File</a:t>
            </a:r>
            <a:r>
              <a:rPr lang="en-US" dirty="0"/>
              <a:t>”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ketujuh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Terakhir</a:t>
            </a:r>
            <a:r>
              <a:rPr lang="en-US" dirty="0"/>
              <a:t> ‘</a:t>
            </a:r>
            <a:r>
              <a:rPr lang="en-US" dirty="0" err="1"/>
              <a:t>Klik</a:t>
            </a:r>
            <a:r>
              <a:rPr lang="en-US" dirty="0"/>
              <a:t>’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b="1" dirty="0"/>
              <a:t>SIMPAN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file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repositori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896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Catatan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421" y="1709438"/>
            <a:ext cx="7357976" cy="21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02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menggunggah</a:t>
            </a:r>
            <a:endParaRPr lang="en-US" dirty="0"/>
          </a:p>
        </p:txBody>
      </p:sp>
      <p:pic>
        <p:nvPicPr>
          <p:cNvPr id="18434" name="Picture 2" descr="C:\Users\Muhammad\AppData\Roaming\PixelMetrics\CaptureWiz\Temp\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84665"/>
            <a:ext cx="7886700" cy="40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27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PKM</a:t>
            </a:r>
          </a:p>
        </p:txBody>
      </p:sp>
      <p:pic>
        <p:nvPicPr>
          <p:cNvPr id="19458" name="Picture 2" descr="C:\Users\Muhammad\AppData\Roaming\PixelMetrics\CaptureWiz\Temp\1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8"/>
          <a:stretch/>
        </p:blipFill>
        <p:spPr bwMode="auto">
          <a:xfrm>
            <a:off x="959203" y="1358900"/>
            <a:ext cx="7225593" cy="38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28800" y="4697506"/>
            <a:ext cx="2312894" cy="5199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0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 </a:t>
            </a:r>
            <a:r>
              <a:rPr lang="en-US" dirty="0" err="1"/>
              <a:t>Berdoa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4462"/>
              </p:ext>
            </p:extLst>
          </p:nvPr>
        </p:nvGraphicFramePr>
        <p:xfrm>
          <a:off x="3114675" y="1822450"/>
          <a:ext cx="2914650" cy="291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CorelDRAW" r:id="rId3" imgW="905760" imgH="905760" progId="">
                  <p:embed/>
                </p:oleObj>
              </mc:Choice>
              <mc:Fallback>
                <p:oleObj name="CorelDRAW" r:id="rId3" imgW="905760" imgH="9057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822450"/>
                        <a:ext cx="2914650" cy="2910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669463"/>
              </p:ext>
            </p:extLst>
          </p:nvPr>
        </p:nvGraphicFramePr>
        <p:xfrm>
          <a:off x="282575" y="574767"/>
          <a:ext cx="692150" cy="69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CorelDRAW" r:id="rId5" imgW="905760" imgH="905760" progId="">
                  <p:embed/>
                </p:oleObj>
              </mc:Choice>
              <mc:Fallback>
                <p:oleObj name="CorelDRAW" r:id="rId5" imgW="905760" imgH="9057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74767"/>
                        <a:ext cx="692150" cy="691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36093"/>
              </p:ext>
            </p:extLst>
          </p:nvPr>
        </p:nvGraphicFramePr>
        <p:xfrm>
          <a:off x="590550" y="5770336"/>
          <a:ext cx="351536" cy="35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CorelDRAW" r:id="rId6" imgW="905760" imgH="905760" progId="">
                  <p:embed/>
                </p:oleObj>
              </mc:Choice>
              <mc:Fallback>
                <p:oleObj name="CorelDRAW" r:id="rId6" imgW="905760" imgH="9057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5770336"/>
                        <a:ext cx="351536" cy="351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163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Layanan</a:t>
            </a:r>
            <a:r>
              <a:rPr lang="en-US" dirty="0"/>
              <a:t> PKM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359" y="1512678"/>
            <a:ext cx="80149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SMS Gateway </a:t>
            </a:r>
            <a:r>
              <a:rPr lang="en-US" sz="4400" dirty="0" err="1"/>
              <a:t>Kemahasiswaan</a:t>
            </a:r>
            <a:r>
              <a:rPr lang="en-US" sz="4400" dirty="0"/>
              <a:t>:</a:t>
            </a:r>
          </a:p>
          <a:p>
            <a:pPr algn="ctr"/>
            <a:r>
              <a:rPr lang="en-US" sz="4400" dirty="0"/>
              <a:t>"089689034912"</a:t>
            </a:r>
          </a:p>
          <a:p>
            <a:pPr algn="ctr"/>
            <a:r>
              <a:rPr lang="en-US" sz="4400" dirty="0"/>
              <a:t>[</a:t>
            </a:r>
            <a:r>
              <a:rPr lang="en-US" sz="4400" dirty="0" err="1"/>
              <a:t>Kmhs</a:t>
            </a:r>
            <a:r>
              <a:rPr lang="en-US" sz="4400" dirty="0"/>
              <a:t>-UNY]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NB: SMS </a:t>
            </a:r>
            <a:r>
              <a:rPr lang="en-US" sz="3200" dirty="0" err="1"/>
              <a:t>bersifat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"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arah</a:t>
            </a:r>
            <a:r>
              <a:rPr lang="en-US" sz="3200" dirty="0"/>
              <a:t>",</a:t>
            </a:r>
          </a:p>
          <a:p>
            <a:pPr algn="ctr"/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perlu</a:t>
            </a:r>
            <a:r>
              <a:rPr lang="en-US" sz="3200" dirty="0"/>
              <a:t> "Reply"</a:t>
            </a:r>
          </a:p>
        </p:txBody>
      </p:sp>
    </p:spTree>
    <p:extLst>
      <p:ext uri="{BB962C8B-B14F-4D97-AF65-F5344CB8AC3E}">
        <p14:creationId xmlns:p14="http://schemas.microsoft.com/office/powerpoint/2010/main" val="29782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350419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More Info: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" b="26279"/>
          <a:stretch/>
        </p:blipFill>
        <p:spPr>
          <a:xfrm>
            <a:off x="3894792" y="537882"/>
            <a:ext cx="5292636" cy="5411788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3496175"/>
            <a:ext cx="464596" cy="46459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524" y="3436941"/>
            <a:ext cx="3708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@</a:t>
            </a:r>
            <a:r>
              <a:rPr lang="en-US" sz="2800" dirty="0" err="1"/>
              <a:t>pkmunycenter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0" y="4088746"/>
            <a:ext cx="494830" cy="4906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2890" y="4134035"/>
            <a:ext cx="3332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pkm.kemahasiswaan.uny.ac.id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2880522"/>
            <a:ext cx="464596" cy="4645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336" y="2872702"/>
            <a:ext cx="3708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PKM UNY </a:t>
            </a:r>
            <a:r>
              <a:rPr lang="en-US" sz="2800" dirty="0" err="1"/>
              <a:t>Juara</a:t>
            </a: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0" y="2248129"/>
            <a:ext cx="494830" cy="4948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8336" y="2219739"/>
            <a:ext cx="3708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pkmcenter_uny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8797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8294" y="1517488"/>
            <a:ext cx="7772400" cy="919122"/>
          </a:xfrm>
        </p:spPr>
        <p:txBody>
          <a:bodyPr/>
          <a:lstStyle/>
          <a:p>
            <a:r>
              <a:rPr lang="en-US" dirty="0" err="1">
                <a:latin typeface="Exotc350 Bd BT" panose="04030805050B02020A03" pitchFamily="82" charset="0"/>
              </a:rPr>
              <a:t>Terima</a:t>
            </a:r>
            <a:r>
              <a:rPr lang="en-US" dirty="0">
                <a:latin typeface="Exotc350 Bd BT" panose="04030805050B02020A03" pitchFamily="82" charset="0"/>
              </a:rPr>
              <a:t> </a:t>
            </a:r>
            <a:r>
              <a:rPr lang="en-US" dirty="0" err="1">
                <a:latin typeface="Exotc350 Bd BT" panose="04030805050B02020A03" pitchFamily="82" charset="0"/>
              </a:rPr>
              <a:t>Kasih</a:t>
            </a:r>
            <a:endParaRPr lang="en-US" dirty="0">
              <a:latin typeface="Exotc350 Bd BT" panose="04030805050B02020A03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54502" y="2824115"/>
            <a:ext cx="5668511" cy="113373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200" b="1" dirty="0"/>
              <a:t>Download </a:t>
            </a:r>
            <a:r>
              <a:rPr lang="en-US" sz="3200" b="1" dirty="0" err="1"/>
              <a:t>materi</a:t>
            </a:r>
            <a:endParaRPr lang="en-US" sz="3200" b="1" dirty="0"/>
          </a:p>
          <a:p>
            <a:pPr algn="l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https://goo.gl/l0C3xl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Izzuddin : 0812 15 300 118</a:t>
            </a:r>
          </a:p>
        </p:txBody>
      </p:sp>
      <p:pic>
        <p:nvPicPr>
          <p:cNvPr id="9218" name="Picture 2" descr="https://goo.gl/l0C3xl.q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9" y="2565778"/>
            <a:ext cx="2488583" cy="24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7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5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onstantia" pitchFamily="18" charset="0"/>
                        </a:rPr>
                        <a:t>JENIS PKM</a:t>
                      </a:r>
                      <a:endParaRPr lang="id-ID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onstantia" pitchFamily="18" charset="0"/>
                        </a:rPr>
                        <a:t>ALASAN PENOLAKAN</a:t>
                      </a:r>
                      <a:endParaRPr lang="id-ID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 dirty="0">
                          <a:latin typeface="Constantia" pitchFamily="18" charset="0"/>
                        </a:rPr>
                        <a:t>PKMP</a:t>
                      </a:r>
                      <a:endParaRPr lang="id-ID" sz="1800" i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FORMAT DAN ADMINISTRASI PROGRAM</a:t>
                      </a:r>
                    </a:p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Ketidaklengkapan Administrasi</a:t>
                      </a:r>
                      <a:endParaRPr lang="en-US" sz="1800" noProof="1">
                        <a:solidFill>
                          <a:srgbClr val="01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Tandatangan dan/atau Cap prodi - Tandatangan dan/atau cap pimpinan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Tidak ada surat pernyataan ketua tim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Biodata tidak ditandatangani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Ketidakpatuhan pada Pedoman PKM 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(</a:t>
                      </a: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20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1</a:t>
                      </a: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3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)</a:t>
                      </a:r>
                      <a:endParaRPr lang="id-ID" sz="1800" noProof="1">
                        <a:solidFill>
                          <a:srgbClr val="01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RAB tidak rasional (Rp 14 juta)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Jumlah halaman ˃ 10 - Tanpa nomor halaman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PROGRAM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Bukan riset tetapi sudah aplikasi (pemanfaatan jerami untuk penguatan bata)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Metode riset tidak mendukung tujuan -  Metode riset tidak lengkap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Menggunakan bukan metode riset - Kegiatan riset berbasis trial and error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Ada daftar pustaka tetapi tidak disitasi - Ada sitasi tanpa eksis dalam daftar pustaka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State of the art tidak teridentifikasi - Sudah diteliti peneliti sebelumnya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Usulan lebih tepat untuk PKMKC/PKMK (pembuatan edible film dari pati garut, rancang bangun alat uji cemaran metana) atau PKMM atau PKMT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Tidak ada contoh kuisener atau panduan wawancara - Pustaka tidak relevan dengan substansi riset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KREATIVITAS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Substansi sudah sering dikerjakan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22" name="Picture 2" descr="Z:\Desktop\Screen Shot 2014-09-09 at 11.34.06 P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1" y="2139949"/>
            <a:ext cx="7552699" cy="23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POWER POINT 2011\PresenterMedia\Animations\stick_figure_search_clues_anim_500_clr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810">
            <a:off x="-302760" y="4598084"/>
            <a:ext cx="1666407" cy="222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5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0" dirty="0">
                          <a:latin typeface="Constantia" pitchFamily="18" charset="0"/>
                        </a:rPr>
                        <a:t>JENIS PKM</a:t>
                      </a:r>
                      <a:endParaRPr lang="id-ID" sz="1800" i="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0" dirty="0">
                          <a:latin typeface="Constantia" pitchFamily="18" charset="0"/>
                        </a:rPr>
                        <a:t>ALASAN PENOLAKAN</a:t>
                      </a:r>
                      <a:endParaRPr lang="id-ID" sz="1800" i="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 dirty="0">
                          <a:latin typeface="Constantia" pitchFamily="18" charset="0"/>
                        </a:rPr>
                        <a:t>PKMKC</a:t>
                      </a:r>
                      <a:endParaRPr lang="id-ID" sz="1800" i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FORMAT DAN ADMINISTRASI PROGRAM</a:t>
                      </a:r>
                    </a:p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Ketidaklengkapan Administrasi</a:t>
                      </a:r>
                      <a:endParaRPr lang="en-US" sz="1800" noProof="1">
                        <a:solidFill>
                          <a:srgbClr val="01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Tandatangan dan/atau Cap prodi - Tandatangan dan/atau cap pimpinan PT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 Tanpa nomor halaman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Biodata tidak ditandatangani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Ketidakpatuhan pada Pedoman PKM 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(</a:t>
                      </a: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20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1</a:t>
                      </a: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3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)</a:t>
                      </a:r>
                      <a:endParaRPr lang="id-ID" sz="1800" noProof="1">
                        <a:solidFill>
                          <a:srgbClr val="01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RAB tidak rinci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RAB tidak rasional (Rp 9 juta untuk pengadaan komputer dari  Rp 11.865.000)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PROGRAM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Usulan lebih cocok untuk PKMT (cassava smart cutting machine, mesin cerdas pembuat keripik singkong untuk meningkatkan produktivitas UKM di Indonesia)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Tidak ada detil desain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Pustaka tidak mendukung produk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Usulan lebih tepat untuk PKMP (peningkatan efisiensi fotovoltaik dalam mengatasi masalah kelistrikan)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KREATIVITAS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Produk sudah bersifat generik (MLM berbasis web)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746" name="Picture 2" descr="Z:\Desktop\Screen Shot 2014-09-09 at 11.37.16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2" y="2184400"/>
            <a:ext cx="84391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0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onstantia" pitchFamily="18" charset="0"/>
                        </a:rPr>
                        <a:t>JENIS PKM</a:t>
                      </a:r>
                      <a:endParaRPr lang="id-ID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onstantia" pitchFamily="18" charset="0"/>
                        </a:rPr>
                        <a:t>ALASAN PENOLAKAN</a:t>
                      </a:r>
                      <a:endParaRPr lang="id-ID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 dirty="0">
                          <a:latin typeface="Constantia" pitchFamily="18" charset="0"/>
                        </a:rPr>
                        <a:t>PKMM</a:t>
                      </a:r>
                      <a:endParaRPr lang="id-ID" sz="1800" i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FORMAT DAN ADMINISTRASI PROGRAM</a:t>
                      </a:r>
                    </a:p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Ketidaklengkapan Administrasi</a:t>
                      </a:r>
                      <a:endParaRPr lang="en-US" sz="1800" noProof="1">
                        <a:solidFill>
                          <a:srgbClr val="01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Tandatangan dan/atau Cap prodi - Tandatangan dan/atau cap pimpinan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Jumlah halaman ˃ 10 - Tanpa nomor halaman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Biodata tidak ditandatangani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Tanpa tanggal-bulan-tahun usulan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Ketidakpatuhan pada Pedoman PKM 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(</a:t>
                      </a: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20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1</a:t>
                      </a: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3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)</a:t>
                      </a:r>
                      <a:endParaRPr lang="id-ID" sz="1800" noProof="1">
                        <a:solidFill>
                          <a:srgbClr val="01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KEMITRAAN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Bermitra dengan RT (masyarakat sasarannya siswa SD)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Surat kesediaan bermitra tidak ditandatangani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Tidak ada surat kesediaan mitra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PROGRAM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Usulan lebih cocok untuk PKMT karena bermitra dengan kelompok tani, penjual jamu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Surat pernyataan ketua tim ditandatangani Lurah sementara yang menjadi masyarakat sasaran adalah penjual jamu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Tidak ada sitasi pustaka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Tidak ada daftar pustaka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Mitra kegiatan adalah unit wirausaha kampus</a:t>
                      </a:r>
                      <a:endParaRPr lang="id-ID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sto MT" pitchFamily="18" charset="0"/>
                          <a:cs typeface="Arial" pitchFamily="34" charset="0"/>
                        </a:rPr>
                        <a:t>KREATIVITAS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Kegiatan sudah umum (pengolahan minyak goreng bekas)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770" name="Picture 2" descr="Z:\Desktop\Screen Shot 2014-09-09 at 11.40.06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1" y="2438400"/>
            <a:ext cx="8491569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2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onstantia" pitchFamily="18" charset="0"/>
                        </a:rPr>
                        <a:t>JENIS PKM</a:t>
                      </a:r>
                      <a:endParaRPr lang="id-ID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onstantia" pitchFamily="18" charset="0"/>
                        </a:rPr>
                        <a:t>ALASAN PENOLAKAN</a:t>
                      </a:r>
                      <a:endParaRPr lang="id-ID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 dirty="0">
                          <a:latin typeface="Constantia" pitchFamily="18" charset="0"/>
                        </a:rPr>
                        <a:t>PKMT</a:t>
                      </a:r>
                      <a:endParaRPr lang="id-ID" sz="1800" i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FORMAT DAN ADMINISTRASI PROGRAM</a:t>
                      </a:r>
                    </a:p>
                    <a:p>
                      <a:pPr marL="514350" indent="-514350">
                        <a:spcBef>
                          <a:spcPts val="0"/>
                        </a:spcBef>
                        <a:buFont typeface="Wingdings 2" pitchFamily="18" charset="2"/>
                        <a:buNone/>
                        <a:defRPr/>
                      </a:pP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Ketidaklengkapan Administrasi</a:t>
                      </a:r>
                      <a:endParaRPr lang="en-US" sz="1800" noProof="1">
                        <a:solidFill>
                          <a:srgbClr val="01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Biodata tidak ditandatangani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Tandatangan dan/atau Cap prodi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 pitchFamily="34" charset="0"/>
                        </a:rPr>
                        <a:t>Tandatangan dan/atau cap pimpinan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Ketidakpatuhan pada Pedoman PKM 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(</a:t>
                      </a: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r>
                        <a:rPr lang="id-ID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noProof="1">
                          <a:solidFill>
                            <a:srgbClr val="01D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)</a:t>
                      </a:r>
                      <a:endParaRPr lang="id-ID" sz="1800" noProof="1">
                        <a:solidFill>
                          <a:srgbClr val="01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Jumlah halaman ˃ 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KEMITRAAN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Arial Narrow" pitchFamily="34" charset="0"/>
                        </a:rPr>
                        <a:t>Salah mitra program (TK Islam), seharusnya masyarakat ekonomis produktif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PROGRAM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800" noProof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noProof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KREATIVITAS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794" name="Picture 2" descr="Z:\Desktop\Screen Shot 2014-09-09 at 11.41.53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1649"/>
            <a:ext cx="8331522" cy="32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20120" y="1271288"/>
          <a:ext cx="6537276" cy="4586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Kriteria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Memenuhi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Ukuran font 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Spasi 1.15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Jumlah hal 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TTD pengesahan dan CV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Stempel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Angkatan</a:t>
                      </a:r>
                      <a:r>
                        <a:rPr lang="id-ID" sz="1400" baseline="0" dirty="0"/>
                        <a:t> tahun anggota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Jumlah anggota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Dana yang diusulkan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Ukuran File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Format penulisan untuk masing2 PKM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Penyebutan</a:t>
                      </a:r>
                      <a:r>
                        <a:rPr lang="id-ID" sz="1400" baseline="0" dirty="0"/>
                        <a:t> metoda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Surat Perjanjian dg mitra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id-ID" sz="14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Gambaran Teknologi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590" y="578965"/>
            <a:ext cx="7467600" cy="692330"/>
          </a:xfrm>
        </p:spPr>
        <p:txBody>
          <a:bodyPr>
            <a:normAutofit/>
          </a:bodyPr>
          <a:lstStyle/>
          <a:p>
            <a:r>
              <a:rPr lang="id-ID" b="1" dirty="0"/>
              <a:t>Daftar Pengecekan Administrasi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1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33234"/>
              </p:ext>
            </p:extLst>
          </p:nvPr>
        </p:nvGraphicFramePr>
        <p:xfrm>
          <a:off x="2299371" y="818861"/>
          <a:ext cx="6598970" cy="4918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6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Kriteria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Memenuhi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TTD</a:t>
                      </a:r>
                      <a:r>
                        <a:rPr lang="id-ID" sz="1400" baseline="0" dirty="0"/>
                        <a:t> CV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No Halaman</a:t>
                      </a:r>
                      <a:r>
                        <a:rPr lang="id-ID" sz="1400" baseline="0" dirty="0"/>
                        <a:t> 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Lampiran</a:t>
                      </a:r>
                      <a:r>
                        <a:rPr lang="id-ID" sz="1400" baseline="0" dirty="0"/>
                        <a:t> penyertaan dana 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Detail Anggaran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Kesalahan</a:t>
                      </a:r>
                      <a:r>
                        <a:rPr lang="id-ID" sz="1400" baseline="0" dirty="0"/>
                        <a:t> meberikan HR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Kesalahan</a:t>
                      </a:r>
                      <a:r>
                        <a:rPr lang="id-ID" sz="1400" baseline="0" dirty="0"/>
                        <a:t> melakukan investasi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Kesalahan</a:t>
                      </a:r>
                      <a:r>
                        <a:rPr lang="id-ID" sz="1400" baseline="0" dirty="0"/>
                        <a:t> mengalokasikan dana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Waktu</a:t>
                      </a:r>
                      <a:r>
                        <a:rPr lang="id-ID" sz="1400" baseline="0" dirty="0"/>
                        <a:t> pelaksanaan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Pembuatan </a:t>
                      </a:r>
                      <a:r>
                        <a:rPr lang="en-US" sz="1400"/>
                        <a:t>jadwal</a:t>
                      </a:r>
                      <a:r>
                        <a:rPr lang="id-ID" sz="1400"/>
                        <a:t> </a:t>
                      </a:r>
                      <a:r>
                        <a:rPr lang="id-ID" sz="1400" dirty="0"/>
                        <a:t>yang tidak realistis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Pustaka</a:t>
                      </a:r>
                      <a:r>
                        <a:rPr lang="id-ID" sz="1400" baseline="0" dirty="0"/>
                        <a:t> yang tidak disitasi dalam isi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Penggunaan</a:t>
                      </a:r>
                      <a:r>
                        <a:rPr lang="id-ID" sz="1400" baseline="0" dirty="0"/>
                        <a:t> pustaka yg tidak konsisten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r>
                        <a:rPr lang="id-ID" sz="14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Lampiran</a:t>
                      </a:r>
                      <a:r>
                        <a:rPr lang="id-ID" sz="1400" baseline="0" dirty="0"/>
                        <a:t> wajib yang tidak dipenuhi</a:t>
                      </a:r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350" y="697597"/>
            <a:ext cx="7467600" cy="692330"/>
          </a:xfrm>
        </p:spPr>
        <p:txBody>
          <a:bodyPr/>
          <a:lstStyle/>
          <a:p>
            <a:r>
              <a:rPr lang="en-US" dirty="0" err="1"/>
              <a:t>Lanjutan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8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1644</Words>
  <Application>Microsoft Office PowerPoint</Application>
  <PresentationFormat>On-screen Show (4:3)</PresentationFormat>
  <Paragraphs>314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Adobe Garamond Pro</vt:lpstr>
      <vt:lpstr>Adobe Gothic Std B</vt:lpstr>
      <vt:lpstr>Arial</vt:lpstr>
      <vt:lpstr>Arial Narrow</vt:lpstr>
      <vt:lpstr>Calibri</vt:lpstr>
      <vt:lpstr>Calibri Light</vt:lpstr>
      <vt:lpstr>Calisto MT</vt:lpstr>
      <vt:lpstr>Constantia</vt:lpstr>
      <vt:lpstr>Courier New</vt:lpstr>
      <vt:lpstr>Eras Bold ITC</vt:lpstr>
      <vt:lpstr>Exotc350 Bd BT</vt:lpstr>
      <vt:lpstr>NEOTERIQUE</vt:lpstr>
      <vt:lpstr>Times New Roman</vt:lpstr>
      <vt:lpstr>Wingdings</vt:lpstr>
      <vt:lpstr>Wingdings 2</vt:lpstr>
      <vt:lpstr>Office Theme</vt:lpstr>
      <vt:lpstr>CorelDRAW</vt:lpstr>
      <vt:lpstr>Mekanisme Upload Internal UNY</vt:lpstr>
      <vt:lpstr>Sekilas Info Penting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Daftar Pengecekan Administrasi</vt:lpstr>
      <vt:lpstr>Lanjutan</vt:lpstr>
      <vt:lpstr>Permasalahan Program</vt:lpstr>
      <vt:lpstr>Permasalahan Kreativitas dan Inovasi</vt:lpstr>
      <vt:lpstr>Daftar Pengecekan Keunggulan Substansi</vt:lpstr>
      <vt:lpstr>PowerPoint Presentation</vt:lpstr>
      <vt:lpstr>PowerPoint Presentation</vt:lpstr>
      <vt:lpstr>Download Buku Panduan</vt:lpstr>
      <vt:lpstr>Tim dan Proposal</vt:lpstr>
      <vt:lpstr>Mekanisme tingkat Jurusan dan Fakultas</vt:lpstr>
      <vt:lpstr>Mekanisme Tingkat Universitas</vt:lpstr>
      <vt:lpstr>Mekanisme Upload DIKTI</vt:lpstr>
      <vt:lpstr>Repository PKM Internal UNY</vt:lpstr>
      <vt:lpstr>Tampilan Awal</vt:lpstr>
      <vt:lpstr>Form Create Akun / Login</vt:lpstr>
      <vt:lpstr>Register Akun</vt:lpstr>
      <vt:lpstr>Dashboard</vt:lpstr>
      <vt:lpstr>Alur Sistem PKM UNY</vt:lpstr>
      <vt:lpstr>Pengumuman Penting dan Download</vt:lpstr>
      <vt:lpstr>Progress PKM</vt:lpstr>
      <vt:lpstr>Melengkapi Identitas Anggota</vt:lpstr>
      <vt:lpstr>Daftar Anggota</vt:lpstr>
      <vt:lpstr>Input Data PKM</vt:lpstr>
      <vt:lpstr>Langkah pengisian Data File PKM</vt:lpstr>
      <vt:lpstr>Catatan</vt:lpstr>
      <vt:lpstr>Setelah selesai menggunggah</vt:lpstr>
      <vt:lpstr>Status PKM</vt:lpstr>
      <vt:lpstr>Jangan Lupa Berdoa</vt:lpstr>
      <vt:lpstr>Layanan PKM 2016</vt:lpstr>
      <vt:lpstr>More Info: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Izzuddin Mahali</dc:creator>
  <cp:lastModifiedBy>Muhammad Izzuddin Mahali</cp:lastModifiedBy>
  <cp:revision>49</cp:revision>
  <dcterms:created xsi:type="dcterms:W3CDTF">2015-02-24T03:14:10Z</dcterms:created>
  <dcterms:modified xsi:type="dcterms:W3CDTF">2016-10-19T06:15:44Z</dcterms:modified>
</cp:coreProperties>
</file>