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80" r:id="rId16"/>
    <p:sldId id="278" r:id="rId17"/>
    <p:sldId id="281" r:id="rId18"/>
    <p:sldId id="282" r:id="rId19"/>
    <p:sldId id="283" r:id="rId20"/>
    <p:sldId id="284" r:id="rId21"/>
    <p:sldId id="28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286" r:id="rId43"/>
    <p:sldId id="288" r:id="rId44"/>
    <p:sldId id="289" r:id="rId45"/>
    <p:sldId id="291" r:id="rId46"/>
    <p:sldId id="290" r:id="rId47"/>
    <p:sldId id="292" r:id="rId48"/>
    <p:sldId id="294" r:id="rId49"/>
    <p:sldId id="293" r:id="rId50"/>
    <p:sldId id="29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047" autoAdjust="0"/>
    <p:restoredTop sz="94799" autoAdjust="0"/>
  </p:normalViewPr>
  <p:slideViewPr>
    <p:cSldViewPr snapToGrid="0">
      <p:cViewPr>
        <p:scale>
          <a:sx n="50" d="100"/>
          <a:sy n="50" d="100"/>
        </p:scale>
        <p:origin x="1236" y="450"/>
      </p:cViewPr>
      <p:guideLst/>
    </p:cSldViewPr>
  </p:slideViewPr>
  <p:outlineViewPr>
    <p:cViewPr>
      <p:scale>
        <a:sx n="33" d="100"/>
        <a:sy n="33" d="100"/>
      </p:scale>
      <p:origin x="0" y="-228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1F896-BE85-42CF-B27A-D4FE36B34833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8B80B-BED3-41F0-B7F3-E1A15768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9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739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 List </a:t>
            </a:r>
            <a:r>
              <a:rPr lang="en-US" dirty="0" err="1" smtClean="0"/>
              <a:t>dna</a:t>
            </a:r>
            <a:r>
              <a:rPr lang="en-US" dirty="0" smtClean="0"/>
              <a:t> Time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8B80B-BED3-41F0-B7F3-E1A15768E7B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4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Sekala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8B80B-BED3-41F0-B7F3-E1A15768E7B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Menunda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8B80B-BED3-41F0-B7F3-E1A15768E7B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3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endParaRPr lang="en-US" dirty="0" smtClean="0"/>
          </a:p>
          <a:p>
            <a:r>
              <a:rPr lang="en-US" dirty="0" err="1" smtClean="0"/>
              <a:t>Berani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berkata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8B80B-BED3-41F0-B7F3-E1A15768E7B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Istirahat</a:t>
            </a:r>
            <a:r>
              <a:rPr lang="en-US" dirty="0" smtClean="0"/>
              <a:t> </a:t>
            </a:r>
            <a:r>
              <a:rPr lang="en-US" dirty="0" err="1" smtClean="0"/>
              <a:t>Liburan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8B80B-BED3-41F0-B7F3-E1A15768E7B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3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1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5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0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31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4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5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8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38400" y="0"/>
            <a:ext cx="6705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4478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4478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52600" y="38862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38862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3976E1-CEB4-4D9B-B5D2-BCAB03C25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5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447800"/>
            <a:ext cx="350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4478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0200" y="38862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AB8A37-697A-40FC-9203-DB8211BF35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8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447800"/>
            <a:ext cx="350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447800"/>
            <a:ext cx="350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59A7D9A-3089-47FC-8DBC-2737184B5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44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6705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447800"/>
            <a:ext cx="350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10200" y="14478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0200" y="3886200"/>
            <a:ext cx="350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F2B862-DE45-475E-AD98-6E5DF5B63D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9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518" y="2194560"/>
            <a:ext cx="6869121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25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0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423474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2699483"/>
            <a:ext cx="3910579" cy="35641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423474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2699481"/>
            <a:ext cx="3907541" cy="35641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8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1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518" y="2194560"/>
            <a:ext cx="6869121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9469-0A43-4D4A-9E09-C4194EA9A5C7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474C3-0572-4552-A015-E8BB840E4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7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6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7" r:id="rId19"/>
    <p:sldLayoutId id="2147483728" r:id="rId20"/>
    <p:sldLayoutId id="2147483729" r:id="rId21"/>
    <p:sldLayoutId id="2147483730" r:id="rId2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26.xml"/><Relationship Id="rId5" Type="http://schemas.openxmlformats.org/officeDocument/2006/relationships/slide" Target="slide28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Relationship Id="rId5" Type="http://schemas.openxmlformats.org/officeDocument/2006/relationships/slide" Target="slide22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Relationship Id="rId6" Type="http://schemas.openxmlformats.org/officeDocument/2006/relationships/slide" Target="slide22.xml"/><Relationship Id="rId5" Type="http://schemas.openxmlformats.org/officeDocument/2006/relationships/image" Target="../media/image5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2.xml"/><Relationship Id="rId5" Type="http://schemas.openxmlformats.org/officeDocument/2006/relationships/slide" Target="slide22.xml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42900"/>
            <a:ext cx="7315200" cy="254265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NEOTERIQUE" panose="02000500000000000000" pitchFamily="2" charset="0"/>
              </a:rPr>
              <a:t>Organization </a:t>
            </a:r>
            <a:br>
              <a:rPr lang="en-US" dirty="0" smtClean="0">
                <a:latin typeface="NEOTERIQUE" panose="02000500000000000000" pitchFamily="2" charset="0"/>
              </a:rPr>
            </a:br>
            <a:r>
              <a:rPr lang="en-US" dirty="0" smtClean="0">
                <a:latin typeface="NEOTERIQUE" panose="02000500000000000000" pitchFamily="2" charset="0"/>
              </a:rPr>
              <a:t>Course</a:t>
            </a:r>
            <a:br>
              <a:rPr lang="en-US" dirty="0" smtClean="0">
                <a:latin typeface="NEOTERIQUE" panose="02000500000000000000" pitchFamily="2" charset="0"/>
              </a:rPr>
            </a:br>
            <a:r>
              <a:rPr lang="en-US" dirty="0" smtClean="0">
                <a:latin typeface="NEOTERIQUE" panose="02000500000000000000" pitchFamily="2" charset="0"/>
              </a:rPr>
              <a:t>TIME</a:t>
            </a:r>
            <a:endParaRPr lang="en-US" dirty="0">
              <a:latin typeface="NEOTERIQUE" panose="02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" y="2698750"/>
            <a:ext cx="7315200" cy="271145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Oleh</a:t>
            </a:r>
            <a:r>
              <a:rPr lang="en-US" b="1" dirty="0" smtClean="0"/>
              <a:t> : </a:t>
            </a:r>
          </a:p>
          <a:p>
            <a:r>
              <a:rPr lang="en-US" b="1" dirty="0" err="1" smtClean="0"/>
              <a:t>Muh</a:t>
            </a:r>
            <a:r>
              <a:rPr lang="en-US" b="1" dirty="0" smtClean="0"/>
              <a:t>. Izzuddin Mahali, </a:t>
            </a:r>
            <a:r>
              <a:rPr lang="en-US" b="1" dirty="0" err="1" smtClean="0"/>
              <a:t>S.Pd.T</a:t>
            </a:r>
            <a:r>
              <a:rPr lang="en-US" b="1" dirty="0" smtClean="0"/>
              <a:t>., M.Cs.</a:t>
            </a:r>
          </a:p>
          <a:p>
            <a:r>
              <a:rPr lang="en-US" b="1" dirty="0" err="1" smtClean="0"/>
              <a:t>Disampaikan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LKMM TD FT UNY</a:t>
            </a:r>
          </a:p>
          <a:p>
            <a:r>
              <a:rPr lang="en-US" b="1" dirty="0" err="1" smtClean="0"/>
              <a:t>Sabtu</a:t>
            </a:r>
            <a:r>
              <a:rPr lang="en-US" b="1" dirty="0" smtClean="0"/>
              <a:t>, 21 </a:t>
            </a:r>
            <a:r>
              <a:rPr lang="en-US" b="1" dirty="0" err="1" smtClean="0"/>
              <a:t>Februari</a:t>
            </a:r>
            <a:r>
              <a:rPr lang="en-US" b="1" dirty="0" smtClean="0"/>
              <a:t> 2015</a:t>
            </a:r>
          </a:p>
          <a:p>
            <a:r>
              <a:rPr lang="en-US" b="1" dirty="0" err="1" smtClean="0"/>
              <a:t>Wisma</a:t>
            </a:r>
            <a:r>
              <a:rPr lang="en-US" b="1" dirty="0" smtClean="0"/>
              <a:t> Sejahtera </a:t>
            </a:r>
            <a:r>
              <a:rPr lang="en-US" b="1" dirty="0" err="1" smtClean="0"/>
              <a:t>Kaliurang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2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000" dirty="0">
                <a:solidFill>
                  <a:srgbClr val="000036"/>
                </a:solidFill>
                <a:latin typeface="Tahoma" panose="020B0604030504040204" pitchFamily="34" charset="0"/>
              </a:rPr>
              <a:t>LANGKAH-LANGKAH PENGGUNAAN ANALISIS </a:t>
            </a:r>
            <a:r>
              <a:rPr lang="en-US" sz="2000" i="1" dirty="0">
                <a:solidFill>
                  <a:srgbClr val="000036"/>
                </a:solidFill>
                <a:latin typeface="Tahoma" panose="020B0604030504040204" pitchFamily="34" charset="0"/>
              </a:rPr>
              <a:t>SWOT</a:t>
            </a:r>
            <a:r>
              <a:rPr lang="en-US" sz="2000" dirty="0">
                <a:solidFill>
                  <a:srgbClr val="000036"/>
                </a:solidFill>
                <a:latin typeface="Tahoma" panose="020B0604030504040204" pitchFamily="34" charset="0"/>
              </a:rPr>
              <a:t>  DALAM ORGANISASI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Mengidentifikasi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aspek-aspek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dinilai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dalam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organisasi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r>
              <a:rPr lang="en-US" dirty="0" err="1">
                <a:solidFill>
                  <a:schemeClr val="tx2"/>
                </a:solidFill>
              </a:rPr>
              <a:t>Mengklasifikasi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aspek-aspek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tersebut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menurut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komponen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</a:rPr>
              <a:t>SWOT</a:t>
            </a:r>
          </a:p>
          <a:p>
            <a:r>
              <a:rPr lang="en-US" dirty="0" err="1">
                <a:solidFill>
                  <a:schemeClr val="tx2"/>
                </a:solidFill>
              </a:rPr>
              <a:t>Menyusun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instrumen-instrumen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menentukan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bobot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asing-masing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aspek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Memberikan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pembobotan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kepada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masing-masing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aspek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menurut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komponen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untuk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menentukan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kondisi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organisasi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Mengidentifikasi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kebutuhan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i="1" dirty="0">
                <a:solidFill>
                  <a:schemeClr val="tx2"/>
                </a:solidFill>
              </a:rPr>
              <a:t>need</a:t>
            </a:r>
            <a:r>
              <a:rPr lang="en-US" dirty="0">
                <a:solidFill>
                  <a:schemeClr val="tx2"/>
                </a:solidFill>
              </a:rPr>
              <a:t>) </a:t>
            </a:r>
            <a:r>
              <a:rPr lang="en-US" dirty="0" err="1">
                <a:solidFill>
                  <a:schemeClr val="tx2"/>
                </a:solidFill>
              </a:rPr>
              <a:t>lingkungan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organisasi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Mengidentifikasi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peluang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tantangan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kekuatan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kelemahan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organisasi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Setelah</a:t>
            </a:r>
            <a:r>
              <a:rPr lang="en-US" dirty="0">
                <a:solidFill>
                  <a:schemeClr val="tx2"/>
                </a:solidFill>
              </a:rPr>
              <a:t> AKO </a:t>
            </a:r>
            <a:r>
              <a:rPr lang="en-US" dirty="0" err="1">
                <a:solidFill>
                  <a:schemeClr val="tx2"/>
                </a:solidFill>
              </a:rPr>
              <a:t>dilakukan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pengembangan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alternatif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strategis</a:t>
            </a:r>
            <a:endParaRPr lang="en-US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ASPEK ORGANISASI YANG DIANALISIS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Latar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belakang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organisasi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AD/ART </a:t>
            </a:r>
            <a:r>
              <a:rPr lang="en-US" dirty="0" err="1">
                <a:solidFill>
                  <a:schemeClr val="tx2"/>
                </a:solidFill>
              </a:rPr>
              <a:t>organisasi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Struktur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organisasi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Pembagian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tugas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fungsi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wewenang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Aspek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manajemen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kepemimpinan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Aspek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Administrasi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 err="1">
                <a:solidFill>
                  <a:schemeClr val="tx2"/>
                </a:solidFill>
              </a:rPr>
              <a:t>keuangan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err="1">
                <a:solidFill>
                  <a:schemeClr val="tx2"/>
                </a:solidFill>
              </a:rPr>
              <a:t>Hubungan</a:t>
            </a:r>
            <a:r>
              <a:rPr lang="en-US" dirty="0">
                <a:solidFill>
                  <a:schemeClr val="tx2"/>
                </a:solidFill>
              </a:rPr>
              <a:t> intern/</a:t>
            </a:r>
            <a:r>
              <a:rPr lang="en-US" dirty="0" err="1">
                <a:solidFill>
                  <a:schemeClr val="tx2"/>
                </a:solidFill>
              </a:rPr>
              <a:t>ekstern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ChangeArrowheads="1"/>
          </p:cNvSpPr>
          <p:nvPr/>
        </p:nvSpPr>
        <p:spPr bwMode="auto">
          <a:xfrm>
            <a:off x="414338" y="6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3300"/>
                </a:solidFill>
                <a:latin typeface="Comic Sans MS" panose="030F0702030302020204" pitchFamily="66" charset="0"/>
              </a:rPr>
              <a:t>Format Analisis SWOT</a:t>
            </a:r>
            <a:endParaRPr lang="id-ID" sz="4000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8630" name="Group 10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490098"/>
              </p:ext>
            </p:extLst>
          </p:nvPr>
        </p:nvGraphicFramePr>
        <p:xfrm>
          <a:off x="19050" y="765175"/>
          <a:ext cx="9144000" cy="534320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156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Lingkungan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Eksternal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Lingkungan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Internal</a:t>
                      </a: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Peluang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Opportunities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Tuliskan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kotak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ini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semua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kesempatan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muncul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lingkungan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dapat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dimanfaatkan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oleh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institusi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untuk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menetapkan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perbaikan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Ancaman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Threats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Tuliskan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kotak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ini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semua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jenis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ancaman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muncul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lingkungan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dapat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menghambat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institusi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dalam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menjalankan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 program-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anose="030F0702030302020204" pitchFamily="66" charset="0"/>
                        </a:rPr>
                        <a:t>programnya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Kekuatan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Strengths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Tuliskan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pada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kotak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ini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semua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unsur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kekuatan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dimiliki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oleh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institusi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sebagai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 modal perbaikan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omic Sans MS" panose="030F0702030302020204" pitchFamily="66" charset="0"/>
                        </a:rPr>
                        <a:t>Strategi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omic Sans MS" panose="030F0702030302020204" pitchFamily="66" charset="0"/>
                        </a:rPr>
                        <a:t> PEKU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Rumuskan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daftar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program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strategis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diturunkan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fakta-fakta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kekuatan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dimiliki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peluang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muncul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lingkungan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anose="030F0702030302020204" pitchFamily="66" charset="0"/>
                        </a:rPr>
                        <a:t>Strategi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anose="030F0702030302020204" pitchFamily="66" charset="0"/>
                        </a:rPr>
                        <a:t> AKU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Rumuskan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daftar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program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strategis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diturunkan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fakta-fakta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kekuatan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dimiliki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ancaman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dihadapi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lingkungan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kumimoji="0" lang="id-ID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169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Kelemahan (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Weaknesses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Comic Sans MS" panose="030F0702030302020204" pitchFamily="66" charset="0"/>
                        </a:rPr>
                        <a:t>Tuliskan pada kotak ini semua unsur kelemahan yang dimiliki oleh institusi sebagai fakta yang harus dihadapi</a:t>
                      </a:r>
                      <a:endParaRPr kumimoji="0" lang="id-ID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Strategi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 PEKA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Rumuskan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daftar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program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strategis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diturunkan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fakta-fakta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kelemahan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yang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dimiliki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peluang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muncul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lingkungan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Strategi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AKA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Rumuskan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daftar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program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strategis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yang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diturunkan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fakta-fakta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kelemahan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anose="030F0702030302020204" pitchFamily="66" charset="0"/>
                        </a:rPr>
                        <a:t>dimiliki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ancaman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dihadapi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omic Sans MS" panose="030F0702030302020204" pitchFamily="66" charset="0"/>
                        </a:rPr>
                        <a:t>lingkungan</a:t>
                      </a:r>
                      <a:endParaRPr kumimoji="0" lang="id-ID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629" name="Line 1045"/>
          <p:cNvSpPr>
            <a:spLocks noChangeShapeType="1"/>
          </p:cNvSpPr>
          <p:nvPr/>
        </p:nvSpPr>
        <p:spPr bwMode="auto">
          <a:xfrm>
            <a:off x="0" y="765181"/>
            <a:ext cx="3067050" cy="19970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PENYUSUNAN PROGRAM KERJA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Merupakan pengambilan keputusan yg tepat dengan menggunakan berbagai pertimbangan sehingga langkah ke depan hampir dapat dipastikan.</a:t>
            </a:r>
          </a:p>
        </p:txBody>
      </p:sp>
    </p:spTree>
    <p:extLst>
      <p:ext uri="{BB962C8B-B14F-4D97-AF65-F5344CB8AC3E}">
        <p14:creationId xmlns:p14="http://schemas.microsoft.com/office/powerpoint/2010/main" val="23855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dirty="0"/>
              <a:t>Kerangka Waktu Perencanaan</a:t>
            </a: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d-ID" altLang="en-US">
                <a:solidFill>
                  <a:srgbClr val="000099"/>
                </a:solidFill>
              </a:rPr>
              <a:t>Dimensi Waktu Perencanaan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id-ID" altLang="en-US">
                <a:solidFill>
                  <a:srgbClr val="000099"/>
                </a:solidFill>
              </a:rPr>
              <a:t>Tergantung dari komitmen organisasi. Strategic plan jk panjang, Taktic Plans jk menengah dsb.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id-ID" altLang="en-US">
                <a:solidFill>
                  <a:schemeClr val="bg1"/>
                </a:solidFill>
              </a:rPr>
              <a:t>Long-range Plans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altLang="en-US">
                <a:solidFill>
                  <a:srgbClr val="000099"/>
                </a:solidFill>
              </a:rPr>
              <a:t>Meliputi isu strategis yang akan datang (10 th) 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altLang="en-US">
                <a:solidFill>
                  <a:srgbClr val="000099"/>
                </a:solidFill>
              </a:rPr>
              <a:t>Lingkungan dinamis dan statis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altLang="en-US">
                <a:solidFill>
                  <a:srgbClr val="000099"/>
                </a:solidFill>
              </a:rPr>
              <a:t>Kurang Fleksibilitasnya (monitoring dan ajustmen)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id-ID" altLang="en-US">
                <a:solidFill>
                  <a:schemeClr val="bg1"/>
                </a:solidFill>
              </a:rPr>
              <a:t>Intermediate Plans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altLang="en-US">
                <a:solidFill>
                  <a:srgbClr val="000099"/>
                </a:solidFill>
              </a:rPr>
              <a:t>Biasanya antara 1 -5 th, paralel dgn rencana taktisnya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altLang="en-US">
                <a:solidFill>
                  <a:srgbClr val="000099"/>
                </a:solidFill>
              </a:rPr>
              <a:t>Lbh bersifat sementara dan lbh mudah berubah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id-ID" altLang="en-US">
                <a:solidFill>
                  <a:schemeClr val="bg1"/>
                </a:solidFill>
              </a:rPr>
              <a:t>Short-range Plans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altLang="en-US">
                <a:solidFill>
                  <a:srgbClr val="000099"/>
                </a:solidFill>
              </a:rPr>
              <a:t>Durasi waktu s/d 1 th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id-ID" altLang="en-US">
                <a:solidFill>
                  <a:srgbClr val="000099"/>
                </a:solidFill>
              </a:rPr>
              <a:t>Rencana tindakan (action plans) dan rencana reaksi (reaction /contingency plans.)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FCEBFB-0262-4E12-BCFF-B17F1C915AA8}" type="slidenum">
              <a:rPr lang="id-ID" sz="1200" b="0">
                <a:latin typeface="Tahoma" panose="020B0604030504040204" pitchFamily="34" charset="0"/>
              </a:rPr>
              <a:pPr eaLnBrk="1" hangingPunct="1"/>
              <a:t>14</a:t>
            </a:fld>
            <a:endParaRPr lang="id-ID" sz="1200" b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4292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8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8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8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8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8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altLang="en-US" dirty="0"/>
              <a:t>Perencanaan Taktis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id-ID" altLang="en-US" sz="1800" dirty="0"/>
              <a:t>Mengembangkan dan Melaksanakan Rencana Taktis</a:t>
            </a:r>
            <a:br>
              <a:rPr lang="id-ID" altLang="en-US" sz="1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5638799" y="2057402"/>
            <a:ext cx="3219759" cy="39338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F2CC">
                  <a:gamma/>
                  <a:tint val="0"/>
                  <a:invGamma/>
                </a:srgbClr>
              </a:gs>
              <a:gs pos="100000">
                <a:srgbClr val="9EF2CC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latin typeface="Verdana" panose="020B0604030504040204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371599" y="2057402"/>
            <a:ext cx="3200401" cy="39338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E4FF">
                  <a:gamma/>
                  <a:tint val="0"/>
                  <a:invGamma/>
                </a:srgbClr>
              </a:gs>
              <a:gs pos="100000">
                <a:srgbClr val="C9E4FF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 flipH="1">
            <a:off x="4393664" y="3017053"/>
            <a:ext cx="1133909" cy="1212047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tint val="31765"/>
                  <a:invGamma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599" y="2125980"/>
            <a:ext cx="3200401" cy="386524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Mengembangkan</a:t>
            </a:r>
            <a:r>
              <a:rPr lang="en-US" b="1" dirty="0" smtClean="0"/>
              <a:t> </a:t>
            </a:r>
            <a:r>
              <a:rPr lang="en-US" b="1" dirty="0" err="1" smtClean="0"/>
              <a:t>Rencana</a:t>
            </a:r>
            <a:r>
              <a:rPr lang="en-US" b="1" dirty="0" smtClean="0"/>
              <a:t> </a:t>
            </a:r>
            <a:r>
              <a:rPr lang="en-US" b="1" dirty="0" err="1" smtClean="0"/>
              <a:t>Taktis</a:t>
            </a:r>
            <a:endParaRPr lang="en-US" b="1" dirty="0" smtClean="0"/>
          </a:p>
          <a:p>
            <a:pPr algn="ctr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Taktis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Merinci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SDM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799" y="2962383"/>
            <a:ext cx="3200401" cy="302372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Melaksanakan</a:t>
            </a:r>
            <a:r>
              <a:rPr lang="en-US" b="1" dirty="0" smtClean="0"/>
              <a:t> </a:t>
            </a:r>
            <a:r>
              <a:rPr lang="en-US" b="1" dirty="0" err="1" smtClean="0"/>
              <a:t>Rencana</a:t>
            </a:r>
            <a:r>
              <a:rPr lang="en-US" b="1" dirty="0" smtClean="0"/>
              <a:t> </a:t>
            </a:r>
            <a:r>
              <a:rPr lang="en-US" b="1" dirty="0" err="1" smtClean="0"/>
              <a:t>Taktis</a:t>
            </a:r>
            <a:endParaRPr lang="en-US" b="1" dirty="0" smtClean="0"/>
          </a:p>
          <a:p>
            <a:pPr algn="ctr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altLang="en-US" dirty="0" smtClean="0">
                <a:solidFill>
                  <a:srgbClr val="000000"/>
                </a:solidFill>
              </a:rPr>
              <a:t>Memperoleh &amp; mendistribusikan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id-ID" altLang="en-US" dirty="0" smtClean="0">
                <a:solidFill>
                  <a:srgbClr val="000000"/>
                </a:solidFill>
              </a:rPr>
              <a:t>Informasi dan smbr daya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rgbClr val="000000"/>
                </a:solidFill>
              </a:rPr>
              <a:t>Memonitor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</a:rPr>
              <a:t>Komunikasi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</a:rPr>
              <a:t>Vertikal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</a:rPr>
              <a:t>dan</a:t>
            </a:r>
            <a:r>
              <a:rPr lang="en-US" altLang="en-US" dirty="0" smtClean="0">
                <a:solidFill>
                  <a:srgbClr val="000000"/>
                </a:solidFill>
              </a:rPr>
              <a:t> horizontal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altLang="en-US" dirty="0" smtClean="0">
                <a:solidFill>
                  <a:srgbClr val="000000"/>
                </a:solidFill>
              </a:rPr>
              <a:t>Memonitor aktivitas berkelanju</a:t>
            </a:r>
            <a:r>
              <a:rPr lang="en-US" altLang="en-US" dirty="0" smtClean="0">
                <a:solidFill>
                  <a:srgbClr val="000000"/>
                </a:solidFill>
              </a:rPr>
              <a:t>t</a:t>
            </a:r>
            <a:r>
              <a:rPr lang="id-ID" altLang="en-US" dirty="0" smtClean="0">
                <a:solidFill>
                  <a:srgbClr val="000000"/>
                </a:solidFill>
              </a:rPr>
              <a:t>an utk mencapai tujuan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dirty="0"/>
              <a:t>Perencanaan Operasional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>
          <a:xfrm>
            <a:off x="1680518" y="2194559"/>
            <a:ext cx="6869121" cy="4361223"/>
          </a:xfrm>
          <a:noFill/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charset="0"/>
              </a:rPr>
              <a:t>Rencana </a:t>
            </a:r>
            <a:r>
              <a:rPr lang="id-ID" sz="2800" dirty="0">
                <a:solidFill>
                  <a:srgbClr val="002060"/>
                </a:solidFill>
                <a:latin typeface="Arial" charset="0"/>
              </a:rPr>
              <a:t>Sekali Pakai (Single-use Plan)</a:t>
            </a:r>
          </a:p>
          <a:p>
            <a:pPr marL="717550" lvl="1" indent="-260350">
              <a:lnSpc>
                <a:spcPct val="80000"/>
              </a:lnSpc>
              <a:buFontTx/>
              <a:buChar char="•"/>
              <a:defRPr/>
            </a:pPr>
            <a:r>
              <a:rPr lang="id-ID" sz="2800" dirty="0">
                <a:solidFill>
                  <a:srgbClr val="002060"/>
                </a:solidFill>
                <a:latin typeface="Arial" charset="0"/>
              </a:rPr>
              <a:t>Rencana yang dikembangkan utk melaksanakan suatu kegiatan yang tidak akan diulang (sekali pakai).</a:t>
            </a:r>
          </a:p>
          <a:p>
            <a:pPr marL="1371600" lvl="2" indent="-457200">
              <a:lnSpc>
                <a:spcPct val="80000"/>
              </a:lnSpc>
              <a:buFont typeface="+mj-lt"/>
              <a:buAutoNum type="alphaLcPeriod"/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Arial" charset="0"/>
              </a:rPr>
              <a:t>Program</a:t>
            </a:r>
            <a:r>
              <a:rPr lang="id-ID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id-ID" sz="2400" dirty="0">
                <a:solidFill>
                  <a:srgbClr val="002060"/>
                </a:solidFill>
                <a:latin typeface="Arial" charset="0"/>
              </a:rPr>
              <a:t>: rencana sekali pakai utk serangkaian aktivitas yang besar </a:t>
            </a:r>
            <a:r>
              <a:rPr lang="id-ID" sz="2400" dirty="0" smtClean="0">
                <a:solidFill>
                  <a:srgbClr val="002060"/>
                </a:solidFill>
                <a:latin typeface="Arial" charset="0"/>
              </a:rPr>
              <a:t>Program </a:t>
            </a:r>
            <a:r>
              <a:rPr lang="id-ID" sz="2400" dirty="0">
                <a:solidFill>
                  <a:srgbClr val="002060"/>
                </a:solidFill>
                <a:latin typeface="Arial" charset="0"/>
              </a:rPr>
              <a:t>Peningkatan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kinerja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pengurus</a:t>
            </a:r>
            <a:endParaRPr lang="id-ID" sz="2400" dirty="0">
              <a:solidFill>
                <a:srgbClr val="002060"/>
              </a:solidFill>
              <a:latin typeface="Arial" charset="0"/>
            </a:endParaRPr>
          </a:p>
          <a:p>
            <a:pPr marL="1371600" lvl="2" indent="-457200">
              <a:lnSpc>
                <a:spcPct val="80000"/>
              </a:lnSpc>
              <a:buFont typeface="+mj-lt"/>
              <a:buAutoNum type="alphaLcPeriod"/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Arial" charset="0"/>
              </a:rPr>
              <a:t>Proyek</a:t>
            </a:r>
            <a:r>
              <a:rPr lang="id-ID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id-ID" sz="2400" dirty="0">
                <a:solidFill>
                  <a:srgbClr val="002060"/>
                </a:solidFill>
                <a:latin typeface="Arial" charset="0"/>
              </a:rPr>
              <a:t>: rencana sekali pakai utk lingkup lebih </a:t>
            </a:r>
            <a:r>
              <a:rPr lang="id-ID" sz="2400" dirty="0" smtClean="0">
                <a:solidFill>
                  <a:srgbClr val="002060"/>
                </a:solidFill>
                <a:latin typeface="Arial" charset="0"/>
              </a:rPr>
              <a:t>kecil/sempit</a:t>
            </a:r>
            <a:endParaRPr lang="en-US" sz="2400" dirty="0" smtClean="0">
              <a:solidFill>
                <a:srgbClr val="002060"/>
              </a:solidFill>
              <a:latin typeface="Arial" charset="0"/>
            </a:endParaRPr>
          </a:p>
          <a:p>
            <a:pPr marL="914400" lvl="2" indent="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   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Pelaksanaan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Lomba</a:t>
            </a:r>
            <a:endParaRPr lang="id-ID" sz="2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6BF8B9-1B7F-4C51-97BE-C4673D2475E3}" type="slidenum">
              <a:rPr lang="id-ID" sz="1200" b="0">
                <a:latin typeface="Tahoma" panose="020B0604030504040204" pitchFamily="34" charset="0"/>
              </a:rPr>
              <a:pPr eaLnBrk="1" hangingPunct="1"/>
              <a:t>16</a:t>
            </a:fld>
            <a:endParaRPr lang="id-ID" sz="1200" b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0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2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2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2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4" grpId="0"/>
      <p:bldP spid="3921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Perencanaan Operasional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id-ID" sz="2400" dirty="0">
                <a:solidFill>
                  <a:srgbClr val="002060"/>
                </a:solidFill>
                <a:latin typeface="Arial" charset="0"/>
              </a:rPr>
              <a:t>2. Rencana Tetap (Standing Plan)</a:t>
            </a:r>
          </a:p>
          <a:p>
            <a:pPr marL="717550" lvl="1" indent="-260350">
              <a:lnSpc>
                <a:spcPct val="80000"/>
              </a:lnSpc>
              <a:defRPr/>
            </a:pPr>
            <a:r>
              <a:rPr lang="id-ID" sz="2400" dirty="0">
                <a:solidFill>
                  <a:srgbClr val="002060"/>
                </a:solidFill>
                <a:latin typeface="Arial" charset="0"/>
              </a:rPr>
              <a:t>Rencana yang dikembangkan utk aktivitas yang berulang secara teratur selama periode waktu tertentu</a:t>
            </a:r>
          </a:p>
          <a:p>
            <a:pPr marL="1116013" lvl="2" indent="-201613">
              <a:lnSpc>
                <a:spcPct val="80000"/>
              </a:lnSpc>
              <a:buFontTx/>
              <a:buAutoNum type="alphaLcPeriod"/>
              <a:defRPr/>
            </a:pPr>
            <a:r>
              <a:rPr lang="id-ID" sz="2000" dirty="0">
                <a:solidFill>
                  <a:srgbClr val="002060"/>
                </a:solidFill>
                <a:latin typeface="Arial" charset="0"/>
              </a:rPr>
              <a:t>Kebijakan : rencana tetap yang merinci respons umum organisasi thdp suatu masalah atau situasi tertentu</a:t>
            </a:r>
          </a:p>
          <a:p>
            <a:pPr marL="1116013" lvl="2" indent="-201613">
              <a:lnSpc>
                <a:spcPct val="80000"/>
              </a:lnSpc>
              <a:buFontTx/>
              <a:buAutoNum type="alphaLcPeriod"/>
              <a:defRPr/>
            </a:pPr>
            <a:r>
              <a:rPr lang="id-ID" sz="2000" dirty="0">
                <a:solidFill>
                  <a:srgbClr val="002060"/>
                </a:solidFill>
                <a:latin typeface="Arial" charset="0"/>
              </a:rPr>
              <a:t>Prosedur Operasi Standar (SOP) : rencana tetap yang menguraikan langkah-langkah yang harus diikuti utk pekerjaan tertentu</a:t>
            </a:r>
          </a:p>
          <a:p>
            <a:pPr marL="1116013" lvl="2" indent="-201613">
              <a:lnSpc>
                <a:spcPct val="80000"/>
              </a:lnSpc>
              <a:buFontTx/>
              <a:buAutoNum type="alphaLcPeriod"/>
              <a:defRPr/>
            </a:pPr>
            <a:r>
              <a:rPr lang="id-ID" sz="2000" dirty="0">
                <a:solidFill>
                  <a:srgbClr val="002060"/>
                </a:solidFill>
                <a:latin typeface="Arial" charset="0"/>
              </a:rPr>
              <a:t>Peraturan : rencana tetap yang mendiskripsikan dgn tepat bgm aktivitas tertentu harus dilaksanakan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4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623100"/>
          </a:xfrm>
        </p:spPr>
        <p:txBody>
          <a:bodyPr>
            <a:normAutofit/>
          </a:bodyPr>
          <a:lstStyle/>
          <a:p>
            <a:r>
              <a:rPr lang="en-US" sz="2800" dirty="0" err="1"/>
              <a:t>Hierarkhi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Operasional</a:t>
            </a:r>
            <a:endParaRPr lang="en-US" sz="28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005101" y="1592438"/>
            <a:ext cx="2914973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RENCANA OPERASI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gray">
          <a:xfrm>
            <a:off x="3656013" y="3124200"/>
            <a:ext cx="180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Add Your Text</a:t>
            </a:r>
          </a:p>
        </p:txBody>
      </p:sp>
      <p:grpSp>
        <p:nvGrpSpPr>
          <p:cNvPr id="69" name="Group 8"/>
          <p:cNvGrpSpPr>
            <a:grpSpLocks/>
          </p:cNvGrpSpPr>
          <p:nvPr/>
        </p:nvGrpSpPr>
        <p:grpSpPr bwMode="auto">
          <a:xfrm>
            <a:off x="2129667" y="2977295"/>
            <a:ext cx="2235631" cy="798996"/>
            <a:chOff x="1110" y="2656"/>
            <a:chExt cx="1549" cy="1351"/>
          </a:xfrm>
        </p:grpSpPr>
        <p:sp>
          <p:nvSpPr>
            <p:cNvPr id="70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51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11"/>
            <p:cNvSpPr>
              <a:spLocks noChangeArrowheads="1"/>
            </p:cNvSpPr>
            <p:nvPr/>
          </p:nvSpPr>
          <p:spPr bwMode="gray">
            <a:xfrm>
              <a:off x="1200" y="2822"/>
              <a:ext cx="1355" cy="1047"/>
            </a:xfrm>
            <a:prstGeom prst="hexagon">
              <a:avLst>
                <a:gd name="adj" fmla="val 30434"/>
                <a:gd name="vf" fmla="val 115470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Text Box 17"/>
          <p:cNvSpPr txBox="1">
            <a:spLocks noChangeArrowheads="1"/>
          </p:cNvSpPr>
          <p:nvPr/>
        </p:nvSpPr>
        <p:spPr bwMode="gray">
          <a:xfrm>
            <a:off x="2457990" y="3091206"/>
            <a:ext cx="15977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FFFF"/>
                </a:solidFill>
              </a:rPr>
              <a:t>Rencana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Sekali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Pakai</a:t>
            </a:r>
            <a:endParaRPr lang="en-US" sz="1050" dirty="0">
              <a:solidFill>
                <a:srgbClr val="FFFFFF"/>
              </a:solidFill>
            </a:endParaRPr>
          </a:p>
        </p:txBody>
      </p:sp>
      <p:grpSp>
        <p:nvGrpSpPr>
          <p:cNvPr id="74" name="Group 8"/>
          <p:cNvGrpSpPr>
            <a:grpSpLocks/>
          </p:cNvGrpSpPr>
          <p:nvPr/>
        </p:nvGrpSpPr>
        <p:grpSpPr bwMode="auto">
          <a:xfrm>
            <a:off x="803389" y="4439308"/>
            <a:ext cx="2235631" cy="798996"/>
            <a:chOff x="1110" y="2656"/>
            <a:chExt cx="1549" cy="1351"/>
          </a:xfrm>
        </p:grpSpPr>
        <p:sp>
          <p:nvSpPr>
            <p:cNvPr id="75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51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11"/>
            <p:cNvSpPr>
              <a:spLocks noChangeArrowheads="1"/>
            </p:cNvSpPr>
            <p:nvPr/>
          </p:nvSpPr>
          <p:spPr bwMode="gray">
            <a:xfrm>
              <a:off x="1200" y="2822"/>
              <a:ext cx="1355" cy="1047"/>
            </a:xfrm>
            <a:prstGeom prst="hexagon">
              <a:avLst>
                <a:gd name="adj" fmla="val 30434"/>
                <a:gd name="vf" fmla="val 115470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Text Box 17"/>
          <p:cNvSpPr txBox="1">
            <a:spLocks noChangeArrowheads="1"/>
          </p:cNvSpPr>
          <p:nvPr/>
        </p:nvSpPr>
        <p:spPr bwMode="gray">
          <a:xfrm>
            <a:off x="1131712" y="4669529"/>
            <a:ext cx="15977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Program</a:t>
            </a:r>
            <a:endParaRPr lang="en-US" sz="1050" dirty="0">
              <a:solidFill>
                <a:srgbClr val="FFFFFF"/>
              </a:solidFill>
            </a:endParaRPr>
          </a:p>
        </p:txBody>
      </p:sp>
      <p:grpSp>
        <p:nvGrpSpPr>
          <p:cNvPr id="79" name="Group 8"/>
          <p:cNvGrpSpPr>
            <a:grpSpLocks/>
          </p:cNvGrpSpPr>
          <p:nvPr/>
        </p:nvGrpSpPr>
        <p:grpSpPr bwMode="auto">
          <a:xfrm>
            <a:off x="803389" y="5539628"/>
            <a:ext cx="2235631" cy="798996"/>
            <a:chOff x="1110" y="2656"/>
            <a:chExt cx="1549" cy="1351"/>
          </a:xfrm>
        </p:grpSpPr>
        <p:sp>
          <p:nvSpPr>
            <p:cNvPr id="80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51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11"/>
            <p:cNvSpPr>
              <a:spLocks noChangeArrowheads="1"/>
            </p:cNvSpPr>
            <p:nvPr/>
          </p:nvSpPr>
          <p:spPr bwMode="gray">
            <a:xfrm>
              <a:off x="1200" y="2822"/>
              <a:ext cx="1355" cy="1047"/>
            </a:xfrm>
            <a:prstGeom prst="hexagon">
              <a:avLst>
                <a:gd name="adj" fmla="val 30434"/>
                <a:gd name="vf" fmla="val 115470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" name="Text Box 17"/>
          <p:cNvSpPr txBox="1">
            <a:spLocks noChangeArrowheads="1"/>
          </p:cNvSpPr>
          <p:nvPr/>
        </p:nvSpPr>
        <p:spPr bwMode="gray">
          <a:xfrm>
            <a:off x="1131712" y="5769849"/>
            <a:ext cx="15977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FFFF"/>
                </a:solidFill>
              </a:rPr>
              <a:t>Proyek</a:t>
            </a:r>
            <a:endParaRPr lang="en-US" sz="1050" dirty="0">
              <a:solidFill>
                <a:srgbClr val="FFFFFF"/>
              </a:solidFill>
            </a:endParaRPr>
          </a:p>
        </p:txBody>
      </p:sp>
      <p:grpSp>
        <p:nvGrpSpPr>
          <p:cNvPr id="84" name="Group 8"/>
          <p:cNvGrpSpPr>
            <a:grpSpLocks/>
          </p:cNvGrpSpPr>
          <p:nvPr/>
        </p:nvGrpSpPr>
        <p:grpSpPr bwMode="auto">
          <a:xfrm>
            <a:off x="3288886" y="5008083"/>
            <a:ext cx="2235631" cy="798996"/>
            <a:chOff x="1110" y="2656"/>
            <a:chExt cx="1549" cy="1351"/>
          </a:xfrm>
        </p:grpSpPr>
        <p:sp>
          <p:nvSpPr>
            <p:cNvPr id="85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51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11"/>
            <p:cNvSpPr>
              <a:spLocks noChangeArrowheads="1"/>
            </p:cNvSpPr>
            <p:nvPr/>
          </p:nvSpPr>
          <p:spPr bwMode="gray">
            <a:xfrm>
              <a:off x="1200" y="2822"/>
              <a:ext cx="1355" cy="1047"/>
            </a:xfrm>
            <a:prstGeom prst="hexagon">
              <a:avLst>
                <a:gd name="adj" fmla="val 30434"/>
                <a:gd name="vf" fmla="val 115470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" name="Text Box 17"/>
          <p:cNvSpPr txBox="1">
            <a:spLocks noChangeArrowheads="1"/>
          </p:cNvSpPr>
          <p:nvPr/>
        </p:nvSpPr>
        <p:spPr bwMode="gray">
          <a:xfrm>
            <a:off x="3617209" y="5238304"/>
            <a:ext cx="15977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FFFF"/>
                </a:solidFill>
              </a:rPr>
              <a:t>Anggaran</a:t>
            </a:r>
            <a:endParaRPr lang="en-US" sz="1050" dirty="0">
              <a:solidFill>
                <a:srgbClr val="FFFFFF"/>
              </a:solidFill>
            </a:endParaRPr>
          </a:p>
        </p:txBody>
      </p:sp>
      <p:grpSp>
        <p:nvGrpSpPr>
          <p:cNvPr id="89" name="Group 8"/>
          <p:cNvGrpSpPr>
            <a:grpSpLocks/>
          </p:cNvGrpSpPr>
          <p:nvPr/>
        </p:nvGrpSpPr>
        <p:grpSpPr bwMode="auto">
          <a:xfrm>
            <a:off x="6543530" y="2642149"/>
            <a:ext cx="2235631" cy="798996"/>
            <a:chOff x="1110" y="2656"/>
            <a:chExt cx="1549" cy="1351"/>
          </a:xfrm>
        </p:grpSpPr>
        <p:sp>
          <p:nvSpPr>
            <p:cNvPr id="90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51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11"/>
            <p:cNvSpPr>
              <a:spLocks noChangeArrowheads="1"/>
            </p:cNvSpPr>
            <p:nvPr/>
          </p:nvSpPr>
          <p:spPr bwMode="gray">
            <a:xfrm>
              <a:off x="1200" y="2822"/>
              <a:ext cx="1355" cy="1047"/>
            </a:xfrm>
            <a:prstGeom prst="hexagon">
              <a:avLst>
                <a:gd name="adj" fmla="val 30434"/>
                <a:gd name="vf" fmla="val 115470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Group 8"/>
          <p:cNvGrpSpPr>
            <a:grpSpLocks/>
          </p:cNvGrpSpPr>
          <p:nvPr/>
        </p:nvGrpSpPr>
        <p:grpSpPr bwMode="auto">
          <a:xfrm>
            <a:off x="6543530" y="3678117"/>
            <a:ext cx="2235631" cy="798996"/>
            <a:chOff x="1110" y="2656"/>
            <a:chExt cx="1549" cy="1351"/>
          </a:xfrm>
        </p:grpSpPr>
        <p:sp>
          <p:nvSpPr>
            <p:cNvPr id="94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51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AutoShape 11"/>
            <p:cNvSpPr>
              <a:spLocks noChangeArrowheads="1"/>
            </p:cNvSpPr>
            <p:nvPr/>
          </p:nvSpPr>
          <p:spPr bwMode="gray">
            <a:xfrm>
              <a:off x="1200" y="2822"/>
              <a:ext cx="1355" cy="1047"/>
            </a:xfrm>
            <a:prstGeom prst="hexagon">
              <a:avLst>
                <a:gd name="adj" fmla="val 30434"/>
                <a:gd name="vf" fmla="val 115470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" name="Group 8"/>
          <p:cNvGrpSpPr>
            <a:grpSpLocks/>
          </p:cNvGrpSpPr>
          <p:nvPr/>
        </p:nvGrpSpPr>
        <p:grpSpPr bwMode="auto">
          <a:xfrm>
            <a:off x="6543530" y="4664041"/>
            <a:ext cx="2235631" cy="798996"/>
            <a:chOff x="1110" y="2656"/>
            <a:chExt cx="1549" cy="1351"/>
          </a:xfrm>
        </p:grpSpPr>
        <p:sp>
          <p:nvSpPr>
            <p:cNvPr id="98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51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AutoShape 11"/>
            <p:cNvSpPr>
              <a:spLocks noChangeArrowheads="1"/>
            </p:cNvSpPr>
            <p:nvPr/>
          </p:nvSpPr>
          <p:spPr bwMode="gray">
            <a:xfrm>
              <a:off x="1200" y="2822"/>
              <a:ext cx="1355" cy="1047"/>
            </a:xfrm>
            <a:prstGeom prst="hexagon">
              <a:avLst>
                <a:gd name="adj" fmla="val 30434"/>
                <a:gd name="vf" fmla="val 115470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" name="Group 8"/>
          <p:cNvGrpSpPr>
            <a:grpSpLocks/>
          </p:cNvGrpSpPr>
          <p:nvPr/>
        </p:nvGrpSpPr>
        <p:grpSpPr bwMode="auto">
          <a:xfrm>
            <a:off x="6524767" y="5718089"/>
            <a:ext cx="2235631" cy="798996"/>
            <a:chOff x="1110" y="2656"/>
            <a:chExt cx="1549" cy="1351"/>
          </a:xfrm>
        </p:grpSpPr>
        <p:sp>
          <p:nvSpPr>
            <p:cNvPr id="102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51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AutoShape 11"/>
            <p:cNvSpPr>
              <a:spLocks noChangeArrowheads="1"/>
            </p:cNvSpPr>
            <p:nvPr/>
          </p:nvSpPr>
          <p:spPr bwMode="gray">
            <a:xfrm>
              <a:off x="1200" y="2822"/>
              <a:ext cx="1355" cy="1047"/>
            </a:xfrm>
            <a:prstGeom prst="hexagon">
              <a:avLst>
                <a:gd name="adj" fmla="val 30434"/>
                <a:gd name="vf" fmla="val 115470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Text Box 17"/>
          <p:cNvSpPr txBox="1">
            <a:spLocks noChangeArrowheads="1"/>
          </p:cNvSpPr>
          <p:nvPr/>
        </p:nvSpPr>
        <p:spPr bwMode="gray">
          <a:xfrm>
            <a:off x="6833606" y="2756060"/>
            <a:ext cx="15977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FFFF"/>
                </a:solidFill>
              </a:rPr>
              <a:t>Rencana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</a:rPr>
              <a:t>Tetap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06" name="Text Box 17"/>
          <p:cNvSpPr txBox="1">
            <a:spLocks noChangeArrowheads="1"/>
          </p:cNvSpPr>
          <p:nvPr/>
        </p:nvSpPr>
        <p:spPr bwMode="gray">
          <a:xfrm>
            <a:off x="6871853" y="3928475"/>
            <a:ext cx="15977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FFFF"/>
                </a:solidFill>
              </a:rPr>
              <a:t>Kebijakan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07" name="Text Box 17"/>
          <p:cNvSpPr txBox="1">
            <a:spLocks noChangeArrowheads="1"/>
          </p:cNvSpPr>
          <p:nvPr/>
        </p:nvSpPr>
        <p:spPr bwMode="gray">
          <a:xfrm>
            <a:off x="6833605" y="4899750"/>
            <a:ext cx="15977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SOP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08" name="Text Box 17"/>
          <p:cNvSpPr txBox="1">
            <a:spLocks noChangeArrowheads="1"/>
          </p:cNvSpPr>
          <p:nvPr/>
        </p:nvSpPr>
        <p:spPr bwMode="gray">
          <a:xfrm>
            <a:off x="6852369" y="5979539"/>
            <a:ext cx="15977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FFFF"/>
                </a:solidFill>
              </a:rPr>
              <a:t>Peraturan</a:t>
            </a:r>
            <a:endParaRPr lang="en-US" sz="1050" dirty="0">
              <a:solidFill>
                <a:srgbClr val="FFFFFF"/>
              </a:solidFill>
            </a:endParaRPr>
          </a:p>
        </p:txBody>
      </p:sp>
      <p:cxnSp>
        <p:nvCxnSpPr>
          <p:cNvPr id="110" name="Straight Arrow Connector 109"/>
          <p:cNvCxnSpPr>
            <a:stCxn id="5" idx="2"/>
          </p:cNvCxnSpPr>
          <p:nvPr/>
        </p:nvCxnSpPr>
        <p:spPr>
          <a:xfrm flipH="1">
            <a:off x="3161654" y="2167113"/>
            <a:ext cx="2300934" cy="810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1931959" y="3776291"/>
            <a:ext cx="1273491" cy="619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1970206" y="5223224"/>
            <a:ext cx="0" cy="353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86" idx="3"/>
            <a:endCxn id="75" idx="0"/>
          </p:cNvCxnSpPr>
          <p:nvPr/>
        </p:nvCxnSpPr>
        <p:spPr>
          <a:xfrm flipH="1" flipV="1">
            <a:off x="3039020" y="4845607"/>
            <a:ext cx="249866" cy="561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6" idx="3"/>
            <a:endCxn id="81" idx="0"/>
          </p:cNvCxnSpPr>
          <p:nvPr/>
        </p:nvCxnSpPr>
        <p:spPr>
          <a:xfrm flipH="1">
            <a:off x="3020257" y="5407581"/>
            <a:ext cx="268629" cy="5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3205450" y="3776291"/>
            <a:ext cx="1141085" cy="123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5" idx="2"/>
          </p:cNvCxnSpPr>
          <p:nvPr/>
        </p:nvCxnSpPr>
        <p:spPr>
          <a:xfrm>
            <a:off x="5462588" y="2167113"/>
            <a:ext cx="2193575" cy="475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7659583" y="3411915"/>
            <a:ext cx="0" cy="296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7656163" y="4439308"/>
            <a:ext cx="0" cy="224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7656163" y="5463037"/>
            <a:ext cx="0" cy="255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Box 26"/>
          <p:cNvSpPr txBox="1">
            <a:spLocks noChangeArrowheads="1"/>
          </p:cNvSpPr>
          <p:nvPr/>
        </p:nvSpPr>
        <p:spPr bwMode="auto">
          <a:xfrm>
            <a:off x="3039020" y="6484273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0" dirty="0"/>
              <a:t> J AF Stoner &amp; H </a:t>
            </a:r>
            <a:r>
              <a:rPr lang="en-US" sz="1800" b="0" dirty="0" err="1"/>
              <a:t>Kontz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6996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imbangkan Kuliah dan Organisas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89" y="1966563"/>
            <a:ext cx="5920353" cy="34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66807" y="511444"/>
            <a:ext cx="6152827" cy="976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Dolce Vita Heavy" panose="02000800000000000000" pitchFamily="2" charset="0"/>
              </a:rPr>
              <a:t>ORGANISASI </a:t>
            </a:r>
            <a:r>
              <a:rPr lang="en-US" sz="4400" dirty="0" smtClean="0">
                <a:solidFill>
                  <a:srgbClr val="002060"/>
                </a:solidFill>
                <a:latin typeface="Dolce Vita Heavy" panose="02000800000000000000" pitchFamily="2" charset="0"/>
              </a:rPr>
              <a:t>VS KULIAH</a:t>
            </a:r>
            <a:endParaRPr lang="en-US" sz="4400" dirty="0">
              <a:solidFill>
                <a:srgbClr val="002060"/>
              </a:solidFill>
              <a:latin typeface="Dolce Vita Heavy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ORGANISASI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tx2"/>
                </a:solidFill>
              </a:rPr>
              <a:t>Sekumpulan</a:t>
            </a:r>
            <a:r>
              <a:rPr lang="en-US" sz="3200" dirty="0" smtClean="0">
                <a:solidFill>
                  <a:schemeClr val="tx2"/>
                </a:solidFill>
              </a:rPr>
              <a:t> orang-orang </a:t>
            </a:r>
            <a:r>
              <a:rPr lang="en-US" sz="3200" dirty="0" err="1" smtClean="0">
                <a:solidFill>
                  <a:schemeClr val="tx2"/>
                </a:solidFill>
              </a:rPr>
              <a:t>yg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berinteraksi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saling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bergantung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satu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sama</a:t>
            </a:r>
            <a:r>
              <a:rPr lang="en-US" sz="3200" dirty="0" smtClean="0">
                <a:solidFill>
                  <a:schemeClr val="tx2"/>
                </a:solidFill>
              </a:rPr>
              <a:t> lain, </a:t>
            </a:r>
            <a:r>
              <a:rPr lang="en-US" sz="3200" dirty="0" err="1" smtClean="0">
                <a:solidFill>
                  <a:schemeClr val="tx2"/>
                </a:solidFill>
              </a:rPr>
              <a:t>bekerja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untuk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mencapai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tujuan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tertentu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yg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hubungan-hubungan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kerja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satu</a:t>
            </a:r>
            <a:r>
              <a:rPr lang="en-US" sz="3200" dirty="0" smtClean="0">
                <a:solidFill>
                  <a:schemeClr val="tx2"/>
                </a:solidFill>
              </a:rPr>
              <a:t> dg </a:t>
            </a:r>
            <a:r>
              <a:rPr lang="en-US" sz="3200" dirty="0" err="1" smtClean="0">
                <a:solidFill>
                  <a:schemeClr val="tx2"/>
                </a:solidFill>
              </a:rPr>
              <a:t>yg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lainnya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ditentukan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berdasarkan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struktur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tertentu</a:t>
            </a:r>
            <a:r>
              <a:rPr lang="en-US" sz="3200" dirty="0" smtClean="0">
                <a:solidFill>
                  <a:schemeClr val="tx2"/>
                </a:solidFill>
              </a:rPr>
              <a:t> (Duncan, 1981)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Kuliah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. </a:t>
            </a:r>
            <a:r>
              <a:rPr lang="en-US" sz="2800" dirty="0" err="1"/>
              <a:t>Padatnya</a:t>
            </a:r>
            <a:r>
              <a:rPr lang="en-US" sz="2800" dirty="0"/>
              <a:t> </a:t>
            </a:r>
            <a:r>
              <a:rPr lang="en-US" sz="2800" dirty="0" err="1"/>
              <a:t>perkuliahan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kali </a:t>
            </a:r>
            <a:r>
              <a:rPr lang="en-US" sz="2800" dirty="0" err="1"/>
              <a:t>menyita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bermacam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i="1" dirty="0"/>
              <a:t>hard skill</a:t>
            </a:r>
            <a:r>
              <a:rPr lang="en-US" sz="2800" dirty="0"/>
              <a:t> di </a:t>
            </a:r>
            <a:r>
              <a:rPr lang="en-US" sz="2800" dirty="0" err="1"/>
              <a:t>kampus</a:t>
            </a:r>
            <a:r>
              <a:rPr lang="en-US" sz="2800" dirty="0"/>
              <a:t>. </a:t>
            </a:r>
            <a:r>
              <a:rPr lang="en-US" sz="2800" dirty="0" err="1"/>
              <a:t>Padahal</a:t>
            </a:r>
            <a:r>
              <a:rPr lang="en-US" sz="2800" dirty="0"/>
              <a:t>, </a:t>
            </a:r>
            <a:r>
              <a:rPr lang="en-US" sz="2800" dirty="0" err="1"/>
              <a:t>tingginya</a:t>
            </a:r>
            <a:r>
              <a:rPr lang="en-US" sz="2800" dirty="0"/>
              <a:t> </a:t>
            </a:r>
            <a:r>
              <a:rPr lang="en-US" sz="2800" dirty="0" err="1"/>
              <a:t>persaingan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menuntut</a:t>
            </a:r>
            <a:r>
              <a:rPr lang="en-US" sz="2800" dirty="0"/>
              <a:t> </a:t>
            </a:r>
            <a:r>
              <a:rPr lang="en-US" sz="2800" dirty="0" err="1"/>
              <a:t>sarjana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turut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i="1" dirty="0"/>
              <a:t>hard skill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i="1" dirty="0"/>
              <a:t>soft skill.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01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HARDSKILL VS SOFTSKILL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i="1" dirty="0"/>
              <a:t>hard skill  </a:t>
            </a:r>
            <a:r>
              <a:rPr lang="en-US" dirty="0" err="1"/>
              <a:t>bukanlah</a:t>
            </a:r>
            <a:r>
              <a:rPr lang="en-US" dirty="0"/>
              <a:t> </a:t>
            </a:r>
            <a:r>
              <a:rPr lang="en-US" dirty="0" err="1"/>
              <a:t>jaminan</a:t>
            </a:r>
            <a:r>
              <a:rPr lang="en-US" dirty="0"/>
              <a:t> </a:t>
            </a:r>
            <a:r>
              <a:rPr lang="en-US" dirty="0" err="1"/>
              <a:t>kesuksesan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i="1" dirty="0"/>
              <a:t>soft skill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karir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. “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yang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i="1" dirty="0"/>
              <a:t>soft skill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inovatiflah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,” </a:t>
            </a:r>
            <a:r>
              <a:rPr lang="en-US" dirty="0" err="1"/>
              <a:t>ucap</a:t>
            </a:r>
            <a:r>
              <a:rPr lang="en-US" dirty="0"/>
              <a:t> Rudi </a:t>
            </a:r>
            <a:r>
              <a:rPr lang="en-US" dirty="0" err="1"/>
              <a:t>Widiyanto</a:t>
            </a:r>
            <a:r>
              <a:rPr lang="en-US" dirty="0"/>
              <a:t> </a:t>
            </a:r>
            <a:r>
              <a:rPr lang="en-US" dirty="0" err="1"/>
              <a:t>M.Psi</a:t>
            </a:r>
            <a:r>
              <a:rPr lang="en-US" dirty="0"/>
              <a:t>, </a:t>
            </a:r>
            <a:r>
              <a:rPr lang="en-US" dirty="0" err="1"/>
              <a:t>Psikolog</a:t>
            </a:r>
            <a:r>
              <a:rPr lang="en-US" dirty="0"/>
              <a:t> Associate ECC UGM.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i="1" dirty="0"/>
              <a:t>hard skill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soft skill</a:t>
            </a:r>
            <a:r>
              <a:rPr lang="en-US" dirty="0"/>
              <a:t>, </a:t>
            </a:r>
            <a:r>
              <a:rPr lang="en-US" dirty="0" err="1"/>
              <a:t>mengharuskan</a:t>
            </a:r>
            <a:r>
              <a:rPr lang="en-US" dirty="0"/>
              <a:t> </a:t>
            </a:r>
            <a:r>
              <a:rPr lang="en-US" dirty="0" err="1"/>
              <a:t>sarjana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pencari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sedini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dilatih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turut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semenjak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6100" name="Object 4"/>
          <p:cNvGraphicFramePr>
            <a:graphicFrameLocks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3253813"/>
              </p:ext>
            </p:extLst>
          </p:nvPr>
        </p:nvGraphicFramePr>
        <p:xfrm>
          <a:off x="710462" y="314324"/>
          <a:ext cx="8128738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Visio" r:id="rId3" imgW="7996123" imgH="5126736" progId="Visio.Drawing.6">
                  <p:embed/>
                </p:oleObj>
              </mc:Choice>
              <mc:Fallback>
                <p:oleObj name="Visio" r:id="rId3" imgW="7996123" imgH="51267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62" y="314324"/>
                        <a:ext cx="8128738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0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latin typeface="Arial Black" panose="020B0A04020102020204" pitchFamily="34" charset="0"/>
              </a:rPr>
              <a:t>Mengapa Kuliah ?</a:t>
            </a:r>
          </a:p>
        </p:txBody>
      </p:sp>
      <p:pic>
        <p:nvPicPr>
          <p:cNvPr id="306182" name="Picture 6" descr="I_181_037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1652588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84" name="Picture 8" descr="MI_083_0138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295400"/>
            <a:ext cx="16764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0" name="Picture 14" descr="42194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3352800" cy="2282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6192" name="Picture 16" descr="42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7686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1066800" y="3733800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  <a:latin typeface="Arial" panose="020B0604020202020204" pitchFamily="34" charset="0"/>
              </a:rPr>
              <a:t>Menyenangkan ortu ?</a:t>
            </a:r>
          </a:p>
        </p:txBody>
      </p:sp>
      <p:sp>
        <p:nvSpPr>
          <p:cNvPr id="306195" name="Text Box 19"/>
          <p:cNvSpPr txBox="1">
            <a:spLocks noChangeArrowheads="1"/>
          </p:cNvSpPr>
          <p:nvPr/>
        </p:nvSpPr>
        <p:spPr bwMode="auto">
          <a:xfrm>
            <a:off x="4191000" y="3657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99"/>
                </a:solidFill>
                <a:latin typeface="Arial" panose="020B0604020202020204" pitchFamily="34" charset="0"/>
              </a:rPr>
              <a:t>Biar bisa cari uang banyak ?</a:t>
            </a:r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7010400" y="3733800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99"/>
                </a:solidFill>
                <a:latin typeface="Arial" panose="020B0604020202020204" pitchFamily="34" charset="0"/>
              </a:rPr>
              <a:t>Cari jodoh ?</a:t>
            </a:r>
          </a:p>
        </p:txBody>
      </p:sp>
      <p:sp>
        <p:nvSpPr>
          <p:cNvPr id="306197" name="Text Box 21"/>
          <p:cNvSpPr txBox="1">
            <a:spLocks noChangeArrowheads="1"/>
          </p:cNvSpPr>
          <p:nvPr/>
        </p:nvSpPr>
        <p:spPr bwMode="auto">
          <a:xfrm>
            <a:off x="1981200" y="4572000"/>
            <a:ext cx="388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0099"/>
                </a:solidFill>
                <a:latin typeface="Arial" panose="020B0604020202020204" pitchFamily="34" charset="0"/>
              </a:rPr>
              <a:t>Atau sekadar isi waktu daripada tidur di rumah ?</a:t>
            </a:r>
          </a:p>
        </p:txBody>
      </p:sp>
    </p:spTree>
    <p:extLst>
      <p:ext uri="{BB962C8B-B14F-4D97-AF65-F5344CB8AC3E}">
        <p14:creationId xmlns:p14="http://schemas.microsoft.com/office/powerpoint/2010/main" val="1941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39738"/>
            <a:ext cx="7086600" cy="914400"/>
          </a:xfrm>
        </p:spPr>
        <p:txBody>
          <a:bodyPr>
            <a:normAutofit fontScale="90000"/>
          </a:bodyPr>
          <a:lstStyle/>
          <a:p>
            <a:r>
              <a:rPr lang="id-ID" sz="3200" dirty="0">
                <a:latin typeface="Arial Black" panose="020B0A04020102020204" pitchFamily="34" charset="0"/>
              </a:rPr>
              <a:t>Kuliah : Investasi Masa Depan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447800"/>
            <a:ext cx="5715000" cy="4724400"/>
          </a:xfrm>
        </p:spPr>
        <p:txBody>
          <a:bodyPr/>
          <a:lstStyle/>
          <a:p>
            <a:r>
              <a:rPr lang="id-ID" sz="2400" dirty="0">
                <a:sym typeface="Wingdings" panose="05000000000000000000" pitchFamily="2" charset="2"/>
              </a:rPr>
              <a:t>Fakta : 40 juta pengangguran di Indonesia</a:t>
            </a:r>
          </a:p>
          <a:p>
            <a:r>
              <a:rPr lang="id-ID" sz="2400" dirty="0">
                <a:sym typeface="Wingdings" panose="05000000000000000000" pitchFamily="2" charset="2"/>
              </a:rPr>
              <a:t>Keluhan umum ttg </a:t>
            </a:r>
            <a:r>
              <a:rPr lang="id-ID" sz="2400" dirty="0" smtClean="0">
                <a:sym typeface="Wingdings" panose="05000000000000000000" pitchFamily="2" charset="2"/>
              </a:rPr>
              <a:t>lulusan: </a:t>
            </a:r>
            <a:endParaRPr lang="id-ID" sz="2400" dirty="0">
              <a:sym typeface="Wingdings" panose="05000000000000000000" pitchFamily="2" charset="2"/>
            </a:endParaRPr>
          </a:p>
          <a:p>
            <a:pPr lvl="1">
              <a:buFontTx/>
              <a:buNone/>
            </a:pPr>
            <a:endParaRPr lang="id-ID" sz="2000" dirty="0"/>
          </a:p>
        </p:txBody>
      </p:sp>
      <p:pic>
        <p:nvPicPr>
          <p:cNvPr id="320516" name="Picture 4" descr="I_012_0280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2438400"/>
            <a:ext cx="15017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1812925" y="3622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2552700" y="3048000"/>
            <a:ext cx="4737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r"/>
            <a:r>
              <a:rPr lang="id-ID" b="1" i="1">
                <a:solidFill>
                  <a:srgbClr val="0066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cerdas, namun tidak pandai </a:t>
            </a:r>
            <a:endParaRPr lang="en-US" b="1" i="1">
              <a:solidFill>
                <a:srgbClr val="006699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1" algn="r"/>
            <a:r>
              <a:rPr lang="en-US" b="1" i="1">
                <a:solidFill>
                  <a:srgbClr val="0066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 </a:t>
            </a:r>
            <a:r>
              <a:rPr lang="id-ID" b="1" i="1">
                <a:solidFill>
                  <a:srgbClr val="0066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bekerja </a:t>
            </a:r>
            <a:r>
              <a:rPr lang="en-US" b="1" i="1">
                <a:solidFill>
                  <a:srgbClr val="0066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sama </a:t>
            </a:r>
            <a:r>
              <a:rPr lang="id-ID" b="1" i="1">
                <a:solidFill>
                  <a:srgbClr val="0066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dalam tim</a:t>
            </a:r>
            <a:endParaRPr lang="en-US" b="1" i="1">
              <a:solidFill>
                <a:srgbClr val="006699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20519" name="Picture 7" descr="O_031_031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4267200"/>
            <a:ext cx="2514600" cy="1760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3352800" y="4572000"/>
            <a:ext cx="3632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id-ID" b="1" i="1">
                <a:solidFill>
                  <a:srgbClr val="0066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kemampuan komunikasi </a:t>
            </a:r>
            <a:r>
              <a:rPr lang="en-US" b="1" i="1">
                <a:solidFill>
                  <a:srgbClr val="0066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kurang baik</a:t>
            </a:r>
          </a:p>
        </p:txBody>
      </p:sp>
      <p:pic>
        <p:nvPicPr>
          <p:cNvPr id="320522" name="Picture 10" descr="j02977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5486400"/>
            <a:ext cx="674687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64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3505200" y="457200"/>
            <a:ext cx="2514600" cy="838200"/>
          </a:xfrm>
          <a:prstGeom prst="ellipse">
            <a:avLst/>
          </a:prstGeom>
          <a:solidFill>
            <a:srgbClr val="CCE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Komunikatif</a:t>
            </a:r>
          </a:p>
        </p:txBody>
      </p:sp>
      <p:sp>
        <p:nvSpPr>
          <p:cNvPr id="104453" name="Oval 5"/>
          <p:cNvSpPr>
            <a:spLocks noChangeArrowheads="1"/>
          </p:cNvSpPr>
          <p:nvPr/>
        </p:nvSpPr>
        <p:spPr bwMode="auto">
          <a:xfrm>
            <a:off x="6324600" y="1447800"/>
            <a:ext cx="2514600" cy="838200"/>
          </a:xfrm>
          <a:prstGeom prst="ellipse">
            <a:avLst/>
          </a:prstGeom>
          <a:solidFill>
            <a:srgbClr val="CCE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Proaktif</a:t>
            </a:r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685800" y="1524000"/>
            <a:ext cx="2514600" cy="838200"/>
          </a:xfrm>
          <a:prstGeom prst="ellipse">
            <a:avLst/>
          </a:prstGeom>
          <a:solidFill>
            <a:srgbClr val="CCE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Etis</a:t>
            </a: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3505200" y="4343400"/>
            <a:ext cx="2514600" cy="838200"/>
          </a:xfrm>
          <a:prstGeom prst="ellipse">
            <a:avLst/>
          </a:prstGeom>
          <a:solidFill>
            <a:srgbClr val="CCE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Gigih</a:t>
            </a:r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685800" y="3276600"/>
            <a:ext cx="2514600" cy="838200"/>
          </a:xfrm>
          <a:prstGeom prst="ellipse">
            <a:avLst/>
          </a:prstGeom>
          <a:solidFill>
            <a:srgbClr val="CCE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Cerdas</a:t>
            </a:r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6400800" y="3352800"/>
            <a:ext cx="2514600" cy="838200"/>
          </a:xfrm>
          <a:prstGeom prst="ellipse">
            <a:avLst/>
          </a:prstGeom>
          <a:solidFill>
            <a:srgbClr val="CCE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Kooperatif</a:t>
            </a:r>
          </a:p>
        </p:txBody>
      </p:sp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3659982" y="1705216"/>
            <a:ext cx="2438400" cy="2209800"/>
          </a:xfrm>
          <a:prstGeom prst="ellipse">
            <a:avLst/>
          </a:prstGeom>
          <a:solidFill>
            <a:srgbClr val="0000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t>Winning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t>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3419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2209800" y="514350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Jadi</a:t>
            </a:r>
            <a:r>
              <a:rPr lang="en-US" dirty="0">
                <a:latin typeface="Arial Black" panose="020B0A04020102020204" pitchFamily="34" charset="0"/>
              </a:rPr>
              <a:t> ? </a:t>
            </a:r>
            <a:r>
              <a:rPr lang="en-US" dirty="0" err="1">
                <a:latin typeface="Arial Black" panose="020B0A04020102020204" pitchFamily="34" charset="0"/>
              </a:rPr>
              <a:t>Hiduplah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Seimbang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1444" name="Picture 4" descr="bab1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584325"/>
            <a:ext cx="4662488" cy="413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9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2260600" y="190500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Arial Black" panose="020B0A04020102020204" pitchFamily="34" charset="0"/>
              </a:rPr>
              <a:t>Beda Kuliah dan Sekolah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48180" name="Picture 20" descr="4116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209800"/>
            <a:ext cx="2041525" cy="134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84" name="Picture 24" descr="4105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150495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90" name="Picture 30" descr="4124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6" t="10001"/>
          <a:stretch>
            <a:fillRect/>
          </a:stretch>
        </p:blipFill>
        <p:spPr>
          <a:xfrm>
            <a:off x="7010400" y="3581400"/>
            <a:ext cx="18288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8179" name="Group 19"/>
          <p:cNvGrpSpPr>
            <a:grpSpLocks/>
          </p:cNvGrpSpPr>
          <p:nvPr/>
        </p:nvGrpSpPr>
        <p:grpSpPr bwMode="auto">
          <a:xfrm>
            <a:off x="6553200" y="1066800"/>
            <a:ext cx="2349500" cy="1905000"/>
            <a:chOff x="3888" y="912"/>
            <a:chExt cx="1480" cy="1200"/>
          </a:xfrm>
        </p:grpSpPr>
        <p:pic>
          <p:nvPicPr>
            <p:cNvPr id="348173" name="Picture 13" descr="ACAT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08"/>
              <a:ext cx="720" cy="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174" name="Picture 14" descr="BCAT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912"/>
              <a:ext cx="708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175" name="Picture 15" descr="CCAT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440"/>
              <a:ext cx="664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8185" name="Rectangle 25"/>
          <p:cNvSpPr>
            <a:spLocks noChangeArrowheads="1"/>
          </p:cNvSpPr>
          <p:nvPr/>
        </p:nvSpPr>
        <p:spPr bwMode="auto">
          <a:xfrm>
            <a:off x="2743200" y="4648200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2400" b="1">
                <a:solidFill>
                  <a:srgbClr val="006699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bg1"/>
              </a:buClr>
              <a:buChar char="•"/>
              <a:defRPr sz="2000" b="1" i="1">
                <a:solidFill>
                  <a:srgbClr val="006699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bg1"/>
              </a:buClr>
              <a:buChar char="•"/>
              <a:defRPr b="1">
                <a:solidFill>
                  <a:srgbClr val="006699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bg1"/>
              </a:buClr>
              <a:buChar char="–"/>
              <a:defRPr sz="1600" b="1">
                <a:solidFill>
                  <a:srgbClr val="006699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bg1"/>
              </a:buClr>
              <a:buChar char="»"/>
              <a:defRPr sz="1600" b="1">
                <a:solidFill>
                  <a:srgbClr val="006699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 b="1">
                <a:solidFill>
                  <a:srgbClr val="006699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 b="1">
                <a:solidFill>
                  <a:srgbClr val="006699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 b="1">
                <a:solidFill>
                  <a:srgbClr val="006699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 b="1">
                <a:solidFill>
                  <a:srgbClr val="006699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d-ID"/>
              <a:t>Kecepatan mengajar </a:t>
            </a:r>
            <a:endParaRPr lang="en-US"/>
          </a:p>
          <a:p>
            <a:pPr>
              <a:buFont typeface="Wingdings" panose="05000000000000000000" pitchFamily="2" charset="2"/>
              <a:buNone/>
            </a:pPr>
            <a:r>
              <a:rPr lang="id-ID"/>
              <a:t>lebih tinggi</a:t>
            </a:r>
          </a:p>
        </p:txBody>
      </p:sp>
      <p:sp>
        <p:nvSpPr>
          <p:cNvPr id="348187" name="Text Box 27"/>
          <p:cNvSpPr txBox="1">
            <a:spLocks noChangeArrowheads="1"/>
          </p:cNvSpPr>
          <p:nvPr/>
        </p:nvSpPr>
        <p:spPr bwMode="auto">
          <a:xfrm>
            <a:off x="5334000" y="2438400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b="1">
                <a:solidFill>
                  <a:srgbClr val="006699"/>
                </a:solidFill>
                <a:latin typeface="Arial" panose="020B0604020202020204" pitchFamily="34" charset="0"/>
              </a:rPr>
              <a:t>Nilai lebih tegas</a:t>
            </a:r>
            <a:endParaRPr lang="en-US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348188" name="Rectangle 28"/>
          <p:cNvSpPr>
            <a:spLocks noChangeArrowheads="1"/>
          </p:cNvSpPr>
          <p:nvPr/>
        </p:nvSpPr>
        <p:spPr bwMode="auto">
          <a:xfrm>
            <a:off x="2133600" y="3581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id-ID" b="1">
                <a:solidFill>
                  <a:srgbClr val="006699"/>
                </a:solidFill>
              </a:rPr>
              <a:t>Jumlah ujian lebih sedikit</a:t>
            </a:r>
          </a:p>
        </p:txBody>
      </p:sp>
      <p:sp>
        <p:nvSpPr>
          <p:cNvPr id="348189" name="Rectangle 29"/>
          <p:cNvSpPr>
            <a:spLocks noChangeArrowheads="1"/>
          </p:cNvSpPr>
          <p:nvPr/>
        </p:nvSpPr>
        <p:spPr bwMode="auto">
          <a:xfrm>
            <a:off x="1828800" y="1066800"/>
            <a:ext cx="266858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id-ID" b="1">
                <a:solidFill>
                  <a:srgbClr val="006699"/>
                </a:solidFill>
              </a:rPr>
              <a:t>Tanggung jawab </a:t>
            </a:r>
            <a:endParaRPr lang="en-US" b="1">
              <a:solidFill>
                <a:srgbClr val="006699"/>
              </a:solidFill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id-ID" b="1">
                <a:solidFill>
                  <a:srgbClr val="006699"/>
                </a:solidFill>
              </a:rPr>
              <a:t>lebih besar</a:t>
            </a:r>
          </a:p>
        </p:txBody>
      </p:sp>
      <p:sp>
        <p:nvSpPr>
          <p:cNvPr id="348192" name="Rectangle 32"/>
          <p:cNvSpPr>
            <a:spLocks noChangeArrowheads="1"/>
          </p:cNvSpPr>
          <p:nvPr/>
        </p:nvSpPr>
        <p:spPr bwMode="auto">
          <a:xfrm>
            <a:off x="6477000" y="5638800"/>
            <a:ext cx="24701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id-ID" b="1">
                <a:solidFill>
                  <a:srgbClr val="006699"/>
                </a:solidFill>
              </a:rPr>
              <a:t>Tugas tidak </a:t>
            </a:r>
            <a:endParaRPr lang="en-US" b="1">
              <a:solidFill>
                <a:srgbClr val="006699"/>
              </a:solidFill>
            </a:endParaRPr>
          </a:p>
          <a:p>
            <a:pPr algn="r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id-ID" b="1">
                <a:solidFill>
                  <a:srgbClr val="006699"/>
                </a:solidFill>
              </a:rPr>
              <a:t>selalu diperiksa</a:t>
            </a:r>
          </a:p>
        </p:txBody>
      </p:sp>
      <p:pic>
        <p:nvPicPr>
          <p:cNvPr id="348193" name="Picture 33" descr="0034-07v"/>
          <p:cNvPicPr>
            <a:picLocks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648200"/>
            <a:ext cx="2057400" cy="153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1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s3.diaryofmuhammad.com/wp-content/uploads/2013/05/motivasi-ibu-menyusu1.jpeg?22d6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38" y="0"/>
            <a:ext cx="7711662" cy="48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42" y="4865692"/>
            <a:ext cx="7774782" cy="1613268"/>
          </a:xfrm>
        </p:spPr>
        <p:txBody>
          <a:bodyPr>
            <a:normAutofit/>
          </a:bodyPr>
          <a:lstStyle/>
          <a:p>
            <a:pPr algn="r"/>
            <a:r>
              <a:rPr lang="en-US" sz="5400" dirty="0" err="1">
                <a:latin typeface="NEOTERIQUE" panose="02000500000000000000" pitchFamily="2" charset="0"/>
              </a:rPr>
              <a:t>Menumbuhkan</a:t>
            </a:r>
            <a:r>
              <a:rPr lang="en-US" sz="5400" dirty="0">
                <a:latin typeface="NEOTERIQUE" panose="02000500000000000000" pitchFamily="2" charset="0"/>
              </a:rPr>
              <a:t> </a:t>
            </a:r>
            <a:r>
              <a:rPr lang="en-US" sz="5400" dirty="0" err="1">
                <a:latin typeface="NEOTERIQUE" panose="02000500000000000000" pitchFamily="2" charset="0"/>
              </a:rPr>
              <a:t>Motivasi</a:t>
            </a:r>
            <a:endParaRPr lang="en-US" sz="5400" dirty="0">
              <a:latin typeface="NEOTERIQU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Musuh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Utama</a:t>
            </a:r>
            <a:r>
              <a:rPr lang="en-US" dirty="0">
                <a:latin typeface="Arial Black" panose="020B0A04020102020204" pitchFamily="34" charset="0"/>
              </a:rPr>
              <a:t> ? MALAS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7800" y="1905000"/>
            <a:ext cx="3276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z="2400"/>
              <a:t>Ciri-ciri : </a:t>
            </a:r>
          </a:p>
          <a:p>
            <a:r>
              <a:rPr lang="en-US" sz="2400"/>
              <a:t>Selalu punya alasan untuk menunda</a:t>
            </a:r>
          </a:p>
          <a:p>
            <a:r>
              <a:rPr lang="en-US" sz="2400"/>
              <a:t>Mendahulukan hal yg “kurang penting”</a:t>
            </a:r>
          </a:p>
        </p:txBody>
      </p:sp>
      <p:pic>
        <p:nvPicPr>
          <p:cNvPr id="107524" name="Picture 4" descr="gajah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26828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8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ORMAWA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Sarana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latihan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kepemimpinan</a:t>
            </a:r>
            <a:r>
              <a:rPr lang="en-US" b="1" dirty="0">
                <a:solidFill>
                  <a:schemeClr val="tx2"/>
                </a:solidFill>
              </a:rPr>
              <a:t> &amp; </a:t>
            </a:r>
            <a:r>
              <a:rPr lang="en-US" b="1" dirty="0" err="1">
                <a:solidFill>
                  <a:schemeClr val="tx2"/>
                </a:solidFill>
              </a:rPr>
              <a:t>manajeman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err="1">
                <a:solidFill>
                  <a:schemeClr val="tx2"/>
                </a:solidFill>
              </a:rPr>
              <a:t>Wadah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aktualisasi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diri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err="1">
                <a:solidFill>
                  <a:schemeClr val="tx2"/>
                </a:solidFill>
              </a:rPr>
              <a:t>Sarana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pengembangan</a:t>
            </a:r>
            <a:r>
              <a:rPr lang="en-US" b="1" dirty="0">
                <a:solidFill>
                  <a:schemeClr val="tx2"/>
                </a:solidFill>
              </a:rPr>
              <a:t> multi </a:t>
            </a:r>
            <a:r>
              <a:rPr lang="en-US" b="1" dirty="0" err="1">
                <a:solidFill>
                  <a:schemeClr val="tx2"/>
                </a:solidFill>
              </a:rPr>
              <a:t>kecerdasan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err="1">
                <a:solidFill>
                  <a:schemeClr val="tx2"/>
                </a:solidFill>
              </a:rPr>
              <a:t>Wadah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pengembangan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kreativitas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99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73630" y="480849"/>
            <a:ext cx="6377940" cy="1293028"/>
          </a:xfrm>
        </p:spPr>
        <p:txBody>
          <a:bodyPr/>
          <a:lstStyle/>
          <a:p>
            <a:r>
              <a:rPr lang="en-US" dirty="0" err="1">
                <a:latin typeface="Arial Black" panose="020B0A04020102020204" pitchFamily="34" charset="0"/>
              </a:rPr>
              <a:t>Milikilah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Sasaran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38951" name="Picture 7" descr="OS2504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667000"/>
            <a:ext cx="2870200" cy="287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952" name="AutoShape 8"/>
          <p:cNvSpPr>
            <a:spLocks noChangeArrowheads="1"/>
          </p:cNvSpPr>
          <p:nvPr/>
        </p:nvSpPr>
        <p:spPr bwMode="auto">
          <a:xfrm rot="2133374">
            <a:off x="3270796" y="1794784"/>
            <a:ext cx="2209800" cy="990600"/>
          </a:xfrm>
          <a:prstGeom prst="rightArrow">
            <a:avLst>
              <a:gd name="adj1" fmla="val 50000"/>
              <a:gd name="adj2" fmla="val 55769"/>
            </a:avLst>
          </a:prstGeom>
          <a:solidFill>
            <a:srgbClr val="FFFF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Realistis</a:t>
            </a:r>
          </a:p>
        </p:txBody>
      </p:sp>
      <p:sp>
        <p:nvSpPr>
          <p:cNvPr id="338953" name="AutoShape 9"/>
          <p:cNvSpPr>
            <a:spLocks noChangeArrowheads="1"/>
          </p:cNvSpPr>
          <p:nvPr/>
        </p:nvSpPr>
        <p:spPr bwMode="auto">
          <a:xfrm rot="-1756079">
            <a:off x="3855268" y="5427578"/>
            <a:ext cx="2209800" cy="990600"/>
          </a:xfrm>
          <a:prstGeom prst="rightArrow">
            <a:avLst>
              <a:gd name="adj1" fmla="val 50000"/>
              <a:gd name="adj2" fmla="val 55769"/>
            </a:avLst>
          </a:prstGeom>
          <a:solidFill>
            <a:srgbClr val="FFFF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Fleksibel</a:t>
            </a:r>
          </a:p>
        </p:txBody>
      </p:sp>
      <p:sp>
        <p:nvSpPr>
          <p:cNvPr id="338954" name="AutoShape 10"/>
          <p:cNvSpPr>
            <a:spLocks noChangeArrowheads="1"/>
          </p:cNvSpPr>
          <p:nvPr/>
        </p:nvSpPr>
        <p:spPr bwMode="auto">
          <a:xfrm rot="1229659">
            <a:off x="2646889" y="2950377"/>
            <a:ext cx="2209800" cy="990600"/>
          </a:xfrm>
          <a:prstGeom prst="rightArrow">
            <a:avLst>
              <a:gd name="adj1" fmla="val 50000"/>
              <a:gd name="adj2" fmla="val 55769"/>
            </a:avLst>
          </a:prstGeom>
          <a:solidFill>
            <a:srgbClr val="FFFF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Terukur</a:t>
            </a:r>
          </a:p>
        </p:txBody>
      </p:sp>
      <p:sp>
        <p:nvSpPr>
          <p:cNvPr id="338955" name="AutoShape 11"/>
          <p:cNvSpPr>
            <a:spLocks noChangeArrowheads="1"/>
          </p:cNvSpPr>
          <p:nvPr/>
        </p:nvSpPr>
        <p:spPr bwMode="auto">
          <a:xfrm rot="-783949">
            <a:off x="2667000" y="4548278"/>
            <a:ext cx="2209800" cy="990600"/>
          </a:xfrm>
          <a:prstGeom prst="rightArrow">
            <a:avLst>
              <a:gd name="adj1" fmla="val 50000"/>
              <a:gd name="adj2" fmla="val 55769"/>
            </a:avLst>
          </a:prstGeom>
          <a:solidFill>
            <a:srgbClr val="FFFF6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Spesifik</a:t>
            </a:r>
          </a:p>
        </p:txBody>
      </p:sp>
    </p:spTree>
    <p:extLst>
      <p:ext uri="{BB962C8B-B14F-4D97-AF65-F5344CB8AC3E}">
        <p14:creationId xmlns:p14="http://schemas.microsoft.com/office/powerpoint/2010/main" val="40706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86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latin typeface="Arial Black" panose="020B0A04020102020204" pitchFamily="34" charset="0"/>
              </a:rPr>
              <a:t>Memotivasi Diri</a:t>
            </a:r>
          </a:p>
        </p:txBody>
      </p:sp>
      <p:pic>
        <p:nvPicPr>
          <p:cNvPr id="361476" name="Picture 4" descr="OS3105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191000"/>
            <a:ext cx="220980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79" name="Picture 7" descr="FO_015_012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762000"/>
            <a:ext cx="1249363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82" name="Picture 10" descr="MI_155_014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47800"/>
            <a:ext cx="1316038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85" name="Picture 13" descr="48252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14400"/>
            <a:ext cx="22860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1488" name="Picture 16" descr="512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18891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1490" name="Rectangle 18"/>
          <p:cNvSpPr>
            <a:spLocks noChangeArrowheads="1"/>
          </p:cNvSpPr>
          <p:nvPr/>
        </p:nvSpPr>
        <p:spPr bwMode="auto">
          <a:xfrm>
            <a:off x="0" y="3352800"/>
            <a:ext cx="343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d-ID" b="1">
                <a:solidFill>
                  <a:srgbClr val="000099"/>
                </a:solidFill>
                <a:latin typeface="Arial" panose="020B0604020202020204" pitchFamily="34" charset="0"/>
              </a:rPr>
              <a:t>Bagi </a:t>
            </a:r>
            <a:r>
              <a:rPr lang="en-US" b="1">
                <a:solidFill>
                  <a:srgbClr val="000099"/>
                </a:solidFill>
                <a:latin typeface="Arial" panose="020B0604020202020204" pitchFamily="34" charset="0"/>
              </a:rPr>
              <a:t>t</a:t>
            </a:r>
            <a:r>
              <a:rPr lang="id-ID" b="1">
                <a:solidFill>
                  <a:srgbClr val="000099"/>
                </a:solidFill>
                <a:latin typeface="Arial" panose="020B0604020202020204" pitchFamily="34" charset="0"/>
              </a:rPr>
              <a:t>ugas yang </a:t>
            </a:r>
            <a:r>
              <a:rPr lang="en-US" b="1">
                <a:solidFill>
                  <a:srgbClr val="000099"/>
                </a:solidFill>
                <a:latin typeface="Arial" panose="020B0604020202020204" pitchFamily="34" charset="0"/>
              </a:rPr>
              <a:t>b</a:t>
            </a:r>
            <a:r>
              <a:rPr lang="id-ID" b="1">
                <a:solidFill>
                  <a:srgbClr val="000099"/>
                </a:solidFill>
                <a:latin typeface="Arial" panose="020B0604020202020204" pitchFamily="34" charset="0"/>
              </a:rPr>
              <a:t>esar</a:t>
            </a:r>
            <a:endParaRPr lang="en-US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61491" name="Rectangle 19"/>
          <p:cNvSpPr>
            <a:spLocks noChangeArrowheads="1"/>
          </p:cNvSpPr>
          <p:nvPr/>
        </p:nvSpPr>
        <p:spPr bwMode="auto">
          <a:xfrm>
            <a:off x="3200400" y="990600"/>
            <a:ext cx="365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Gunakan aturan 5 menit</a:t>
            </a:r>
          </a:p>
        </p:txBody>
      </p:sp>
      <p:sp>
        <p:nvSpPr>
          <p:cNvPr id="361492" name="Rectangle 20"/>
          <p:cNvSpPr>
            <a:spLocks noChangeArrowheads="1"/>
          </p:cNvSpPr>
          <p:nvPr/>
        </p:nvSpPr>
        <p:spPr bwMode="auto">
          <a:xfrm>
            <a:off x="2209800" y="3886200"/>
            <a:ext cx="284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Tetapkan sasaran </a:t>
            </a:r>
          </a:p>
          <a:p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tiap kegiatan</a:t>
            </a:r>
          </a:p>
        </p:txBody>
      </p:sp>
      <p:sp>
        <p:nvSpPr>
          <p:cNvPr id="361493" name="Rectangle 21"/>
          <p:cNvSpPr>
            <a:spLocks noChangeArrowheads="1"/>
          </p:cNvSpPr>
          <p:nvPr/>
        </p:nvSpPr>
        <p:spPr bwMode="auto">
          <a:xfrm>
            <a:off x="6934200" y="2667000"/>
            <a:ext cx="19272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Beri hadiah </a:t>
            </a:r>
          </a:p>
          <a:p>
            <a:pPr algn="r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pada diri</a:t>
            </a:r>
          </a:p>
        </p:txBody>
      </p:sp>
      <p:sp>
        <p:nvSpPr>
          <p:cNvPr id="361494" name="Rectangle 22"/>
          <p:cNvSpPr>
            <a:spLocks noChangeArrowheads="1"/>
          </p:cNvSpPr>
          <p:nvPr/>
        </p:nvSpPr>
        <p:spPr bwMode="auto">
          <a:xfrm>
            <a:off x="7162800" y="5257800"/>
            <a:ext cx="14478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Belajar 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bersama 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teman</a:t>
            </a:r>
          </a:p>
        </p:txBody>
      </p:sp>
      <p:sp>
        <p:nvSpPr>
          <p:cNvPr id="361495" name="Rectangle 23"/>
          <p:cNvSpPr>
            <a:spLocks noChangeArrowheads="1"/>
          </p:cNvSpPr>
          <p:nvPr/>
        </p:nvSpPr>
        <p:spPr bwMode="auto">
          <a:xfrm>
            <a:off x="1143000" y="6019800"/>
            <a:ext cx="348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Cari bantuan bila perlu</a:t>
            </a:r>
          </a:p>
        </p:txBody>
      </p:sp>
      <p:pic>
        <p:nvPicPr>
          <p:cNvPr id="361496" name="Picture 24" descr="O_072_01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2286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8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Bila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Tetap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Malas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Juga</a:t>
            </a:r>
            <a:r>
              <a:rPr lang="en-US" dirty="0">
                <a:latin typeface="Arial Black" panose="020B0A04020102020204" pitchFamily="34" charset="0"/>
              </a:rPr>
              <a:t>…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43100"/>
            <a:ext cx="6553200" cy="4229100"/>
          </a:xfrm>
        </p:spPr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 target </a:t>
            </a:r>
            <a:r>
              <a:rPr lang="en-US" dirty="0" err="1"/>
              <a:t>kita</a:t>
            </a:r>
            <a:endParaRPr lang="en-US" dirty="0"/>
          </a:p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menghindar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endParaRPr lang="en-US" dirty="0"/>
          </a:p>
          <a:p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prioritas</a:t>
            </a:r>
            <a:endParaRPr lang="en-US" dirty="0"/>
          </a:p>
          <a:p>
            <a:r>
              <a:rPr lang="en-US" dirty="0" err="1"/>
              <a:t>Berpegang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jadwal</a:t>
            </a:r>
            <a:endParaRPr lang="en-US" dirty="0"/>
          </a:p>
        </p:txBody>
      </p:sp>
      <p:pic>
        <p:nvPicPr>
          <p:cNvPr id="114694" name="Picture 6" descr="O_071_026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114800"/>
            <a:ext cx="35052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168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362200"/>
            <a:ext cx="7772400" cy="1109663"/>
          </a:xfrm>
        </p:spPr>
        <p:txBody>
          <a:bodyPr>
            <a:normAutofit fontScale="90000"/>
          </a:bodyPr>
          <a:lstStyle/>
          <a:p>
            <a:r>
              <a:rPr lang="en-US"/>
              <a:t>Mengenal Cara Belajar</a:t>
            </a:r>
          </a:p>
        </p:txBody>
      </p:sp>
    </p:spTree>
    <p:extLst>
      <p:ext uri="{BB962C8B-B14F-4D97-AF65-F5344CB8AC3E}">
        <p14:creationId xmlns:p14="http://schemas.microsoft.com/office/powerpoint/2010/main" val="2511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panose="020B0A04020102020204" pitchFamily="34" charset="0"/>
              </a:rPr>
              <a:t>Cara-cara Belajar</a:t>
            </a:r>
          </a:p>
        </p:txBody>
      </p:sp>
      <p:graphicFrame>
        <p:nvGraphicFramePr>
          <p:cNvPr id="391171" name="Object 3"/>
          <p:cNvGraphicFramePr>
            <a:graphicFrameLocks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37450684"/>
              </p:ext>
            </p:extLst>
          </p:nvPr>
        </p:nvGraphicFramePr>
        <p:xfrm>
          <a:off x="2209799" y="1809750"/>
          <a:ext cx="6465965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Visio" r:id="rId3" imgW="5514442" imgH="4468673" progId="Visio.Drawing.6">
                  <p:embed/>
                </p:oleObj>
              </mc:Choice>
              <mc:Fallback>
                <p:oleObj name="Visio" r:id="rId3" imgW="5514442" imgH="446867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99" y="1809750"/>
                        <a:ext cx="6465965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17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09800" y="3657600"/>
            <a:ext cx="3124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29400" y="3276600"/>
            <a:ext cx="2209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38400" y="182563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Strategi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Belajar</a:t>
            </a:r>
            <a:r>
              <a:rPr lang="en-US" dirty="0">
                <a:latin typeface="Arial Black" panose="020B0A04020102020204" pitchFamily="34" charset="0"/>
              </a:rPr>
              <a:t> Visual</a:t>
            </a:r>
          </a:p>
        </p:txBody>
      </p:sp>
      <p:pic>
        <p:nvPicPr>
          <p:cNvPr id="392196" name="Picture 4" descr="41017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066800"/>
            <a:ext cx="150495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2200" name="Picture 8" descr="4102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581400"/>
            <a:ext cx="3048000" cy="200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2205" name="Picture 13" descr="45128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14557"/>
          <a:stretch>
            <a:fillRect/>
          </a:stretch>
        </p:blipFill>
        <p:spPr>
          <a:xfrm>
            <a:off x="7264400" y="1066800"/>
            <a:ext cx="1592263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3429000" y="1143000"/>
            <a:ext cx="2841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Gunakan gambar, </a:t>
            </a:r>
          </a:p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peta, grafik</a:t>
            </a: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3962400" y="2667000"/>
            <a:ext cx="336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Visualisasikan materi </a:t>
            </a:r>
          </a:p>
          <a:p>
            <a:pPr algn="r"/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dalam benak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2895600" y="5715000"/>
            <a:ext cx="3317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Beri warna &amp; gambar </a:t>
            </a:r>
          </a:p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pada catatan</a:t>
            </a:r>
          </a:p>
        </p:txBody>
      </p:sp>
      <p:pic>
        <p:nvPicPr>
          <p:cNvPr id="392210" name="Picture 18" descr="MI_064_0204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3810000"/>
            <a:ext cx="147955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4267200" y="4343400"/>
            <a:ext cx="3198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Pahami materi lewat </a:t>
            </a:r>
          </a:p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bacaan atau gambar</a:t>
            </a:r>
          </a:p>
        </p:txBody>
      </p:sp>
    </p:spTree>
    <p:extLst>
      <p:ext uri="{BB962C8B-B14F-4D97-AF65-F5344CB8AC3E}">
        <p14:creationId xmlns:p14="http://schemas.microsoft.com/office/powerpoint/2010/main" val="27876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20688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Strategi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Belajar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Auditori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99364" name="Picture 4" descr="O_029_064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66800"/>
            <a:ext cx="192405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66" name="Picture 6" descr="PE_040_0329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800"/>
            <a:ext cx="2508250" cy="1716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68" name="Picture 8" descr="4208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191000"/>
            <a:ext cx="150495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70" name="Text Box 10"/>
          <p:cNvSpPr txBox="1">
            <a:spLocks noChangeArrowheads="1"/>
          </p:cNvSpPr>
          <p:nvPr/>
        </p:nvSpPr>
        <p:spPr bwMode="auto">
          <a:xfrm>
            <a:off x="2743200" y="1447800"/>
            <a:ext cx="28241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Dengar baik-baik </a:t>
            </a:r>
          </a:p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penjelasan dosen </a:t>
            </a:r>
          </a:p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di kelas</a:t>
            </a:r>
          </a:p>
        </p:txBody>
      </p:sp>
      <p:sp>
        <p:nvSpPr>
          <p:cNvPr id="399371" name="Text Box 11"/>
          <p:cNvSpPr txBox="1">
            <a:spLocks noChangeArrowheads="1"/>
          </p:cNvSpPr>
          <p:nvPr/>
        </p:nvSpPr>
        <p:spPr bwMode="auto">
          <a:xfrm>
            <a:off x="4646613" y="3276600"/>
            <a:ext cx="4197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Terangkan secara lisan </a:t>
            </a:r>
          </a:p>
          <a:p>
            <a:pPr algn="r"/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suatu pelajaran pada teman</a:t>
            </a:r>
          </a:p>
        </p:txBody>
      </p:sp>
      <p:sp>
        <p:nvSpPr>
          <p:cNvPr id="399372" name="Rectangle 12"/>
          <p:cNvSpPr>
            <a:spLocks noChangeArrowheads="1"/>
          </p:cNvSpPr>
          <p:nvPr/>
        </p:nvSpPr>
        <p:spPr bwMode="auto">
          <a:xfrm>
            <a:off x="4419600" y="4800600"/>
            <a:ext cx="4092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Gunakan</a:t>
            </a:r>
            <a:r>
              <a:rPr lang="id-ID" b="1">
                <a:solidFill>
                  <a:srgbClr val="006699"/>
                </a:solidFill>
                <a:latin typeface="Arial" panose="020B0604020202020204" pitchFamily="34" charset="0"/>
              </a:rPr>
              <a:t> nada-nada lagu </a:t>
            </a:r>
            <a:endParaRPr lang="en-US" b="1">
              <a:solidFill>
                <a:srgbClr val="006699"/>
              </a:solidFill>
              <a:latin typeface="Arial" panose="020B0604020202020204" pitchFamily="34" charset="0"/>
            </a:endParaRPr>
          </a:p>
          <a:p>
            <a:r>
              <a:rPr lang="id-ID" b="1">
                <a:solidFill>
                  <a:srgbClr val="006699"/>
                </a:solidFill>
                <a:latin typeface="Arial" panose="020B0604020202020204" pitchFamily="34" charset="0"/>
              </a:rPr>
              <a:t>untuk mengingat informasi</a:t>
            </a:r>
            <a:endParaRPr lang="en-US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38400" y="228600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Arial Black" panose="020B0A04020102020204" pitchFamily="34" charset="0"/>
              </a:rPr>
              <a:t>Strategi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Belajar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Kinestetik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403460" name="Picture 4" descr="41067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971800"/>
            <a:ext cx="2152650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3462" name="Picture 6" descr="4100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295400"/>
            <a:ext cx="2178050" cy="152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3466" name="Rectangle 10"/>
          <p:cNvSpPr>
            <a:spLocks noChangeArrowheads="1"/>
          </p:cNvSpPr>
          <p:nvPr/>
        </p:nvSpPr>
        <p:spPr bwMode="auto">
          <a:xfrm>
            <a:off x="2971800" y="3429000"/>
            <a:ext cx="348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Perbanyak latihan soal</a:t>
            </a:r>
          </a:p>
        </p:txBody>
      </p:sp>
      <p:sp>
        <p:nvSpPr>
          <p:cNvPr id="403467" name="Rectangle 11"/>
          <p:cNvSpPr>
            <a:spLocks noChangeArrowheads="1"/>
          </p:cNvSpPr>
          <p:nvPr/>
        </p:nvSpPr>
        <p:spPr bwMode="auto">
          <a:xfrm>
            <a:off x="2057400" y="1600200"/>
            <a:ext cx="4348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Libatkan sebanyak mungkin </a:t>
            </a:r>
          </a:p>
          <a:p>
            <a:pPr algn="r"/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anggota tubuh</a:t>
            </a:r>
          </a:p>
        </p:txBody>
      </p:sp>
      <p:sp>
        <p:nvSpPr>
          <p:cNvPr id="403468" name="Rectangle 12"/>
          <p:cNvSpPr>
            <a:spLocks noChangeArrowheads="1"/>
          </p:cNvSpPr>
          <p:nvPr/>
        </p:nvSpPr>
        <p:spPr bwMode="auto">
          <a:xfrm>
            <a:off x="2057400" y="4876800"/>
            <a:ext cx="4432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Seusai belajar, coba tuliskan </a:t>
            </a:r>
          </a:p>
          <a:p>
            <a:pPr algn="r"/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poin-poin pentingnya</a:t>
            </a:r>
          </a:p>
        </p:txBody>
      </p:sp>
      <p:pic>
        <p:nvPicPr>
          <p:cNvPr id="403471" name="Picture 15" descr="41190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4648200"/>
            <a:ext cx="2117725" cy="139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3474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8600" y="61722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" panose="020B0604020202020204" pitchFamily="34" charset="0"/>
              </a:rPr>
              <a:t>&lt;&lt; Back</a:t>
            </a:r>
          </a:p>
        </p:txBody>
      </p:sp>
    </p:spTree>
    <p:extLst>
      <p:ext uri="{BB962C8B-B14F-4D97-AF65-F5344CB8AC3E}">
        <p14:creationId xmlns:p14="http://schemas.microsoft.com/office/powerpoint/2010/main" val="34728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362200" y="495300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 Black" panose="020B0A04020102020204" pitchFamily="34" charset="0"/>
              </a:rPr>
              <a:t>Strategi Belajar Otak Kiri</a:t>
            </a:r>
          </a:p>
        </p:txBody>
      </p:sp>
      <p:pic>
        <p:nvPicPr>
          <p:cNvPr id="425993" name="Picture 9" descr="BS09029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657600"/>
            <a:ext cx="1624013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5996" name="Picture 12" descr="CO_017_015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16510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5998" name="Picture 14" descr="4116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4495800"/>
            <a:ext cx="1666875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6002" name="Rectangle 18"/>
          <p:cNvSpPr>
            <a:spLocks noChangeArrowheads="1"/>
          </p:cNvSpPr>
          <p:nvPr/>
        </p:nvSpPr>
        <p:spPr bwMode="auto">
          <a:xfrm>
            <a:off x="2286000" y="1447800"/>
            <a:ext cx="2971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P</a:t>
            </a:r>
            <a:r>
              <a:rPr lang="id-ID" b="1">
                <a:solidFill>
                  <a:srgbClr val="006699"/>
                </a:solidFill>
                <a:latin typeface="Arial" panose="020B0604020202020204" pitchFamily="34" charset="0"/>
              </a:rPr>
              <a:t>elajari dahulu </a:t>
            </a:r>
            <a:endParaRPr lang="en-US" b="1">
              <a:solidFill>
                <a:srgbClr val="006699"/>
              </a:solidFill>
              <a:latin typeface="Arial" panose="020B0604020202020204" pitchFamily="34" charset="0"/>
            </a:endParaRPr>
          </a:p>
          <a:p>
            <a:r>
              <a:rPr lang="id-ID" b="1">
                <a:solidFill>
                  <a:srgbClr val="006699"/>
                </a:solidFill>
                <a:latin typeface="Arial" panose="020B0604020202020204" pitchFamily="34" charset="0"/>
              </a:rPr>
              <a:t>prinsip-prinsip dasar</a:t>
            </a:r>
            <a:endParaRPr lang="en-US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426003" name="Rectangle 19"/>
          <p:cNvSpPr>
            <a:spLocks noChangeArrowheads="1"/>
          </p:cNvSpPr>
          <p:nvPr/>
        </p:nvSpPr>
        <p:spPr bwMode="auto">
          <a:xfrm>
            <a:off x="3898900" y="2590800"/>
            <a:ext cx="33845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r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L</a:t>
            </a:r>
            <a:r>
              <a:rPr lang="id-ID" b="1">
                <a:solidFill>
                  <a:srgbClr val="006699"/>
                </a:solidFill>
                <a:latin typeface="Arial" panose="020B0604020202020204" pitchFamily="34" charset="0"/>
              </a:rPr>
              <a:t>ihat keterkaitan </a:t>
            </a:r>
            <a:endParaRPr lang="en-US" b="1">
              <a:solidFill>
                <a:srgbClr val="006699"/>
              </a:solidFill>
              <a:latin typeface="Arial" panose="020B0604020202020204" pitchFamily="34" charset="0"/>
            </a:endParaRPr>
          </a:p>
          <a:p>
            <a:pPr lvl="1" algn="r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id-ID" b="1">
                <a:solidFill>
                  <a:srgbClr val="006699"/>
                </a:solidFill>
                <a:latin typeface="Arial" panose="020B0604020202020204" pitchFamily="34" charset="0"/>
              </a:rPr>
              <a:t>antar prinsip dasar</a:t>
            </a:r>
          </a:p>
        </p:txBody>
      </p:sp>
      <p:sp>
        <p:nvSpPr>
          <p:cNvPr id="426004" name="Rectangle 20"/>
          <p:cNvSpPr>
            <a:spLocks noChangeArrowheads="1"/>
          </p:cNvSpPr>
          <p:nvPr/>
        </p:nvSpPr>
        <p:spPr bwMode="auto">
          <a:xfrm>
            <a:off x="2362200" y="38100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P</a:t>
            </a:r>
            <a:r>
              <a:rPr lang="id-ID" b="1">
                <a:solidFill>
                  <a:srgbClr val="006699"/>
                </a:solidFill>
                <a:latin typeface="Arial" panose="020B0604020202020204" pitchFamily="34" charset="0"/>
              </a:rPr>
              <a:t>elajari </a:t>
            </a:r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bahan secara berurutan</a:t>
            </a:r>
          </a:p>
        </p:txBody>
      </p:sp>
      <p:sp>
        <p:nvSpPr>
          <p:cNvPr id="426005" name="Rectangle 21"/>
          <p:cNvSpPr>
            <a:spLocks noChangeArrowheads="1"/>
          </p:cNvSpPr>
          <p:nvPr/>
        </p:nvSpPr>
        <p:spPr bwMode="auto">
          <a:xfrm>
            <a:off x="4191000" y="4876800"/>
            <a:ext cx="2971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6699"/>
                </a:solidFill>
                <a:latin typeface="Arial" panose="020B0604020202020204" pitchFamily="34" charset="0"/>
              </a:rPr>
              <a:t>Tandai bagian yang tidak dimengerti lalu lanjutkan</a:t>
            </a:r>
          </a:p>
        </p:txBody>
      </p:sp>
      <p:pic>
        <p:nvPicPr>
          <p:cNvPr id="426006" name="Picture 22" descr="I_012_03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52600"/>
            <a:ext cx="159226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70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2382838" y="304800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Arial Black" panose="020B0A04020102020204" pitchFamily="34" charset="0"/>
              </a:rPr>
              <a:t>Strategi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Belajar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Otak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Kanan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429060" name="Picture 4" descr="BS22077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600"/>
            <a:ext cx="1849438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9063" name="Picture 7" descr="OS3109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4343400"/>
            <a:ext cx="22860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9066" name="Picture 10" descr="4825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038600"/>
            <a:ext cx="220980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9069" name="Picture 13" descr="I_053_0113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371600"/>
            <a:ext cx="1693863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9072" name="Text Box 16"/>
          <p:cNvSpPr txBox="1">
            <a:spLocks noChangeArrowheads="1"/>
          </p:cNvSpPr>
          <p:nvPr/>
        </p:nvSpPr>
        <p:spPr bwMode="auto">
          <a:xfrm>
            <a:off x="2514600" y="1676400"/>
            <a:ext cx="240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Cari gambaran </a:t>
            </a:r>
          </a:p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global dulu</a:t>
            </a:r>
          </a:p>
        </p:txBody>
      </p:sp>
      <p:sp>
        <p:nvSpPr>
          <p:cNvPr id="429073" name="Text Box 17"/>
          <p:cNvSpPr txBox="1">
            <a:spLocks noChangeArrowheads="1"/>
          </p:cNvSpPr>
          <p:nvPr/>
        </p:nvSpPr>
        <p:spPr bwMode="auto">
          <a:xfrm>
            <a:off x="3962400" y="2971800"/>
            <a:ext cx="265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Buat peta pikiran</a:t>
            </a:r>
          </a:p>
        </p:txBody>
      </p:sp>
      <p:sp>
        <p:nvSpPr>
          <p:cNvPr id="429074" name="Text Box 18"/>
          <p:cNvSpPr txBox="1">
            <a:spLocks noChangeArrowheads="1"/>
          </p:cNvSpPr>
          <p:nvPr/>
        </p:nvSpPr>
        <p:spPr bwMode="auto">
          <a:xfrm>
            <a:off x="2895600" y="4267200"/>
            <a:ext cx="3163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Bagi waktu belajar</a:t>
            </a:r>
          </a:p>
          <a:p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menjadi sesi singkat</a:t>
            </a:r>
          </a:p>
        </p:txBody>
      </p:sp>
      <p:sp>
        <p:nvSpPr>
          <p:cNvPr id="429075" name="Text Box 19"/>
          <p:cNvSpPr txBox="1">
            <a:spLocks noChangeArrowheads="1"/>
          </p:cNvSpPr>
          <p:nvPr/>
        </p:nvSpPr>
        <p:spPr bwMode="auto">
          <a:xfrm>
            <a:off x="3810000" y="5638800"/>
            <a:ext cx="3197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Buat daftar hal yang </a:t>
            </a:r>
          </a:p>
          <a:p>
            <a:pPr algn="r"/>
            <a:r>
              <a:rPr lang="en-US" b="1">
                <a:solidFill>
                  <a:srgbClr val="0066FF"/>
                </a:solidFill>
                <a:latin typeface="Arial" panose="020B0604020202020204" pitchFamily="34" charset="0"/>
              </a:rPr>
              <a:t>harus dipelajari</a:t>
            </a:r>
          </a:p>
        </p:txBody>
      </p:sp>
      <p:sp>
        <p:nvSpPr>
          <p:cNvPr id="429076" name="Rectangle 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8600" y="63246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" panose="020B0604020202020204" pitchFamily="34" charset="0"/>
              </a:rPr>
              <a:t>&lt;&lt; Back</a:t>
            </a:r>
          </a:p>
        </p:txBody>
      </p:sp>
    </p:spTree>
    <p:extLst>
      <p:ext uri="{BB962C8B-B14F-4D97-AF65-F5344CB8AC3E}">
        <p14:creationId xmlns:p14="http://schemas.microsoft.com/office/powerpoint/2010/main" val="37421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ahoma" panose="020B0604030504040204" pitchFamily="34" charset="0"/>
              </a:rPr>
              <a:t>SARANA LATIHAN </a:t>
            </a:r>
            <a:br>
              <a:rPr lang="en-US" sz="3200" b="1" dirty="0">
                <a:solidFill>
                  <a:schemeClr val="tx2"/>
                </a:solidFill>
                <a:latin typeface="Tahoma" panose="020B060403050404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Tahoma" panose="020B0604030504040204" pitchFamily="34" charset="0"/>
              </a:rPr>
              <a:t>KEPEMIMPINAN &amp; MANAJEMEN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333399"/>
                </a:solidFill>
                <a:latin typeface="Tahoma" panose="020B0604030504040204" pitchFamily="34" charset="0"/>
              </a:rPr>
              <a:t>Kepemimpinan</a:t>
            </a:r>
            <a:endParaRPr lang="en-US" dirty="0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Berfokus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pada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mengerjakan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hal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dengan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benar</a:t>
            </a:r>
            <a:endParaRPr lang="en-US" sz="2400" b="1" dirty="0">
              <a:solidFill>
                <a:srgbClr val="333399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Memastikan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bahwa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tangga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yang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kita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naiki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bersandar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pada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tembok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secara</a:t>
            </a:r>
            <a:r>
              <a:rPr lang="en-US" sz="2400" b="1" dirty="0">
                <a:solidFill>
                  <a:srgbClr val="333399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ahoma" panose="020B0604030504040204" pitchFamily="34" charset="0"/>
              </a:rPr>
              <a:t>tepat</a:t>
            </a:r>
            <a:endParaRPr lang="en-US" sz="2400" b="1" dirty="0">
              <a:solidFill>
                <a:srgbClr val="333399"/>
              </a:solidFill>
              <a:latin typeface="Tahoma" panose="020B0604030504040204" pitchFamily="34" charset="0"/>
            </a:endParaRPr>
          </a:p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663300"/>
                </a:solidFill>
                <a:latin typeface="Tahoma" panose="020B0604030504040204" pitchFamily="34" charset="0"/>
              </a:rPr>
              <a:t>Manajemen</a:t>
            </a:r>
            <a:endParaRPr lang="en-US" dirty="0">
              <a:solidFill>
                <a:srgbClr val="6633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Memusatkan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perhatian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pada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mengerjakan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secara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tepat</a:t>
            </a:r>
            <a:endParaRPr lang="en-US" sz="2400" b="1" dirty="0">
              <a:solidFill>
                <a:srgbClr val="663300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Mengusahakan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bahwa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kita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menaiki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tanggi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itu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seefisien</a:t>
            </a:r>
            <a:r>
              <a:rPr lang="en-US" sz="2400" b="1" dirty="0">
                <a:solidFill>
                  <a:srgbClr val="6633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663300"/>
                </a:solidFill>
                <a:latin typeface="Tahoma" panose="020B0604030504040204" pitchFamily="34" charset="0"/>
              </a:rPr>
              <a:t>mungkin</a:t>
            </a:r>
            <a:endParaRPr lang="en-US" sz="2400" b="1" dirty="0">
              <a:solidFill>
                <a:srgbClr val="663300"/>
              </a:solidFill>
              <a:latin typeface="Tahoma" panose="020B060403050404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60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8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2192337" y="295275"/>
            <a:ext cx="7010400" cy="914400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Arial Black" panose="020B0A04020102020204" pitchFamily="34" charset="0"/>
              </a:rPr>
              <a:t>Strategi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Belajar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atin typeface="Arial Black" panose="020B0A04020102020204" pitchFamily="34" charset="0"/>
              </a:rPr>
              <a:t>Berkelompok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416775" name="Picture 7" descr="O_072_0189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2794000" cy="193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6778" name="Picture 10" descr="T_083_0153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886200"/>
            <a:ext cx="2403475" cy="1754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6781" name="Picture 13" descr="OS31050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4114800"/>
            <a:ext cx="22860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6784" name="Rectangle 16"/>
          <p:cNvSpPr>
            <a:spLocks noChangeArrowheads="1"/>
          </p:cNvSpPr>
          <p:nvPr/>
        </p:nvSpPr>
        <p:spPr bwMode="auto">
          <a:xfrm>
            <a:off x="3276600" y="1295400"/>
            <a:ext cx="27797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P</a:t>
            </a:r>
            <a:r>
              <a:rPr lang="id-ID">
                <a:solidFill>
                  <a:srgbClr val="000099"/>
                </a:solidFill>
                <a:latin typeface="Arial" panose="020B0604020202020204" pitchFamily="34" charset="0"/>
              </a:rPr>
              <a:t>ilih teman belajar </a:t>
            </a:r>
            <a:endParaRPr lang="en-US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id-ID">
                <a:solidFill>
                  <a:srgbClr val="000099"/>
                </a:solidFill>
                <a:latin typeface="Arial" panose="020B0604020202020204" pitchFamily="34" charset="0"/>
              </a:rPr>
              <a:t>yang </a:t>
            </a:r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cocok</a:t>
            </a:r>
            <a:endParaRPr lang="id-ID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16785" name="Rectangle 17"/>
          <p:cNvSpPr>
            <a:spLocks noChangeArrowheads="1"/>
          </p:cNvSpPr>
          <p:nvPr/>
        </p:nvSpPr>
        <p:spPr bwMode="auto">
          <a:xfrm>
            <a:off x="609600" y="5715000"/>
            <a:ext cx="35433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Tanya jalan pengerjaan, 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bukan sekadar jawaban</a:t>
            </a:r>
            <a:endParaRPr lang="id-ID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16786" name="Rectangle 18"/>
          <p:cNvSpPr>
            <a:spLocks noChangeArrowheads="1"/>
          </p:cNvSpPr>
          <p:nvPr/>
        </p:nvSpPr>
        <p:spPr bwMode="auto">
          <a:xfrm>
            <a:off x="4495800" y="3505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Saling bandingkan catatan </a:t>
            </a:r>
            <a:endParaRPr lang="id-ID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16787" name="Rectangle 19"/>
          <p:cNvSpPr>
            <a:spLocks noChangeArrowheads="1"/>
          </p:cNvSpPr>
          <p:nvPr/>
        </p:nvSpPr>
        <p:spPr bwMode="auto">
          <a:xfrm>
            <a:off x="6400800" y="4800600"/>
            <a:ext cx="23907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Rutinkan belajar</a:t>
            </a:r>
          </a:p>
          <a:p>
            <a:pPr algn="r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>
                <a:solidFill>
                  <a:srgbClr val="000099"/>
                </a:solidFill>
                <a:latin typeface="Arial" panose="020B0604020202020204" pitchFamily="34" charset="0"/>
              </a:rPr>
              <a:t>bersama</a:t>
            </a:r>
            <a:endParaRPr lang="id-ID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416788" name="Picture 20" descr="41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679700" cy="176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9" name="Rectangle 11"/>
          <p:cNvSpPr>
            <a:spLocks noGrp="1" noChangeArrowheads="1"/>
          </p:cNvSpPr>
          <p:nvPr>
            <p:ph type="title"/>
          </p:nvPr>
        </p:nvSpPr>
        <p:spPr>
          <a:xfrm>
            <a:off x="2438400" y="492125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Strategi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Belajar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Mandiri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21892" name="Picture 4" descr="4121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2"/>
          <a:stretch>
            <a:fillRect/>
          </a:stretch>
        </p:blipFill>
        <p:spPr>
          <a:xfrm>
            <a:off x="533400" y="1447800"/>
            <a:ext cx="1454150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895" name="Picture 7" descr="4216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2286000"/>
            <a:ext cx="150495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898" name="Picture 10" descr="4224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3962400"/>
            <a:ext cx="150495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1901" name="Rectangle 13"/>
          <p:cNvSpPr>
            <a:spLocks noChangeArrowheads="1"/>
          </p:cNvSpPr>
          <p:nvPr/>
        </p:nvSpPr>
        <p:spPr bwMode="auto">
          <a:xfrm>
            <a:off x="1981200" y="1600200"/>
            <a:ext cx="4745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99"/>
                </a:solidFill>
                <a:latin typeface="Arial" panose="020B0604020202020204" pitchFamily="34" charset="0"/>
              </a:rPr>
              <a:t>P</a:t>
            </a:r>
            <a:r>
              <a:rPr lang="id-ID">
                <a:solidFill>
                  <a:srgbClr val="006699"/>
                </a:solidFill>
                <a:latin typeface="Arial" panose="020B0604020202020204" pitchFamily="34" charset="0"/>
              </a:rPr>
              <a:t>erbanyak literatur </a:t>
            </a:r>
            <a:r>
              <a:rPr lang="en-US">
                <a:solidFill>
                  <a:srgbClr val="006699"/>
                </a:solidFill>
                <a:latin typeface="Arial" panose="020B0604020202020204" pitchFamily="34" charset="0"/>
              </a:rPr>
              <a:t>&amp; latihan soal </a:t>
            </a:r>
          </a:p>
          <a:p>
            <a:r>
              <a:rPr lang="id-ID">
                <a:solidFill>
                  <a:srgbClr val="006699"/>
                </a:solidFill>
                <a:latin typeface="Arial" panose="020B0604020202020204" pitchFamily="34" charset="0"/>
              </a:rPr>
              <a:t>yang digunakan</a:t>
            </a:r>
            <a:endParaRPr lang="en-US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421902" name="Rectangle 14"/>
          <p:cNvSpPr>
            <a:spLocks noChangeArrowheads="1"/>
          </p:cNvSpPr>
          <p:nvPr/>
        </p:nvSpPr>
        <p:spPr bwMode="auto">
          <a:xfrm>
            <a:off x="4267200" y="2895600"/>
            <a:ext cx="2863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06699"/>
                </a:solidFill>
                <a:latin typeface="Arial" panose="020B0604020202020204" pitchFamily="34" charset="0"/>
              </a:rPr>
              <a:t>Pilih tempat belajar </a:t>
            </a:r>
          </a:p>
          <a:p>
            <a:pPr algn="r"/>
            <a:r>
              <a:rPr lang="en-US">
                <a:solidFill>
                  <a:srgbClr val="006699"/>
                </a:solidFill>
                <a:latin typeface="Arial" panose="020B0604020202020204" pitchFamily="34" charset="0"/>
              </a:rPr>
              <a:t>yang tenang</a:t>
            </a:r>
          </a:p>
        </p:txBody>
      </p:sp>
      <p:sp>
        <p:nvSpPr>
          <p:cNvPr id="421903" name="Rectangle 15"/>
          <p:cNvSpPr>
            <a:spLocks noChangeArrowheads="1"/>
          </p:cNvSpPr>
          <p:nvPr/>
        </p:nvSpPr>
        <p:spPr bwMode="auto">
          <a:xfrm>
            <a:off x="3733800" y="4648200"/>
            <a:ext cx="39465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id-ID">
                <a:solidFill>
                  <a:srgbClr val="006699"/>
                </a:solidFill>
                <a:latin typeface="Arial" panose="020B0604020202020204" pitchFamily="34" charset="0"/>
              </a:rPr>
              <a:t>Setelah memahami materi, cobalah berdiskusi d</a:t>
            </a:r>
            <a:r>
              <a:rPr lang="en-US">
                <a:solidFill>
                  <a:srgbClr val="006699"/>
                </a:solidFill>
                <a:latin typeface="Arial" panose="020B0604020202020204" pitchFamily="34" charset="0"/>
              </a:rPr>
              <a:t>engan orang lain</a:t>
            </a:r>
          </a:p>
        </p:txBody>
      </p:sp>
      <p:sp>
        <p:nvSpPr>
          <p:cNvPr id="421904" name="Rectangl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200" y="61722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" panose="020B0604020202020204" pitchFamily="34" charset="0"/>
              </a:rPr>
              <a:t>&lt;&lt; Back</a:t>
            </a:r>
          </a:p>
        </p:txBody>
      </p:sp>
    </p:spTree>
    <p:extLst>
      <p:ext uri="{BB962C8B-B14F-4D97-AF65-F5344CB8AC3E}">
        <p14:creationId xmlns:p14="http://schemas.microsoft.com/office/powerpoint/2010/main" val="33592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ersonalitydita.files.wordpress.com/2014/12/time-management-mind-map-paul-foreman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3" y="511444"/>
            <a:ext cx="7981627" cy="532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14800" y="5772150"/>
            <a:ext cx="5029200" cy="108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EOTERIQUE" panose="02000500000000000000" pitchFamily="2" charset="0"/>
              </a:rPr>
              <a:t>Manajemen</a:t>
            </a:r>
            <a:r>
              <a:rPr lang="en-US" sz="3600" b="1" dirty="0" smtClean="0">
                <a:latin typeface="NEOTERIQUE" panose="02000500000000000000" pitchFamily="2" charset="0"/>
              </a:rPr>
              <a:t> </a:t>
            </a:r>
            <a:r>
              <a:rPr lang="en-US" sz="3600" b="1" dirty="0" err="1" smtClean="0">
                <a:latin typeface="NEOTERIQUE" panose="02000500000000000000" pitchFamily="2" charset="0"/>
              </a:rPr>
              <a:t>Waktu</a:t>
            </a:r>
            <a:endParaRPr lang="en-US" sz="3600" b="1" dirty="0" smtClean="0">
              <a:latin typeface="NEOTERIQU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hardianimalscience.files.wordpress.com/2014/09/mengatur-wakt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35" y="2557928"/>
            <a:ext cx="2241126" cy="22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amatangguh.files.wordpress.com/2010/05/to-do-list-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88" y="2226761"/>
            <a:ext cx="4317473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t3.gstatic.com/images?q=tbn:ANd9GcSnSev_SaUD1DnZV0EMQddHb79Sn-FqDoSoNvVbcuZDz5Dgg7ZTU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095373"/>
            <a:ext cx="5957411" cy="172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54955" y="474161"/>
            <a:ext cx="5029200" cy="108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EOTERIQUE" panose="02000500000000000000" pitchFamily="2" charset="0"/>
              </a:rPr>
              <a:t>Membuat</a:t>
            </a:r>
            <a:r>
              <a:rPr lang="en-US" sz="3600" b="1" dirty="0" smtClean="0">
                <a:latin typeface="NEOTERIQUE" panose="02000500000000000000" pitchFamily="2" charset="0"/>
              </a:rPr>
              <a:t> </a:t>
            </a:r>
            <a:r>
              <a:rPr lang="en-US" sz="3600" b="1" dirty="0" err="1" smtClean="0">
                <a:latin typeface="NEOTERIQUE" panose="02000500000000000000" pitchFamily="2" charset="0"/>
              </a:rPr>
              <a:t>jadwal</a:t>
            </a:r>
            <a:r>
              <a:rPr lang="en-US" sz="3600" b="1" dirty="0" smtClean="0">
                <a:latin typeface="NEOTERIQUE" panose="02000500000000000000" pitchFamily="2" charset="0"/>
              </a:rPr>
              <a:t> </a:t>
            </a:r>
            <a:r>
              <a:rPr lang="en-US" sz="3600" b="1" dirty="0" err="1" smtClean="0">
                <a:latin typeface="NEOTERIQUE" panose="02000500000000000000" pitchFamily="2" charset="0"/>
              </a:rPr>
              <a:t>pribadi</a:t>
            </a:r>
            <a:endParaRPr lang="en-US" sz="3600" b="1" dirty="0" smtClean="0">
              <a:latin typeface="NEOTERIQU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1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hmadramadlan.files.wordpress.com/2012/08/matriks-waktu-kepenting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458912"/>
            <a:ext cx="7312025" cy="495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8550" y="373062"/>
            <a:ext cx="5029200" cy="108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EOTERIQUE" panose="02000500000000000000" pitchFamily="2" charset="0"/>
              </a:rPr>
              <a:t>prioritas</a:t>
            </a:r>
            <a:endParaRPr lang="en-US" sz="3600" b="1" dirty="0" smtClean="0">
              <a:latin typeface="NEOTERIQU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onywijaya.com/img/menunda-tu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4" y="788986"/>
            <a:ext cx="6264275" cy="42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8900" y="5345112"/>
            <a:ext cx="5029200" cy="108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EOTERIQUE" panose="02000500000000000000" pitchFamily="2" charset="0"/>
              </a:rPr>
              <a:t>Jangan</a:t>
            </a:r>
            <a:r>
              <a:rPr lang="en-US" sz="3600" b="1" dirty="0" smtClean="0">
                <a:latin typeface="NEOTERIQUE" panose="02000500000000000000" pitchFamily="2" charset="0"/>
              </a:rPr>
              <a:t> </a:t>
            </a:r>
            <a:r>
              <a:rPr lang="en-US" sz="3600" b="1" dirty="0" err="1" smtClean="0">
                <a:latin typeface="NEOTERIQUE" panose="02000500000000000000" pitchFamily="2" charset="0"/>
              </a:rPr>
              <a:t>menunda</a:t>
            </a:r>
            <a:r>
              <a:rPr lang="en-US" sz="3600" b="1" dirty="0" smtClean="0">
                <a:latin typeface="NEOTERIQUE" panose="02000500000000000000" pitchFamily="2" charset="0"/>
              </a:rPr>
              <a:t> </a:t>
            </a:r>
            <a:r>
              <a:rPr lang="en-US" sz="3600" b="1" dirty="0" err="1" smtClean="0">
                <a:latin typeface="NEOTERIQUE" panose="02000500000000000000" pitchFamily="2" charset="0"/>
              </a:rPr>
              <a:t>pekerjaan</a:t>
            </a:r>
            <a:endParaRPr lang="en-US" sz="3600" b="1" dirty="0" smtClean="0">
              <a:latin typeface="NEOTERIQU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titianbakat.com/wp-content/uploads/2012/09/ketegasan-di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4" y="1657350"/>
            <a:ext cx="7140575" cy="31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28900" y="5345112"/>
            <a:ext cx="5029200" cy="108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EOTERIQUE" panose="02000500000000000000" pitchFamily="2" charset="0"/>
              </a:rPr>
              <a:t>Berani</a:t>
            </a:r>
            <a:r>
              <a:rPr lang="en-US" sz="3600" b="1" dirty="0" smtClean="0">
                <a:latin typeface="NEOTERIQUE" panose="02000500000000000000" pitchFamily="2" charset="0"/>
              </a:rPr>
              <a:t> </a:t>
            </a:r>
            <a:r>
              <a:rPr lang="en-US" sz="3600" b="1" dirty="0" err="1" smtClean="0">
                <a:latin typeface="NEOTERIQUE" panose="02000500000000000000" pitchFamily="2" charset="0"/>
              </a:rPr>
              <a:t>berkata</a:t>
            </a:r>
            <a:endParaRPr lang="en-US" sz="3600" b="1" dirty="0" smtClean="0">
              <a:latin typeface="NEOTERIQUE" panose="02000500000000000000" pitchFamily="2" charset="0"/>
            </a:endParaRPr>
          </a:p>
          <a:p>
            <a:pPr algn="ctr"/>
            <a:r>
              <a:rPr lang="en-US" sz="3600" b="1" dirty="0" smtClean="0">
                <a:latin typeface="NEOTERIQUE" panose="02000500000000000000" pitchFamily="2" charset="0"/>
              </a:rPr>
              <a:t>“</a:t>
            </a:r>
            <a:r>
              <a:rPr lang="en-US" sz="3600" b="1" dirty="0" err="1" smtClean="0">
                <a:latin typeface="NEOTERIQUE" panose="02000500000000000000" pitchFamily="2" charset="0"/>
              </a:rPr>
              <a:t>tidak</a:t>
            </a:r>
            <a:r>
              <a:rPr lang="en-US" sz="3600" b="1" dirty="0" smtClean="0">
                <a:latin typeface="NEOTERIQUE" panose="02000500000000000000" pitchFamily="2" charset="0"/>
              </a:rPr>
              <a:t>”</a:t>
            </a:r>
            <a:endParaRPr lang="en-US" sz="3600" b="1" dirty="0" smtClean="0">
              <a:latin typeface="NEOTERIQU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gudangkesehatan.com/wp-content/uploads/2014/07/prilaku-or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17" y="258763"/>
            <a:ext cx="3921125" cy="248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t1.gstatic.com/images?q=tbn:ANd9GcSLCaaApgnE13OXXQzvhb1bceC4DajZBWN-oUDeobvSGU1iSNw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060825"/>
            <a:ext cx="418269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24500" y="5459412"/>
            <a:ext cx="3867150" cy="108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EOTERIQUE" panose="02000500000000000000" pitchFamily="2" charset="0"/>
              </a:rPr>
              <a:t>istirahat</a:t>
            </a:r>
            <a:endParaRPr lang="en-US" sz="3600" b="1" dirty="0" smtClean="0">
              <a:latin typeface="NEOTERIQUE" panose="02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303540"/>
            <a:ext cx="3867150" cy="108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NEOTERIQUE" panose="02000500000000000000" pitchFamily="2" charset="0"/>
              </a:rPr>
              <a:t>fun</a:t>
            </a:r>
          </a:p>
        </p:txBody>
      </p:sp>
    </p:spTree>
    <p:extLst>
      <p:ext uri="{BB962C8B-B14F-4D97-AF65-F5344CB8AC3E}">
        <p14:creationId xmlns:p14="http://schemas.microsoft.com/office/powerpoint/2010/main" val="23216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3802062"/>
            <a:ext cx="5029200" cy="1085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EOTERIQUE" panose="02000500000000000000" pitchFamily="2" charset="0"/>
              </a:rPr>
              <a:t>Olah</a:t>
            </a:r>
            <a:r>
              <a:rPr lang="en-US" sz="3600" b="1" dirty="0" smtClean="0">
                <a:latin typeface="NEOTERIQUE" panose="02000500000000000000" pitchFamily="2" charset="0"/>
              </a:rPr>
              <a:t> raga</a:t>
            </a:r>
          </a:p>
        </p:txBody>
      </p:sp>
    </p:spTree>
    <p:extLst>
      <p:ext uri="{BB962C8B-B14F-4D97-AF65-F5344CB8AC3E}">
        <p14:creationId xmlns:p14="http://schemas.microsoft.com/office/powerpoint/2010/main" val="40186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8" t="-1474" b="33343"/>
          <a:stretch/>
        </p:blipFill>
        <p:spPr>
          <a:xfrm>
            <a:off x="0" y="2667001"/>
            <a:ext cx="7863994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t="16842" r="36459" b="17947"/>
          <a:stretch/>
        </p:blipFill>
        <p:spPr>
          <a:xfrm>
            <a:off x="3638550" y="206232"/>
            <a:ext cx="5505450" cy="4921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4762501"/>
            <a:ext cx="2057400" cy="1924049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09600" y="206232"/>
            <a:ext cx="3028950" cy="4556269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67000" y="5127770"/>
            <a:ext cx="6477000" cy="1558781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bertus Extra Bold" pitchFamily="34" charset="0"/>
              </a:rPr>
              <a:t>ORGANISASI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rgbClr val="500050"/>
                </a:solidFill>
                <a:latin typeface="Tahoma" panose="020B0604030504040204" pitchFamily="34" charset="0"/>
              </a:rPr>
              <a:t>Manajemen</a:t>
            </a:r>
            <a:r>
              <a:rPr lang="en-US" b="1" dirty="0">
                <a:solidFill>
                  <a:srgbClr val="500050"/>
                </a:solidFill>
                <a:latin typeface="Tahoma" panose="020B0604030504040204" pitchFamily="34" charset="0"/>
              </a:rPr>
              <a:t> :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500050"/>
                </a:solidFill>
                <a:latin typeface="Tahoma" panose="020B0604030504040204" pitchFamily="34" charset="0"/>
              </a:rPr>
              <a:t>mengembangkan</a:t>
            </a:r>
            <a:r>
              <a:rPr lang="en-US" sz="2400" b="1" dirty="0" smtClean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500050"/>
                </a:solidFill>
                <a:latin typeface="Tahoma" panose="020B0604030504040204" pitchFamily="34" charset="0"/>
              </a:rPr>
              <a:t>kapasitas</a:t>
            </a:r>
            <a:r>
              <a:rPr lang="en-US" sz="2400" b="1" dirty="0" smtClean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 smtClean="0">
                <a:solidFill>
                  <a:srgbClr val="500050"/>
                </a:solidFill>
                <a:latin typeface="Tahoma" panose="020B0604030504040204" pitchFamily="34" charset="0"/>
              </a:rPr>
              <a:t>untuk</a:t>
            </a:r>
            <a:r>
              <a:rPr lang="en-US" sz="2400" b="1" dirty="0" smtClean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b="1" dirty="0" err="1" smtClean="0">
                <a:solidFill>
                  <a:srgbClr val="500050"/>
                </a:solidFill>
                <a:latin typeface="Tahoma" panose="020B0604030504040204" pitchFamily="34" charset="0"/>
              </a:rPr>
              <a:t>mewujudkan</a:t>
            </a:r>
            <a:r>
              <a:rPr lang="en-US" sz="2400" b="1" dirty="0" smtClean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rencana</a:t>
            </a:r>
            <a:endParaRPr lang="en-US" sz="2400" b="1" dirty="0">
              <a:solidFill>
                <a:srgbClr val="500050"/>
              </a:solidFill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Membuat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struktur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organisasi</a:t>
            </a:r>
            <a:endParaRPr lang="en-US" sz="2400" b="1" dirty="0">
              <a:solidFill>
                <a:srgbClr val="500050"/>
              </a:solidFill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Menyusun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staffing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Menetapkan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tugas-tugas</a:t>
            </a:r>
            <a:endParaRPr lang="en-US" sz="2400" b="1" dirty="0">
              <a:solidFill>
                <a:srgbClr val="500050"/>
              </a:solidFill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Membagi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tugas-tugas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tersebut</a:t>
            </a:r>
            <a:endParaRPr lang="en-US" sz="2400" b="1" dirty="0">
              <a:solidFill>
                <a:srgbClr val="500050"/>
              </a:solidFill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Mengkomunikasikan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rencana</a:t>
            </a:r>
            <a:endParaRPr lang="en-US" sz="2400" b="1" dirty="0">
              <a:solidFill>
                <a:srgbClr val="500050"/>
              </a:solidFill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Mendelegasikan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tanggung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jawab</a:t>
            </a:r>
            <a:endParaRPr lang="en-US" sz="2400" b="1" dirty="0">
              <a:solidFill>
                <a:srgbClr val="500050"/>
              </a:solidFill>
              <a:latin typeface="Tahoma" panose="020B0604030504040204" pitchFamily="34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Membuat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sistem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pemantauan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serta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pemecahan</a:t>
            </a:r>
            <a:r>
              <a:rPr lang="en-US" sz="2400" b="1" dirty="0">
                <a:solidFill>
                  <a:srgbClr val="50005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500050"/>
                </a:solidFill>
                <a:latin typeface="Tahoma" panose="020B0604030504040204" pitchFamily="34" charset="0"/>
              </a:rPr>
              <a:t>masalah</a:t>
            </a:r>
            <a:endParaRPr lang="en-US" sz="2400" b="1" dirty="0">
              <a:solidFill>
                <a:srgbClr val="50005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1618989" y="1678488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659EC"/>
              </a:gs>
              <a:gs pos="100000">
                <a:srgbClr val="3659EC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Kepemimpinan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gray">
          <a:xfrm>
            <a:off x="1314189" y="2516688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rgbClr val="3659EC">
                  <a:gamma/>
                  <a:shade val="46275"/>
                  <a:invGamma/>
                </a:srgbClr>
              </a:gs>
              <a:gs pos="50000">
                <a:srgbClr val="3659EC"/>
              </a:gs>
              <a:gs pos="100000">
                <a:srgbClr val="3659EC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gray">
          <a:xfrm>
            <a:off x="1911089" y="3010770"/>
            <a:ext cx="2051050" cy="20928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Menjaga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komitmen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yg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tinggi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mencapai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visi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organisasi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myfirstipadapp.com/images/slider/letsSh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652076"/>
            <a:ext cx="7083425" cy="283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t3.gstatic.com/images?q=tbn:ANd9GcS6duFfN92pIN-xVE-6gdgUTS975iFPvFl9CKSueFh7SJ8Oi6Q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6"/>
          <a:stretch/>
        </p:blipFill>
        <p:spPr bwMode="auto">
          <a:xfrm>
            <a:off x="1565275" y="4608195"/>
            <a:ext cx="3691370" cy="17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840" y="764373"/>
            <a:ext cx="6219799" cy="129302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MANAJEMEN ORGANISASI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Perencanaan</a:t>
            </a:r>
            <a:r>
              <a:rPr lang="en-US" dirty="0">
                <a:solidFill>
                  <a:schemeClr val="tx2"/>
                </a:solidFill>
              </a:rPr>
              <a:t> (planning)</a:t>
            </a:r>
          </a:p>
          <a:p>
            <a:r>
              <a:rPr lang="en-US" dirty="0" err="1">
                <a:solidFill>
                  <a:schemeClr val="tx2"/>
                </a:solidFill>
              </a:rPr>
              <a:t>Pengorganisasian</a:t>
            </a:r>
            <a:r>
              <a:rPr lang="en-US" dirty="0">
                <a:solidFill>
                  <a:schemeClr val="tx2"/>
                </a:solidFill>
              </a:rPr>
              <a:t> (Organizing)</a:t>
            </a:r>
          </a:p>
          <a:p>
            <a:r>
              <a:rPr lang="en-US" dirty="0" err="1">
                <a:solidFill>
                  <a:schemeClr val="tx2"/>
                </a:solidFill>
              </a:rPr>
              <a:t>Penyusunan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Personalia</a:t>
            </a:r>
            <a:r>
              <a:rPr lang="en-US" dirty="0">
                <a:solidFill>
                  <a:schemeClr val="tx2"/>
                </a:solidFill>
              </a:rPr>
              <a:t> (Staffing)</a:t>
            </a:r>
          </a:p>
          <a:p>
            <a:r>
              <a:rPr lang="en-US" dirty="0" err="1">
                <a:solidFill>
                  <a:schemeClr val="tx2"/>
                </a:solidFill>
              </a:rPr>
              <a:t>Pengarahan</a:t>
            </a:r>
            <a:r>
              <a:rPr lang="en-US" dirty="0">
                <a:solidFill>
                  <a:schemeClr val="tx2"/>
                </a:solidFill>
              </a:rPr>
              <a:t> (Directing + actuating)</a:t>
            </a:r>
          </a:p>
          <a:p>
            <a:r>
              <a:rPr lang="en-US" dirty="0" err="1">
                <a:solidFill>
                  <a:schemeClr val="tx2"/>
                </a:solidFill>
              </a:rPr>
              <a:t>Pengkoordinasian</a:t>
            </a:r>
            <a:r>
              <a:rPr lang="en-US" dirty="0">
                <a:solidFill>
                  <a:schemeClr val="tx2"/>
                </a:solidFill>
              </a:rPr>
              <a:t> (Coordinating)</a:t>
            </a:r>
          </a:p>
          <a:p>
            <a:r>
              <a:rPr lang="en-US" dirty="0" err="1">
                <a:solidFill>
                  <a:schemeClr val="tx2"/>
                </a:solidFill>
              </a:rPr>
              <a:t>Penyusunan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Anggaran</a:t>
            </a:r>
            <a:r>
              <a:rPr lang="en-US" dirty="0">
                <a:solidFill>
                  <a:schemeClr val="tx2"/>
                </a:solidFill>
              </a:rPr>
              <a:t> (Budgeting)</a:t>
            </a:r>
          </a:p>
          <a:p>
            <a:r>
              <a:rPr lang="en-US" dirty="0" err="1">
                <a:solidFill>
                  <a:schemeClr val="tx2"/>
                </a:solidFill>
              </a:rPr>
              <a:t>Pelaporan</a:t>
            </a:r>
            <a:r>
              <a:rPr lang="en-US" dirty="0">
                <a:solidFill>
                  <a:schemeClr val="tx2"/>
                </a:solidFill>
              </a:rPr>
              <a:t> (Reporting)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folHlink"/>
                </a:solidFill>
              </a:rPr>
              <a:t>UNSUR-UNSUR ORGANISASI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tx2"/>
                </a:solidFill>
              </a:rPr>
              <a:t>Pimpinan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 err="1">
                <a:solidFill>
                  <a:schemeClr val="tx2"/>
                </a:solidFill>
              </a:rPr>
              <a:t>Azas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dan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Tujuan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chemeClr val="tx2"/>
                </a:solidFill>
              </a:rPr>
              <a:t>Program</a:t>
            </a:r>
          </a:p>
          <a:p>
            <a:r>
              <a:rPr lang="en-US" sz="3600" dirty="0" err="1">
                <a:solidFill>
                  <a:schemeClr val="tx2"/>
                </a:solidFill>
              </a:rPr>
              <a:t>Sumber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daya</a:t>
            </a:r>
            <a:r>
              <a:rPr lang="en-US" sz="3600" dirty="0">
                <a:solidFill>
                  <a:schemeClr val="tx2"/>
                </a:solidFill>
              </a:rPr>
              <a:t> : </a:t>
            </a:r>
            <a:r>
              <a:rPr lang="en-US" sz="3600" dirty="0" err="1">
                <a:solidFill>
                  <a:schemeClr val="tx2"/>
                </a:solidFill>
              </a:rPr>
              <a:t>Manusia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  <a:r>
              <a:rPr lang="en-US" sz="3600" dirty="0" err="1">
                <a:solidFill>
                  <a:schemeClr val="tx2"/>
                </a:solidFill>
              </a:rPr>
              <a:t>fisik</a:t>
            </a:r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 err="1">
                <a:solidFill>
                  <a:schemeClr val="tx2"/>
                </a:solidFill>
              </a:rPr>
              <a:t>Struktur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Organisasi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36"/>
                </a:solidFill>
              </a:rPr>
              <a:t>LANGKAH-LANGKAH PERENCANAAN PROGRAM KERJA ORGANISASI</a:t>
            </a:r>
            <a:endParaRPr lang="en-US" sz="2400" dirty="0"/>
          </a:p>
        </p:txBody>
      </p:sp>
      <p:sp>
        <p:nvSpPr>
          <p:cNvPr id="5325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Mengidentifikasi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merumuskan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masalah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Mengklasifikasikan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masalah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Mencari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mengembangkan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alternatif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Analisis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alternatif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Pengambilan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keputusan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Perumusan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gagasan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awal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Penyusunan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skala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prioritas</a:t>
            </a:r>
            <a:r>
              <a:rPr lang="en-US" sz="2400" b="1" dirty="0">
                <a:solidFill>
                  <a:schemeClr val="tx2"/>
                </a:solidFill>
              </a:rPr>
              <a:t> program </a:t>
            </a:r>
            <a:r>
              <a:rPr lang="en-US" sz="2400" b="1" dirty="0" err="1">
                <a:solidFill>
                  <a:schemeClr val="tx2"/>
                </a:solidFill>
              </a:rPr>
              <a:t>kerja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Penjabaran</a:t>
            </a:r>
            <a:r>
              <a:rPr lang="en-US" sz="2400" b="1" dirty="0">
                <a:solidFill>
                  <a:schemeClr val="tx2"/>
                </a:solidFill>
              </a:rPr>
              <a:t> Program </a:t>
            </a:r>
            <a:r>
              <a:rPr lang="en-US" sz="2400" b="1" dirty="0" err="1">
                <a:solidFill>
                  <a:schemeClr val="tx2"/>
                </a:solidFill>
              </a:rPr>
              <a:t>Kerja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Melaksanakan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mencapai</a:t>
            </a:r>
            <a:r>
              <a:rPr lang="en-US" sz="2400" b="1" dirty="0">
                <a:solidFill>
                  <a:schemeClr val="tx2"/>
                </a:solidFill>
              </a:rPr>
              <a:t> program </a:t>
            </a:r>
            <a:r>
              <a:rPr lang="en-US" sz="2400" b="1" dirty="0" err="1">
                <a:solidFill>
                  <a:schemeClr val="tx2"/>
                </a:solidFill>
              </a:rPr>
              <a:t>kerja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Tolak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ukur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keberhasilan</a:t>
            </a:r>
            <a:r>
              <a:rPr lang="en-US" sz="2400" b="1" dirty="0">
                <a:solidFill>
                  <a:schemeClr val="tx2"/>
                </a:solidFill>
              </a:rPr>
              <a:t> program </a:t>
            </a:r>
            <a:r>
              <a:rPr lang="en-US" sz="2400" b="1" dirty="0" err="1">
                <a:solidFill>
                  <a:schemeClr val="tx2"/>
                </a:solidFill>
              </a:rPr>
              <a:t>kerja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Evaluasi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2"/>
                </a:solidFill>
              </a:rPr>
              <a:t>Umpan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balik</a:t>
            </a:r>
            <a:r>
              <a:rPr lang="en-US" sz="2400" b="1" dirty="0">
                <a:solidFill>
                  <a:schemeClr val="tx2"/>
                </a:solidFill>
              </a:rPr>
              <a:t> (feedback)</a:t>
            </a:r>
          </a:p>
        </p:txBody>
      </p:sp>
    </p:spTree>
    <p:extLst>
      <p:ext uri="{BB962C8B-B14F-4D97-AF65-F5344CB8AC3E}">
        <p14:creationId xmlns:p14="http://schemas.microsoft.com/office/powerpoint/2010/main" val="16919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</a:rPr>
              <a:t>ANALISIS KONDISI LINGKUNGAN (AKL) &amp; ANALISIS SWOT ORGANISASI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	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Mempelajari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memulai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 &amp; 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mengembangkan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organisasi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 dg 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mempertimbangkan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faktor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 :</a:t>
            </a:r>
          </a:p>
          <a:p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S : </a:t>
            </a:r>
            <a:r>
              <a:rPr lang="en-US" i="1" dirty="0" err="1">
                <a:solidFill>
                  <a:schemeClr val="tx2"/>
                </a:solidFill>
                <a:latin typeface="Tahoma" panose="020B0604030504040204" pitchFamily="34" charset="0"/>
              </a:rPr>
              <a:t>Strenght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Kekuatan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</a:p>
          <a:p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W : </a:t>
            </a:r>
            <a:r>
              <a:rPr lang="en-US" i="1" dirty="0">
                <a:solidFill>
                  <a:schemeClr val="tx2"/>
                </a:solidFill>
                <a:latin typeface="Tahoma" panose="020B0604030504040204" pitchFamily="34" charset="0"/>
              </a:rPr>
              <a:t>Weakness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Kelemahan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</a:p>
          <a:p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O : </a:t>
            </a:r>
            <a:r>
              <a:rPr lang="en-US" i="1" dirty="0">
                <a:solidFill>
                  <a:schemeClr val="tx2"/>
                </a:solidFill>
                <a:latin typeface="Tahoma" panose="020B0604030504040204" pitchFamily="34" charset="0"/>
              </a:rPr>
              <a:t>Opportunity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Peluang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/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kesempatan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</a:p>
          <a:p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T : </a:t>
            </a:r>
            <a:r>
              <a:rPr lang="en-US" i="1" dirty="0">
                <a:solidFill>
                  <a:schemeClr val="tx2"/>
                </a:solidFill>
                <a:latin typeface="Tahoma" panose="020B0604030504040204" pitchFamily="34" charset="0"/>
              </a:rPr>
              <a:t>Threats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Tantangan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/</a:t>
            </a:r>
            <a:r>
              <a:rPr lang="en-US" dirty="0" err="1">
                <a:solidFill>
                  <a:schemeClr val="tx2"/>
                </a:solidFill>
                <a:latin typeface="Tahoma" panose="020B0604030504040204" pitchFamily="34" charset="0"/>
              </a:rPr>
              <a:t>Ancaman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2729</TotalTime>
  <Words>1236</Words>
  <Application>Microsoft Office PowerPoint</Application>
  <PresentationFormat>On-screen Show (4:3)</PresentationFormat>
  <Paragraphs>295</Paragraphs>
  <Slides>50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Albertus Extra Bold</vt:lpstr>
      <vt:lpstr>Arial</vt:lpstr>
      <vt:lpstr>Arial Black</vt:lpstr>
      <vt:lpstr>Calibri</vt:lpstr>
      <vt:lpstr>Century Gothic</vt:lpstr>
      <vt:lpstr>Comic Sans MS</vt:lpstr>
      <vt:lpstr>Dolce Vita Heavy</vt:lpstr>
      <vt:lpstr>NEOTERIQUE</vt:lpstr>
      <vt:lpstr>Tahoma</vt:lpstr>
      <vt:lpstr>Verdana</vt:lpstr>
      <vt:lpstr>Wingdings</vt:lpstr>
      <vt:lpstr>Vapor Trail</vt:lpstr>
      <vt:lpstr>Microsoft Visio Drawing</vt:lpstr>
      <vt:lpstr>Organization  Course TIME</vt:lpstr>
      <vt:lpstr>ORGANISASI</vt:lpstr>
      <vt:lpstr>ORMAWA</vt:lpstr>
      <vt:lpstr>SARANA LATIHAN  KEPEMIMPINAN &amp; MANAJEMEN</vt:lpstr>
      <vt:lpstr>ORGANISASI</vt:lpstr>
      <vt:lpstr>MANAJEMEN ORGANISASI</vt:lpstr>
      <vt:lpstr>UNSUR-UNSUR ORGANISASI</vt:lpstr>
      <vt:lpstr>LANGKAH-LANGKAH PERENCANAAN PROGRAM KERJA ORGANISASI</vt:lpstr>
      <vt:lpstr>ANALISIS KONDISI LINGKUNGAN (AKL) &amp; ANALISIS SWOT ORGANISASI</vt:lpstr>
      <vt:lpstr>LANGKAH-LANGKAH PENGGUNAAN ANALISIS SWOT  DALAM ORGANISASI </vt:lpstr>
      <vt:lpstr>ASPEK ORGANISASI YANG DIANALISIS</vt:lpstr>
      <vt:lpstr>PowerPoint Presentation</vt:lpstr>
      <vt:lpstr>PENYUSUNAN PROGRAM KERJA</vt:lpstr>
      <vt:lpstr>Kerangka Waktu Perencanaan</vt:lpstr>
      <vt:lpstr>Perencanaan Taktis Mengembangkan dan Melaksanakan Rencana Taktis </vt:lpstr>
      <vt:lpstr>Perencanaan Operasional</vt:lpstr>
      <vt:lpstr>Perencanaan Operasional</vt:lpstr>
      <vt:lpstr>Hierarkhi Rencana Operasional</vt:lpstr>
      <vt:lpstr>PowerPoint Presentation</vt:lpstr>
      <vt:lpstr>Kuliah</vt:lpstr>
      <vt:lpstr>HARDSKILL VS SOFTSKILL</vt:lpstr>
      <vt:lpstr>PowerPoint Presentation</vt:lpstr>
      <vt:lpstr>Mengapa Kuliah ?</vt:lpstr>
      <vt:lpstr>Kuliah : Investasi Masa Depan</vt:lpstr>
      <vt:lpstr>PowerPoint Presentation</vt:lpstr>
      <vt:lpstr>Jadi ? Hiduplah Seimbang</vt:lpstr>
      <vt:lpstr>Beda Kuliah dan Sekolah</vt:lpstr>
      <vt:lpstr>Menumbuhkan Motivasi</vt:lpstr>
      <vt:lpstr>Musuh Utama ? MALAS</vt:lpstr>
      <vt:lpstr>Milikilah Sasaran</vt:lpstr>
      <vt:lpstr>Memotivasi Diri</vt:lpstr>
      <vt:lpstr>Bila Tetap Malas Juga…</vt:lpstr>
      <vt:lpstr>Mengenal Cara Belajar</vt:lpstr>
      <vt:lpstr>Cara-cara Belajar</vt:lpstr>
      <vt:lpstr>Strategi Belajar Visual</vt:lpstr>
      <vt:lpstr>Strategi Belajar Auditori</vt:lpstr>
      <vt:lpstr>Strategi Belajar Kinestetik</vt:lpstr>
      <vt:lpstr>Strategi Belajar Otak Kiri</vt:lpstr>
      <vt:lpstr>Strategi Belajar Otak Kanan</vt:lpstr>
      <vt:lpstr>Strategi Belajar Berkelompok</vt:lpstr>
      <vt:lpstr>Strategi Belajar Mandiri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Izzuddin Mahali</dc:creator>
  <cp:lastModifiedBy>Muhammad Izzuddin Mahali</cp:lastModifiedBy>
  <cp:revision>17</cp:revision>
  <dcterms:created xsi:type="dcterms:W3CDTF">2015-02-21T02:44:40Z</dcterms:created>
  <dcterms:modified xsi:type="dcterms:W3CDTF">2015-02-23T00:13:56Z</dcterms:modified>
</cp:coreProperties>
</file>