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03C79-0EC5-4E1A-9E82-8047FCB0B16F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1EE45-E954-4DB7-AB5E-3CD0395CF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1EE45-E954-4DB7-AB5E-3CD0395CF5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1EE45-E954-4DB7-AB5E-3CD0395CF5B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8951AE-D2F6-40ED-A022-84BFB3010B8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1CCF51-6BB8-4266-BF52-AB0D53622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685800"/>
            <a:ext cx="6172200" cy="1894362"/>
          </a:xfrm>
        </p:spPr>
        <p:txBody>
          <a:bodyPr/>
          <a:lstStyle/>
          <a:p>
            <a:r>
              <a:rPr lang="en-US" dirty="0" smtClean="0"/>
              <a:t>Forecast Accuracy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667000"/>
            <a:ext cx="6172200" cy="1371600"/>
          </a:xfrm>
        </p:spPr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/>
          </a:p>
        </p:txBody>
      </p:sp>
      <p:pic>
        <p:nvPicPr>
          <p:cNvPr id="1026" name="Picture 2" descr="D:\pict iklan\41ZX46XgC2L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733800"/>
            <a:ext cx="3200400" cy="2304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077200" cy="5864352"/>
          </a:xfrm>
        </p:spPr>
        <p:txBody>
          <a:bodyPr/>
          <a:lstStyle/>
          <a:p>
            <a:r>
              <a:rPr lang="en-US" dirty="0" smtClean="0"/>
              <a:t>Demand for heart transplant surgery at RSCM has increased steadily in the past few years: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director of medical services predicted 6 years ago that demand in year 1 would be 41 surgeries.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Use exponential smoothing, first with a smoothing constant of 0.6 and then with 1.9, to develop forecasts for years 2 through 6.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Use MAD criterion, which of the two forecasting methods is best?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676400"/>
          <a:ext cx="6477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800100"/>
                <a:gridCol w="751114"/>
                <a:gridCol w="696686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Heart</a:t>
                      </a:r>
                    </a:p>
                    <a:p>
                      <a:r>
                        <a:rPr lang="en-US" dirty="0" smtClean="0"/>
                        <a:t>Transplant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924800" cy="4873752"/>
          </a:xfrm>
        </p:spPr>
        <p:txBody>
          <a:bodyPr/>
          <a:lstStyle/>
          <a:p>
            <a:r>
              <a:rPr lang="en-US" dirty="0" smtClean="0"/>
              <a:t>Given the following data, use least squares regression to derive a trend equation. What is your estimate of the demand in period 7? In period 12?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438400"/>
          <a:ext cx="71627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03514"/>
                <a:gridCol w="1023257"/>
                <a:gridCol w="1023257"/>
                <a:gridCol w="1023257"/>
                <a:gridCol w="1023257"/>
                <a:gridCol w="10232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D:\pict iklan\1702021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200400"/>
            <a:ext cx="71628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forecast is never completely accurate, there will be always deviation from the actual demand. </a:t>
            </a:r>
          </a:p>
          <a:p>
            <a:r>
              <a:rPr lang="en-US" dirty="0" smtClean="0"/>
              <a:t>This difference between the </a:t>
            </a:r>
            <a:r>
              <a:rPr lang="en-US" dirty="0" err="1" smtClean="0"/>
              <a:t>foracast</a:t>
            </a:r>
            <a:r>
              <a:rPr lang="en-US" dirty="0" smtClean="0"/>
              <a:t> and the actual is the forecast error. </a:t>
            </a:r>
          </a:p>
          <a:p>
            <a:r>
              <a:rPr lang="en-US" dirty="0" smtClean="0"/>
              <a:t>Although forecast </a:t>
            </a:r>
            <a:r>
              <a:rPr lang="en-US" dirty="0" err="1" smtClean="0"/>
              <a:t>eror</a:t>
            </a:r>
            <a:r>
              <a:rPr lang="en-US" dirty="0" smtClean="0"/>
              <a:t> is inevitable, the objective of forecasting is that it be as slight as possible.</a:t>
            </a:r>
          </a:p>
          <a:p>
            <a:r>
              <a:rPr lang="en-US" dirty="0" smtClean="0"/>
              <a:t>There are different measures of forecast error, including: Mean Absolute Deviation (MAD), Mean Absolute Percent Deviation (MAPD), </a:t>
            </a:r>
            <a:r>
              <a:rPr lang="en-US" dirty="0" err="1" smtClean="0"/>
              <a:t>Cummulative</a:t>
            </a:r>
            <a:r>
              <a:rPr lang="en-US" dirty="0" smtClean="0"/>
              <a:t> Error (CE), and Error Bias (E).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 Absolute Deviation (MAD)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MAD is an average of the difference between the forecast and actual demand, as computed by the following formula: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	MAD= </a:t>
            </a:r>
            <a:r>
              <a:rPr lang="el-GR" u="sng" dirty="0" smtClean="0">
                <a:solidFill>
                  <a:schemeClr val="accent6">
                    <a:lumMod val="50000"/>
                  </a:schemeClr>
                </a:solidFill>
              </a:rPr>
              <a:t>Σ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z-Cyrl-AZ" u="sng" dirty="0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accent6">
                    <a:lumMod val="50000"/>
                  </a:schemeClr>
                </a:solidFill>
              </a:rPr>
              <a:t>Dt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-Ft I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                  n</a:t>
            </a:r>
          </a:p>
          <a:p>
            <a:pPr lvl="1">
              <a:buNone/>
            </a:pPr>
            <a:r>
              <a:rPr lang="en-US" dirty="0" smtClean="0"/>
              <a:t>Where: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t	  =The period number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 smtClean="0"/>
              <a:t>Dt</a:t>
            </a:r>
            <a:r>
              <a:rPr lang="en-US" dirty="0" smtClean="0"/>
              <a:t>= Demand in period t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Ft = The forecast for period t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n  = The total number of periods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I </a:t>
            </a:r>
            <a:r>
              <a:rPr lang="en-US" dirty="0" err="1" smtClean="0"/>
              <a:t>I</a:t>
            </a:r>
            <a:r>
              <a:rPr lang="en-US" dirty="0" smtClean="0"/>
              <a:t> = Absolute value</a:t>
            </a:r>
          </a:p>
          <a:p>
            <a:r>
              <a:rPr lang="en-US" dirty="0" smtClean="0"/>
              <a:t>The smaller the value of MAD, the more accurate the forecast, although viewed alone, MAD is difficult to assess.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487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Computational values for MAD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828040"/>
          <a:ext cx="8001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899"/>
                <a:gridCol w="1924290"/>
                <a:gridCol w="2025570"/>
                <a:gridCol w="1519177"/>
                <a:gridCol w="1114064"/>
              </a:tblGrid>
              <a:tr h="631149"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Demand 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Dt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Forecast </a:t>
                      </a:r>
                    </a:p>
                    <a:p>
                      <a:r>
                        <a:rPr lang="en-US" dirty="0" smtClean="0"/>
                        <a:t>Ft (</a:t>
                      </a:r>
                      <a:r>
                        <a:rPr lang="el-GR" dirty="0" smtClean="0"/>
                        <a:t>α</a:t>
                      </a:r>
                      <a:r>
                        <a:rPr lang="en-US" dirty="0" smtClean="0"/>
                        <a:t> = 0.30)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Error (et)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Dt</a:t>
                      </a:r>
                      <a:r>
                        <a:rPr lang="en-US" dirty="0" smtClean="0"/>
                        <a:t>-Ft)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</a:t>
                      </a:r>
                      <a:r>
                        <a:rPr lang="en-US" dirty="0" err="1" smtClean="0"/>
                        <a:t>dt</a:t>
                      </a:r>
                      <a:r>
                        <a:rPr lang="en-US" dirty="0" smtClean="0"/>
                        <a:t>-Ft I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3.10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1.83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6.72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9.69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3.86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11.70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4.19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5.94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3.15</a:t>
                      </a:r>
                      <a:endParaRPr lang="en-US" dirty="0"/>
                    </a:p>
                  </a:txBody>
                  <a:tcPr/>
                </a:tc>
              </a:tr>
              <a:tr h="3656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53.38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Using the data in the table, MAD is computed:</a:t>
            </a:r>
          </a:p>
          <a:p>
            <a:pPr lvl="1"/>
            <a:r>
              <a:rPr lang="en-US" dirty="0" smtClean="0"/>
              <a:t>MAD=</a:t>
            </a:r>
            <a:r>
              <a:rPr lang="el-GR" u="sng" dirty="0" smtClean="0"/>
              <a:t>Σ</a:t>
            </a:r>
            <a:r>
              <a:rPr lang="en-US" u="sng" dirty="0" smtClean="0"/>
              <a:t>I </a:t>
            </a:r>
            <a:r>
              <a:rPr lang="en-US" u="sng" dirty="0" err="1" smtClean="0"/>
              <a:t>Dt</a:t>
            </a:r>
            <a:r>
              <a:rPr lang="en-US" u="sng" dirty="0" smtClean="0"/>
              <a:t>-Ft I</a:t>
            </a:r>
          </a:p>
          <a:p>
            <a:pPr lvl="1">
              <a:buNone/>
            </a:pPr>
            <a:r>
              <a:rPr lang="en-US" dirty="0" smtClean="0"/>
              <a:t>                     n</a:t>
            </a:r>
            <a:endParaRPr lang="en-US" u="sng" dirty="0"/>
          </a:p>
          <a:p>
            <a:pPr lvl="4">
              <a:buNone/>
            </a:pPr>
            <a:r>
              <a:rPr lang="en-US" dirty="0" smtClean="0"/>
              <a:t>=</a:t>
            </a:r>
            <a:r>
              <a:rPr lang="en-US" u="sng" dirty="0" smtClean="0"/>
              <a:t>  53l39 </a:t>
            </a:r>
          </a:p>
          <a:p>
            <a:pPr lvl="4">
              <a:buNone/>
            </a:pPr>
            <a:r>
              <a:rPr lang="en-US" dirty="0" smtClean="0"/>
              <a:t>       11</a:t>
            </a:r>
          </a:p>
          <a:p>
            <a:pPr lvl="4">
              <a:buNone/>
            </a:pPr>
            <a:r>
              <a:rPr lang="en-US" dirty="0" smtClean="0"/>
              <a:t>= 4.85</a:t>
            </a:r>
          </a:p>
        </p:txBody>
      </p:sp>
      <p:pic>
        <p:nvPicPr>
          <p:cNvPr id="2050" name="Picture 2" descr="D:\pict iklan\78_~_Kelly_Hu,_Actress_files\Kelly_Hu_Actr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438400"/>
            <a:ext cx="60706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Mean Absolute Percent Deviation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Measures  the absolute error as a percentage of demand rather than per period. </a:t>
            </a:r>
            <a:endParaRPr lang="en-US" dirty="0"/>
          </a:p>
          <a:p>
            <a:r>
              <a:rPr lang="en-US" dirty="0" smtClean="0"/>
              <a:t>As a result, it eliminates the problem of interpreting the measure of accuracy relative to the magnitude of the demand and forecast values, as MAD does.</a:t>
            </a:r>
          </a:p>
          <a:p>
            <a:r>
              <a:rPr lang="en-US" dirty="0" smtClean="0"/>
              <a:t>A lower percent deviation implies a more accurate forecast.</a:t>
            </a:r>
          </a:p>
          <a:p>
            <a:r>
              <a:rPr lang="en-US" dirty="0" smtClean="0"/>
              <a:t>MAPD =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u="sng" dirty="0" smtClean="0">
                <a:solidFill>
                  <a:schemeClr val="accent6">
                    <a:lumMod val="50000"/>
                  </a:schemeClr>
                </a:solidFill>
              </a:rPr>
              <a:t>Σ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I </a:t>
            </a:r>
            <a:r>
              <a:rPr lang="en-US" u="sng" dirty="0" err="1" smtClean="0">
                <a:solidFill>
                  <a:schemeClr val="accent6">
                    <a:lumMod val="50000"/>
                  </a:schemeClr>
                </a:solidFill>
              </a:rPr>
              <a:t>Dt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-Ft I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                  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Dt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=</a:t>
            </a:r>
            <a:r>
              <a:rPr lang="en-US" u="sng" dirty="0" smtClean="0"/>
              <a:t> 53.39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</a:t>
            </a:r>
            <a:r>
              <a:rPr lang="en-US" dirty="0" smtClean="0"/>
              <a:t>520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smtClean="0"/>
              <a:t>= </a:t>
            </a:r>
            <a:r>
              <a:rPr lang="en-US" smtClean="0"/>
              <a:t>0.10 </a:t>
            </a:r>
            <a:r>
              <a:rPr lang="en-US" smtClean="0"/>
              <a:t>or </a:t>
            </a:r>
            <a:r>
              <a:rPr lang="en-US" smtClean="0"/>
              <a:t>10</a:t>
            </a:r>
            <a:r>
              <a:rPr lang="en-US" smtClean="0"/>
              <a:t>%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Cumulative error is computed simply by summing the forecast errors, as shown in the formula: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e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US" baseline="-25000" dirty="0" smtClean="0"/>
              <a:t> 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A large positive value indicates that the forecast is probably consistently lower than the actual demand, or is biased low.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comulative</a:t>
            </a:r>
            <a:r>
              <a:rPr lang="en-US" dirty="0" smtClean="0"/>
              <a:t> </a:t>
            </a:r>
            <a:r>
              <a:rPr lang="en-US" dirty="0" err="1" smtClean="0"/>
              <a:t>eror</a:t>
            </a:r>
            <a:r>
              <a:rPr lang="en-US" dirty="0" smtClean="0"/>
              <a:t> based on the </a:t>
            </a:r>
            <a:r>
              <a:rPr lang="en-US" dirty="0" err="1" smtClean="0"/>
              <a:t>previuos</a:t>
            </a:r>
            <a:r>
              <a:rPr lang="en-US" dirty="0" smtClean="0"/>
              <a:t> data is simply computed as:</a:t>
            </a:r>
            <a:r>
              <a:rPr lang="en-US" i="1" dirty="0" smtClean="0"/>
              <a:t> E</a:t>
            </a:r>
            <a:r>
              <a:rPr lang="en-US" dirty="0" smtClean="0"/>
              <a:t>=</a:t>
            </a:r>
            <a:r>
              <a:rPr lang="el-GR" dirty="0" smtClean="0"/>
              <a:t>Σ</a:t>
            </a:r>
            <a:r>
              <a:rPr lang="en-US" dirty="0" smtClean="0"/>
              <a:t> e</a:t>
            </a:r>
            <a:r>
              <a:rPr lang="en-US" baseline="-25000" dirty="0" smtClean="0"/>
              <a:t>t </a:t>
            </a:r>
          </a:p>
          <a:p>
            <a:pPr>
              <a:buNone/>
            </a:pPr>
            <a:r>
              <a:rPr lang="en-US" baseline="-25000" dirty="0"/>
              <a:t> </a:t>
            </a:r>
            <a:r>
              <a:rPr lang="en-US" dirty="0" smtClean="0"/>
              <a:t>                                         = 49.31</a:t>
            </a:r>
            <a:endParaRPr lang="en-US" baseline="-25000" dirty="0" smtClean="0"/>
          </a:p>
          <a:p>
            <a:pPr>
              <a:buNone/>
            </a:pPr>
            <a:r>
              <a:rPr lang="en-US" baseline="-25000" dirty="0"/>
              <a:t> </a:t>
            </a:r>
            <a:r>
              <a:rPr lang="en-US" baseline="-25000" dirty="0" smtClean="0"/>
              <a:t>                                             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Error (Bias)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computed by averaging the </a:t>
            </a:r>
            <a:r>
              <a:rPr lang="en-US" dirty="0" err="1" smtClean="0"/>
              <a:t>comulative</a:t>
            </a:r>
            <a:r>
              <a:rPr lang="en-US" dirty="0" smtClean="0"/>
              <a:t> error over the number of time periods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comulative</a:t>
            </a:r>
            <a:r>
              <a:rPr lang="en-US" dirty="0" smtClean="0"/>
              <a:t> error is interpreted similarly to the </a:t>
            </a:r>
            <a:r>
              <a:rPr lang="en-US" dirty="0" err="1" smtClean="0"/>
              <a:t>comulative</a:t>
            </a:r>
            <a:r>
              <a:rPr lang="en-US" dirty="0" smtClean="0"/>
              <a:t> error. A positive value indicates low bias, and a negative value indicates high bias. A value close to zero implies a lack of bias. </a:t>
            </a:r>
          </a:p>
          <a:p>
            <a:r>
              <a:rPr lang="en-US" dirty="0" smtClean="0"/>
              <a:t>The formula is: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Ḗ=</a:t>
            </a:r>
            <a:r>
              <a:rPr lang="el-GR" u="sng" dirty="0" smtClean="0">
                <a:solidFill>
                  <a:schemeClr val="accent6">
                    <a:lumMod val="50000"/>
                  </a:schemeClr>
                </a:solidFill>
              </a:rPr>
              <a:t>Σ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 e</a:t>
            </a:r>
            <a:r>
              <a:rPr lang="en-US" u="sng" baseline="-25000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US" u="sng" baseline="-25000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                     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</a:t>
            </a:r>
          </a:p>
          <a:p>
            <a:pPr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</a:t>
            </a:r>
            <a:r>
              <a:rPr lang="en-US" dirty="0" smtClean="0"/>
              <a:t>=</a:t>
            </a:r>
            <a:r>
              <a:rPr lang="en-US" u="sng" dirty="0" smtClean="0"/>
              <a:t> 49.32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11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= 4.48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Registration number for a marketing seminar over the past 10 weeks are shown below: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Starting with week 2 and ending with week 11, forecast registrations using the naïve forecasting method.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Starting with week 3 and ending with week 11, forecast registrations using a two-week moving average.</a:t>
            </a:r>
          </a:p>
          <a:p>
            <a:pPr marL="457200" indent="-457200">
              <a:buFont typeface="+mj-lt"/>
              <a:buAutoNum type="alphaLcParenR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667000"/>
          <a:ext cx="7086601" cy="1081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371"/>
                <a:gridCol w="512285"/>
                <a:gridCol w="512285"/>
                <a:gridCol w="597665"/>
                <a:gridCol w="512285"/>
                <a:gridCol w="512285"/>
                <a:gridCol w="512285"/>
                <a:gridCol w="512285"/>
                <a:gridCol w="512285"/>
                <a:gridCol w="512285"/>
                <a:gridCol w="512285"/>
              </a:tblGrid>
              <a:tr h="220368">
                <a:tc>
                  <a:txBody>
                    <a:bodyPr/>
                    <a:lstStyle/>
                    <a:p>
                      <a:r>
                        <a:rPr lang="en-US" dirty="0" smtClean="0"/>
                        <a:t>Week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716198"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235</TotalTime>
  <Words>601</Words>
  <Application>Microsoft Office PowerPoint</Application>
  <PresentationFormat>On-screen Show (4:3)</PresentationFormat>
  <Paragraphs>193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Forecast Accuracy</vt:lpstr>
      <vt:lpstr>Introduction</vt:lpstr>
      <vt:lpstr>Mean Absolute Deviation (MAD)</vt:lpstr>
      <vt:lpstr>Computational values for MAD</vt:lpstr>
      <vt:lpstr>Slide 5</vt:lpstr>
      <vt:lpstr>The Mean Absolute Percent Deviation </vt:lpstr>
      <vt:lpstr>Cumulative Error</vt:lpstr>
      <vt:lpstr>Average Error (Bias)</vt:lpstr>
      <vt:lpstr>Discussion questions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Forecast Accuracy</dc:title>
  <dc:creator>eepc</dc:creator>
  <cp:lastModifiedBy>eepc</cp:lastModifiedBy>
  <cp:revision>29</cp:revision>
  <dcterms:created xsi:type="dcterms:W3CDTF">2011-03-28T00:28:45Z</dcterms:created>
  <dcterms:modified xsi:type="dcterms:W3CDTF">2011-04-05T02:02:13Z</dcterms:modified>
</cp:coreProperties>
</file>