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BBA3D5-C79C-4650-B9E8-F0AFD46A39E8}" type="datetimeFigureOut">
              <a:rPr lang="en-US" smtClean="0"/>
              <a:t>3/20/2011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BA3D5-C79C-4650-B9E8-F0AFD46A39E8}" type="datetimeFigureOut">
              <a:rPr lang="en-US" smtClean="0"/>
              <a:t>3/20/2011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BA3D5-C79C-4650-B9E8-F0AFD46A39E8}" type="datetimeFigureOut">
              <a:rPr lang="en-US" smtClean="0"/>
              <a:t>3/20/2011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BA3D5-C79C-4650-B9E8-F0AFD46A39E8}" type="datetimeFigureOut">
              <a:rPr lang="en-US" smtClean="0"/>
              <a:t>3/20/2011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BA3D5-C79C-4650-B9E8-F0AFD46A39E8}" type="datetimeFigureOut">
              <a:rPr lang="en-US" smtClean="0"/>
              <a:t>3/20/2011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BBA3D5-C79C-4650-B9E8-F0AFD46A39E8}" type="datetimeFigureOut">
              <a:rPr lang="en-US" smtClean="0"/>
              <a:t>3/20/2011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BBA3D5-C79C-4650-B9E8-F0AFD46A39E8}" type="datetimeFigureOut">
              <a:rPr lang="en-US" smtClean="0"/>
              <a:t>3/20/2011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BA3D5-C79C-4650-B9E8-F0AFD46A39E8}" type="datetimeFigureOut">
              <a:rPr lang="en-US" smtClean="0"/>
              <a:t>3/20/2011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BA3D5-C79C-4650-B9E8-F0AFD46A39E8}" type="datetimeFigureOut">
              <a:rPr lang="en-US" smtClean="0"/>
              <a:t>3/20/2011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BA3D5-C79C-4650-B9E8-F0AFD46A39E8}" type="datetimeFigureOut">
              <a:rPr lang="en-US" smtClean="0"/>
              <a:t>3/20/2011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BA3D5-C79C-4650-B9E8-F0AFD46A39E8}" type="datetimeFigureOut">
              <a:rPr lang="en-US" smtClean="0"/>
              <a:t>3/20/2011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5B82A-452C-49A2-AE44-39AC5C82B1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BA3D5-C79C-4650-B9E8-F0AFD46A39E8}" type="datetimeFigureOut">
              <a:rPr lang="en-US" smtClean="0"/>
              <a:t>3/20/2011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5B82A-452C-49A2-AE44-39AC5C82B1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normAutofit fontScale="90000"/>
          </a:bodyPr>
          <a:lstStyle/>
          <a:p>
            <a:r>
              <a:rPr lang="en-US" b="1" dirty="0" smtClean="0">
                <a:solidFill>
                  <a:schemeClr val="accent6">
                    <a:lumMod val="50000"/>
                  </a:schemeClr>
                </a:solidFill>
              </a:rPr>
              <a:t>Making Inferences and Drawing Conclusions</a:t>
            </a:r>
            <a:r>
              <a:rPr lang="en-US" b="1" dirty="0" smtClean="0"/>
              <a:t/>
            </a:r>
            <a:br>
              <a:rPr lang="en-US" b="1" dirty="0" smtClean="0"/>
            </a:br>
            <a:endParaRPr lang="en-US" b="1" dirty="0"/>
          </a:p>
        </p:txBody>
      </p:sp>
      <p:sp>
        <p:nvSpPr>
          <p:cNvPr id="3" name="Subtitle 2"/>
          <p:cNvSpPr>
            <a:spLocks noGrp="1"/>
          </p:cNvSpPr>
          <p:nvPr>
            <p:ph type="subTitle" idx="1"/>
          </p:nvPr>
        </p:nvSpPr>
        <p:spPr>
          <a:xfrm>
            <a:off x="1371600" y="3886200"/>
            <a:ext cx="6400800" cy="91440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opinions</a:t>
            </a:r>
            <a:endParaRPr lang="en-US" b="1" dirty="0"/>
          </a:p>
        </p:txBody>
      </p:sp>
      <p:sp>
        <p:nvSpPr>
          <p:cNvPr id="3" name="Content Placeholder 2"/>
          <p:cNvSpPr>
            <a:spLocks noGrp="1"/>
          </p:cNvSpPr>
          <p:nvPr>
            <p:ph idx="1"/>
          </p:nvPr>
        </p:nvSpPr>
        <p:spPr/>
        <p:txBody>
          <a:bodyPr/>
          <a:lstStyle/>
          <a:p>
            <a:r>
              <a:rPr lang="en-US" dirty="0" smtClean="0"/>
              <a:t>are often expressed as </a:t>
            </a:r>
            <a:r>
              <a:rPr lang="en-US" b="1" dirty="0" smtClean="0"/>
              <a:t>comparisons</a:t>
            </a:r>
            <a:r>
              <a:rPr lang="en-US" dirty="0" smtClean="0"/>
              <a:t> (more, strongest, less, most, least efficient</a:t>
            </a:r>
            <a:r>
              <a:rPr lang="en-US" dirty="0"/>
              <a:t> </a:t>
            </a:r>
            <a:r>
              <a:rPr lang="en-US" dirty="0" smtClean="0"/>
              <a:t>or but) </a:t>
            </a:r>
          </a:p>
          <a:p>
            <a:r>
              <a:rPr lang="en-US" dirty="0" smtClean="0"/>
              <a:t>are often expressed by </a:t>
            </a:r>
            <a:r>
              <a:rPr lang="en-US" b="1" dirty="0" smtClean="0"/>
              <a:t>adjectives</a:t>
            </a:r>
            <a:r>
              <a:rPr lang="en-US" dirty="0" smtClean="0"/>
              <a:t> (brilliant, vindictive, fair, trustworthy):</a:t>
            </a:r>
          </a:p>
          <a:p>
            <a:r>
              <a:rPr lang="en-US" dirty="0" smtClean="0"/>
              <a:t>often involve evaluations:</a:t>
            </a:r>
          </a:p>
          <a:p>
            <a:r>
              <a:rPr lang="en-US" dirty="0" smtClean="0"/>
              <a:t>are often </a:t>
            </a:r>
            <a:r>
              <a:rPr lang="en-US" b="1" dirty="0" smtClean="0"/>
              <a:t>introduced by verbs and adverbs that suggest some doubt</a:t>
            </a:r>
            <a:r>
              <a:rPr lang="en-US" dirty="0" smtClean="0"/>
              <a:t> in the writer's mind. </a:t>
            </a:r>
            <a:r>
              <a:rPr lang="en-US" smtClean="0"/>
              <a:t>(seems</a:t>
            </a:r>
            <a:r>
              <a:rPr lang="en-US" dirty="0" smtClean="0"/>
              <a:t>, appears</a:t>
            </a:r>
            <a:r>
              <a:rPr lang="en-US" smtClean="0"/>
              <a:t>, probably)</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A text does not contain a meaning</a:t>
            </a:r>
          </a:p>
        </p:txBody>
      </p:sp>
      <p:sp>
        <p:nvSpPr>
          <p:cNvPr id="3" name="Content Placeholder 2"/>
          <p:cNvSpPr>
            <a:spLocks noGrp="1"/>
          </p:cNvSpPr>
          <p:nvPr>
            <p:ph idx="1"/>
          </p:nvPr>
        </p:nvSpPr>
        <p:spPr>
          <a:xfrm>
            <a:off x="457200" y="1371600"/>
            <a:ext cx="8229600" cy="4754563"/>
          </a:xfrm>
        </p:spPr>
        <p:txBody>
          <a:bodyPr>
            <a:normAutofit lnSpcReduction="10000"/>
          </a:bodyPr>
          <a:lstStyle/>
          <a:p>
            <a:pPr algn="just">
              <a:buNone/>
            </a:pPr>
            <a:r>
              <a:rPr lang="en-US" dirty="0" smtClean="0"/>
              <a:t>		</a:t>
            </a:r>
            <a:r>
              <a:rPr lang="en-US" b="1" dirty="0" smtClean="0"/>
              <a:t>Readers </a:t>
            </a:r>
            <a:r>
              <a:rPr lang="en-US" b="1" i="1" dirty="0"/>
              <a:t>construct </a:t>
            </a:r>
            <a:r>
              <a:rPr lang="en-US" b="1" dirty="0"/>
              <a:t>meaning by what they take the words to mean and how they process sentences to find meaning. Readers draw on their knowledge of the language and of conventions of social communication. </a:t>
            </a:r>
            <a:endParaRPr lang="en-US" b="1" dirty="0" smtClean="0"/>
          </a:p>
          <a:p>
            <a:pPr algn="just">
              <a:buNone/>
            </a:pPr>
            <a:r>
              <a:rPr lang="en-US" dirty="0" smtClean="0"/>
              <a:t>		</a:t>
            </a:r>
            <a:r>
              <a:rPr lang="en-US" b="1" dirty="0" smtClean="0"/>
              <a:t>They </a:t>
            </a:r>
            <a:r>
              <a:rPr lang="en-US" b="1" dirty="0"/>
              <a:t>infer unstated meanings based on social conventions, shared knowledge, shared experience, or shared values. They make sense of remarks by recognizing implications and drawing conclusions.</a:t>
            </a:r>
          </a:p>
          <a:p>
            <a:pPr algn="just">
              <a:buNone/>
            </a:pP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b="1" dirty="0"/>
              <a:t>Readers read </a:t>
            </a:r>
            <a:r>
              <a:rPr lang="en-US" b="1" dirty="0">
                <a:solidFill>
                  <a:srgbClr val="0070C0"/>
                </a:solidFill>
              </a:rPr>
              <a:t>ideas</a:t>
            </a:r>
            <a:r>
              <a:rPr lang="en-US" b="1" dirty="0"/>
              <a:t> more than words, and infer, rather than find, meaning</a:t>
            </a:r>
          </a:p>
        </p:txBody>
      </p:sp>
      <p:sp>
        <p:nvSpPr>
          <p:cNvPr id="3" name="Content Placeholder 2"/>
          <p:cNvSpPr>
            <a:spLocks noGrp="1"/>
          </p:cNvSpPr>
          <p:nvPr>
            <p:ph idx="1"/>
          </p:nvPr>
        </p:nvSpPr>
        <p:spPr>
          <a:xfrm>
            <a:off x="457200" y="2286000"/>
            <a:ext cx="8229600" cy="3840163"/>
          </a:xfrm>
        </p:spPr>
        <p:txBody>
          <a:bodyPr>
            <a:normAutofit lnSpcReduction="10000"/>
          </a:bodyPr>
          <a:lstStyle/>
          <a:p>
            <a:pPr marL="53975" indent="465138" algn="just">
              <a:buNone/>
            </a:pPr>
            <a:r>
              <a:rPr lang="en-US" dirty="0" smtClean="0"/>
              <a:t>		</a:t>
            </a:r>
            <a:r>
              <a:rPr lang="en-US" b="1" dirty="0" smtClean="0"/>
              <a:t>Inferences </a:t>
            </a:r>
            <a:r>
              <a:rPr lang="en-US" b="1" dirty="0"/>
              <a:t>are </a:t>
            </a:r>
            <a:r>
              <a:rPr lang="en-US" b="1" dirty="0">
                <a:solidFill>
                  <a:schemeClr val="accent6">
                    <a:lumMod val="75000"/>
                  </a:schemeClr>
                </a:solidFill>
              </a:rPr>
              <a:t>evidence-based guesses</a:t>
            </a:r>
            <a:r>
              <a:rPr lang="en-US" b="1" dirty="0"/>
              <a:t>. They are the conclusions a reader draws about the unsaid based on what is actually said. Inferences drawn while reading are much like inferences drawn in everyday life. </a:t>
            </a:r>
            <a:r>
              <a:rPr lang="en-US" b="1" dirty="0">
                <a:solidFill>
                  <a:srgbClr val="0070C0"/>
                </a:solidFill>
              </a:rPr>
              <a:t>If your best friend comes in from a blind date and looks utterly miserable, you would probably infer the date was not a success</a:t>
            </a:r>
            <a:r>
              <a:rPr lang="en-US" b="1"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a:solidFill>
                  <a:srgbClr val="C00000"/>
                </a:solidFill>
              </a:rPr>
              <a:t>Reading Tips:</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idx="1"/>
          </p:nvPr>
        </p:nvSpPr>
        <p:spPr>
          <a:xfrm>
            <a:off x="152400" y="1371600"/>
            <a:ext cx="8763000" cy="5257800"/>
          </a:xfrm>
        </p:spPr>
        <p:txBody>
          <a:bodyPr>
            <a:normAutofit fontScale="92500" lnSpcReduction="10000"/>
          </a:bodyPr>
          <a:lstStyle/>
          <a:p>
            <a:r>
              <a:rPr lang="en-US" b="1" dirty="0"/>
              <a:t>1. Make sure your inferences </a:t>
            </a:r>
            <a:r>
              <a:rPr lang="en-US" b="1" u="sng" dirty="0"/>
              <a:t>rely mainly on the author’s words</a:t>
            </a:r>
            <a:r>
              <a:rPr lang="en-US" b="1" dirty="0"/>
              <a:t> rather than your own feelings or experience. Your goal is to read the author’s mind, not invent your own message. </a:t>
            </a:r>
          </a:p>
          <a:p>
            <a:r>
              <a:rPr lang="en-US" b="1" dirty="0"/>
              <a:t>2. </a:t>
            </a:r>
            <a:r>
              <a:rPr lang="en-US" b="1" u="sng" dirty="0"/>
              <a:t>Check</a:t>
            </a:r>
            <a:r>
              <a:rPr lang="en-US" b="1" dirty="0"/>
              <a:t> to see if your inference is contradicted by any statements in the paragraph. If it is, it is not an appropriate or useful inference.</a:t>
            </a:r>
          </a:p>
          <a:p>
            <a:r>
              <a:rPr lang="en-US" b="1" dirty="0"/>
              <a:t>3. If the passage is a tough one, </a:t>
            </a:r>
            <a:r>
              <a:rPr lang="en-US" b="1" u="sng" dirty="0"/>
              <a:t>check to see if you can actually identify the statements that led you to your conclusion</a:t>
            </a:r>
            <a:r>
              <a:rPr lang="en-US" b="1" dirty="0"/>
              <a:t>. This kind of close reading is a good comprehension check. It will also help you remember the material.</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Consider the following statement:</a:t>
            </a:r>
            <a:br>
              <a:rPr lang="en-US" b="1" dirty="0"/>
            </a:br>
            <a:endParaRPr lang="en-US" b="1" dirty="0"/>
          </a:p>
        </p:txBody>
      </p:sp>
      <p:sp>
        <p:nvSpPr>
          <p:cNvPr id="3" name="Content Placeholder 2"/>
          <p:cNvSpPr>
            <a:spLocks noGrp="1"/>
          </p:cNvSpPr>
          <p:nvPr>
            <p:ph idx="1"/>
          </p:nvPr>
        </p:nvSpPr>
        <p:spPr/>
        <p:txBody>
          <a:bodyPr/>
          <a:lstStyle/>
          <a:p>
            <a:pPr marL="0" indent="0" algn="ctr">
              <a:buNone/>
            </a:pPr>
            <a:r>
              <a:rPr lang="en-US" i="1" dirty="0" smtClean="0">
                <a:solidFill>
                  <a:srgbClr val="C00000"/>
                </a:solidFill>
              </a:rPr>
              <a:t>“The </a:t>
            </a:r>
            <a:r>
              <a:rPr lang="en-US" i="1" dirty="0">
                <a:solidFill>
                  <a:srgbClr val="C00000"/>
                </a:solidFill>
              </a:rPr>
              <a:t>Senator admitted owning the gun that </a:t>
            </a:r>
            <a:r>
              <a:rPr lang="en-US" i="1" dirty="0" smtClean="0">
                <a:solidFill>
                  <a:srgbClr val="C00000"/>
                </a:solidFill>
              </a:rPr>
              <a:t>killed his </a:t>
            </a:r>
            <a:r>
              <a:rPr lang="en-US" i="1" dirty="0">
                <a:solidFill>
                  <a:srgbClr val="C00000"/>
                </a:solidFill>
              </a:rPr>
              <a:t>wife</a:t>
            </a:r>
            <a:r>
              <a:rPr lang="en-US" i="1" dirty="0" smtClean="0">
                <a:solidFill>
                  <a:srgbClr val="C00000"/>
                </a:solidFill>
              </a:rPr>
              <a:t>.”</a:t>
            </a:r>
          </a:p>
          <a:p>
            <a:pPr marL="0" indent="0" algn="just">
              <a:buNone/>
            </a:pPr>
            <a:r>
              <a:rPr lang="en-US" i="1" dirty="0" smtClean="0"/>
              <a:t>What does it mean?</a:t>
            </a:r>
          </a:p>
          <a:p>
            <a:pPr marL="0" indent="0" algn="just">
              <a:buNone/>
            </a:pPr>
            <a:r>
              <a:rPr lang="en-US" i="1" dirty="0" smtClean="0"/>
              <a:t>a.</a:t>
            </a:r>
          </a:p>
          <a:p>
            <a:pPr marL="0" indent="0" algn="just">
              <a:buNone/>
            </a:pPr>
            <a:r>
              <a:rPr lang="en-US" i="1" dirty="0" smtClean="0"/>
              <a:t>b.</a:t>
            </a:r>
          </a:p>
          <a:p>
            <a:pPr marL="0" indent="0" algn="just">
              <a:buNone/>
            </a:pPr>
            <a:r>
              <a:rPr lang="en-US" i="1" dirty="0" smtClean="0"/>
              <a:t>c.</a:t>
            </a:r>
          </a:p>
          <a:p>
            <a:pPr marL="0" indent="0" algn="just">
              <a:buNone/>
            </a:pPr>
            <a:r>
              <a:rPr lang="en-US" i="1" dirty="0" smtClean="0"/>
              <a:t>d.</a:t>
            </a:r>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about this?</a:t>
            </a:r>
            <a:endParaRPr lang="en-US" b="1" dirty="0"/>
          </a:p>
        </p:txBody>
      </p:sp>
      <p:sp>
        <p:nvSpPr>
          <p:cNvPr id="3" name="Content Placeholder 2"/>
          <p:cNvSpPr>
            <a:spLocks noGrp="1"/>
          </p:cNvSpPr>
          <p:nvPr>
            <p:ph idx="1"/>
          </p:nvPr>
        </p:nvSpPr>
        <p:spPr>
          <a:xfrm>
            <a:off x="304800" y="1600200"/>
            <a:ext cx="8534400" cy="4876800"/>
          </a:xfrm>
        </p:spPr>
        <p:txBody>
          <a:bodyPr/>
          <a:lstStyle/>
          <a:p>
            <a:pPr marL="0" indent="0" algn="just">
              <a:buNone/>
            </a:pPr>
            <a:r>
              <a:rPr lang="en-US" b="1" dirty="0">
                <a:solidFill>
                  <a:srgbClr val="C00000"/>
                </a:solidFill>
              </a:rPr>
              <a:t>A man and his son are driving in a car. The car crashes into a tree, killing the father and seriously injuring his son. At the hospital, the boy needs to have surgery. Upon looking at the boy, the doctor says (telling the truth), "</a:t>
            </a:r>
            <a:r>
              <a:rPr lang="en-US" b="1" i="1" dirty="0">
                <a:solidFill>
                  <a:srgbClr val="C00000"/>
                </a:solidFill>
              </a:rPr>
              <a:t>I cannot operate on him. He is my son</a:t>
            </a:r>
            <a:r>
              <a:rPr lang="en-US" b="1" dirty="0" smtClean="0">
                <a:solidFill>
                  <a:srgbClr val="C00000"/>
                </a:solidFill>
              </a:rPr>
              <a:t>.“</a:t>
            </a:r>
          </a:p>
          <a:p>
            <a:pPr marL="0" indent="0" algn="just">
              <a:buNone/>
            </a:pPr>
            <a:endParaRPr lang="en-US" b="1" dirty="0">
              <a:solidFill>
                <a:srgbClr val="C00000"/>
              </a:solidFill>
            </a:endParaRPr>
          </a:p>
          <a:p>
            <a:pPr marL="0" indent="0">
              <a:buNone/>
            </a:pPr>
            <a:r>
              <a:rPr lang="en-US" b="1" dirty="0">
                <a:solidFill>
                  <a:srgbClr val="002060"/>
                </a:solidFill>
              </a:rPr>
              <a:t>How can this be? Decide on your answer before reading further.</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Implications For Reading</a:t>
            </a:r>
            <a:br>
              <a:rPr lang="en-US" b="1" dirty="0"/>
            </a:br>
            <a:endParaRPr lang="en-US" b="1" dirty="0"/>
          </a:p>
        </p:txBody>
      </p:sp>
      <p:sp>
        <p:nvSpPr>
          <p:cNvPr id="3" name="Content Placeholder 2"/>
          <p:cNvSpPr>
            <a:spLocks noGrp="1"/>
          </p:cNvSpPr>
          <p:nvPr>
            <p:ph idx="1"/>
          </p:nvPr>
        </p:nvSpPr>
        <p:spPr>
          <a:xfrm>
            <a:off x="228600" y="1371600"/>
            <a:ext cx="8686800" cy="5334000"/>
          </a:xfrm>
        </p:spPr>
        <p:txBody>
          <a:bodyPr>
            <a:normAutofit fontScale="85000" lnSpcReduction="20000"/>
          </a:bodyPr>
          <a:lstStyle/>
          <a:p>
            <a:pPr marL="0" indent="0" algn="just">
              <a:buNone/>
            </a:pPr>
            <a:r>
              <a:rPr lang="en-US" b="1" dirty="0" smtClean="0">
                <a:solidFill>
                  <a:srgbClr val="009900"/>
                </a:solidFill>
              </a:rPr>
              <a:t>	All </a:t>
            </a:r>
            <a:r>
              <a:rPr lang="en-US" b="1" dirty="0">
                <a:solidFill>
                  <a:srgbClr val="009900"/>
                </a:solidFill>
              </a:rPr>
              <a:t>reading is an active, reflective, problem-solving process. We do not simply read words; we read ideas, thoughts that spring from the relationships of various assertions. The notion of inference equations is particularly powerful in this regard. Readers can use the notion of inference equations to test whether or not the ingredients for a given inferences are indeed present. </a:t>
            </a:r>
            <a:endParaRPr lang="en-US" b="1" dirty="0" smtClean="0">
              <a:solidFill>
                <a:srgbClr val="009900"/>
              </a:solidFill>
            </a:endParaRPr>
          </a:p>
          <a:p>
            <a:pPr marL="0" indent="0" algn="just">
              <a:buNone/>
            </a:pPr>
            <a:r>
              <a:rPr lang="en-US" b="1" dirty="0" smtClean="0">
                <a:solidFill>
                  <a:srgbClr val="009900"/>
                </a:solidFill>
              </a:rPr>
              <a:t>	To </a:t>
            </a:r>
            <a:r>
              <a:rPr lang="en-US" b="1" dirty="0">
                <a:solidFill>
                  <a:srgbClr val="009900"/>
                </a:solidFill>
              </a:rPr>
              <a:t>show lying, for instance, a text must show that someone made a statement that they knew was incorrect and that they made that assertion with the specific purpose of deception. If they did not know it was wrong at the time, it’s an error, not a lie. If they did not make the statement for the specific purpose of deception, we have a misstatement, not lying.</a:t>
            </a:r>
          </a:p>
          <a:p>
            <a:pPr marL="0"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Interpreting what you read</a:t>
            </a:r>
            <a:endParaRPr lang="en-US" b="1" dirty="0"/>
          </a:p>
        </p:txBody>
      </p:sp>
      <p:sp>
        <p:nvSpPr>
          <p:cNvPr id="3" name="Content Placeholder 2"/>
          <p:cNvSpPr>
            <a:spLocks noGrp="1"/>
          </p:cNvSpPr>
          <p:nvPr>
            <p:ph idx="1"/>
          </p:nvPr>
        </p:nvSpPr>
        <p:spPr>
          <a:xfrm>
            <a:off x="304800" y="1600200"/>
            <a:ext cx="8610600" cy="4876800"/>
          </a:xfrm>
        </p:spPr>
        <p:txBody>
          <a:bodyPr>
            <a:normAutofit fontScale="92500" lnSpcReduction="10000"/>
          </a:bodyPr>
          <a:lstStyle/>
          <a:p>
            <a:pPr marL="0" indent="0" algn="just">
              <a:buNone/>
            </a:pPr>
            <a:r>
              <a:rPr lang="en-US" b="1" dirty="0" smtClean="0"/>
              <a:t>	</a:t>
            </a:r>
            <a:r>
              <a:rPr lang="en-US" dirty="0" smtClean="0"/>
              <a:t>Because writers don't always say things directly, sometimes it is difficult to figure out what a writer really means or what he or she is really trying to say. You need to learn to "read between the lines" - to take the information the writer gives you and figure things out for yourself. </a:t>
            </a:r>
          </a:p>
          <a:p>
            <a:pPr marL="0" indent="0" algn="just">
              <a:buNone/>
            </a:pPr>
            <a:r>
              <a:rPr lang="en-US" dirty="0" smtClean="0"/>
              <a:t>	You will also need to learn to distinguish between </a:t>
            </a:r>
            <a:r>
              <a:rPr lang="en-US" b="1" i="1" dirty="0" smtClean="0"/>
              <a:t>fact</a:t>
            </a:r>
            <a:r>
              <a:rPr lang="en-US" dirty="0" smtClean="0"/>
              <a:t> and </a:t>
            </a:r>
            <a:r>
              <a:rPr lang="en-US" b="1" i="1" dirty="0" smtClean="0"/>
              <a:t>opinion</a:t>
            </a:r>
            <a:r>
              <a:rPr lang="en-US" dirty="0" smtClean="0"/>
              <a:t>. As you read an author's views, you should ask yourself if the author is presenting you with an established </a:t>
            </a:r>
            <a:r>
              <a:rPr lang="en-US" b="1" i="1" dirty="0" smtClean="0"/>
              <a:t>fact</a:t>
            </a:r>
            <a:r>
              <a:rPr lang="en-US" dirty="0" smtClean="0"/>
              <a:t> or with a personal </a:t>
            </a:r>
            <a:r>
              <a:rPr lang="en-US" b="1" i="1" dirty="0" smtClean="0"/>
              <a:t>opinion</a:t>
            </a:r>
            <a:r>
              <a:rPr lang="en-US" dirty="0" smtClean="0"/>
              <a:t>.</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50000"/>
                  </a:schemeClr>
                </a:solidFill>
              </a:rPr>
              <a:t>facts</a:t>
            </a:r>
            <a:endParaRPr lang="en-US" b="1" dirty="0">
              <a:solidFill>
                <a:schemeClr val="bg2">
                  <a:lumMod val="50000"/>
                </a:schemeClr>
              </a:solidFill>
            </a:endParaRPr>
          </a:p>
        </p:txBody>
      </p:sp>
      <p:sp>
        <p:nvSpPr>
          <p:cNvPr id="3" name="Content Placeholder 2"/>
          <p:cNvSpPr>
            <a:spLocks noGrp="1"/>
          </p:cNvSpPr>
          <p:nvPr>
            <p:ph idx="1"/>
          </p:nvPr>
        </p:nvSpPr>
        <p:spPr>
          <a:xfrm>
            <a:off x="304800" y="1600200"/>
            <a:ext cx="8610600" cy="4953000"/>
          </a:xfrm>
        </p:spPr>
        <p:txBody>
          <a:bodyPr/>
          <a:lstStyle/>
          <a:p>
            <a:r>
              <a:rPr lang="en-US" b="1" dirty="0" smtClean="0"/>
              <a:t>can be verified in reference books, official records, and so forth. </a:t>
            </a:r>
          </a:p>
          <a:p>
            <a:r>
              <a:rPr lang="en-US" b="1" dirty="0" smtClean="0"/>
              <a:t>are expressed in concrete language or specific numbers. </a:t>
            </a:r>
          </a:p>
          <a:p>
            <a:r>
              <a:rPr lang="en-US" b="1" dirty="0" smtClean="0"/>
              <a:t>once verified, are generally agreed upon by people.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355</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Making Inferences and Drawing Conclusions </vt:lpstr>
      <vt:lpstr>A text does not contain a meaning</vt:lpstr>
      <vt:lpstr>Readers read ideas more than words, and infer, rather than find, meaning</vt:lpstr>
      <vt:lpstr>Reading Tips: </vt:lpstr>
      <vt:lpstr>Consider the following statement: </vt:lpstr>
      <vt:lpstr>What about this?</vt:lpstr>
      <vt:lpstr>Implications For Reading </vt:lpstr>
      <vt:lpstr>Interpreting what you read</vt:lpstr>
      <vt:lpstr>facts</vt:lpstr>
      <vt:lpstr>opinions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Inferences and Drawing Conclusions </dc:title>
  <dc:creator>USER</dc:creator>
  <cp:lastModifiedBy>USER</cp:lastModifiedBy>
  <cp:revision>12</cp:revision>
  <dcterms:created xsi:type="dcterms:W3CDTF">2011-03-20T15:46:30Z</dcterms:created>
  <dcterms:modified xsi:type="dcterms:W3CDTF">2011-03-20T17:50:59Z</dcterms:modified>
</cp:coreProperties>
</file>