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8" r:id="rId6"/>
    <p:sldId id="259" r:id="rId7"/>
    <p:sldId id="261" r:id="rId8"/>
    <p:sldId id="269" r:id="rId9"/>
    <p:sldId id="270" r:id="rId10"/>
    <p:sldId id="271" r:id="rId11"/>
    <p:sldId id="272" r:id="rId12"/>
    <p:sldId id="273" r:id="rId13"/>
    <p:sldId id="274" r:id="rId14"/>
    <p:sldId id="262" r:id="rId15"/>
    <p:sldId id="263" r:id="rId16"/>
    <p:sldId id="264" r:id="rId17"/>
    <p:sldId id="265" r:id="rId18"/>
    <p:sldId id="266" r:id="rId19"/>
    <p:sldId id="267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F02203-B15F-41C3-B339-5608C1B4A6A2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9446AE-5515-4DFC-9F55-ABE8B68B9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algn="ctr"/>
            <a:r>
              <a:rPr lang="en-US" b="1" dirty="0" smtClean="0"/>
              <a:t>Movement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05800" cy="47244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Markonah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: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Honey buns, there’s something 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I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wanted to ask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</a:t>
            </a:r>
          </a:p>
          <a:p>
            <a:pPr algn="l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Markus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What, sweetie pie?</a:t>
            </a:r>
          </a:p>
          <a:p>
            <a:pPr algn="l"/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Markonah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 will marry me</a:t>
            </a:r>
          </a:p>
          <a:p>
            <a:pPr algn="l"/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Markus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(pretending not to hear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d’you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say,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darlin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’?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Markonah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: </a:t>
            </a:r>
            <a:r>
              <a:rPr lang="en-US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 you marry 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S-Structure Result: </a:t>
            </a:r>
            <a:r>
              <a:rPr lang="en-US" i="1" dirty="0" smtClean="0">
                <a:solidFill>
                  <a:schemeClr val="accent2"/>
                </a:solidFill>
              </a:rPr>
              <a:t>He often eats apples</a:t>
            </a:r>
            <a:endParaRPr lang="en-US" i="1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1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2. T Movement (T </a:t>
            </a:r>
            <a:r>
              <a:rPr lang="en-US" b="1" dirty="0" smtClean="0">
                <a:sym typeface="Wingdings" pitchFamily="2" charset="2"/>
              </a:rPr>
              <a:t> 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Its often called subject-aux inversion. In yes/no questions in English (questions that can be answered with either 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yes or no),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auxiliary verbs invert with their subject: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a) You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have squeezed the toilet paper.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Have you squeezed the toilet paper?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claimed that subject-aux inversion is a special case of these question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complementizers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English doesn’t have an overt (pronounced) question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complementizer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29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English employs a mechanism (which we now know is a transformation), that gives phonological content to that Ø[+Q] by</a:t>
            </a:r>
            <a:br>
              <a:rPr lang="en-US" sz="2400" dirty="0" smtClean="0"/>
            </a:br>
            <a:r>
              <a:rPr lang="en-US" sz="2400" dirty="0" smtClean="0"/>
              <a:t>moving T to it, </a:t>
            </a:r>
            <a:r>
              <a:rPr lang="en-US" sz="2400" i="1" dirty="0" smtClean="0"/>
              <a:t>around the subject:</a:t>
            </a:r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4713" y="1563582"/>
            <a:ext cx="7124887" cy="514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Proofs: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kind of analysis is supported by the fact subject-aux inversion (T → C) is in strict complementary distribution with overt question </a:t>
            </a:r>
            <a:r>
              <a:rPr lang="en-US" dirty="0" err="1" smtClean="0"/>
              <a:t>complementizers</a:t>
            </a:r>
            <a:r>
              <a:rPr lang="en-US" dirty="0" smtClean="0"/>
              <a:t> as seen in the following embedded clauses:</a:t>
            </a:r>
          </a:p>
          <a:p>
            <a:pPr>
              <a:buNone/>
            </a:pPr>
            <a:r>
              <a:rPr lang="en-US" dirty="0" smtClean="0"/>
              <a:t>a) I asked,” </a:t>
            </a:r>
            <a:r>
              <a:rPr lang="en-US" i="1" dirty="0" smtClean="0"/>
              <a:t>have you squeezed the toilet paper?”</a:t>
            </a:r>
          </a:p>
          <a:p>
            <a:pPr>
              <a:buNone/>
            </a:pPr>
            <a:r>
              <a:rPr lang="en-US" dirty="0" smtClean="0"/>
              <a:t>b) I asked whether you </a:t>
            </a:r>
            <a:r>
              <a:rPr lang="en-US" i="1" dirty="0" smtClean="0"/>
              <a:t>have squeezed the toilet paper.</a:t>
            </a:r>
          </a:p>
          <a:p>
            <a:pPr>
              <a:buNone/>
            </a:pPr>
            <a:r>
              <a:rPr lang="en-US" dirty="0" smtClean="0"/>
              <a:t>c) *I asked whether </a:t>
            </a:r>
            <a:r>
              <a:rPr lang="en-US" i="1" dirty="0" smtClean="0"/>
              <a:t>have you squeezed the toilet paper.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Other Movements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the water was wasted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is this the end?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this conclusion, virtually no one has ever come to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the plans were released for the new car park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Passive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Water was wasted </a:t>
            </a:r>
            <a:r>
              <a:rPr lang="en-US" dirty="0" smtClean="0"/>
              <a:t>(ex no 1). We might claim that in this case the object moves from object position into subject position: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3276600"/>
            <a:ext cx="72390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3258" y="3886200"/>
            <a:ext cx="667774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Yes – No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this the end?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Such questions typically involve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subject–auxiliary inversion,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which the auxiliary verb and the subject appear to switch places.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600" y="3581400"/>
            <a:ext cx="52578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754821"/>
            <a:ext cx="3690938" cy="2036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Topicalization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 smtClean="0"/>
              <a:t>a process which moves an element interpreted as a topic to the front of the sentence. A topic is typically something that has already been mentioned before in a conversation, or can be interpreted as easily accessible in a conversation due to the context.</a:t>
            </a: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533400" y="4038600"/>
            <a:ext cx="8153400" cy="2133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34340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Extraposition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kind of movement which appears to split a constituent across the structure. Here, </a:t>
            </a:r>
            <a:r>
              <a:rPr lang="en-US" i="1" dirty="0" smtClean="0"/>
              <a:t>this PP is the complement of the noun; it</a:t>
            </a:r>
            <a:r>
              <a:rPr lang="en-US" dirty="0" smtClean="0"/>
              <a:t> appears to have been moved out of the subject DP into the final position.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3505200"/>
            <a:ext cx="76962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" y="4210050"/>
            <a:ext cx="7306796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WH- Movement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3188"/>
            <a:ext cx="7789135" cy="510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CP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97822"/>
            <a:ext cx="7086600" cy="442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6498"/>
            <a:ext cx="9144000" cy="6914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reeform 4"/>
          <p:cNvSpPr/>
          <p:nvPr/>
        </p:nvSpPr>
        <p:spPr>
          <a:xfrm>
            <a:off x="3276600" y="2133600"/>
            <a:ext cx="278130" cy="171450"/>
          </a:xfrm>
          <a:custGeom>
            <a:avLst/>
            <a:gdLst>
              <a:gd name="connsiteX0" fmla="*/ 0 w 278130"/>
              <a:gd name="connsiteY0" fmla="*/ 72390 h 171450"/>
              <a:gd name="connsiteX1" fmla="*/ 91440 w 278130"/>
              <a:gd name="connsiteY1" fmla="*/ 163830 h 171450"/>
              <a:gd name="connsiteX2" fmla="*/ 251460 w 278130"/>
              <a:gd name="connsiteY2" fmla="*/ 26670 h 171450"/>
              <a:gd name="connsiteX3" fmla="*/ 251460 w 278130"/>
              <a:gd name="connsiteY3" fmla="*/ 381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130" h="171450">
                <a:moveTo>
                  <a:pt x="0" y="72390"/>
                </a:moveTo>
                <a:cubicBezTo>
                  <a:pt x="24765" y="121920"/>
                  <a:pt x="49530" y="171450"/>
                  <a:pt x="91440" y="163830"/>
                </a:cubicBezTo>
                <a:cubicBezTo>
                  <a:pt x="133350" y="156210"/>
                  <a:pt x="224790" y="53340"/>
                  <a:pt x="251460" y="26670"/>
                </a:cubicBezTo>
                <a:cubicBezTo>
                  <a:pt x="278130" y="0"/>
                  <a:pt x="264795" y="1905"/>
                  <a:pt x="251460" y="381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181600" y="2667000"/>
            <a:ext cx="278130" cy="171450"/>
          </a:xfrm>
          <a:custGeom>
            <a:avLst/>
            <a:gdLst>
              <a:gd name="connsiteX0" fmla="*/ 0 w 278130"/>
              <a:gd name="connsiteY0" fmla="*/ 72390 h 171450"/>
              <a:gd name="connsiteX1" fmla="*/ 91440 w 278130"/>
              <a:gd name="connsiteY1" fmla="*/ 163830 h 171450"/>
              <a:gd name="connsiteX2" fmla="*/ 251460 w 278130"/>
              <a:gd name="connsiteY2" fmla="*/ 26670 h 171450"/>
              <a:gd name="connsiteX3" fmla="*/ 251460 w 278130"/>
              <a:gd name="connsiteY3" fmla="*/ 381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130" h="171450">
                <a:moveTo>
                  <a:pt x="0" y="72390"/>
                </a:moveTo>
                <a:cubicBezTo>
                  <a:pt x="24765" y="121920"/>
                  <a:pt x="49530" y="171450"/>
                  <a:pt x="91440" y="163830"/>
                </a:cubicBezTo>
                <a:cubicBezTo>
                  <a:pt x="133350" y="156210"/>
                  <a:pt x="224790" y="53340"/>
                  <a:pt x="251460" y="26670"/>
                </a:cubicBezTo>
                <a:cubicBezTo>
                  <a:pt x="278130" y="0"/>
                  <a:pt x="264795" y="1905"/>
                  <a:pt x="251460" y="381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953000" y="3505200"/>
            <a:ext cx="278130" cy="171450"/>
          </a:xfrm>
          <a:custGeom>
            <a:avLst/>
            <a:gdLst>
              <a:gd name="connsiteX0" fmla="*/ 0 w 278130"/>
              <a:gd name="connsiteY0" fmla="*/ 72390 h 171450"/>
              <a:gd name="connsiteX1" fmla="*/ 91440 w 278130"/>
              <a:gd name="connsiteY1" fmla="*/ 163830 h 171450"/>
              <a:gd name="connsiteX2" fmla="*/ 251460 w 278130"/>
              <a:gd name="connsiteY2" fmla="*/ 26670 h 171450"/>
              <a:gd name="connsiteX3" fmla="*/ 251460 w 278130"/>
              <a:gd name="connsiteY3" fmla="*/ 381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130" h="171450">
                <a:moveTo>
                  <a:pt x="0" y="72390"/>
                </a:moveTo>
                <a:cubicBezTo>
                  <a:pt x="24765" y="121920"/>
                  <a:pt x="49530" y="171450"/>
                  <a:pt x="91440" y="163830"/>
                </a:cubicBezTo>
                <a:cubicBezTo>
                  <a:pt x="133350" y="156210"/>
                  <a:pt x="224790" y="53340"/>
                  <a:pt x="251460" y="26670"/>
                </a:cubicBezTo>
                <a:cubicBezTo>
                  <a:pt x="278130" y="0"/>
                  <a:pt x="264795" y="1905"/>
                  <a:pt x="251460" y="381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43400" y="5334000"/>
            <a:ext cx="278130" cy="171450"/>
          </a:xfrm>
          <a:custGeom>
            <a:avLst/>
            <a:gdLst>
              <a:gd name="connsiteX0" fmla="*/ 0 w 278130"/>
              <a:gd name="connsiteY0" fmla="*/ 72390 h 171450"/>
              <a:gd name="connsiteX1" fmla="*/ 91440 w 278130"/>
              <a:gd name="connsiteY1" fmla="*/ 163830 h 171450"/>
              <a:gd name="connsiteX2" fmla="*/ 251460 w 278130"/>
              <a:gd name="connsiteY2" fmla="*/ 26670 h 171450"/>
              <a:gd name="connsiteX3" fmla="*/ 251460 w 278130"/>
              <a:gd name="connsiteY3" fmla="*/ 381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130" h="171450">
                <a:moveTo>
                  <a:pt x="0" y="72390"/>
                </a:moveTo>
                <a:cubicBezTo>
                  <a:pt x="24765" y="121920"/>
                  <a:pt x="49530" y="171450"/>
                  <a:pt x="91440" y="163830"/>
                </a:cubicBezTo>
                <a:cubicBezTo>
                  <a:pt x="133350" y="156210"/>
                  <a:pt x="224790" y="53340"/>
                  <a:pt x="251460" y="26670"/>
                </a:cubicBezTo>
                <a:cubicBezTo>
                  <a:pt x="278130" y="0"/>
                  <a:pt x="264795" y="1905"/>
                  <a:pt x="251460" y="381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86400" y="3048000"/>
            <a:ext cx="278130" cy="171450"/>
          </a:xfrm>
          <a:custGeom>
            <a:avLst/>
            <a:gdLst>
              <a:gd name="connsiteX0" fmla="*/ 0 w 278130"/>
              <a:gd name="connsiteY0" fmla="*/ 72390 h 171450"/>
              <a:gd name="connsiteX1" fmla="*/ 91440 w 278130"/>
              <a:gd name="connsiteY1" fmla="*/ 163830 h 171450"/>
              <a:gd name="connsiteX2" fmla="*/ 251460 w 278130"/>
              <a:gd name="connsiteY2" fmla="*/ 26670 h 171450"/>
              <a:gd name="connsiteX3" fmla="*/ 251460 w 278130"/>
              <a:gd name="connsiteY3" fmla="*/ 381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130" h="171450">
                <a:moveTo>
                  <a:pt x="0" y="72390"/>
                </a:moveTo>
                <a:cubicBezTo>
                  <a:pt x="24765" y="121920"/>
                  <a:pt x="49530" y="171450"/>
                  <a:pt x="91440" y="163830"/>
                </a:cubicBezTo>
                <a:cubicBezTo>
                  <a:pt x="133350" y="156210"/>
                  <a:pt x="224790" y="53340"/>
                  <a:pt x="251460" y="26670"/>
                </a:cubicBezTo>
                <a:cubicBezTo>
                  <a:pt x="278130" y="0"/>
                  <a:pt x="264795" y="1905"/>
                  <a:pt x="251460" y="381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5016" y="1676400"/>
            <a:ext cx="768318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PSRs are not enough for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8153400" cy="4038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did the child draw?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child draw something. (What was that something?)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child drew what?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did the child draw      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-1752600" y="38100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1371600" y="4419600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914900" y="4610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X-Bar limitation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err="1" smtClean="0"/>
              <a:t>undergenerates</a:t>
            </a:r>
            <a:r>
              <a:rPr lang="en-US" dirty="0" smtClean="0"/>
              <a:t>, it does not produce all the possible grammatical sentences in a language. </a:t>
            </a:r>
          </a:p>
          <a:p>
            <a:r>
              <a:rPr lang="en-US" dirty="0" smtClean="0"/>
              <a:t>Chomsky (1957) proposes </a:t>
            </a:r>
            <a:r>
              <a:rPr lang="en-US" b="1" i="1" dirty="0" smtClean="0"/>
              <a:t>transformational rules. </a:t>
            </a:r>
            <a:r>
              <a:rPr lang="en-US" dirty="0" smtClean="0"/>
              <a:t>Transformations take the output of X-bar rules (and other transformations) and change them into different trees.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D-structure is then subject to the </a:t>
            </a:r>
            <a:r>
              <a:rPr lang="en-US" sz="3200" b="1" i="1" dirty="0" smtClean="0"/>
              <a:t>transformational rules :</a:t>
            </a:r>
            <a:r>
              <a:rPr lang="en-US" sz="3200" dirty="0" smtClean="0"/>
              <a:t>words around in the sentence. </a:t>
            </a: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59478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Therefore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Movement processes </a:t>
            </a:r>
            <a:r>
              <a:rPr lang="en-US" dirty="0" smtClean="0"/>
              <a:t>turn out to be </a:t>
            </a:r>
            <a:r>
              <a:rPr lang="en-US" b="1" dirty="0" smtClean="0"/>
              <a:t>a central aspect of grammar in many languages </a:t>
            </a:r>
            <a:r>
              <a:rPr lang="en-US" dirty="0" smtClean="0"/>
              <a:t>and we will see many instances of it in today’s discussion.</a:t>
            </a:r>
          </a:p>
          <a:p>
            <a:r>
              <a:rPr lang="en-US" dirty="0" smtClean="0"/>
              <a:t>We will see the main </a:t>
            </a:r>
            <a:r>
              <a:rPr lang="en-US" b="1" dirty="0" smtClean="0"/>
              <a:t>theoretical considerations relating to movement processes </a:t>
            </a:r>
            <a:r>
              <a:rPr lang="en-US" dirty="0" smtClean="0"/>
              <a:t>and which play a role in the description of virtually all English sentences.</a:t>
            </a:r>
          </a:p>
          <a:p>
            <a:r>
              <a:rPr lang="en-US" dirty="0" smtClean="0"/>
              <a:t>We can see that </a:t>
            </a:r>
            <a:r>
              <a:rPr lang="en-US" b="1" dirty="0" smtClean="0"/>
              <a:t>it can be applied to a lot of linguistic phenomena.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Head to Head Movement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34400" cy="480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In </a:t>
            </a:r>
            <a:r>
              <a:rPr lang="en-US" sz="3000" dirty="0" err="1" smtClean="0"/>
              <a:t>Chomskian</a:t>
            </a:r>
            <a:r>
              <a:rPr lang="en-US" sz="3000" dirty="0" smtClean="0"/>
              <a:t> grammar, we’ll look at 2 different transformations: </a:t>
            </a:r>
            <a:r>
              <a:rPr lang="en-US" sz="3000" b="1" dirty="0" smtClean="0"/>
              <a:t>Movement</a:t>
            </a:r>
            <a:r>
              <a:rPr lang="en-US" sz="3000" dirty="0" smtClean="0"/>
              <a:t> rules and </a:t>
            </a:r>
            <a:r>
              <a:rPr lang="en-US" sz="3000" b="1" dirty="0" smtClean="0"/>
              <a:t>Insertion</a:t>
            </a:r>
            <a:r>
              <a:rPr lang="en-US" sz="3000" dirty="0" smtClean="0"/>
              <a:t> rules.</a:t>
            </a:r>
          </a:p>
          <a:p>
            <a:r>
              <a:rPr lang="en-US" sz="3000" b="1" dirty="0" smtClean="0"/>
              <a:t>Movement</a:t>
            </a:r>
            <a:r>
              <a:rPr lang="en-US" sz="3000" dirty="0" smtClean="0"/>
              <a:t> rules move things around in the sentence. </a:t>
            </a:r>
            <a:r>
              <a:rPr lang="en-US" sz="3000" b="1" dirty="0" smtClean="0"/>
              <a:t>Insertion</a:t>
            </a:r>
            <a:r>
              <a:rPr lang="en-US" sz="3000" dirty="0" smtClean="0"/>
              <a:t> rules put something new into the sentence.</a:t>
            </a:r>
          </a:p>
          <a:p>
            <a:r>
              <a:rPr lang="en-US" sz="3000" dirty="0" smtClean="0"/>
              <a:t>the rules that move one head into another, called </a:t>
            </a:r>
            <a:r>
              <a:rPr lang="en-US" sz="3000" b="1" i="1" dirty="0" smtClean="0"/>
              <a:t>head-to head movement. </a:t>
            </a:r>
            <a:r>
              <a:rPr lang="en-US" sz="3000" dirty="0" smtClean="0"/>
              <a:t>These transformational rules will allow us to generate sentences like (1) and (2) above. X-bar theory by itself cannot produce these structures.  </a:t>
            </a:r>
            <a:r>
              <a:rPr lang="en-US" sz="3000" dirty="0" smtClean="0"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see p. 241</a:t>
            </a:r>
          </a:p>
          <a:p>
            <a:r>
              <a:rPr lang="en-US" sz="3000" dirty="0" smtClean="0">
                <a:sym typeface="Wingdings" pitchFamily="2" charset="2"/>
              </a:rPr>
              <a:t>There are 2 kinds of H to H Movement: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1. Verb Movement (V</a:t>
            </a:r>
            <a:r>
              <a:rPr lang="en-US" b="1" dirty="0" smtClean="0">
                <a:sym typeface="Wingdings" pitchFamily="2" charset="2"/>
              </a:rPr>
              <a:t>T)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8077200" cy="4343400"/>
          </a:xfrm>
        </p:spPr>
        <p:txBody>
          <a:bodyPr/>
          <a:lstStyle/>
          <a:p>
            <a:r>
              <a:rPr lang="en-US" b="1" i="1" dirty="0" smtClean="0"/>
              <a:t>V</a:t>
            </a:r>
            <a:r>
              <a:rPr lang="en-US" i="1" dirty="0" smtClean="0"/>
              <a:t> → </a:t>
            </a:r>
            <a:r>
              <a:rPr lang="en-US" b="1" i="1" dirty="0" smtClean="0"/>
              <a:t>T</a:t>
            </a:r>
            <a:r>
              <a:rPr lang="en-US" i="1" dirty="0" smtClean="0"/>
              <a:t> movement: </a:t>
            </a:r>
          </a:p>
          <a:p>
            <a:pPr>
              <a:buNone/>
            </a:pPr>
            <a:r>
              <a:rPr lang="en-US" i="1" dirty="0" smtClean="0"/>
              <a:t>			Move the head </a:t>
            </a:r>
            <a:r>
              <a:rPr lang="en-US" b="1" i="1" dirty="0" smtClean="0"/>
              <a:t>V</a:t>
            </a:r>
            <a:r>
              <a:rPr lang="en-US" i="1" dirty="0" smtClean="0"/>
              <a:t> to the head </a:t>
            </a:r>
            <a:r>
              <a:rPr lang="en-US" b="1" i="1" dirty="0" smtClean="0"/>
              <a:t>T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Verb raising parameter: </a:t>
            </a:r>
          </a:p>
          <a:p>
            <a:pPr>
              <a:buNone/>
            </a:pPr>
            <a:r>
              <a:rPr lang="en-US" i="1" dirty="0" smtClean="0"/>
              <a:t>			</a:t>
            </a:r>
            <a:r>
              <a:rPr lang="en-US" b="1" i="1" dirty="0" smtClean="0"/>
              <a:t>V</a:t>
            </a:r>
            <a:r>
              <a:rPr lang="en-US" i="1" dirty="0" smtClean="0"/>
              <a:t> raise to </a:t>
            </a:r>
            <a:r>
              <a:rPr lang="en-US" b="1" i="1" dirty="0" smtClean="0"/>
              <a:t>T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or</a:t>
            </a:r>
            <a:r>
              <a:rPr lang="en-US" i="1" dirty="0" smtClean="0"/>
              <a:t> </a:t>
            </a:r>
            <a:r>
              <a:rPr lang="en-US" b="1" i="1" dirty="0" smtClean="0"/>
              <a:t>T</a:t>
            </a:r>
            <a:r>
              <a:rPr lang="en-US" i="1" dirty="0" smtClean="0"/>
              <a:t> lowers to </a:t>
            </a:r>
            <a:r>
              <a:rPr lang="en-US" b="1" i="1" dirty="0" smtClean="0"/>
              <a:t>V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Since English is parameterized for affix lowering rather than verb raising, the inverse movement to French applies: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736</TotalTime>
  <Words>636</Words>
  <Application>Microsoft Office PowerPoint</Application>
  <PresentationFormat>On-screen Show 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Movement</vt:lpstr>
      <vt:lpstr>CP</vt:lpstr>
      <vt:lpstr>Slide 3</vt:lpstr>
      <vt:lpstr>PSRs are not enough for  </vt:lpstr>
      <vt:lpstr>X-Bar limitation</vt:lpstr>
      <vt:lpstr>D-structure is then subject to the transformational rules :words around in the sentence. </vt:lpstr>
      <vt:lpstr>Therefore:</vt:lpstr>
      <vt:lpstr>Head to Head Movement</vt:lpstr>
      <vt:lpstr>1. Verb Movement (VT)</vt:lpstr>
      <vt:lpstr>S-Structure Result: He often eats apples</vt:lpstr>
      <vt:lpstr>2. T Movement (T  C)</vt:lpstr>
      <vt:lpstr>English employs a mechanism (which we now know is a transformation), that gives phonological content to that Ø[+Q] by moving T to it, around the subject:</vt:lpstr>
      <vt:lpstr>Proofs:</vt:lpstr>
      <vt:lpstr>Other Movements</vt:lpstr>
      <vt:lpstr>Passive</vt:lpstr>
      <vt:lpstr>Yes – No Questions</vt:lpstr>
      <vt:lpstr>Topicalization</vt:lpstr>
      <vt:lpstr>Extraposition</vt:lpstr>
      <vt:lpstr>WH- Movement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</dc:title>
  <dc:creator>USER</dc:creator>
  <cp:lastModifiedBy>USER</cp:lastModifiedBy>
  <cp:revision>73</cp:revision>
  <dcterms:created xsi:type="dcterms:W3CDTF">2010-03-28T11:11:00Z</dcterms:created>
  <dcterms:modified xsi:type="dcterms:W3CDTF">2010-08-13T02:04:59Z</dcterms:modified>
</cp:coreProperties>
</file>