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3" r:id="rId30"/>
    <p:sldId id="28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9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DE1CA-0384-4BBF-9CC1-630A1CC8CB8E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C8FA8-7535-4656-B61F-E6875C5FAD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220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Tabel berikut menunjukkan tabel konversi biner ke Heksa-Desimal dan</a:t>
            </a:r>
          </a:p>
          <a:p>
            <a:r>
              <a:rPr lang="id-ID" dirty="0" smtClean="0"/>
              <a:t>Okta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C8FA8-7535-4656-B61F-E6875C5FADA8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826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3F21A7-500B-4483-A75F-47187B8A2E0E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4BE848-DAE5-4BD4-AC18-914952CEE0B8}" type="slidenum">
              <a:rPr lang="id-ID" smtClean="0"/>
              <a:t>‹#›</a:t>
            </a:fld>
            <a:endParaRPr lang="id-ID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21A7-500B-4483-A75F-47187B8A2E0E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E848-DAE5-4BD4-AC18-914952CEE0B8}" type="slidenum">
              <a:rPr lang="id-ID" smtClean="0"/>
              <a:t>‹#›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21A7-500B-4483-A75F-47187B8A2E0E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E848-DAE5-4BD4-AC18-914952CEE0B8}" type="slidenum">
              <a:rPr lang="id-ID" smtClean="0"/>
              <a:t>‹#›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21A7-500B-4483-A75F-47187B8A2E0E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E848-DAE5-4BD4-AC18-914952CEE0B8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21A7-500B-4483-A75F-47187B8A2E0E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E848-DAE5-4BD4-AC18-914952CEE0B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21A7-500B-4483-A75F-47187B8A2E0E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E848-DAE5-4BD4-AC18-914952CEE0B8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21A7-500B-4483-A75F-47187B8A2E0E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E848-DAE5-4BD4-AC18-914952CEE0B8}" type="slidenum">
              <a:rPr lang="id-ID" smtClean="0"/>
              <a:t>‹#›</a:t>
            </a:fld>
            <a:endParaRPr lang="id-ID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21A7-500B-4483-A75F-47187B8A2E0E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E848-DAE5-4BD4-AC18-914952CEE0B8}" type="slidenum">
              <a:rPr lang="id-ID" smtClean="0"/>
              <a:t>‹#›</a:t>
            </a:fld>
            <a:endParaRPr lang="id-ID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21A7-500B-4483-A75F-47187B8A2E0E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E848-DAE5-4BD4-AC18-914952CEE0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21A7-500B-4483-A75F-47187B8A2E0E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E848-DAE5-4BD4-AC18-914952CEE0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21A7-500B-4483-A75F-47187B8A2E0E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E848-DAE5-4BD4-AC18-914952CEE0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3F21A7-500B-4483-A75F-47187B8A2E0E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64BE848-DAE5-4BD4-AC18-914952CEE0B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BAB IV</a:t>
            </a:r>
            <a:br>
              <a:rPr lang="en-US" dirty="0"/>
            </a:br>
            <a:r>
              <a:rPr lang="en-US" dirty="0"/>
              <a:t>SISTIM BILANGAN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Ilmawan</a:t>
            </a:r>
            <a:r>
              <a:rPr lang="en-US" dirty="0" smtClean="0"/>
              <a:t> </a:t>
            </a:r>
            <a:r>
              <a:rPr lang="en-US" dirty="0" err="1" smtClean="0"/>
              <a:t>Mustaqim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391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Contoh:</a:t>
            </a:r>
            <a:r>
              <a:rPr lang="en-US" dirty="0" smtClean="0"/>
              <a:t> 44</a:t>
            </a:r>
            <a:r>
              <a:rPr lang="en-US" baseline="-25000" dirty="0" smtClean="0"/>
              <a:t>10</a:t>
            </a:r>
            <a:r>
              <a:rPr lang="en-US" dirty="0" smtClean="0"/>
              <a:t> = …….</a:t>
            </a:r>
            <a:r>
              <a:rPr lang="en-US" baseline="-25000" dirty="0" smtClean="0"/>
              <a:t>16</a:t>
            </a:r>
            <a:r>
              <a:rPr lang="en-US" dirty="0" smtClean="0"/>
              <a:t> ?</a:t>
            </a:r>
            <a:endParaRPr lang="id-ID" dirty="0"/>
          </a:p>
          <a:p>
            <a:r>
              <a:rPr lang="id-ID" dirty="0"/>
              <a:t>Dengan teknik bagi 16</a:t>
            </a:r>
          </a:p>
          <a:p>
            <a:pPr marL="1079500" indent="0">
              <a:buNone/>
            </a:pPr>
            <a:r>
              <a:rPr lang="id-ID" dirty="0" smtClean="0"/>
              <a:t>44</a:t>
            </a:r>
            <a:r>
              <a:rPr lang="en-US" dirty="0" smtClean="0"/>
              <a:t> </a:t>
            </a:r>
            <a:r>
              <a:rPr lang="id-ID" dirty="0" smtClean="0"/>
              <a:t>÷ </a:t>
            </a:r>
            <a:r>
              <a:rPr lang="id-ID" dirty="0"/>
              <a:t>16 = 2 sisa : 12</a:t>
            </a:r>
          </a:p>
          <a:p>
            <a:pPr marL="1079500" indent="0">
              <a:buNone/>
            </a:pPr>
            <a:r>
              <a:rPr lang="id-ID" dirty="0"/>
              <a:t>12</a:t>
            </a:r>
            <a:r>
              <a:rPr lang="id-ID" baseline="-25000" dirty="0"/>
              <a:t>10</a:t>
            </a:r>
            <a:r>
              <a:rPr lang="id-ID" dirty="0"/>
              <a:t> = C</a:t>
            </a:r>
            <a:r>
              <a:rPr lang="id-ID" baseline="-25000" dirty="0"/>
              <a:t>16</a:t>
            </a:r>
          </a:p>
          <a:p>
            <a:pPr marL="355600" indent="0">
              <a:buNone/>
            </a:pPr>
            <a:r>
              <a:rPr lang="id-ID" dirty="0" smtClean="0"/>
              <a:t>J</a:t>
            </a:r>
            <a:r>
              <a:rPr lang="en-US" dirty="0" smtClean="0"/>
              <a:t>a</a:t>
            </a:r>
            <a:r>
              <a:rPr lang="id-ID" dirty="0" smtClean="0"/>
              <a:t>di </a:t>
            </a:r>
            <a:r>
              <a:rPr lang="id-ID" dirty="0"/>
              <a:t>44</a:t>
            </a:r>
            <a:r>
              <a:rPr lang="id-ID" baseline="-25000" dirty="0"/>
              <a:t>10</a:t>
            </a:r>
            <a:r>
              <a:rPr lang="id-ID" dirty="0"/>
              <a:t> = </a:t>
            </a:r>
            <a:r>
              <a:rPr lang="id-ID" dirty="0" smtClean="0"/>
              <a:t>2C</a:t>
            </a:r>
            <a:r>
              <a:rPr lang="id-ID" baseline="-25000" dirty="0" smtClean="0"/>
              <a:t>16</a:t>
            </a:r>
            <a:endParaRPr lang="id-ID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Konversi</a:t>
            </a:r>
            <a:r>
              <a:rPr lang="en-US" sz="4400" dirty="0" smtClean="0"/>
              <a:t> </a:t>
            </a:r>
            <a:r>
              <a:rPr lang="en-US" sz="4400" dirty="0" err="1" smtClean="0"/>
              <a:t>Bilangan</a:t>
            </a:r>
            <a:r>
              <a:rPr lang="en-US" sz="4400" dirty="0" smtClean="0"/>
              <a:t> </a:t>
            </a:r>
            <a:r>
              <a:rPr lang="en-US" sz="4400" dirty="0" err="1" smtClean="0"/>
              <a:t>Desimal</a:t>
            </a:r>
            <a:r>
              <a:rPr lang="en-US" sz="4400" dirty="0" smtClean="0"/>
              <a:t> </a:t>
            </a:r>
            <a:r>
              <a:rPr lang="en-US" sz="4400" dirty="0" err="1" smtClean="0"/>
              <a:t>ke</a:t>
            </a:r>
            <a:r>
              <a:rPr lang="en-US" sz="4400" dirty="0" smtClean="0"/>
              <a:t> </a:t>
            </a:r>
            <a:r>
              <a:rPr lang="en-US" sz="4400" dirty="0" err="1" smtClean="0"/>
              <a:t>Heksa-Desimal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145407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Contoh: </a:t>
            </a:r>
            <a:r>
              <a:rPr lang="id-ID" dirty="0"/>
              <a:t>44</a:t>
            </a:r>
            <a:r>
              <a:rPr lang="id-ID" baseline="-25000" dirty="0"/>
              <a:t>10</a:t>
            </a:r>
            <a:r>
              <a:rPr lang="id-ID" dirty="0"/>
              <a:t> = </a:t>
            </a:r>
            <a:r>
              <a:rPr lang="en-US" dirty="0" smtClean="0"/>
              <a:t>………..</a:t>
            </a:r>
            <a:r>
              <a:rPr lang="id-ID" baseline="-25000" dirty="0" smtClean="0"/>
              <a:t>8</a:t>
            </a:r>
            <a:r>
              <a:rPr lang="en-US" dirty="0" smtClean="0"/>
              <a:t> ?</a:t>
            </a:r>
            <a:endParaRPr lang="id-ID" dirty="0"/>
          </a:p>
          <a:p>
            <a:r>
              <a:rPr lang="id-ID" dirty="0"/>
              <a:t>Dengan teknik bagi 8</a:t>
            </a:r>
          </a:p>
          <a:p>
            <a:pPr marL="1257300" indent="0">
              <a:buNone/>
            </a:pPr>
            <a:r>
              <a:rPr lang="id-ID" dirty="0"/>
              <a:t>44 </a:t>
            </a:r>
            <a:r>
              <a:rPr lang="id-ID" dirty="0" smtClean="0"/>
              <a:t>÷</a:t>
            </a:r>
            <a:r>
              <a:rPr lang="en-US" dirty="0" smtClean="0"/>
              <a:t> </a:t>
            </a:r>
            <a:r>
              <a:rPr lang="id-ID" dirty="0" smtClean="0"/>
              <a:t>8 </a:t>
            </a:r>
            <a:r>
              <a:rPr lang="id-ID" dirty="0"/>
              <a:t>= 5 </a:t>
            </a:r>
            <a:r>
              <a:rPr lang="en-US" dirty="0" smtClean="0"/>
              <a:t>	</a:t>
            </a:r>
            <a:r>
              <a:rPr lang="id-ID" dirty="0" smtClean="0"/>
              <a:t>sisa </a:t>
            </a:r>
            <a:r>
              <a:rPr lang="id-ID" dirty="0"/>
              <a:t>: 4 </a:t>
            </a:r>
            <a:endParaRPr lang="en-US" dirty="0" smtClean="0"/>
          </a:p>
          <a:p>
            <a:pPr marL="1257300" indent="0">
              <a:buNone/>
            </a:pPr>
            <a:r>
              <a:rPr lang="en-US" dirty="0" smtClean="0"/>
              <a:t>4</a:t>
            </a:r>
            <a:r>
              <a:rPr lang="en-US" baseline="-25000" dirty="0" smtClean="0"/>
              <a:t>10</a:t>
            </a:r>
            <a:r>
              <a:rPr lang="en-US" dirty="0" smtClean="0"/>
              <a:t> =4</a:t>
            </a:r>
            <a:r>
              <a:rPr lang="en-US" baseline="-25000" dirty="0" smtClean="0"/>
              <a:t>8		</a:t>
            </a:r>
            <a:r>
              <a:rPr lang="id-ID" dirty="0" smtClean="0"/>
              <a:t>LSB</a:t>
            </a:r>
            <a:endParaRPr lang="id-ID" dirty="0"/>
          </a:p>
          <a:p>
            <a:pPr marL="355600" indent="0">
              <a:buNone/>
            </a:pPr>
            <a:r>
              <a:rPr lang="id-ID" dirty="0"/>
              <a:t>Jadi 44</a:t>
            </a:r>
            <a:r>
              <a:rPr lang="id-ID" baseline="-25000" dirty="0"/>
              <a:t>10</a:t>
            </a:r>
            <a:r>
              <a:rPr lang="id-ID" dirty="0"/>
              <a:t> = </a:t>
            </a:r>
            <a:r>
              <a:rPr lang="id-ID" dirty="0" smtClean="0"/>
              <a:t>54</a:t>
            </a:r>
            <a:r>
              <a:rPr lang="id-ID" baseline="-25000" dirty="0" smtClean="0"/>
              <a:t>8</a:t>
            </a:r>
            <a:endParaRPr lang="id-ID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Konversi </a:t>
            </a:r>
            <a:r>
              <a:rPr lang="de-DE" sz="3600" dirty="0" smtClean="0"/>
              <a:t>Bilangan </a:t>
            </a:r>
            <a:r>
              <a:rPr lang="de-DE" sz="3600" dirty="0"/>
              <a:t>Desimal ke </a:t>
            </a:r>
            <a:r>
              <a:rPr lang="de-DE" sz="3600" dirty="0" smtClean="0"/>
              <a:t>Oktal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1829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Konversi bilangan </a:t>
            </a:r>
            <a:r>
              <a:rPr lang="en-US" dirty="0" smtClean="0"/>
              <a:t>B</a:t>
            </a:r>
            <a:r>
              <a:rPr lang="id-ID" dirty="0" smtClean="0"/>
              <a:t>iner </a:t>
            </a:r>
            <a:r>
              <a:rPr lang="id-ID" dirty="0"/>
              <a:t>ke Heksa-Desimal menggunakan satuan 4 bit</a:t>
            </a:r>
          </a:p>
          <a:p>
            <a:r>
              <a:rPr lang="en-US" dirty="0" smtClean="0"/>
              <a:t>S</a:t>
            </a:r>
            <a:r>
              <a:rPr lang="id-ID" dirty="0" smtClean="0"/>
              <a:t>edangkan </a:t>
            </a:r>
            <a:r>
              <a:rPr lang="id-ID" dirty="0"/>
              <a:t>konversi bilangan </a:t>
            </a:r>
            <a:r>
              <a:rPr lang="en-US" dirty="0" smtClean="0"/>
              <a:t>B</a:t>
            </a:r>
            <a:r>
              <a:rPr lang="id-ID" dirty="0" smtClean="0"/>
              <a:t>iner </a:t>
            </a:r>
            <a:r>
              <a:rPr lang="id-ID" dirty="0"/>
              <a:t>ke </a:t>
            </a:r>
            <a:r>
              <a:rPr lang="en-US" dirty="0" smtClean="0"/>
              <a:t>O</a:t>
            </a:r>
            <a:r>
              <a:rPr lang="id-ID" dirty="0" smtClean="0"/>
              <a:t>ktal </a:t>
            </a:r>
            <a:r>
              <a:rPr lang="en-US" dirty="0" err="1" smtClean="0"/>
              <a:t>menggunakan</a:t>
            </a:r>
            <a:r>
              <a:rPr lang="id-ID" dirty="0" smtClean="0"/>
              <a:t> </a:t>
            </a:r>
            <a:r>
              <a:rPr lang="id-ID" dirty="0"/>
              <a:t>satuan 3 bit.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/>
              <a:t>Konversi Bilangan Biner ke Heksa-Desimal </a:t>
            </a:r>
            <a:r>
              <a:rPr lang="id-ID" sz="4800" dirty="0" smtClean="0"/>
              <a:t>d</a:t>
            </a:r>
            <a:r>
              <a:rPr lang="en-US" sz="4800" dirty="0" smtClean="0"/>
              <a:t>a</a:t>
            </a:r>
            <a:r>
              <a:rPr lang="id-ID" sz="4800" dirty="0" smtClean="0"/>
              <a:t>n Oktal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210926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760101"/>
              </p:ext>
            </p:extLst>
          </p:nvPr>
        </p:nvGraphicFramePr>
        <p:xfrm>
          <a:off x="698500" y="2247900"/>
          <a:ext cx="77470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371"/>
                <a:gridCol w="932371"/>
                <a:gridCol w="932371"/>
                <a:gridCol w="932371"/>
                <a:gridCol w="216024"/>
                <a:gridCol w="950376"/>
                <a:gridCol w="950376"/>
                <a:gridCol w="950376"/>
                <a:gridCol w="9503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Okt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Okt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1 0000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1 0001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Tabel</a:t>
            </a:r>
            <a:r>
              <a:rPr lang="en-US" sz="4000" dirty="0" smtClean="0"/>
              <a:t> </a:t>
            </a:r>
            <a:r>
              <a:rPr lang="en-US" sz="4000" dirty="0" err="1" smtClean="0"/>
              <a:t>Dasar</a:t>
            </a:r>
            <a:r>
              <a:rPr lang="en-US" sz="4000" dirty="0" smtClean="0"/>
              <a:t> </a:t>
            </a:r>
            <a:r>
              <a:rPr lang="en-US" sz="4000" dirty="0" err="1" smtClean="0"/>
              <a:t>Konversi</a:t>
            </a:r>
            <a:r>
              <a:rPr lang="en-US" sz="4000" dirty="0" smtClean="0"/>
              <a:t> </a:t>
            </a:r>
            <a:r>
              <a:rPr lang="en-US" sz="4000" dirty="0" err="1" smtClean="0"/>
              <a:t>Bilangan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12954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4520825" cy="3877815"/>
          </a:xfrm>
        </p:spPr>
        <p:txBody>
          <a:bodyPr>
            <a:normAutofit/>
          </a:bodyPr>
          <a:lstStyle/>
          <a:p>
            <a:pPr algn="just"/>
            <a:r>
              <a:rPr lang="id-ID" dirty="0"/>
              <a:t>Bilangan biner </a:t>
            </a:r>
            <a:r>
              <a:rPr lang="id-ID" dirty="0" smtClean="0"/>
              <a:t>t</a:t>
            </a:r>
            <a:r>
              <a:rPr lang="en-US" dirty="0" smtClean="0"/>
              <a:t>a</a:t>
            </a:r>
            <a:r>
              <a:rPr lang="id-ID" dirty="0" smtClean="0"/>
              <a:t>k </a:t>
            </a:r>
            <a:r>
              <a:rPr lang="id-ID" dirty="0"/>
              <a:t>bertanda </a:t>
            </a:r>
            <a:r>
              <a:rPr lang="id-ID" dirty="0" smtClean="0"/>
              <a:t>8</a:t>
            </a:r>
            <a:r>
              <a:rPr lang="en-US" dirty="0" smtClean="0"/>
              <a:t> </a:t>
            </a:r>
            <a:r>
              <a:rPr lang="id-ID" dirty="0" smtClean="0"/>
              <a:t>bit </a:t>
            </a:r>
            <a:r>
              <a:rPr lang="id-ID" dirty="0"/>
              <a:t>dapat menyajikan bilangan sebanyak </a:t>
            </a:r>
            <a:r>
              <a:rPr lang="id-ID" dirty="0" smtClean="0"/>
              <a:t>256</a:t>
            </a:r>
            <a:r>
              <a:rPr lang="en-US" dirty="0" smtClean="0"/>
              <a:t> </a:t>
            </a:r>
            <a:r>
              <a:rPr lang="id-ID" dirty="0" smtClean="0"/>
              <a:t>nilai </a:t>
            </a:r>
            <a:r>
              <a:rPr lang="id-ID" dirty="0"/>
              <a:t>dari 0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255</a:t>
            </a:r>
            <a:r>
              <a:rPr lang="id-ID" dirty="0"/>
              <a:t>. </a:t>
            </a:r>
            <a:endParaRPr lang="en-US" dirty="0" smtClean="0"/>
          </a:p>
          <a:p>
            <a:pPr algn="just"/>
            <a:r>
              <a:rPr lang="id-ID" dirty="0" smtClean="0"/>
              <a:t>B</a:t>
            </a:r>
            <a:r>
              <a:rPr lang="en-US" dirty="0" smtClean="0"/>
              <a:t>e</a:t>
            </a:r>
            <a:r>
              <a:rPr lang="id-ID" dirty="0" smtClean="0"/>
              <a:t>rdasarkan sa</a:t>
            </a:r>
            <a:r>
              <a:rPr lang="en-US" dirty="0" smtClean="0"/>
              <a:t>t</a:t>
            </a:r>
            <a:r>
              <a:rPr lang="id-ID" dirty="0" smtClean="0"/>
              <a:t>uan </a:t>
            </a:r>
            <a:r>
              <a:rPr lang="id-ID" dirty="0"/>
              <a:t>dan proses </a:t>
            </a:r>
            <a:r>
              <a:rPr lang="id-ID" dirty="0" smtClean="0"/>
              <a:t>konversi</a:t>
            </a:r>
            <a:r>
              <a:rPr lang="en-US" dirty="0" smtClean="0"/>
              <a:t> </a:t>
            </a:r>
            <a:r>
              <a:rPr lang="id-ID" dirty="0" smtClean="0"/>
              <a:t>maka </a:t>
            </a:r>
            <a:r>
              <a:rPr lang="en-US" dirty="0" smtClean="0"/>
              <a:t>d</a:t>
            </a:r>
            <a:r>
              <a:rPr lang="id-ID" dirty="0" smtClean="0"/>
              <a:t>apat </a:t>
            </a:r>
            <a:r>
              <a:rPr lang="id-ID" dirty="0"/>
              <a:t>disusun tabel konversi desimal ke biner dan </a:t>
            </a:r>
            <a:r>
              <a:rPr lang="id-ID" dirty="0" smtClean="0"/>
              <a:t>Heksa-Desimal</a:t>
            </a:r>
            <a:r>
              <a:rPr lang="en-US" dirty="0" smtClean="0"/>
              <a:t> </a:t>
            </a:r>
            <a:r>
              <a:rPr lang="id-ID" dirty="0" smtClean="0"/>
              <a:t>sebagai </a:t>
            </a:r>
            <a:r>
              <a:rPr lang="id-ID" dirty="0"/>
              <a:t>berikut: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BILANG</a:t>
            </a:r>
            <a:r>
              <a:rPr lang="en-US" sz="4000" dirty="0" smtClean="0"/>
              <a:t>A</a:t>
            </a:r>
            <a:r>
              <a:rPr lang="id-ID" sz="4000" dirty="0" smtClean="0"/>
              <a:t>N</a:t>
            </a:r>
            <a:r>
              <a:rPr lang="en-US" sz="4000" dirty="0" smtClean="0"/>
              <a:t> </a:t>
            </a:r>
            <a:r>
              <a:rPr lang="id-ID" sz="4000" dirty="0" smtClean="0"/>
              <a:t>BINER </a:t>
            </a:r>
            <a:r>
              <a:rPr lang="id-ID" sz="4000" dirty="0"/>
              <a:t>TAK BERTANDA 8 BIT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154672"/>
              </p:ext>
            </p:extLst>
          </p:nvPr>
        </p:nvGraphicFramePr>
        <p:xfrm>
          <a:off x="5580112" y="2060848"/>
          <a:ext cx="331236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944216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Biner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0000 0000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0000 0001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................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................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0111</a:t>
                      </a:r>
                      <a:r>
                        <a:rPr lang="en-US" baseline="0" dirty="0" smtClean="0"/>
                        <a:t> 1111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1000 0000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1000 0001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................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................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1111 1110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1111 1111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88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ri </a:t>
            </a:r>
            <a:r>
              <a:rPr lang="id-ID" dirty="0"/>
              <a:t>tabel dapat dibuat </a:t>
            </a:r>
            <a:r>
              <a:rPr lang="id-ID" dirty="0" smtClean="0"/>
              <a:t>g</a:t>
            </a:r>
            <a:r>
              <a:rPr lang="en-US" dirty="0" smtClean="0"/>
              <a:t>a</a:t>
            </a:r>
            <a:r>
              <a:rPr lang="id-ID" dirty="0" smtClean="0"/>
              <a:t>ris </a:t>
            </a:r>
            <a:r>
              <a:rPr lang="id-ID" dirty="0"/>
              <a:t>bilangan dengan bilangan terkecil 00000000 </a:t>
            </a:r>
            <a:r>
              <a:rPr lang="id-ID" dirty="0" smtClean="0"/>
              <a:t>=0</a:t>
            </a:r>
            <a:r>
              <a:rPr lang="id-ID" baseline="-25000" dirty="0" smtClean="0"/>
              <a:t>10</a:t>
            </a:r>
            <a:r>
              <a:rPr lang="id-ID" dirty="0" smtClean="0"/>
              <a:t>= </a:t>
            </a:r>
            <a:r>
              <a:rPr lang="id-ID" dirty="0"/>
              <a:t>00</a:t>
            </a:r>
            <a:r>
              <a:rPr lang="id-ID" baseline="-25000" dirty="0"/>
              <a:t>16</a:t>
            </a:r>
            <a:r>
              <a:rPr lang="id-ID" dirty="0"/>
              <a:t>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bil</a:t>
            </a:r>
            <a:r>
              <a:rPr lang="en-US" dirty="0" smtClean="0"/>
              <a:t>a</a:t>
            </a:r>
            <a:r>
              <a:rPr lang="id-ID" dirty="0" smtClean="0"/>
              <a:t>ngan terbes</a:t>
            </a:r>
            <a:r>
              <a:rPr lang="en-US" dirty="0" smtClean="0"/>
              <a:t>a</a:t>
            </a:r>
            <a:r>
              <a:rPr lang="id-ID" dirty="0" smtClean="0"/>
              <a:t>r </a:t>
            </a:r>
            <a:r>
              <a:rPr lang="id-ID" dirty="0"/>
              <a:t>11111111 = </a:t>
            </a:r>
            <a:r>
              <a:rPr lang="id-ID" dirty="0" smtClean="0"/>
              <a:t>255</a:t>
            </a:r>
            <a:r>
              <a:rPr lang="id-ID" baseline="-25000" dirty="0" smtClean="0"/>
              <a:t>10</a:t>
            </a:r>
            <a:r>
              <a:rPr lang="id-ID" dirty="0" smtClean="0"/>
              <a:t> </a:t>
            </a:r>
            <a:r>
              <a:rPr lang="id-ID" dirty="0"/>
              <a:t>= </a:t>
            </a:r>
            <a:r>
              <a:rPr lang="id-ID" dirty="0" smtClean="0"/>
              <a:t>FF</a:t>
            </a:r>
            <a:r>
              <a:rPr lang="id-ID" baseline="-25000" dirty="0" smtClean="0"/>
              <a:t>I6</a:t>
            </a:r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spcBef>
                <a:spcPts val="0"/>
              </a:spcBef>
              <a:buNone/>
              <a:tabLst>
                <a:tab pos="3492500" algn="l"/>
                <a:tab pos="6731000" algn="l"/>
              </a:tabLst>
            </a:pPr>
            <a:r>
              <a:rPr lang="en-US" baseline="-25000" dirty="0" smtClean="0"/>
              <a:t>00000000	01111111	11111111</a:t>
            </a:r>
          </a:p>
          <a:p>
            <a:pPr marL="266700" indent="0">
              <a:spcBef>
                <a:spcPts val="0"/>
              </a:spcBef>
              <a:buNone/>
              <a:tabLst>
                <a:tab pos="3771900" algn="l"/>
                <a:tab pos="6997700" algn="l"/>
              </a:tabLst>
            </a:pPr>
            <a:r>
              <a:rPr lang="en-US" baseline="-25000" dirty="0" smtClean="0"/>
              <a:t>0	127	255</a:t>
            </a:r>
          </a:p>
          <a:p>
            <a:pPr marL="266700" indent="0">
              <a:spcBef>
                <a:spcPts val="0"/>
              </a:spcBef>
              <a:buNone/>
              <a:tabLst>
                <a:tab pos="3771900" algn="l"/>
                <a:tab pos="6997700" algn="l"/>
              </a:tabLst>
            </a:pPr>
            <a:r>
              <a:rPr lang="en-US" baseline="-25000" dirty="0" smtClean="0"/>
              <a:t>00	7F	FF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400" dirty="0"/>
              <a:t>BILANG</a:t>
            </a:r>
            <a:r>
              <a:rPr lang="en-US" sz="4400" dirty="0"/>
              <a:t>A</a:t>
            </a:r>
            <a:r>
              <a:rPr lang="id-ID" sz="4400" dirty="0"/>
              <a:t>N</a:t>
            </a:r>
            <a:r>
              <a:rPr lang="en-US" sz="4400" dirty="0"/>
              <a:t> </a:t>
            </a:r>
            <a:r>
              <a:rPr lang="id-ID" sz="4400" dirty="0"/>
              <a:t>BINER TAK BERTANDA 8 BIT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87625" y="3958456"/>
            <a:ext cx="6784430" cy="432048"/>
            <a:chOff x="699247" y="3958456"/>
            <a:chExt cx="7761185" cy="43204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99247" y="3958456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460432" y="3958456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2" idx="1"/>
              <a:endCxn id="2" idx="3"/>
            </p:cNvCxnSpPr>
            <p:nvPr/>
          </p:nvCxnSpPr>
          <p:spPr>
            <a:xfrm>
              <a:off x="699247" y="4187255"/>
              <a:ext cx="774550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404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Dalam penjumlahan bilangan biner berlaku kaidah sebagai berikut </a:t>
            </a:r>
            <a:r>
              <a:rPr lang="id-ID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/>
              <a:t>Penjumlahan dan Pengurangan Biner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68657"/>
              </p:ext>
            </p:extLst>
          </p:nvPr>
        </p:nvGraphicFramePr>
        <p:xfrm>
          <a:off x="1187624" y="3140968"/>
          <a:ext cx="691277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080120"/>
                <a:gridCol w="1080120"/>
                <a:gridCol w="2217848"/>
                <a:gridCol w="13825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Carry 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</a:t>
                      </a:r>
                      <a:r>
                        <a:rPr lang="id-ID" smtClean="0"/>
                        <a:t>C</a:t>
                      </a:r>
                      <a:r>
                        <a:rPr lang="en-US" smtClean="0"/>
                        <a:t>=</a:t>
                      </a:r>
                      <a:r>
                        <a:rPr lang="en-US" dirty="0" err="1" smtClean="0"/>
                        <a:t>A+B+Cin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Carry Out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10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Penjumlahan bilangan biner dimulai dari bit </a:t>
            </a:r>
            <a:r>
              <a:rPr lang="id-ID" dirty="0" smtClean="0"/>
              <a:t>LSB</a:t>
            </a:r>
            <a:r>
              <a:rPr lang="en-US" dirty="0" smtClean="0"/>
              <a:t> </a:t>
            </a:r>
            <a:r>
              <a:rPr lang="id-ID" dirty="0" smtClean="0"/>
              <a:t>menuju </a:t>
            </a:r>
            <a:r>
              <a:rPr lang="id-ID" dirty="0"/>
              <a:t>bit </a:t>
            </a:r>
            <a:r>
              <a:rPr lang="id-ID" dirty="0" smtClean="0"/>
              <a:t>MSB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355600" indent="0">
              <a:buNone/>
              <a:tabLst>
                <a:tab pos="3403600" algn="l"/>
                <a:tab pos="5473700" algn="l"/>
              </a:tabLst>
            </a:pPr>
            <a:r>
              <a:rPr lang="en-US" dirty="0" err="1" smtClean="0"/>
              <a:t>Desimal</a:t>
            </a:r>
            <a:r>
              <a:rPr lang="en-US" dirty="0" smtClean="0"/>
              <a:t>	</a:t>
            </a:r>
            <a:r>
              <a:rPr lang="en-US" dirty="0" err="1" smtClean="0"/>
              <a:t>Biner</a:t>
            </a:r>
            <a:r>
              <a:rPr lang="en-US" dirty="0" smtClean="0"/>
              <a:t>	</a:t>
            </a:r>
            <a:r>
              <a:rPr lang="en-US" dirty="0" err="1" smtClean="0"/>
              <a:t>Hexa-Desimal</a:t>
            </a:r>
            <a:endParaRPr lang="en-US" dirty="0" smtClean="0"/>
          </a:p>
          <a:p>
            <a:pPr marL="2247900" indent="0">
              <a:buNone/>
              <a:tabLst>
                <a:tab pos="3225800" algn="l"/>
              </a:tabLst>
            </a:pPr>
            <a:r>
              <a:rPr lang="en-US" dirty="0" smtClean="0"/>
              <a:t>Carry:	0110 0010</a:t>
            </a:r>
          </a:p>
          <a:p>
            <a:pPr marL="533400" indent="0">
              <a:buNone/>
              <a:tabLst>
                <a:tab pos="901700" algn="l"/>
                <a:tab pos="3225800" algn="l"/>
                <a:tab pos="6273800" algn="l"/>
              </a:tabLst>
            </a:pPr>
            <a:r>
              <a:rPr lang="en-US" dirty="0" smtClean="0"/>
              <a:t>A	= 53	0011 0101	35</a:t>
            </a:r>
          </a:p>
          <a:p>
            <a:pPr marL="533400" indent="0">
              <a:buNone/>
              <a:tabLst>
                <a:tab pos="901700" algn="l"/>
                <a:tab pos="3225800" algn="l"/>
                <a:tab pos="6273800" algn="l"/>
              </a:tabLst>
            </a:pPr>
            <a:r>
              <a:rPr lang="en-US" dirty="0" smtClean="0"/>
              <a:t>B	= 25	0001 1001	19</a:t>
            </a:r>
          </a:p>
          <a:p>
            <a:pPr marL="1168400" indent="0">
              <a:spcBef>
                <a:spcPts val="1200"/>
              </a:spcBef>
              <a:buNone/>
              <a:tabLst>
                <a:tab pos="901700" algn="l"/>
                <a:tab pos="3225800" algn="l"/>
                <a:tab pos="6273800" algn="l"/>
              </a:tabLst>
            </a:pPr>
            <a:r>
              <a:rPr lang="en-US" dirty="0" smtClean="0"/>
              <a:t>78	0100 1110	4D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/>
              <a:t>Penjumlahan dan Pengurangan Biner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87624" y="5411316"/>
            <a:ext cx="65527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96132" y="5231296"/>
            <a:ext cx="360040" cy="360040"/>
            <a:chOff x="395536" y="5231296"/>
            <a:chExt cx="360040" cy="36004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95536" y="541131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395536" y="541131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457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Penjumlahan bilangan biner dimulai dari bit </a:t>
            </a:r>
            <a:r>
              <a:rPr lang="id-ID" dirty="0" smtClean="0"/>
              <a:t>LSB</a:t>
            </a:r>
            <a:r>
              <a:rPr lang="en-US" dirty="0" smtClean="0"/>
              <a:t> </a:t>
            </a:r>
            <a:r>
              <a:rPr lang="id-ID" dirty="0" smtClean="0"/>
              <a:t>menuju </a:t>
            </a:r>
            <a:r>
              <a:rPr lang="id-ID" dirty="0"/>
              <a:t>bit </a:t>
            </a:r>
            <a:r>
              <a:rPr lang="id-ID" dirty="0" smtClean="0"/>
              <a:t>MSB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355600" indent="0">
              <a:buNone/>
              <a:tabLst>
                <a:tab pos="3403600" algn="l"/>
                <a:tab pos="5473700" algn="l"/>
              </a:tabLst>
            </a:pPr>
            <a:r>
              <a:rPr lang="en-US" dirty="0" err="1" smtClean="0"/>
              <a:t>Desimal</a:t>
            </a:r>
            <a:r>
              <a:rPr lang="en-US" dirty="0" smtClean="0"/>
              <a:t>	</a:t>
            </a:r>
            <a:r>
              <a:rPr lang="en-US" dirty="0" err="1" smtClean="0"/>
              <a:t>Biner</a:t>
            </a:r>
            <a:r>
              <a:rPr lang="en-US" dirty="0" smtClean="0"/>
              <a:t>	</a:t>
            </a:r>
            <a:r>
              <a:rPr lang="en-US" dirty="0" err="1" smtClean="0"/>
              <a:t>Hexa-Desimal</a:t>
            </a:r>
            <a:endParaRPr lang="en-US" dirty="0" smtClean="0"/>
          </a:p>
          <a:p>
            <a:pPr marL="2247900" indent="0">
              <a:buNone/>
              <a:tabLst>
                <a:tab pos="3225800" algn="l"/>
              </a:tabLst>
            </a:pPr>
            <a:r>
              <a:rPr lang="en-US" dirty="0" smtClean="0"/>
              <a:t>Carry:	0000 0000</a:t>
            </a:r>
          </a:p>
          <a:p>
            <a:pPr marL="533400" indent="0">
              <a:buNone/>
              <a:tabLst>
                <a:tab pos="901700" algn="l"/>
                <a:tab pos="3225800" algn="l"/>
                <a:tab pos="6273800" algn="l"/>
              </a:tabLst>
            </a:pPr>
            <a:r>
              <a:rPr lang="en-US" dirty="0" smtClean="0"/>
              <a:t>A	= 129	1000 0001	81</a:t>
            </a:r>
          </a:p>
          <a:p>
            <a:pPr marL="533400" indent="0">
              <a:buNone/>
              <a:tabLst>
                <a:tab pos="901700" algn="l"/>
                <a:tab pos="3225800" algn="l"/>
                <a:tab pos="6273800" algn="l"/>
              </a:tabLst>
            </a:pPr>
            <a:r>
              <a:rPr lang="en-US" dirty="0" smtClean="0"/>
              <a:t>B	= 138	1000 1010	8A</a:t>
            </a:r>
          </a:p>
          <a:p>
            <a:pPr marL="1168400" indent="0">
              <a:spcBef>
                <a:spcPts val="1200"/>
              </a:spcBef>
              <a:buNone/>
              <a:tabLst>
                <a:tab pos="901700" algn="l"/>
                <a:tab pos="2959100" algn="l"/>
                <a:tab pos="6007100" algn="l"/>
                <a:tab pos="6096000" algn="l"/>
                <a:tab pos="6273800" algn="l"/>
              </a:tabLst>
            </a:pPr>
            <a:r>
              <a:rPr lang="en-US" dirty="0" smtClean="0"/>
              <a:t>267	1  0000 1011	1  0B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/>
              <a:t>Penjumlahan dan Pengurangan Biner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87624" y="5411316"/>
            <a:ext cx="65527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96132" y="5231296"/>
            <a:ext cx="360040" cy="360040"/>
            <a:chOff x="395536" y="5231296"/>
            <a:chExt cx="360040" cy="36004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95536" y="541131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395536" y="541131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332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Dalam </a:t>
            </a:r>
            <a:r>
              <a:rPr lang="id-ID" dirty="0" smtClean="0"/>
              <a:t>pen</a:t>
            </a:r>
            <a:r>
              <a:rPr lang="en-US" dirty="0" err="1" smtClean="0"/>
              <a:t>gurangan</a:t>
            </a:r>
            <a:r>
              <a:rPr lang="id-ID" dirty="0" smtClean="0"/>
              <a:t> </a:t>
            </a:r>
            <a:r>
              <a:rPr lang="id-ID" dirty="0"/>
              <a:t>bilangan biner berlaku kaidah sebagai berikut </a:t>
            </a:r>
            <a:r>
              <a:rPr lang="id-ID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/>
              <a:t>Penjumlahan dan Pengurangan Biner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5653"/>
              </p:ext>
            </p:extLst>
          </p:nvPr>
        </p:nvGraphicFramePr>
        <p:xfrm>
          <a:off x="1187624" y="3140968"/>
          <a:ext cx="691277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792088"/>
                <a:gridCol w="792088"/>
                <a:gridCol w="2232248"/>
                <a:gridCol w="16561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Borrow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SUB=A-B-Bin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Borrow Out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2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32981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Secara umum dalam sistim mikroprosesor sistim bilangan yang </a:t>
            </a:r>
            <a:r>
              <a:rPr lang="id-ID" dirty="0" smtClean="0"/>
              <a:t>digunakan</a:t>
            </a:r>
            <a:r>
              <a:rPr lang="en-US" dirty="0" smtClean="0"/>
              <a:t> </a:t>
            </a:r>
            <a:r>
              <a:rPr lang="id-ID" dirty="0" smtClean="0"/>
              <a:t>ad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empat jenis yaitu</a:t>
            </a:r>
            <a:r>
              <a:rPr lang="id-ID" dirty="0" smtClean="0"/>
              <a:t>:</a:t>
            </a: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id-ID" dirty="0"/>
              <a:t>Sistim Bilangan Desimal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dirty="0"/>
              <a:t>Sistim Bilangan Biner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dirty="0"/>
              <a:t>Sistim Bilangan Heksadesimal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dirty="0"/>
              <a:t>Sistim Bilangan Oktal</a:t>
            </a:r>
            <a:endParaRPr lang="en-US" dirty="0"/>
          </a:p>
          <a:p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/>
              <a:t>sistim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BASIS.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desimal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basis 10</a:t>
            </a:r>
            <a:r>
              <a:rPr lang="en-US" dirty="0" smtClean="0"/>
              <a:t>,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basis </a:t>
            </a:r>
            <a:r>
              <a:rPr lang="en-US" dirty="0" smtClean="0"/>
              <a:t>2</a:t>
            </a: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en-US" dirty="0" err="1"/>
              <a:t>Heksa-desimal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basis 16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/>
              <a:t>Oktal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basis 8.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Sistim Bilangan</a:t>
            </a:r>
          </a:p>
        </p:txBody>
      </p:sp>
    </p:spTree>
    <p:extLst>
      <p:ext uri="{BB962C8B-B14F-4D97-AF65-F5344CB8AC3E}">
        <p14:creationId xmlns:p14="http://schemas.microsoft.com/office/powerpoint/2010/main" val="169455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Pen</a:t>
            </a:r>
            <a:r>
              <a:rPr lang="en-US" dirty="0" err="1" smtClean="0"/>
              <a:t>gurangan</a:t>
            </a:r>
            <a:r>
              <a:rPr lang="id-ID" dirty="0" smtClean="0"/>
              <a:t> </a:t>
            </a:r>
            <a:r>
              <a:rPr lang="id-ID" dirty="0"/>
              <a:t>bilangan biner dimulai dari bit </a:t>
            </a:r>
            <a:r>
              <a:rPr lang="id-ID" dirty="0" smtClean="0"/>
              <a:t>LSB</a:t>
            </a:r>
            <a:r>
              <a:rPr lang="en-US" dirty="0" smtClean="0"/>
              <a:t> </a:t>
            </a:r>
            <a:r>
              <a:rPr lang="id-ID" dirty="0" smtClean="0"/>
              <a:t>menuju </a:t>
            </a:r>
            <a:r>
              <a:rPr lang="id-ID" dirty="0"/>
              <a:t>bit </a:t>
            </a:r>
            <a:r>
              <a:rPr lang="id-ID" dirty="0" smtClean="0"/>
              <a:t>MSB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355600" indent="0">
              <a:buNone/>
              <a:tabLst>
                <a:tab pos="3403600" algn="l"/>
                <a:tab pos="5473700" algn="l"/>
              </a:tabLst>
            </a:pPr>
            <a:r>
              <a:rPr lang="en-US" dirty="0" err="1" smtClean="0"/>
              <a:t>Desimal</a:t>
            </a:r>
            <a:r>
              <a:rPr lang="en-US" dirty="0" smtClean="0"/>
              <a:t>	</a:t>
            </a:r>
            <a:r>
              <a:rPr lang="en-US" dirty="0" err="1" smtClean="0"/>
              <a:t>Biner</a:t>
            </a:r>
            <a:r>
              <a:rPr lang="en-US" dirty="0" smtClean="0"/>
              <a:t>	</a:t>
            </a:r>
            <a:r>
              <a:rPr lang="en-US" dirty="0" err="1" smtClean="0"/>
              <a:t>Hexa-Desimal</a:t>
            </a:r>
            <a:endParaRPr lang="en-US" dirty="0" smtClean="0"/>
          </a:p>
          <a:p>
            <a:pPr marL="2057400" indent="0">
              <a:buNone/>
              <a:tabLst>
                <a:tab pos="3225800" algn="l"/>
              </a:tabLst>
            </a:pPr>
            <a:r>
              <a:rPr lang="en-US" dirty="0" smtClean="0"/>
              <a:t>Borrow:	0011 0000</a:t>
            </a:r>
          </a:p>
          <a:p>
            <a:pPr marL="533400" indent="0">
              <a:buNone/>
              <a:tabLst>
                <a:tab pos="901700" algn="l"/>
                <a:tab pos="3225800" algn="l"/>
                <a:tab pos="6273800" algn="l"/>
              </a:tabLst>
            </a:pPr>
            <a:r>
              <a:rPr lang="en-US" dirty="0" smtClean="0"/>
              <a:t>A	= 53	0011 0101	35</a:t>
            </a:r>
          </a:p>
          <a:p>
            <a:pPr marL="533400" indent="0">
              <a:buNone/>
              <a:tabLst>
                <a:tab pos="901700" algn="l"/>
                <a:tab pos="3225800" algn="l"/>
                <a:tab pos="6273800" algn="l"/>
              </a:tabLst>
            </a:pPr>
            <a:r>
              <a:rPr lang="en-US" dirty="0" smtClean="0"/>
              <a:t>B	= 25	0001 1001	19</a:t>
            </a:r>
          </a:p>
          <a:p>
            <a:pPr marL="1168400" indent="0">
              <a:spcBef>
                <a:spcPts val="1200"/>
              </a:spcBef>
              <a:buNone/>
              <a:tabLst>
                <a:tab pos="901700" algn="l"/>
                <a:tab pos="3225800" algn="l"/>
                <a:tab pos="6273800" algn="l"/>
              </a:tabLst>
            </a:pPr>
            <a:r>
              <a:rPr lang="en-US" dirty="0"/>
              <a:t>2</a:t>
            </a:r>
            <a:r>
              <a:rPr lang="en-US" dirty="0" smtClean="0"/>
              <a:t>8	0001 1100	1C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/>
              <a:t>Penjumlahan dan Pengurangan Biner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87624" y="5411316"/>
            <a:ext cx="65527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96132" y="5411316"/>
            <a:ext cx="3600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03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Pen</a:t>
            </a:r>
            <a:r>
              <a:rPr lang="en-US" dirty="0" err="1" smtClean="0"/>
              <a:t>gurangan</a:t>
            </a:r>
            <a:r>
              <a:rPr lang="id-ID" dirty="0" smtClean="0"/>
              <a:t> </a:t>
            </a:r>
            <a:r>
              <a:rPr lang="id-ID" dirty="0"/>
              <a:t>bilangan biner dimulai dari bit </a:t>
            </a:r>
            <a:r>
              <a:rPr lang="id-ID" dirty="0" smtClean="0"/>
              <a:t>LSB</a:t>
            </a:r>
            <a:r>
              <a:rPr lang="en-US" dirty="0" smtClean="0"/>
              <a:t> </a:t>
            </a:r>
            <a:r>
              <a:rPr lang="id-ID" dirty="0" smtClean="0"/>
              <a:t>menuju </a:t>
            </a:r>
            <a:r>
              <a:rPr lang="id-ID" dirty="0"/>
              <a:t>bit </a:t>
            </a:r>
            <a:r>
              <a:rPr lang="id-ID" dirty="0" smtClean="0"/>
              <a:t>MSB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355600" indent="0">
              <a:buNone/>
              <a:tabLst>
                <a:tab pos="3403600" algn="l"/>
                <a:tab pos="5473700" algn="l"/>
              </a:tabLst>
            </a:pPr>
            <a:r>
              <a:rPr lang="en-US" dirty="0" err="1" smtClean="0"/>
              <a:t>Desimal</a:t>
            </a:r>
            <a:r>
              <a:rPr lang="en-US" dirty="0" smtClean="0"/>
              <a:t>	</a:t>
            </a:r>
            <a:r>
              <a:rPr lang="en-US" dirty="0" err="1" smtClean="0"/>
              <a:t>Biner</a:t>
            </a:r>
            <a:r>
              <a:rPr lang="en-US" dirty="0" smtClean="0"/>
              <a:t>	</a:t>
            </a:r>
            <a:r>
              <a:rPr lang="en-US" dirty="0" err="1" smtClean="0"/>
              <a:t>Hexa-Desimal</a:t>
            </a:r>
            <a:endParaRPr lang="en-US" dirty="0" smtClean="0"/>
          </a:p>
          <a:p>
            <a:pPr marL="2057400" indent="0">
              <a:buNone/>
              <a:tabLst>
                <a:tab pos="3225800" algn="l"/>
              </a:tabLst>
            </a:pPr>
            <a:r>
              <a:rPr lang="en-US" dirty="0" smtClean="0"/>
              <a:t>Borrow:	0000 0000</a:t>
            </a:r>
          </a:p>
          <a:p>
            <a:pPr marL="533400" indent="0">
              <a:buNone/>
              <a:tabLst>
                <a:tab pos="901700" algn="l"/>
                <a:tab pos="3225800" algn="l"/>
                <a:tab pos="6273800" algn="l"/>
              </a:tabLst>
            </a:pPr>
            <a:r>
              <a:rPr lang="en-US" dirty="0" smtClean="0"/>
              <a:t>A	= 129	1000 0001	81</a:t>
            </a:r>
          </a:p>
          <a:p>
            <a:pPr marL="533400" indent="0">
              <a:buNone/>
              <a:tabLst>
                <a:tab pos="901700" algn="l"/>
                <a:tab pos="3225800" algn="l"/>
                <a:tab pos="6273800" algn="l"/>
              </a:tabLst>
            </a:pPr>
            <a:r>
              <a:rPr lang="en-US" dirty="0" smtClean="0"/>
              <a:t>B	= 128	1000 0000	80</a:t>
            </a:r>
          </a:p>
          <a:p>
            <a:pPr marL="1168400" indent="0">
              <a:spcBef>
                <a:spcPts val="1200"/>
              </a:spcBef>
              <a:buNone/>
              <a:tabLst>
                <a:tab pos="901700" algn="l"/>
                <a:tab pos="2959100" algn="l"/>
                <a:tab pos="6007100" algn="l"/>
                <a:tab pos="6096000" algn="l"/>
                <a:tab pos="6273800" algn="l"/>
              </a:tabLst>
            </a:pPr>
            <a:r>
              <a:rPr lang="en-US" dirty="0" smtClean="0"/>
              <a:t>    1	    0000 0001	     1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/>
              <a:t>Penjumlahan dan Pengurangan Biner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87624" y="5411316"/>
            <a:ext cx="65527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96132" y="5411316"/>
            <a:ext cx="3600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03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Pengurangan suatu bilangan dapat dilakukan dengan penjumlahan </a:t>
            </a:r>
            <a:r>
              <a:rPr lang="id-ID" dirty="0" smtClean="0"/>
              <a:t>bilangan</a:t>
            </a:r>
            <a:r>
              <a:rPr lang="en-US" dirty="0" smtClean="0"/>
              <a:t> </a:t>
            </a:r>
            <a:r>
              <a:rPr lang="id-ID" dirty="0" smtClean="0"/>
              <a:t>tersebut </a:t>
            </a:r>
            <a:r>
              <a:rPr lang="id-ID" dirty="0"/>
              <a:t>dengan komplemen bilangan pengurangnya (</a:t>
            </a:r>
            <a:r>
              <a:rPr lang="id-ID" dirty="0" smtClean="0"/>
              <a:t>A-B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id-ID" dirty="0"/>
              <a:t>= A+(-B).</a:t>
            </a:r>
          </a:p>
          <a:p>
            <a:r>
              <a:rPr lang="id-ID" dirty="0"/>
              <a:t>Dalam desimal dikenal istilah komplemen 9 dan komplemen </a:t>
            </a:r>
            <a:r>
              <a:rPr lang="id-ID" dirty="0" smtClean="0"/>
              <a:t>10</a:t>
            </a:r>
            <a:r>
              <a:rPr lang="en-US" dirty="0" smtClean="0"/>
              <a:t>.</a:t>
            </a:r>
            <a:endParaRPr lang="id-ID" dirty="0"/>
          </a:p>
          <a:p>
            <a:r>
              <a:rPr lang="en-US" dirty="0" smtClean="0"/>
              <a:t>D</a:t>
            </a:r>
            <a:r>
              <a:rPr lang="id-ID" dirty="0" smtClean="0"/>
              <a:t>alam </a:t>
            </a:r>
            <a:r>
              <a:rPr lang="id-ID" dirty="0"/>
              <a:t>biner dikenal komplemen 1 dan komplemen 2.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Pen</a:t>
            </a:r>
            <a:r>
              <a:rPr lang="en-US" sz="4000" dirty="0" err="1" smtClean="0"/>
              <a:t>guranga</a:t>
            </a:r>
            <a:r>
              <a:rPr lang="id-ID" sz="4000" dirty="0" smtClean="0"/>
              <a:t>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id-ID" sz="4000" dirty="0" smtClean="0"/>
              <a:t>dengan </a:t>
            </a:r>
            <a:r>
              <a:rPr lang="id-ID" sz="4000" dirty="0"/>
              <a:t>Metoda Komplemen</a:t>
            </a:r>
          </a:p>
        </p:txBody>
      </p:sp>
    </p:spTree>
    <p:extLst>
      <p:ext uri="{BB962C8B-B14F-4D97-AF65-F5344CB8AC3E}">
        <p14:creationId xmlns:p14="http://schemas.microsoft.com/office/powerpoint/2010/main" val="419095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334998"/>
              </p:ext>
            </p:extLst>
          </p:nvPr>
        </p:nvGraphicFramePr>
        <p:xfrm>
          <a:off x="698500" y="2204864"/>
          <a:ext cx="7747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204"/>
                <a:gridCol w="1889596"/>
                <a:gridCol w="270644"/>
                <a:gridCol w="1944216"/>
                <a:gridCol w="243334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Desimal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Biner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Bilangan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Komplemen</a:t>
                      </a:r>
                      <a:r>
                        <a:rPr lang="en-US" dirty="0" smtClean="0"/>
                        <a:t> 9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Bilangan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Komplemen</a:t>
                      </a:r>
                      <a:r>
                        <a:rPr lang="en-US" dirty="0" smtClean="0"/>
                        <a:t> 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Pen</a:t>
            </a:r>
            <a:r>
              <a:rPr lang="en-US" sz="4000" dirty="0" err="1" smtClean="0"/>
              <a:t>guranga</a:t>
            </a:r>
            <a:r>
              <a:rPr lang="id-ID" sz="4000" dirty="0" smtClean="0"/>
              <a:t>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id-ID" sz="4000" dirty="0" smtClean="0"/>
              <a:t>dengan </a:t>
            </a:r>
            <a:r>
              <a:rPr lang="id-ID" sz="4000" dirty="0"/>
              <a:t>Metoda Komplemen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995936" y="4221088"/>
            <a:ext cx="4448816" cy="2121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d-ID" dirty="0"/>
              <a:t>Disamping komplemen 9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l</a:t>
            </a:r>
            <a:r>
              <a:rPr lang="en-US" dirty="0" smtClean="0"/>
              <a:t>am</a:t>
            </a:r>
            <a:r>
              <a:rPr lang="id-ID" dirty="0" smtClean="0"/>
              <a:t> </a:t>
            </a:r>
            <a:r>
              <a:rPr lang="id-ID" dirty="0"/>
              <a:t>desimal dikenal komplemen 10 </a:t>
            </a:r>
            <a:r>
              <a:rPr lang="id-ID" dirty="0" smtClean="0"/>
              <a:t>yaitu</a:t>
            </a:r>
            <a:r>
              <a:rPr lang="en-US" dirty="0" smtClean="0"/>
              <a:t> </a:t>
            </a:r>
            <a:r>
              <a:rPr lang="id-ID" dirty="0" smtClean="0"/>
              <a:t>komplemen </a:t>
            </a:r>
            <a:r>
              <a:rPr lang="id-ID" dirty="0"/>
              <a:t>9 + 1. </a:t>
            </a:r>
            <a:endParaRPr lang="en-US" dirty="0" smtClean="0"/>
          </a:p>
          <a:p>
            <a:pPr algn="just"/>
            <a:r>
              <a:rPr lang="id-ID" dirty="0" smtClean="0"/>
              <a:t>Sedangkan </a:t>
            </a:r>
            <a:r>
              <a:rPr lang="id-ID" dirty="0"/>
              <a:t>dalam biner dikenal komplemen 2 </a:t>
            </a:r>
            <a:r>
              <a:rPr lang="id-ID" dirty="0" smtClean="0"/>
              <a:t>yaitu</a:t>
            </a:r>
            <a:r>
              <a:rPr lang="en-US" dirty="0" smtClean="0"/>
              <a:t> </a:t>
            </a:r>
            <a:r>
              <a:rPr lang="id-ID" dirty="0" smtClean="0"/>
              <a:t>komplemen 1+</a:t>
            </a:r>
            <a:r>
              <a:rPr lang="en-US" dirty="0" smtClean="0"/>
              <a:t>1.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042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Pen</a:t>
            </a:r>
            <a:r>
              <a:rPr lang="en-US" sz="4000" dirty="0" err="1" smtClean="0"/>
              <a:t>guranga</a:t>
            </a:r>
            <a:r>
              <a:rPr lang="id-ID" sz="4000" dirty="0" smtClean="0"/>
              <a:t>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id-ID" sz="4000" dirty="0" smtClean="0"/>
              <a:t>dengan </a:t>
            </a:r>
            <a:r>
              <a:rPr lang="id-ID" sz="4000" dirty="0"/>
              <a:t>Metoda Komplemen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Komplemen</a:t>
            </a:r>
            <a:r>
              <a:rPr lang="en-US" dirty="0" smtClean="0"/>
              <a:t>:</a:t>
            </a:r>
            <a:endParaRPr lang="id-ID" dirty="0"/>
          </a:p>
        </p:txBody>
      </p:sp>
      <p:pic>
        <p:nvPicPr>
          <p:cNvPr id="1026" name="Picture 2" descr="C:\Documents and Settings\Abu Qoyyim\Application Data\PixelMetrics\CaptureWiz\Tem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24944"/>
            <a:ext cx="709107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95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Pen</a:t>
            </a:r>
            <a:r>
              <a:rPr lang="en-US" sz="4000" dirty="0" err="1" smtClean="0"/>
              <a:t>guranga</a:t>
            </a:r>
            <a:r>
              <a:rPr lang="id-ID" sz="4000" dirty="0" smtClean="0"/>
              <a:t>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id-ID" sz="4000" dirty="0" smtClean="0"/>
              <a:t>dengan </a:t>
            </a:r>
            <a:r>
              <a:rPr lang="id-ID" sz="4000" dirty="0"/>
              <a:t>Metoda Komplemen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Komplemen</a:t>
            </a:r>
            <a:r>
              <a:rPr lang="en-US" dirty="0" smtClean="0"/>
              <a:t>:</a:t>
            </a:r>
            <a:endParaRPr lang="id-ID" dirty="0"/>
          </a:p>
        </p:txBody>
      </p:sp>
      <p:pic>
        <p:nvPicPr>
          <p:cNvPr id="2050" name="Picture 2" descr="C:\Documents and Settings\Abu Qoyyim\Application Data\PixelMetrics\CaptureWiz\Tem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80928"/>
            <a:ext cx="743122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31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Dalam operasi aritmetika sering diperlukan juga penyajian bilangan </a:t>
            </a:r>
            <a:r>
              <a:rPr lang="id-ID" dirty="0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tanda </a:t>
            </a:r>
            <a:r>
              <a:rPr lang="id-ID" dirty="0"/>
              <a:t>positif dan negatif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dirty="0" smtClean="0"/>
              <a:t> </a:t>
            </a:r>
            <a:r>
              <a:rPr lang="id-ID" dirty="0"/>
              <a:t>Bilangan semacam ini disebut bilangan bertanda.</a:t>
            </a:r>
          </a:p>
          <a:p>
            <a:r>
              <a:rPr lang="id-ID" dirty="0"/>
              <a:t>Untuk menyajikan tanda suatu bilangan biner apakah positif atau </a:t>
            </a:r>
            <a:r>
              <a:rPr lang="id-ID" dirty="0" smtClean="0"/>
              <a:t>negatif</a:t>
            </a:r>
            <a:r>
              <a:rPr lang="en-US" dirty="0" smtClean="0"/>
              <a:t> </a:t>
            </a:r>
            <a:r>
              <a:rPr lang="id-ID" dirty="0" smtClean="0"/>
              <a:t>digunakan </a:t>
            </a:r>
            <a:r>
              <a:rPr lang="id-ID" dirty="0"/>
              <a:t>satu bit data yaitu bit MSB atau b7 untuk data 8 bit. </a:t>
            </a:r>
            <a:endParaRPr lang="en-US" dirty="0" smtClean="0"/>
          </a:p>
          <a:p>
            <a:r>
              <a:rPr lang="id-ID" dirty="0" smtClean="0"/>
              <a:t>Jika </a:t>
            </a:r>
            <a:r>
              <a:rPr lang="id-ID" dirty="0"/>
              <a:t>b7 = </a:t>
            </a:r>
            <a:r>
              <a:rPr lang="id-ID" dirty="0" smtClean="0"/>
              <a:t>1</a:t>
            </a:r>
            <a:r>
              <a:rPr lang="en-US" dirty="0" smtClean="0"/>
              <a:t> </a:t>
            </a:r>
            <a:r>
              <a:rPr lang="id-ID" dirty="0" smtClean="0"/>
              <a:t>menandakan </a:t>
            </a:r>
            <a:r>
              <a:rPr lang="id-ID" dirty="0"/>
              <a:t>bilangan tersebut negatif (-) </a:t>
            </a:r>
            <a:r>
              <a:rPr lang="id-ID" dirty="0" smtClean="0"/>
              <a:t>seda</a:t>
            </a:r>
            <a:r>
              <a:rPr lang="en-US" dirty="0" smtClean="0"/>
              <a:t>n</a:t>
            </a:r>
            <a:r>
              <a:rPr lang="id-ID" dirty="0" smtClean="0"/>
              <a:t>gkan </a:t>
            </a:r>
            <a:r>
              <a:rPr lang="id-ID" dirty="0"/>
              <a:t>jika b7 = 0 </a:t>
            </a:r>
            <a:r>
              <a:rPr lang="id-ID" dirty="0" smtClean="0"/>
              <a:t>menunjukkan</a:t>
            </a:r>
            <a:r>
              <a:rPr lang="en-US" dirty="0" smtClean="0"/>
              <a:t> </a:t>
            </a:r>
            <a:r>
              <a:rPr lang="id-ID" dirty="0" smtClean="0"/>
              <a:t>bilangan </a:t>
            </a:r>
            <a:r>
              <a:rPr lang="id-ID" dirty="0"/>
              <a:t>tersebut positif </a:t>
            </a:r>
            <a:r>
              <a:rPr lang="en-US" dirty="0" smtClean="0"/>
              <a:t>(</a:t>
            </a:r>
            <a:r>
              <a:rPr lang="id-ID" dirty="0" smtClean="0"/>
              <a:t>+</a:t>
            </a:r>
            <a:r>
              <a:rPr lang="en-US" dirty="0" smtClean="0"/>
              <a:t>).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Bilangan Biner Bertanda 8 Bit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257401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988840"/>
            <a:ext cx="7745505" cy="3877815"/>
          </a:xfrm>
        </p:spPr>
        <p:txBody>
          <a:bodyPr>
            <a:norm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Bertanda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Bilangan Biner Bertanda 8 Bit</a:t>
            </a:r>
            <a:endParaRPr lang="id-ID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883660"/>
              </p:ext>
            </p:extLst>
          </p:nvPr>
        </p:nvGraphicFramePr>
        <p:xfrm>
          <a:off x="1115616" y="2564904"/>
          <a:ext cx="691277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554"/>
                <a:gridCol w="1929814"/>
                <a:gridCol w="288032"/>
                <a:gridCol w="1929816"/>
                <a:gridCol w="13825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Desimal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Positif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Biner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Bertanda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Desimal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Negatif</a:t>
                      </a:r>
                      <a:endParaRPr lang="id-ID" dirty="0" smtClean="0"/>
                    </a:p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Biner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Bertanda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0 000 0001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</a:t>
                      </a:r>
                      <a:r>
                        <a:rPr lang="id-ID" dirty="0" smtClean="0"/>
                        <a:t>111</a:t>
                      </a:r>
                      <a:r>
                        <a:rPr lang="en-US" dirty="0" smtClean="0"/>
                        <a:t> </a:t>
                      </a:r>
                      <a:r>
                        <a:rPr lang="id-ID" dirty="0" smtClean="0"/>
                        <a:t>111</a:t>
                      </a:r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0 000 0010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</a:t>
                      </a:r>
                      <a:r>
                        <a:rPr lang="id-ID" dirty="0" smtClean="0"/>
                        <a:t>111</a:t>
                      </a:r>
                      <a:r>
                        <a:rPr lang="en-US" dirty="0" smtClean="0"/>
                        <a:t> </a:t>
                      </a:r>
                      <a:r>
                        <a:rPr lang="id-ID" dirty="0" smtClean="0"/>
                        <a:t>11</a:t>
                      </a:r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0 000 0011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</a:t>
                      </a:r>
                      <a:r>
                        <a:rPr lang="id-ID" dirty="0" smtClean="0"/>
                        <a:t>111</a:t>
                      </a:r>
                      <a:r>
                        <a:rPr lang="en-US" dirty="0" smtClean="0"/>
                        <a:t> </a:t>
                      </a:r>
                      <a:r>
                        <a:rPr lang="id-ID" dirty="0" smtClean="0"/>
                        <a:t>110</a:t>
                      </a:r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0 000 0100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</a:t>
                      </a:r>
                      <a:r>
                        <a:rPr lang="id-ID" dirty="0" smtClean="0"/>
                        <a:t>111</a:t>
                      </a:r>
                      <a:r>
                        <a:rPr lang="en-US" dirty="0" smtClean="0"/>
                        <a:t> </a:t>
                      </a:r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100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…………..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…………..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0 000 1010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</a:t>
                      </a:r>
                      <a:r>
                        <a:rPr lang="id-ID" dirty="0" smtClean="0"/>
                        <a:t>111</a:t>
                      </a:r>
                      <a:r>
                        <a:rPr lang="en-US" dirty="0" smtClean="0"/>
                        <a:t> </a:t>
                      </a:r>
                      <a:r>
                        <a:rPr lang="id-ID" dirty="0" smtClean="0"/>
                        <a:t>011</a:t>
                      </a:r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…………..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…………..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+126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0 111 1110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-126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</a:t>
                      </a:r>
                      <a:r>
                        <a:rPr lang="id-ID" dirty="0" smtClean="0"/>
                        <a:t>000</a:t>
                      </a:r>
                      <a:r>
                        <a:rPr lang="en-US" dirty="0" smtClean="0"/>
                        <a:t> </a:t>
                      </a:r>
                      <a:r>
                        <a:rPr lang="id-ID" dirty="0" smtClean="0"/>
                        <a:t>001</a:t>
                      </a:r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+127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0 111 1111</a:t>
                      </a:r>
                      <a:endParaRPr lang="id-ID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-127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</a:t>
                      </a:r>
                      <a:r>
                        <a:rPr lang="id-ID" dirty="0" smtClean="0"/>
                        <a:t>000</a:t>
                      </a:r>
                      <a:r>
                        <a:rPr lang="en-US" dirty="0" smtClean="0"/>
                        <a:t> </a:t>
                      </a:r>
                      <a:r>
                        <a:rPr lang="id-ID" dirty="0" smtClean="0"/>
                        <a:t>000</a:t>
                      </a:r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02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ri </a:t>
            </a:r>
            <a:r>
              <a:rPr lang="id-ID" dirty="0"/>
              <a:t>tabel dapat dibuat </a:t>
            </a:r>
            <a:r>
              <a:rPr lang="id-ID" dirty="0" smtClean="0"/>
              <a:t>g</a:t>
            </a:r>
            <a:r>
              <a:rPr lang="en-US" dirty="0" smtClean="0"/>
              <a:t>a</a:t>
            </a:r>
            <a:r>
              <a:rPr lang="id-ID" dirty="0" smtClean="0"/>
              <a:t>ris </a:t>
            </a:r>
            <a:r>
              <a:rPr lang="id-ID" dirty="0"/>
              <a:t>bilangan dengan bilangan terkecil </a:t>
            </a:r>
            <a:r>
              <a:rPr lang="en-US" dirty="0" smtClean="0"/>
              <a:t>1</a:t>
            </a:r>
            <a:r>
              <a:rPr lang="id-ID" dirty="0" smtClean="0"/>
              <a:t>0000000 =</a:t>
            </a:r>
            <a:r>
              <a:rPr lang="en-US" dirty="0" smtClean="0"/>
              <a:t> -128</a:t>
            </a:r>
            <a:r>
              <a:rPr lang="id-ID" baseline="-25000" dirty="0" smtClean="0"/>
              <a:t>10</a:t>
            </a:r>
            <a:r>
              <a:rPr lang="id-ID" dirty="0" smtClean="0"/>
              <a:t>= </a:t>
            </a:r>
            <a:r>
              <a:rPr lang="en-US" dirty="0" smtClean="0"/>
              <a:t>80</a:t>
            </a:r>
            <a:r>
              <a:rPr lang="id-ID" baseline="-25000" dirty="0" smtClean="0"/>
              <a:t>16</a:t>
            </a:r>
            <a:r>
              <a:rPr lang="id-ID" dirty="0" smtClean="0"/>
              <a:t> d</a:t>
            </a:r>
            <a:r>
              <a:rPr lang="en-US" dirty="0" smtClean="0"/>
              <a:t>a</a:t>
            </a:r>
            <a:r>
              <a:rPr lang="id-ID" dirty="0" smtClean="0"/>
              <a:t>n bil</a:t>
            </a:r>
            <a:r>
              <a:rPr lang="en-US" dirty="0" smtClean="0"/>
              <a:t>a</a:t>
            </a:r>
            <a:r>
              <a:rPr lang="id-ID" dirty="0" smtClean="0"/>
              <a:t>ngan terbes</a:t>
            </a:r>
            <a:r>
              <a:rPr lang="en-US" dirty="0" smtClean="0"/>
              <a:t>a</a:t>
            </a:r>
            <a:r>
              <a:rPr lang="id-ID" dirty="0" smtClean="0"/>
              <a:t>r </a:t>
            </a:r>
            <a:r>
              <a:rPr lang="en-US" dirty="0" smtClean="0"/>
              <a:t>0</a:t>
            </a:r>
            <a:r>
              <a:rPr lang="id-ID" dirty="0" smtClean="0"/>
              <a:t>1111111 </a:t>
            </a:r>
            <a:r>
              <a:rPr lang="id-ID" dirty="0"/>
              <a:t>= </a:t>
            </a:r>
            <a:r>
              <a:rPr lang="en-US" dirty="0" smtClean="0"/>
              <a:t>+127</a:t>
            </a:r>
            <a:r>
              <a:rPr lang="id-ID" baseline="-25000" dirty="0" smtClean="0"/>
              <a:t>10</a:t>
            </a:r>
            <a:r>
              <a:rPr lang="id-ID" dirty="0" smtClean="0"/>
              <a:t> </a:t>
            </a:r>
            <a:r>
              <a:rPr lang="id-ID" dirty="0"/>
              <a:t>= </a:t>
            </a:r>
            <a:r>
              <a:rPr lang="en-US" dirty="0"/>
              <a:t>7</a:t>
            </a:r>
            <a:r>
              <a:rPr lang="id-ID" dirty="0" smtClean="0"/>
              <a:t>F</a:t>
            </a:r>
            <a:r>
              <a:rPr lang="id-ID" baseline="-25000" dirty="0" smtClean="0"/>
              <a:t>I6</a:t>
            </a:r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spcBef>
                <a:spcPts val="0"/>
              </a:spcBef>
              <a:buNone/>
              <a:tabLst>
                <a:tab pos="3492500" algn="l"/>
                <a:tab pos="6731000" algn="l"/>
              </a:tabLst>
            </a:pPr>
            <a:r>
              <a:rPr lang="en-US" baseline="-25000" dirty="0"/>
              <a:t>1</a:t>
            </a:r>
            <a:r>
              <a:rPr lang="en-US" baseline="-25000" dirty="0" smtClean="0"/>
              <a:t>0000000	00000000	11111111</a:t>
            </a:r>
          </a:p>
          <a:p>
            <a:pPr marL="266700" indent="0">
              <a:spcBef>
                <a:spcPts val="0"/>
              </a:spcBef>
              <a:buNone/>
              <a:tabLst>
                <a:tab pos="3771900" algn="l"/>
                <a:tab pos="6997700" algn="l"/>
              </a:tabLst>
            </a:pPr>
            <a:r>
              <a:rPr lang="en-US" baseline="-25000" dirty="0" smtClean="0"/>
              <a:t>-12</a:t>
            </a:r>
            <a:r>
              <a:rPr lang="id-ID" baseline="-25000" dirty="0" smtClean="0"/>
              <a:t>8</a:t>
            </a:r>
            <a:r>
              <a:rPr lang="en-US" baseline="-25000" dirty="0" smtClean="0"/>
              <a:t>	0	+127</a:t>
            </a:r>
          </a:p>
          <a:p>
            <a:pPr marL="266700" indent="0">
              <a:spcBef>
                <a:spcPts val="0"/>
              </a:spcBef>
              <a:buNone/>
              <a:tabLst>
                <a:tab pos="3771900" algn="l"/>
                <a:tab pos="6997700" algn="l"/>
              </a:tabLst>
            </a:pPr>
            <a:r>
              <a:rPr lang="en-US" baseline="-25000" dirty="0" smtClean="0"/>
              <a:t>80	00	7F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/>
              <a:t>BILANG</a:t>
            </a:r>
            <a:r>
              <a:rPr lang="en-US" sz="3200" dirty="0"/>
              <a:t>A</a:t>
            </a:r>
            <a:r>
              <a:rPr lang="id-ID" sz="3200" dirty="0"/>
              <a:t>N</a:t>
            </a:r>
            <a:r>
              <a:rPr lang="en-US" sz="3200" dirty="0"/>
              <a:t> </a:t>
            </a:r>
            <a:r>
              <a:rPr lang="id-ID" sz="3200" dirty="0"/>
              <a:t>BINER </a:t>
            </a:r>
            <a:r>
              <a:rPr lang="id-ID" sz="3200" dirty="0" smtClean="0"/>
              <a:t>BERTANDA </a:t>
            </a:r>
            <a:r>
              <a:rPr lang="id-ID" sz="3200" dirty="0"/>
              <a:t>8 BIT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87625" y="3861048"/>
            <a:ext cx="6784430" cy="432048"/>
            <a:chOff x="699247" y="3958456"/>
            <a:chExt cx="7761185" cy="43204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99247" y="3958456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460432" y="3958456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2" idx="1"/>
              <a:endCxn id="2" idx="3"/>
            </p:cNvCxnSpPr>
            <p:nvPr/>
          </p:nvCxnSpPr>
          <p:spPr>
            <a:xfrm>
              <a:off x="699247" y="4187255"/>
              <a:ext cx="774550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234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988840"/>
            <a:ext cx="7745505" cy="3877815"/>
          </a:xfrm>
        </p:spPr>
        <p:txBody>
          <a:bodyPr>
            <a:normAutofit/>
          </a:bodyPr>
          <a:lstStyle/>
          <a:p>
            <a:r>
              <a:rPr lang="en-US" sz="2000" dirty="0" err="1"/>
              <a:t>Penyajian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biner</a:t>
            </a:r>
            <a:r>
              <a:rPr lang="en-US" sz="2000" dirty="0"/>
              <a:t> </a:t>
            </a:r>
            <a:r>
              <a:rPr lang="en-US" sz="2000" dirty="0" err="1"/>
              <a:t>bertanda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/>
              <a:t>bit </a:t>
            </a:r>
            <a:r>
              <a:rPr lang="en-US" sz="2000" dirty="0" smtClean="0"/>
              <a:t>b7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memenuhi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pengolahan</a:t>
            </a:r>
            <a:r>
              <a:rPr lang="en-US" sz="2000" dirty="0"/>
              <a:t> data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aritmetika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:</a:t>
            </a:r>
            <a:endParaRPr lang="id-ID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Bilangan Biner Bertanda 8 Bit</a:t>
            </a:r>
            <a:endParaRPr lang="id-ID" sz="4400" dirty="0"/>
          </a:p>
        </p:txBody>
      </p:sp>
      <p:pic>
        <p:nvPicPr>
          <p:cNvPr id="3074" name="Picture 2" descr="C:\Documents and Settings\Abu Qoyyim\Application Data\PixelMetrics\CaptureWiz\Temp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3356992"/>
            <a:ext cx="626073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24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32981"/>
          </a:xfrm>
        </p:spPr>
        <p:txBody>
          <a:bodyPr>
            <a:normAutofit fontScale="70000" lnSpcReduction="20000"/>
          </a:bodyPr>
          <a:lstStyle/>
          <a:p>
            <a:r>
              <a:rPr lang="id-ID" dirty="0"/>
              <a:t>Bilangan desimal </a:t>
            </a:r>
            <a:r>
              <a:rPr lang="en-US" dirty="0" err="1" smtClean="0"/>
              <a:t>adalah</a:t>
            </a:r>
            <a:r>
              <a:rPr lang="id-ID" dirty="0" smtClean="0"/>
              <a:t> </a:t>
            </a:r>
            <a:r>
              <a:rPr lang="id-ID" dirty="0"/>
              <a:t>bilangan berbasis sepuluh. </a:t>
            </a:r>
            <a:endParaRPr lang="en-US" dirty="0" smtClean="0"/>
          </a:p>
          <a:p>
            <a:r>
              <a:rPr lang="id-ID" dirty="0" smtClean="0"/>
              <a:t>Dalam </a:t>
            </a:r>
            <a:r>
              <a:rPr lang="id-ID" dirty="0"/>
              <a:t>desimal </a:t>
            </a:r>
            <a:r>
              <a:rPr lang="id-ID" dirty="0" smtClean="0"/>
              <a:t>dikenal</a:t>
            </a:r>
            <a:r>
              <a:rPr lang="en-US" dirty="0" smtClean="0"/>
              <a:t> </a:t>
            </a:r>
            <a:r>
              <a:rPr lang="id-ID" dirty="0" smtClean="0"/>
              <a:t>sepu</a:t>
            </a:r>
            <a:r>
              <a:rPr lang="en-US" dirty="0" smtClean="0"/>
              <a:t>l</a:t>
            </a:r>
            <a:r>
              <a:rPr lang="id-ID" dirty="0" smtClean="0"/>
              <a:t>uh </a:t>
            </a:r>
            <a:r>
              <a:rPr lang="id-ID" dirty="0"/>
              <a:t>simbol bilangan yaitu; 0, 1, 2, 3, 4, 5, 6, 7, 8, 9. </a:t>
            </a:r>
            <a:endParaRPr lang="en-US" dirty="0" smtClean="0"/>
          </a:p>
          <a:p>
            <a:r>
              <a:rPr lang="id-ID" dirty="0" smtClean="0"/>
              <a:t>Nil</a:t>
            </a:r>
            <a:r>
              <a:rPr lang="en-US" dirty="0" smtClean="0"/>
              <a:t>a</a:t>
            </a:r>
            <a:r>
              <a:rPr lang="id-ID" dirty="0" smtClean="0"/>
              <a:t>i </a:t>
            </a:r>
            <a:r>
              <a:rPr lang="id-ID" dirty="0"/>
              <a:t>sebuah </a:t>
            </a:r>
            <a:r>
              <a:rPr lang="id-ID" dirty="0" smtClean="0"/>
              <a:t>angka</a:t>
            </a:r>
            <a:r>
              <a:rPr lang="en-US" dirty="0" smtClean="0"/>
              <a:t> </a:t>
            </a:r>
            <a:r>
              <a:rPr lang="id-ID" dirty="0" smtClean="0"/>
              <a:t>ditentukan </a:t>
            </a:r>
            <a:r>
              <a:rPr lang="id-ID" dirty="0"/>
              <a:t>oleh posisi angka tersebut. Dalam sistim </a:t>
            </a:r>
            <a:r>
              <a:rPr lang="id-ID" dirty="0" smtClean="0"/>
              <a:t>desima</a:t>
            </a:r>
            <a:r>
              <a:rPr lang="en-US" dirty="0" smtClean="0"/>
              <a:t>l</a:t>
            </a:r>
            <a:r>
              <a:rPr lang="id-ID" dirty="0" smtClean="0"/>
              <a:t> </a:t>
            </a:r>
            <a:r>
              <a:rPr lang="id-ID" dirty="0"/>
              <a:t>dikenal </a:t>
            </a:r>
            <a:r>
              <a:rPr lang="id-ID" dirty="0" smtClean="0"/>
              <a:t>nilai</a:t>
            </a:r>
            <a:r>
              <a:rPr lang="en-US" dirty="0" smtClean="0"/>
              <a:t> </a:t>
            </a:r>
            <a:r>
              <a:rPr lang="id-ID" dirty="0" smtClean="0"/>
              <a:t>posisi</a:t>
            </a:r>
            <a:r>
              <a:rPr lang="id-ID" dirty="0"/>
              <a:t>:</a:t>
            </a:r>
          </a:p>
          <a:p>
            <a:pPr marL="901700" indent="0">
              <a:buNone/>
            </a:pPr>
            <a:r>
              <a:rPr lang="id-ID" dirty="0" smtClean="0"/>
              <a:t>10</a:t>
            </a:r>
            <a:r>
              <a:rPr lang="id-ID" baseline="30000" dirty="0" smtClean="0"/>
              <a:t>0</a:t>
            </a:r>
            <a:r>
              <a:rPr lang="id-ID" dirty="0" smtClean="0"/>
              <a:t> </a:t>
            </a:r>
            <a:r>
              <a:rPr lang="id-ID" dirty="0"/>
              <a:t>= 1 = satuan</a:t>
            </a:r>
          </a:p>
          <a:p>
            <a:pPr marL="901700" indent="0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1</a:t>
            </a:r>
            <a:r>
              <a:rPr lang="id-ID" dirty="0" smtClean="0"/>
              <a:t>= </a:t>
            </a:r>
            <a:r>
              <a:rPr lang="id-ID" dirty="0"/>
              <a:t>10 = puluhan</a:t>
            </a:r>
          </a:p>
          <a:p>
            <a:pPr marL="901700" indent="0">
              <a:buNone/>
            </a:pPr>
            <a:r>
              <a:rPr lang="id-ID" dirty="0" smtClean="0"/>
              <a:t>l</a:t>
            </a:r>
            <a:r>
              <a:rPr lang="en-US" dirty="0" smtClean="0"/>
              <a:t>0</a:t>
            </a:r>
            <a:r>
              <a:rPr lang="id-ID" baseline="30000" dirty="0" smtClean="0"/>
              <a:t>2</a:t>
            </a:r>
            <a:r>
              <a:rPr lang="id-ID" dirty="0" smtClean="0"/>
              <a:t> </a:t>
            </a:r>
            <a:r>
              <a:rPr lang="id-ID" dirty="0"/>
              <a:t>= 100 = ratusan</a:t>
            </a:r>
          </a:p>
          <a:p>
            <a:pPr marL="901700" indent="0">
              <a:buNone/>
            </a:pPr>
            <a:r>
              <a:rPr lang="id-ID" dirty="0" smtClean="0"/>
              <a:t>l</a:t>
            </a:r>
            <a:r>
              <a:rPr lang="en-US" dirty="0" smtClean="0"/>
              <a:t>0</a:t>
            </a:r>
            <a:r>
              <a:rPr lang="id-ID" baseline="30000" dirty="0" smtClean="0"/>
              <a:t>3</a:t>
            </a:r>
            <a:r>
              <a:rPr lang="id-ID" dirty="0" smtClean="0"/>
              <a:t> </a:t>
            </a:r>
            <a:r>
              <a:rPr lang="id-ID" dirty="0"/>
              <a:t>= 1000 = ribuan</a:t>
            </a:r>
          </a:p>
          <a:p>
            <a:pPr marL="901700" indent="0">
              <a:buNone/>
            </a:pPr>
            <a:r>
              <a:rPr lang="id-ID" dirty="0" smtClean="0"/>
              <a:t>10</a:t>
            </a:r>
            <a:r>
              <a:rPr lang="id-ID" baseline="30000" dirty="0" smtClean="0"/>
              <a:t>4</a:t>
            </a:r>
            <a:r>
              <a:rPr lang="id-ID" dirty="0" smtClean="0"/>
              <a:t> </a:t>
            </a:r>
            <a:r>
              <a:rPr lang="id-ID" dirty="0"/>
              <a:t>= 10000 = puluhan ribu</a:t>
            </a:r>
          </a:p>
          <a:p>
            <a:pPr marL="901700" indent="0">
              <a:buNone/>
            </a:pPr>
            <a:r>
              <a:rPr lang="id-ID" dirty="0" smtClean="0"/>
              <a:t>l</a:t>
            </a:r>
            <a:r>
              <a:rPr lang="en-US" dirty="0" smtClean="0"/>
              <a:t>0</a:t>
            </a:r>
            <a:r>
              <a:rPr lang="id-ID" baseline="30000" dirty="0" smtClean="0"/>
              <a:t>5</a:t>
            </a:r>
            <a:r>
              <a:rPr lang="id-ID" dirty="0" smtClean="0"/>
              <a:t> </a:t>
            </a:r>
            <a:r>
              <a:rPr lang="id-ID" dirty="0"/>
              <a:t>= 100000 = ratusan ribu</a:t>
            </a:r>
          </a:p>
          <a:p>
            <a:pPr marL="901700" indent="0">
              <a:buNone/>
            </a:pP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seterusnya berdasarkan </a:t>
            </a:r>
            <a:r>
              <a:rPr lang="id-ID" dirty="0" smtClean="0"/>
              <a:t>ni</a:t>
            </a:r>
            <a:r>
              <a:rPr lang="en-US" dirty="0" smtClean="0"/>
              <a:t>l</a:t>
            </a:r>
            <a:r>
              <a:rPr lang="id-ID" dirty="0" smtClean="0"/>
              <a:t>ai </a:t>
            </a:r>
            <a:r>
              <a:rPr lang="id-ID" dirty="0"/>
              <a:t>basis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pangkat </a:t>
            </a:r>
            <a:r>
              <a:rPr lang="id-ID" dirty="0" smtClean="0"/>
              <a:t>.</a:t>
            </a:r>
            <a:endParaRPr lang="en-US" dirty="0"/>
          </a:p>
          <a:p>
            <a:pPr marL="35560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901700" indent="0">
              <a:buNone/>
              <a:tabLst>
                <a:tab pos="1435100" algn="l"/>
              </a:tabLst>
            </a:pPr>
            <a:r>
              <a:rPr lang="id-ID" dirty="0" smtClean="0"/>
              <a:t>1011 </a:t>
            </a:r>
            <a:r>
              <a:rPr lang="en-US" dirty="0" smtClean="0"/>
              <a:t>	</a:t>
            </a:r>
            <a:r>
              <a:rPr lang="id-ID" dirty="0" smtClean="0"/>
              <a:t>= </a:t>
            </a:r>
            <a:r>
              <a:rPr lang="id-ID" dirty="0"/>
              <a:t>1 X </a:t>
            </a:r>
            <a:r>
              <a:rPr lang="id-ID" dirty="0" smtClean="0"/>
              <a:t>1</a:t>
            </a:r>
            <a:r>
              <a:rPr lang="en-US" dirty="0" smtClean="0"/>
              <a:t>0</a:t>
            </a:r>
            <a:r>
              <a:rPr lang="id-ID" baseline="30000" dirty="0" smtClean="0"/>
              <a:t>3</a:t>
            </a:r>
            <a:r>
              <a:rPr lang="id-ID" dirty="0" smtClean="0"/>
              <a:t> </a:t>
            </a:r>
            <a:r>
              <a:rPr lang="id-ID" dirty="0"/>
              <a:t>+ 0 x </a:t>
            </a:r>
            <a:r>
              <a:rPr lang="id-ID" dirty="0" smtClean="0"/>
              <a:t>10</a:t>
            </a:r>
            <a:r>
              <a:rPr lang="id-ID" baseline="30000" dirty="0" smtClean="0"/>
              <a:t>2</a:t>
            </a:r>
            <a:r>
              <a:rPr lang="id-ID" dirty="0" smtClean="0"/>
              <a:t> </a:t>
            </a:r>
            <a:r>
              <a:rPr lang="id-ID" dirty="0"/>
              <a:t>+ 1x </a:t>
            </a:r>
            <a:r>
              <a:rPr lang="id-ID" dirty="0" smtClean="0"/>
              <a:t>10</a:t>
            </a:r>
            <a:r>
              <a:rPr lang="id-ID" baseline="30000" dirty="0" smtClean="0"/>
              <a:t>1</a:t>
            </a:r>
            <a:r>
              <a:rPr lang="id-ID" dirty="0" smtClean="0"/>
              <a:t> </a:t>
            </a:r>
            <a:r>
              <a:rPr lang="id-ID" dirty="0"/>
              <a:t>+ 1x </a:t>
            </a:r>
            <a:r>
              <a:rPr lang="id-ID" dirty="0" smtClean="0"/>
              <a:t>10</a:t>
            </a:r>
            <a:r>
              <a:rPr lang="id-ID" baseline="30000" dirty="0" smtClean="0"/>
              <a:t>0</a:t>
            </a:r>
            <a:endParaRPr lang="id-ID" baseline="30000" dirty="0"/>
          </a:p>
          <a:p>
            <a:pPr marL="901700" indent="0">
              <a:buNone/>
              <a:tabLst>
                <a:tab pos="1435100" algn="l"/>
              </a:tabLst>
            </a:pPr>
            <a:r>
              <a:rPr lang="en-US" dirty="0" smtClean="0"/>
              <a:t>	</a:t>
            </a:r>
            <a:r>
              <a:rPr lang="id-ID" dirty="0" smtClean="0"/>
              <a:t>= </a:t>
            </a:r>
            <a:r>
              <a:rPr lang="id-ID" dirty="0"/>
              <a:t>1000 + 0 + 10 + 1 (dibaca seribu sebelas 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012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988840"/>
            <a:ext cx="7920880" cy="3877815"/>
          </a:xfrm>
        </p:spPr>
        <p:txBody>
          <a:bodyPr>
            <a:normAutofit/>
          </a:bodyPr>
          <a:lstStyle/>
          <a:p>
            <a:r>
              <a:rPr lang="en-US" dirty="0"/>
              <a:t>Dari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penjumlahannya</a:t>
            </a:r>
            <a:r>
              <a:rPr lang="en-US" dirty="0" smtClean="0"/>
              <a:t> </a:t>
            </a:r>
            <a:r>
              <a:rPr lang="en-US" dirty="0" err="1"/>
              <a:t>salah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keluarnya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aritmetika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/>
              <a:t>keluar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bertanda</a:t>
            </a:r>
            <a:r>
              <a:rPr lang="en-US" dirty="0"/>
              <a:t> </a:t>
            </a:r>
            <a:r>
              <a:rPr lang="en-US" dirty="0" err="1"/>
              <a:t>komplemen</a:t>
            </a:r>
            <a:r>
              <a:rPr lang="en-US" dirty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Bilangan Biner Bertanda 8 Bit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202295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988840"/>
            <a:ext cx="7920880" cy="387781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komplemen</a:t>
            </a:r>
            <a:r>
              <a:rPr lang="en-US" dirty="0"/>
              <a:t> 2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8 bit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operasinya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smtClean="0"/>
              <a:t>-128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+127. </a:t>
            </a:r>
            <a:endParaRPr lang="en-US" dirty="0" smtClean="0"/>
          </a:p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/>
              <a:t>aritmetika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+127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-128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mengakibat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Kesalahan</a:t>
            </a:r>
            <a:r>
              <a:rPr lang="en-US" dirty="0"/>
              <a:t> Overflow.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Bilangan Biner Bertanda 8 Bit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395072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988840"/>
            <a:ext cx="7920880" cy="3877815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Bilangan Biner Bertanda 8 Bit</a:t>
            </a:r>
            <a:endParaRPr lang="id-ID" sz="4400" dirty="0"/>
          </a:p>
        </p:txBody>
      </p:sp>
      <p:pic>
        <p:nvPicPr>
          <p:cNvPr id="4098" name="Picture 2" descr="C:\Documents and Settings\Abu Qoyyim\Application Data\PixelMetrics\CaptureWiz\Tem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32855"/>
            <a:ext cx="5328592" cy="458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71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988840"/>
            <a:ext cx="7920880" cy="3877815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Bilangan Biner Bertanda 8 Bit</a:t>
            </a:r>
            <a:endParaRPr lang="id-ID" sz="4400" dirty="0"/>
          </a:p>
        </p:txBody>
      </p:sp>
      <p:pic>
        <p:nvPicPr>
          <p:cNvPr id="7170" name="Picture 2" descr="C:\Documents and Settings\Abu Qoyyim\Application Data\PixelMetrics\CaptureWiz\Temp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962" y="2420888"/>
            <a:ext cx="637294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95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05201" cy="3877815"/>
          </a:xfrm>
        </p:spPr>
        <p:txBody>
          <a:bodyPr>
            <a:normAutofit/>
          </a:bodyPr>
          <a:lstStyle/>
          <a:p>
            <a:r>
              <a:rPr lang="id-ID" dirty="0"/>
              <a:t>Untuk mengkodekan bilangan desimal dari 0 sampai dengan 9 dalam </a:t>
            </a:r>
            <a:r>
              <a:rPr lang="id-ID" dirty="0" smtClean="0"/>
              <a:t>format</a:t>
            </a:r>
            <a:r>
              <a:rPr lang="en-US" dirty="0" smtClean="0"/>
              <a:t> </a:t>
            </a:r>
            <a:r>
              <a:rPr lang="id-ID" dirty="0" smtClean="0"/>
              <a:t>biner </a:t>
            </a:r>
            <a:r>
              <a:rPr lang="id-ID" dirty="0"/>
              <a:t>diperlukan empat angka biner (I </a:t>
            </a:r>
            <a:r>
              <a:rPr lang="id-ID" dirty="0" smtClean="0"/>
              <a:t>nible</a:t>
            </a:r>
            <a:r>
              <a:rPr lang="en-US" dirty="0" smtClean="0"/>
              <a:t>)</a:t>
            </a:r>
            <a:r>
              <a:rPr lang="id-ID" dirty="0" smtClean="0"/>
              <a:t>. </a:t>
            </a:r>
            <a:endParaRPr lang="en-US" dirty="0" smtClean="0"/>
          </a:p>
          <a:p>
            <a:r>
              <a:rPr lang="id-ID" dirty="0" smtClean="0"/>
              <a:t>Empat </a:t>
            </a:r>
            <a:r>
              <a:rPr lang="id-ID" dirty="0"/>
              <a:t>angka biner </a:t>
            </a:r>
            <a:r>
              <a:rPr lang="id-ID" dirty="0" smtClean="0"/>
              <a:t>membentuk</a:t>
            </a:r>
            <a:r>
              <a:rPr lang="en-US" dirty="0" smtClean="0"/>
              <a:t> </a:t>
            </a:r>
            <a:r>
              <a:rPr lang="id-ID" dirty="0" smtClean="0"/>
              <a:t>2</a:t>
            </a:r>
            <a:r>
              <a:rPr lang="id-ID" baseline="30000" dirty="0" smtClean="0"/>
              <a:t>4</a:t>
            </a:r>
            <a:r>
              <a:rPr lang="id-ID" dirty="0" smtClean="0"/>
              <a:t> </a:t>
            </a:r>
            <a:r>
              <a:rPr lang="id-ID" dirty="0"/>
              <a:t>= 16 </a:t>
            </a:r>
            <a:r>
              <a:rPr lang="en-US" dirty="0" smtClean="0"/>
              <a:t>k</a:t>
            </a:r>
            <a:r>
              <a:rPr lang="id-ID" dirty="0" smtClean="0"/>
              <a:t>emungkinan</a:t>
            </a:r>
            <a:r>
              <a:rPr lang="id-ID" dirty="0"/>
              <a:t>. Karena angka desimal hanya </a:t>
            </a:r>
            <a:r>
              <a:rPr lang="id-ID" dirty="0" smtClean="0"/>
              <a:t>me</a:t>
            </a:r>
            <a:r>
              <a:rPr lang="en-US" dirty="0" smtClean="0"/>
              <a:t>m</a:t>
            </a:r>
            <a:r>
              <a:rPr lang="id-ID" dirty="0" smtClean="0"/>
              <a:t>butuhkan </a:t>
            </a:r>
            <a:r>
              <a:rPr lang="id-ID" dirty="0"/>
              <a:t>10 </a:t>
            </a:r>
            <a:r>
              <a:rPr lang="id-ID" dirty="0" smtClean="0"/>
              <a:t>kode</a:t>
            </a:r>
            <a:r>
              <a:rPr lang="en-US" dirty="0" smtClean="0"/>
              <a:t> </a:t>
            </a:r>
            <a:r>
              <a:rPr lang="id-ID" dirty="0" smtClean="0"/>
              <a:t>angka </a:t>
            </a:r>
            <a:r>
              <a:rPr lang="id-ID" dirty="0"/>
              <a:t>maka ada 6 kode yang tidak digunakan dalam penyajian DTB. </a:t>
            </a:r>
            <a:endParaRPr lang="en-US" dirty="0" smtClean="0"/>
          </a:p>
          <a:p>
            <a:r>
              <a:rPr lang="id-ID" dirty="0" smtClean="0"/>
              <a:t>Hal ini</a:t>
            </a:r>
            <a:r>
              <a:rPr lang="en-US" dirty="0" smtClean="0"/>
              <a:t> </a:t>
            </a:r>
            <a:r>
              <a:rPr lang="id-ID" dirty="0" smtClean="0"/>
              <a:t>akan </a:t>
            </a:r>
            <a:r>
              <a:rPr lang="id-ID" dirty="0"/>
              <a:t>memungkinkan timbulnya permasalahan dalam operasi aritmetika.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/>
              <a:t>PENYAJIAN </a:t>
            </a:r>
            <a:r>
              <a:rPr lang="id-ID" sz="4000" dirty="0" smtClean="0"/>
              <a:t>DESIMA</a:t>
            </a:r>
            <a:r>
              <a:rPr lang="en-US" sz="4000" dirty="0" smtClean="0"/>
              <a:t>L</a:t>
            </a:r>
            <a:r>
              <a:rPr lang="id-ID" sz="4000" dirty="0" smtClean="0"/>
              <a:t> TERKO</a:t>
            </a:r>
            <a:r>
              <a:rPr lang="en-US" sz="4000" dirty="0" smtClean="0"/>
              <a:t>D</a:t>
            </a:r>
            <a:r>
              <a:rPr lang="id-ID" sz="4000" dirty="0" smtClean="0"/>
              <a:t>E </a:t>
            </a:r>
            <a:r>
              <a:rPr lang="id-ID" sz="4000" dirty="0"/>
              <a:t>BINER </a:t>
            </a:r>
            <a:r>
              <a:rPr lang="id-ID" sz="4000" dirty="0" smtClean="0"/>
              <a:t>(</a:t>
            </a:r>
            <a:r>
              <a:rPr lang="en-US" sz="4000" dirty="0"/>
              <a:t>D</a:t>
            </a:r>
            <a:r>
              <a:rPr lang="id-ID" sz="4000" dirty="0" smtClean="0"/>
              <a:t>TB</a:t>
            </a:r>
            <a:r>
              <a:rPr lang="en-US" sz="4000" dirty="0" smtClean="0"/>
              <a:t>)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237274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4232793" cy="3877815"/>
          </a:xfrm>
        </p:spPr>
        <p:txBody>
          <a:bodyPr>
            <a:normAutofit/>
          </a:bodyPr>
          <a:lstStyle/>
          <a:p>
            <a:r>
              <a:rPr lang="id-ID" dirty="0"/>
              <a:t>Penyajian DTB hanya memerlukan 1 </a:t>
            </a:r>
            <a:r>
              <a:rPr lang="id-ID" dirty="0" smtClean="0"/>
              <a:t>nible</a:t>
            </a:r>
            <a:r>
              <a:rPr lang="en-US" dirty="0"/>
              <a:t>,</a:t>
            </a:r>
            <a:r>
              <a:rPr lang="id-ID" dirty="0" smtClean="0"/>
              <a:t> </a:t>
            </a:r>
            <a:r>
              <a:rPr lang="id-ID" dirty="0"/>
              <a:t>maka untuk data 1 byte </a:t>
            </a:r>
            <a:r>
              <a:rPr lang="id-ID" dirty="0" smtClean="0"/>
              <a:t>dapat</a:t>
            </a:r>
            <a:r>
              <a:rPr lang="en-US" dirty="0" smtClean="0"/>
              <a:t> </a:t>
            </a:r>
            <a:r>
              <a:rPr lang="id-ID" dirty="0" smtClean="0"/>
              <a:t>memuat </a:t>
            </a:r>
            <a:r>
              <a:rPr lang="id-ID" dirty="0"/>
              <a:t>2 angka desimal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723900" indent="0">
              <a:buNone/>
              <a:tabLst>
                <a:tab pos="2603500" algn="l"/>
              </a:tabLst>
            </a:pPr>
            <a:r>
              <a:rPr lang="en-US" b="1" dirty="0" smtClean="0"/>
              <a:t>DTB</a:t>
            </a:r>
            <a:r>
              <a:rPr lang="en-US" dirty="0" smtClean="0"/>
              <a:t>	</a:t>
            </a:r>
            <a:r>
              <a:rPr lang="en-US" b="1" dirty="0" err="1" smtClean="0"/>
              <a:t>Desimal</a:t>
            </a:r>
            <a:endParaRPr lang="en-US" b="1" dirty="0" smtClean="0"/>
          </a:p>
          <a:p>
            <a:pPr marL="723900" indent="0">
              <a:buNone/>
              <a:tabLst>
                <a:tab pos="2603500" algn="l"/>
              </a:tabLst>
            </a:pPr>
            <a:r>
              <a:rPr lang="en-US" dirty="0" smtClean="0"/>
              <a:t>0000 0000	= 00</a:t>
            </a:r>
          </a:p>
          <a:p>
            <a:pPr marL="723900" indent="0">
              <a:buNone/>
              <a:tabLst>
                <a:tab pos="2603500" algn="l"/>
              </a:tabLst>
            </a:pPr>
            <a:r>
              <a:rPr lang="en-US" dirty="0" smtClean="0"/>
              <a:t>0010 0000	= 20</a:t>
            </a:r>
          </a:p>
          <a:p>
            <a:pPr marL="723900" indent="0">
              <a:buNone/>
              <a:tabLst>
                <a:tab pos="2603500" algn="l"/>
              </a:tabLst>
            </a:pPr>
            <a:r>
              <a:rPr lang="en-US" dirty="0" smtClean="0"/>
              <a:t>1001 1001	= 99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/>
              <a:t>PENYAJIAN </a:t>
            </a:r>
            <a:r>
              <a:rPr lang="id-ID" sz="4000" dirty="0" smtClean="0"/>
              <a:t>DESIMA</a:t>
            </a:r>
            <a:r>
              <a:rPr lang="en-US" sz="4000" dirty="0" smtClean="0"/>
              <a:t>L</a:t>
            </a:r>
            <a:r>
              <a:rPr lang="id-ID" sz="4000" dirty="0" smtClean="0"/>
              <a:t> TERKO</a:t>
            </a:r>
            <a:r>
              <a:rPr lang="en-US" sz="4000" dirty="0" smtClean="0"/>
              <a:t>D</a:t>
            </a:r>
            <a:r>
              <a:rPr lang="id-ID" sz="4000" dirty="0" smtClean="0"/>
              <a:t>E </a:t>
            </a:r>
            <a:r>
              <a:rPr lang="id-ID" sz="4000" dirty="0"/>
              <a:t>BINER </a:t>
            </a:r>
            <a:r>
              <a:rPr lang="id-ID" sz="4000" dirty="0" smtClean="0"/>
              <a:t>(</a:t>
            </a:r>
            <a:r>
              <a:rPr lang="en-US" sz="4000" dirty="0"/>
              <a:t>D</a:t>
            </a:r>
            <a:r>
              <a:rPr lang="id-ID" sz="4000" dirty="0" smtClean="0"/>
              <a:t>TB</a:t>
            </a:r>
            <a:r>
              <a:rPr lang="en-US" sz="4000" dirty="0" smtClean="0"/>
              <a:t>)</a:t>
            </a:r>
            <a:endParaRPr lang="id-ID" sz="4000" dirty="0"/>
          </a:p>
        </p:txBody>
      </p:sp>
      <p:pic>
        <p:nvPicPr>
          <p:cNvPr id="8194" name="Picture 2" descr="C:\Documents and Settings\Abu Qoyyim\Application Data\PixelMetrics\CaptureWiz\Temp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60847"/>
            <a:ext cx="3816424" cy="451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83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05201" cy="3877815"/>
          </a:xfrm>
        </p:spPr>
        <p:txBody>
          <a:bodyPr>
            <a:normAutofit/>
          </a:bodyPr>
          <a:lstStyle/>
          <a:p>
            <a:r>
              <a:rPr lang="id-ID" dirty="0"/>
              <a:t>Penjumlahan DTB menggunakan kaidah yang </a:t>
            </a:r>
            <a:r>
              <a:rPr lang="id-ID" dirty="0" smtClean="0"/>
              <a:t>s</a:t>
            </a:r>
            <a:r>
              <a:rPr lang="en-US" dirty="0" smtClean="0"/>
              <a:t>a</a:t>
            </a:r>
            <a:r>
              <a:rPr lang="id-ID" dirty="0" smtClean="0"/>
              <a:t>ma </a:t>
            </a:r>
            <a:r>
              <a:rPr lang="id-ID" dirty="0"/>
              <a:t>dengan </a:t>
            </a:r>
            <a:r>
              <a:rPr lang="id-ID" dirty="0" smtClean="0"/>
              <a:t>kaidah</a:t>
            </a:r>
            <a:r>
              <a:rPr lang="en-US" dirty="0" smtClean="0"/>
              <a:t> </a:t>
            </a:r>
            <a:r>
              <a:rPr lang="id-ID" dirty="0" smtClean="0"/>
              <a:t>penjumlahan </a:t>
            </a:r>
            <a:r>
              <a:rPr lang="id-ID" dirty="0"/>
              <a:t>biner. </a:t>
            </a:r>
            <a:endParaRPr lang="en-US" dirty="0" smtClean="0"/>
          </a:p>
          <a:p>
            <a:r>
              <a:rPr lang="id-ID" dirty="0" smtClean="0"/>
              <a:t>Hasil </a:t>
            </a:r>
            <a:r>
              <a:rPr lang="id-ID" dirty="0"/>
              <a:t>penjumlahan </a:t>
            </a:r>
            <a:r>
              <a:rPr lang="id-ID" dirty="0" smtClean="0"/>
              <a:t>DTB</a:t>
            </a:r>
            <a:r>
              <a:rPr lang="en-US" dirty="0" smtClean="0"/>
              <a:t> </a:t>
            </a:r>
            <a:r>
              <a:rPr lang="id-ID" dirty="0" smtClean="0"/>
              <a:t>dalam tiap </a:t>
            </a:r>
            <a:r>
              <a:rPr lang="id-ID" dirty="0"/>
              <a:t>kode lebih kecil </a:t>
            </a:r>
            <a:r>
              <a:rPr lang="id-ID" dirty="0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10 </a:t>
            </a:r>
            <a:r>
              <a:rPr lang="id-ID" dirty="0"/>
              <a:t>adalah benar, sedangkan hasil penjumlahan lebih besar dari 9 </a:t>
            </a:r>
            <a:r>
              <a:rPr lang="id-ID" dirty="0" smtClean="0"/>
              <a:t>masih</a:t>
            </a:r>
            <a:r>
              <a:rPr lang="en-US" dirty="0" smtClean="0"/>
              <a:t> </a:t>
            </a:r>
            <a:r>
              <a:rPr lang="id-ID" dirty="0" smtClean="0"/>
              <a:t>perlu </a:t>
            </a:r>
            <a:r>
              <a:rPr lang="id-ID" dirty="0"/>
              <a:t>dikoreksi.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Penjumlahan</a:t>
            </a:r>
            <a:r>
              <a:rPr lang="en-US" sz="4000" dirty="0" smtClean="0"/>
              <a:t> DTB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181685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05201" cy="3877815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Penjumlahan</a:t>
            </a:r>
            <a:r>
              <a:rPr lang="en-US" sz="4000" dirty="0" smtClean="0"/>
              <a:t> DTB</a:t>
            </a:r>
            <a:endParaRPr lang="id-ID" sz="4000" dirty="0"/>
          </a:p>
        </p:txBody>
      </p:sp>
      <p:pic>
        <p:nvPicPr>
          <p:cNvPr id="9218" name="Picture 2" descr="C:\Documents and Settings\Abu Qoyyim\Application Data\PixelMetrics\CaptureWiz\Temp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48880"/>
            <a:ext cx="651297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43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05201" cy="3877815"/>
          </a:xfrm>
        </p:spPr>
        <p:txBody>
          <a:bodyPr>
            <a:normAutofit/>
          </a:bodyPr>
          <a:lstStyle/>
          <a:p>
            <a:r>
              <a:rPr lang="id-ID" dirty="0"/>
              <a:t>Kesalahan semacam contoh </a:t>
            </a:r>
            <a:r>
              <a:rPr lang="id-ID" dirty="0" smtClean="0"/>
              <a:t>yang </a:t>
            </a:r>
            <a:r>
              <a:rPr lang="id-ID" dirty="0"/>
              <a:t>kedua dikoreksi dengan </a:t>
            </a:r>
            <a:r>
              <a:rPr lang="id-ID" dirty="0" smtClean="0"/>
              <a:t>perintah</a:t>
            </a:r>
            <a:r>
              <a:rPr lang="en-US" dirty="0" smtClean="0"/>
              <a:t> </a:t>
            </a:r>
            <a:r>
              <a:rPr lang="id-ID" dirty="0" smtClean="0"/>
              <a:t>Decimal </a:t>
            </a:r>
            <a:r>
              <a:rPr lang="id-ID" dirty="0"/>
              <a:t>Addjust for Addition = </a:t>
            </a:r>
            <a:r>
              <a:rPr lang="en-US" dirty="0" smtClean="0"/>
              <a:t>DAA</a:t>
            </a:r>
            <a:r>
              <a:rPr lang="id-ID" dirty="0" smtClean="0"/>
              <a:t> </a:t>
            </a:r>
            <a:r>
              <a:rPr lang="id-ID" dirty="0"/>
              <a:t>dengan cara </a:t>
            </a:r>
            <a:r>
              <a:rPr lang="id-ID" dirty="0" smtClean="0"/>
              <a:t>: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id-ID" dirty="0"/>
              <a:t>Jika bit </a:t>
            </a:r>
            <a:r>
              <a:rPr lang="id-ID" dirty="0" smtClean="0"/>
              <a:t>b3,b2,bl,b</a:t>
            </a:r>
            <a:r>
              <a:rPr lang="en-US" dirty="0" smtClean="0"/>
              <a:t>0</a:t>
            </a:r>
            <a:r>
              <a:rPr lang="id-ID" dirty="0" smtClean="0"/>
              <a:t> </a:t>
            </a:r>
            <a:r>
              <a:rPr lang="id-ID" dirty="0"/>
              <a:t>&gt; 9 atau </a:t>
            </a:r>
            <a:r>
              <a:rPr lang="id-ID" dirty="0" smtClean="0"/>
              <a:t>ad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carry dari b3 ke b4 nibble </a:t>
            </a:r>
            <a:r>
              <a:rPr lang="id-ID" dirty="0" smtClean="0"/>
              <a:t>rendah</a:t>
            </a:r>
            <a:r>
              <a:rPr lang="en-US" dirty="0" smtClean="0"/>
              <a:t> </a:t>
            </a:r>
            <a:r>
              <a:rPr lang="id-ID" dirty="0" smtClean="0"/>
              <a:t>ditambahkan </a:t>
            </a:r>
            <a:r>
              <a:rPr lang="id-ID" dirty="0"/>
              <a:t>0110</a:t>
            </a:r>
          </a:p>
          <a:p>
            <a:pPr lvl="1">
              <a:buFont typeface="Wingdings" pitchFamily="2" charset="2"/>
              <a:buChar char="ü"/>
            </a:pPr>
            <a:r>
              <a:rPr lang="id-ID" dirty="0"/>
              <a:t>Jika </a:t>
            </a:r>
            <a:r>
              <a:rPr lang="id-ID" dirty="0" smtClean="0"/>
              <a:t>b7,b6,b5,b4,b3,b2,b1,b</a:t>
            </a:r>
            <a:r>
              <a:rPr lang="en-US" dirty="0" smtClean="0"/>
              <a:t>0</a:t>
            </a:r>
            <a:r>
              <a:rPr lang="id-ID" dirty="0" smtClean="0"/>
              <a:t> </a:t>
            </a:r>
            <a:r>
              <a:rPr lang="id-ID" dirty="0"/>
              <a:t>&gt; 9F atau ada carry dari b7 </a:t>
            </a:r>
            <a:r>
              <a:rPr lang="id-ID" dirty="0" smtClean="0"/>
              <a:t>keluar maka</a:t>
            </a:r>
            <a:r>
              <a:rPr lang="en-US" dirty="0" smtClean="0"/>
              <a:t> </a:t>
            </a:r>
            <a:r>
              <a:rPr lang="id-ID" dirty="0" smtClean="0"/>
              <a:t>ditambahkan </a:t>
            </a:r>
            <a:r>
              <a:rPr lang="id-ID" dirty="0"/>
              <a:t>dengan </a:t>
            </a:r>
            <a:r>
              <a:rPr lang="id-ID" dirty="0" smtClean="0"/>
              <a:t>0110</a:t>
            </a:r>
            <a:r>
              <a:rPr lang="en-US" dirty="0" smtClean="0"/>
              <a:t> </a:t>
            </a:r>
            <a:r>
              <a:rPr lang="id-ID" dirty="0" smtClean="0"/>
              <a:t>0000</a:t>
            </a:r>
            <a:r>
              <a:rPr lang="id-ID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Penjumlahan</a:t>
            </a:r>
            <a:r>
              <a:rPr lang="en-US" sz="4000" dirty="0" smtClean="0"/>
              <a:t> DTB</a:t>
            </a:r>
            <a:endParaRPr lang="id-ID" sz="4000" dirty="0"/>
          </a:p>
        </p:txBody>
      </p:sp>
      <p:pic>
        <p:nvPicPr>
          <p:cNvPr id="10242" name="Picture 2" descr="C:\Documents and Settings\Abu Qoyyim\Application Data\PixelMetrics\CaptureWiz\Tem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013176"/>
            <a:ext cx="6912768" cy="162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92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09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fontScale="62500" lnSpcReduction="20000"/>
          </a:bodyPr>
          <a:lstStyle/>
          <a:p>
            <a:r>
              <a:rPr lang="id-ID" dirty="0" smtClean="0"/>
              <a:t>Bil</a:t>
            </a:r>
            <a:r>
              <a:rPr lang="en-US" dirty="0" smtClean="0"/>
              <a:t>a</a:t>
            </a:r>
            <a:r>
              <a:rPr lang="id-ID" dirty="0" smtClean="0"/>
              <a:t>ngan </a:t>
            </a:r>
            <a:r>
              <a:rPr lang="id-ID" dirty="0"/>
              <a:t>biner adalah bilangan berbasis </a:t>
            </a:r>
            <a:r>
              <a:rPr lang="id-ID" dirty="0" smtClean="0"/>
              <a:t>du</a:t>
            </a:r>
            <a:r>
              <a:rPr lang="en-US" dirty="0" smtClean="0"/>
              <a:t>a</a:t>
            </a:r>
            <a:r>
              <a:rPr lang="id-ID" dirty="0" smtClean="0"/>
              <a:t>. </a:t>
            </a:r>
            <a:endParaRPr lang="en-US" dirty="0" smtClean="0"/>
          </a:p>
          <a:p>
            <a:r>
              <a:rPr lang="id-ID" dirty="0" smtClean="0"/>
              <a:t>Dalam </a:t>
            </a:r>
            <a:r>
              <a:rPr lang="id-ID" dirty="0"/>
              <a:t>biner dikenal </a:t>
            </a:r>
            <a:r>
              <a:rPr lang="id-ID" dirty="0" smtClean="0"/>
              <a:t>d</a:t>
            </a:r>
            <a:r>
              <a:rPr lang="en-US" dirty="0" err="1" smtClean="0"/>
              <a:t>ua</a:t>
            </a:r>
            <a:r>
              <a:rPr lang="en-US" dirty="0" smtClean="0"/>
              <a:t> </a:t>
            </a:r>
            <a:r>
              <a:rPr lang="id-ID" dirty="0" smtClean="0"/>
              <a:t>simbol</a:t>
            </a:r>
            <a:r>
              <a:rPr lang="en-US" dirty="0" smtClean="0"/>
              <a:t> </a:t>
            </a:r>
            <a:r>
              <a:rPr lang="id-ID" dirty="0" smtClean="0"/>
              <a:t>bilangan </a:t>
            </a:r>
            <a:r>
              <a:rPr lang="id-ID" dirty="0"/>
              <a:t>yaitu; 0, 1. </a:t>
            </a:r>
            <a:endParaRPr lang="en-US" dirty="0" smtClean="0"/>
          </a:p>
          <a:p>
            <a:r>
              <a:rPr lang="id-ID" dirty="0" smtClean="0"/>
              <a:t>Nilai </a:t>
            </a:r>
            <a:r>
              <a:rPr lang="id-ID" dirty="0"/>
              <a:t>sebuah angka ditentukan oleh posisi </a:t>
            </a:r>
            <a:r>
              <a:rPr lang="id-ID" dirty="0" smtClean="0"/>
              <a:t>angka</a:t>
            </a:r>
            <a:r>
              <a:rPr lang="en-US" dirty="0" smtClean="0"/>
              <a:t> </a:t>
            </a:r>
            <a:r>
              <a:rPr lang="id-ID" dirty="0" smtClean="0"/>
              <a:t>tersebut</a:t>
            </a:r>
            <a:r>
              <a:rPr lang="id-ID" dirty="0"/>
              <a:t>. </a:t>
            </a:r>
            <a:endParaRPr lang="en-US" dirty="0" smtClean="0"/>
          </a:p>
          <a:p>
            <a:r>
              <a:rPr lang="id-ID" dirty="0" smtClean="0"/>
              <a:t>Dalam </a:t>
            </a:r>
            <a:r>
              <a:rPr lang="id-ID" dirty="0"/>
              <a:t>sistim biner dikenal nilai posisi :</a:t>
            </a:r>
          </a:p>
          <a:p>
            <a:pPr marL="990600" indent="0">
              <a:buNone/>
            </a:pPr>
            <a:r>
              <a:rPr lang="id-ID" dirty="0" smtClean="0"/>
              <a:t>2</a:t>
            </a:r>
            <a:r>
              <a:rPr lang="id-ID" baseline="30000" dirty="0" smtClean="0"/>
              <a:t>0</a:t>
            </a:r>
            <a:r>
              <a:rPr lang="id-ID" dirty="0" smtClean="0"/>
              <a:t> </a:t>
            </a:r>
            <a:r>
              <a:rPr lang="id-ID" dirty="0"/>
              <a:t>= 1 = satuan</a:t>
            </a:r>
          </a:p>
          <a:p>
            <a:pPr marL="990600" indent="0">
              <a:buNone/>
            </a:pPr>
            <a:r>
              <a:rPr lang="id-ID" dirty="0" smtClean="0"/>
              <a:t>2</a:t>
            </a:r>
            <a:r>
              <a:rPr lang="id-ID" baseline="30000" dirty="0" smtClean="0"/>
              <a:t>1</a:t>
            </a:r>
            <a:r>
              <a:rPr lang="id-ID" dirty="0" smtClean="0"/>
              <a:t> </a:t>
            </a:r>
            <a:r>
              <a:rPr lang="id-ID" dirty="0"/>
              <a:t>= 2 = duaan</a:t>
            </a:r>
          </a:p>
          <a:p>
            <a:pPr marL="990600" indent="0">
              <a:buNone/>
            </a:pPr>
            <a:r>
              <a:rPr lang="id-ID" dirty="0" smtClean="0"/>
              <a:t>2</a:t>
            </a:r>
            <a:r>
              <a:rPr lang="id-ID" baseline="30000" dirty="0" smtClean="0"/>
              <a:t>2</a:t>
            </a:r>
            <a:r>
              <a:rPr lang="id-ID" dirty="0" smtClean="0"/>
              <a:t> </a:t>
            </a:r>
            <a:r>
              <a:rPr lang="id-ID" dirty="0"/>
              <a:t>= 4 = empatan</a:t>
            </a:r>
          </a:p>
          <a:p>
            <a:pPr marL="990600" indent="0">
              <a:buNone/>
            </a:pPr>
            <a:r>
              <a:rPr lang="id-ID" dirty="0" smtClean="0"/>
              <a:t>2</a:t>
            </a:r>
            <a:r>
              <a:rPr lang="id-ID" baseline="30000" dirty="0" smtClean="0"/>
              <a:t>3</a:t>
            </a:r>
            <a:r>
              <a:rPr lang="id-ID" dirty="0" smtClean="0"/>
              <a:t>= </a:t>
            </a:r>
            <a:r>
              <a:rPr lang="id-ID" dirty="0"/>
              <a:t>8 = delapanan</a:t>
            </a:r>
          </a:p>
          <a:p>
            <a:pPr marL="990600" indent="0">
              <a:buNone/>
            </a:pPr>
            <a:r>
              <a:rPr lang="id-ID" dirty="0" smtClean="0"/>
              <a:t>2</a:t>
            </a:r>
            <a:r>
              <a:rPr lang="id-ID" baseline="30000" dirty="0" smtClean="0"/>
              <a:t>4</a:t>
            </a:r>
            <a:r>
              <a:rPr lang="id-ID" dirty="0" smtClean="0"/>
              <a:t> </a:t>
            </a:r>
            <a:r>
              <a:rPr lang="id-ID" dirty="0"/>
              <a:t>= 16 = enam-belasan</a:t>
            </a:r>
          </a:p>
          <a:p>
            <a:pPr marL="990600" indent="0">
              <a:buNone/>
            </a:pPr>
            <a:r>
              <a:rPr lang="id-ID" dirty="0" smtClean="0"/>
              <a:t>2</a:t>
            </a:r>
            <a:r>
              <a:rPr lang="id-ID" baseline="30000" dirty="0" smtClean="0"/>
              <a:t>5 </a:t>
            </a:r>
            <a:r>
              <a:rPr lang="id-ID" dirty="0"/>
              <a:t>= 32 = tiga-puluh-duaan</a:t>
            </a:r>
          </a:p>
          <a:p>
            <a:pPr marL="990600" indent="0">
              <a:buNone/>
            </a:pPr>
            <a:r>
              <a:rPr lang="id-ID" dirty="0" smtClean="0"/>
              <a:t>2</a:t>
            </a:r>
            <a:r>
              <a:rPr lang="id-ID" baseline="30000" dirty="0" smtClean="0"/>
              <a:t>6</a:t>
            </a:r>
            <a:r>
              <a:rPr lang="id-ID" dirty="0" smtClean="0"/>
              <a:t> </a:t>
            </a:r>
            <a:r>
              <a:rPr lang="id-ID" dirty="0"/>
              <a:t>= 64 = enam-puluh-empatan</a:t>
            </a:r>
          </a:p>
          <a:p>
            <a:pPr marL="990600" indent="0">
              <a:buNone/>
            </a:pPr>
            <a:r>
              <a:rPr lang="id-ID" dirty="0" smtClean="0"/>
              <a:t>2</a:t>
            </a:r>
            <a:r>
              <a:rPr lang="id-ID" baseline="30000" dirty="0" smtClean="0"/>
              <a:t>7</a:t>
            </a:r>
            <a:r>
              <a:rPr lang="id-ID" dirty="0" smtClean="0"/>
              <a:t> </a:t>
            </a:r>
            <a:r>
              <a:rPr lang="id-ID" dirty="0"/>
              <a:t>= 128 = seratus-dua-puluh-delapanan</a:t>
            </a:r>
          </a:p>
          <a:p>
            <a:pPr marL="990600" indent="0">
              <a:buNone/>
            </a:pP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seterusnya berdasarkan nilai basis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pang </a:t>
            </a:r>
            <a:r>
              <a:rPr lang="id-ID" dirty="0" smtClean="0"/>
              <a:t>kat</a:t>
            </a:r>
            <a:endParaRPr lang="en-US" dirty="0"/>
          </a:p>
          <a:p>
            <a:pPr marL="355600" indent="0">
              <a:buNone/>
            </a:pPr>
            <a:r>
              <a:rPr lang="it-IT" dirty="0" smtClean="0"/>
              <a:t>Contoh:</a:t>
            </a:r>
          </a:p>
          <a:p>
            <a:pPr marL="990600" indent="0">
              <a:buNone/>
              <a:tabLst>
                <a:tab pos="1524000" algn="l"/>
              </a:tabLst>
            </a:pPr>
            <a:r>
              <a:rPr lang="it-IT" dirty="0" smtClean="0"/>
              <a:t>1011</a:t>
            </a:r>
            <a:r>
              <a:rPr lang="it-IT" baseline="-25000" dirty="0" smtClean="0"/>
              <a:t>2	</a:t>
            </a:r>
            <a:r>
              <a:rPr lang="it-IT" dirty="0" smtClean="0"/>
              <a:t>=1x2</a:t>
            </a:r>
            <a:r>
              <a:rPr lang="it-IT" baseline="30000" dirty="0" smtClean="0"/>
              <a:t>3</a:t>
            </a:r>
            <a:r>
              <a:rPr lang="it-IT" dirty="0" smtClean="0"/>
              <a:t>+0x2</a:t>
            </a:r>
            <a:r>
              <a:rPr lang="it-IT" baseline="30000" dirty="0" smtClean="0"/>
              <a:t>2</a:t>
            </a:r>
            <a:r>
              <a:rPr lang="it-IT" dirty="0" smtClean="0"/>
              <a:t>+1x2</a:t>
            </a:r>
            <a:r>
              <a:rPr lang="it-IT" baseline="30000" dirty="0" smtClean="0"/>
              <a:t>1</a:t>
            </a:r>
            <a:r>
              <a:rPr lang="it-IT" dirty="0" smtClean="0"/>
              <a:t>+1x2</a:t>
            </a:r>
            <a:r>
              <a:rPr lang="it-IT" baseline="30000" dirty="0" smtClean="0"/>
              <a:t>0</a:t>
            </a:r>
          </a:p>
          <a:p>
            <a:pPr marL="1524000" indent="0">
              <a:buNone/>
            </a:pPr>
            <a:r>
              <a:rPr lang="it-IT" dirty="0"/>
              <a:t>=</a:t>
            </a:r>
            <a:r>
              <a:rPr lang="it-IT" dirty="0" smtClean="0"/>
              <a:t>8+0+2+1</a:t>
            </a:r>
            <a:endParaRPr lang="it-IT" dirty="0"/>
          </a:p>
          <a:p>
            <a:pPr marL="1524000" indent="0">
              <a:buNone/>
            </a:pPr>
            <a:r>
              <a:rPr lang="it-IT" dirty="0"/>
              <a:t>=11</a:t>
            </a:r>
          </a:p>
          <a:p>
            <a:pPr marL="990600" indent="0">
              <a:buNone/>
            </a:pPr>
            <a:r>
              <a:rPr lang="it-IT" dirty="0"/>
              <a:t>jadi nilai bilangan 1011</a:t>
            </a:r>
            <a:r>
              <a:rPr lang="it-IT" baseline="-25000" dirty="0"/>
              <a:t>2</a:t>
            </a:r>
            <a:r>
              <a:rPr lang="it-IT" dirty="0"/>
              <a:t>= </a:t>
            </a:r>
            <a:r>
              <a:rPr lang="it-IT" dirty="0" smtClean="0"/>
              <a:t>11</a:t>
            </a:r>
            <a:r>
              <a:rPr lang="it-IT" baseline="-25000" dirty="0" smtClean="0"/>
              <a:t>10</a:t>
            </a:r>
            <a:endParaRPr lang="id-ID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66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fontScale="70000" lnSpcReduction="20000"/>
          </a:bodyPr>
          <a:lstStyle/>
          <a:p>
            <a:r>
              <a:rPr lang="id-ID" dirty="0"/>
              <a:t>Bilangan heksa-desimal adalah bilangan berbasis enambelas. </a:t>
            </a:r>
            <a:endParaRPr lang="en-US" dirty="0" smtClean="0"/>
          </a:p>
          <a:p>
            <a:r>
              <a:rPr lang="id-ID" dirty="0" smtClean="0"/>
              <a:t>Dalam heksa-desimal </a:t>
            </a:r>
            <a:r>
              <a:rPr lang="id-ID" dirty="0"/>
              <a:t>dikenal enambelas simbol bilangan yaitu; 0, 1, 2, 3, 4, 5, 6, 7, 8, </a:t>
            </a:r>
            <a:r>
              <a:rPr lang="id-ID" dirty="0" smtClean="0"/>
              <a:t>9,A</a:t>
            </a:r>
            <a:r>
              <a:rPr lang="id-ID" dirty="0"/>
              <a:t>, 8, C, D, E, F. Dimana A = 10; B = 11; C = 12; D = 13; E= 14; don F = 15. </a:t>
            </a:r>
            <a:endParaRPr lang="en-US" dirty="0" smtClean="0"/>
          </a:p>
          <a:p>
            <a:r>
              <a:rPr lang="id-ID" dirty="0" smtClean="0"/>
              <a:t>Nilaisebuah </a:t>
            </a:r>
            <a:r>
              <a:rPr lang="id-ID" dirty="0"/>
              <a:t>angka ditentukan oleh posisi angka tersebut. </a:t>
            </a:r>
            <a:endParaRPr lang="en-US" dirty="0" smtClean="0"/>
          </a:p>
          <a:p>
            <a:r>
              <a:rPr lang="id-ID" dirty="0" smtClean="0"/>
              <a:t>Dalam </a:t>
            </a:r>
            <a:r>
              <a:rPr lang="id-ID" dirty="0"/>
              <a:t>sistim </a:t>
            </a:r>
            <a:r>
              <a:rPr lang="id-ID" dirty="0" smtClean="0"/>
              <a:t>Heksa-desimal </a:t>
            </a:r>
            <a:r>
              <a:rPr lang="id-ID" dirty="0"/>
              <a:t>dikenal nilai posisi :</a:t>
            </a:r>
          </a:p>
          <a:p>
            <a:pPr marL="990600" indent="0">
              <a:buNone/>
            </a:pPr>
            <a:r>
              <a:rPr lang="id-ID" dirty="0" smtClean="0"/>
              <a:t>16</a:t>
            </a:r>
            <a:r>
              <a:rPr lang="id-ID" baseline="30000" dirty="0" smtClean="0"/>
              <a:t>0</a:t>
            </a:r>
            <a:r>
              <a:rPr lang="id-ID" dirty="0" smtClean="0"/>
              <a:t> </a:t>
            </a:r>
            <a:r>
              <a:rPr lang="id-ID" dirty="0"/>
              <a:t>= 1 = satuan</a:t>
            </a:r>
          </a:p>
          <a:p>
            <a:pPr marL="990600" indent="0">
              <a:buNone/>
            </a:pPr>
            <a:r>
              <a:rPr lang="id-ID" dirty="0" smtClean="0"/>
              <a:t>16</a:t>
            </a:r>
            <a:r>
              <a:rPr lang="id-ID" baseline="30000" dirty="0" smtClean="0"/>
              <a:t>1</a:t>
            </a:r>
            <a:r>
              <a:rPr lang="id-ID" dirty="0" smtClean="0"/>
              <a:t> </a:t>
            </a:r>
            <a:r>
              <a:rPr lang="id-ID" dirty="0"/>
              <a:t>= 16 = enam-belasan</a:t>
            </a:r>
          </a:p>
          <a:p>
            <a:pPr marL="990600" indent="0">
              <a:buNone/>
            </a:pPr>
            <a:r>
              <a:rPr lang="id-ID" dirty="0" smtClean="0"/>
              <a:t>16</a:t>
            </a:r>
            <a:r>
              <a:rPr lang="id-ID" baseline="30000" dirty="0" smtClean="0"/>
              <a:t>2</a:t>
            </a:r>
            <a:r>
              <a:rPr lang="id-ID" dirty="0" smtClean="0"/>
              <a:t> </a:t>
            </a:r>
            <a:r>
              <a:rPr lang="id-ID" dirty="0"/>
              <a:t>= 256 = dua-ratus-lima-puluh-enaman</a:t>
            </a:r>
          </a:p>
          <a:p>
            <a:pPr marL="990600" indent="0">
              <a:buNone/>
            </a:pPr>
            <a:r>
              <a:rPr lang="id-ID" dirty="0" smtClean="0"/>
              <a:t>16</a:t>
            </a:r>
            <a:r>
              <a:rPr lang="id-ID" baseline="30000" dirty="0" smtClean="0"/>
              <a:t>3</a:t>
            </a:r>
            <a:r>
              <a:rPr lang="id-ID" dirty="0" smtClean="0"/>
              <a:t>= </a:t>
            </a:r>
            <a:r>
              <a:rPr lang="id-ID" dirty="0"/>
              <a:t>4096 = empat-ribu-sembilan-puluh-enaman</a:t>
            </a:r>
          </a:p>
          <a:p>
            <a:pPr marL="990600" indent="0">
              <a:buNone/>
            </a:pP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seterusnya berdasarkan nilai basis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pangkat</a:t>
            </a:r>
            <a:endParaRPr lang="id-ID" dirty="0"/>
          </a:p>
          <a:p>
            <a:pPr marL="355600" indent="0">
              <a:buNone/>
            </a:pPr>
            <a:r>
              <a:rPr lang="id-ID" dirty="0"/>
              <a:t>Contoh </a:t>
            </a:r>
            <a:r>
              <a:rPr lang="id-ID" dirty="0" smtClean="0"/>
              <a:t>:</a:t>
            </a:r>
            <a:endParaRPr lang="id-ID" dirty="0"/>
          </a:p>
          <a:p>
            <a:pPr marL="990600" indent="0">
              <a:buNone/>
              <a:tabLst>
                <a:tab pos="1612900" algn="l"/>
              </a:tabLst>
            </a:pPr>
            <a:r>
              <a:rPr lang="id-ID" dirty="0" smtClean="0"/>
              <a:t>1011</a:t>
            </a:r>
            <a:r>
              <a:rPr lang="en-US" baseline="-25000" dirty="0" smtClean="0"/>
              <a:t>1</a:t>
            </a:r>
            <a:r>
              <a:rPr lang="id-ID" baseline="-25000" dirty="0" smtClean="0"/>
              <a:t>6</a:t>
            </a:r>
            <a:r>
              <a:rPr lang="id-ID" dirty="0" smtClean="0"/>
              <a:t> </a:t>
            </a:r>
            <a:r>
              <a:rPr lang="en-US" dirty="0" smtClean="0"/>
              <a:t>	</a:t>
            </a:r>
            <a:r>
              <a:rPr lang="id-ID" dirty="0" smtClean="0"/>
              <a:t>= </a:t>
            </a:r>
            <a:r>
              <a:rPr lang="id-ID" dirty="0"/>
              <a:t>1 x </a:t>
            </a:r>
            <a:r>
              <a:rPr lang="id-ID" dirty="0" smtClean="0"/>
              <a:t>16</a:t>
            </a:r>
            <a:r>
              <a:rPr lang="id-ID" baseline="30000" dirty="0" smtClean="0"/>
              <a:t>3</a:t>
            </a:r>
            <a:r>
              <a:rPr lang="id-ID" dirty="0" smtClean="0"/>
              <a:t> </a:t>
            </a:r>
            <a:r>
              <a:rPr lang="id-ID" dirty="0"/>
              <a:t>+ 0 x </a:t>
            </a:r>
            <a:r>
              <a:rPr lang="id-ID" dirty="0" smtClean="0"/>
              <a:t>16</a:t>
            </a:r>
            <a:r>
              <a:rPr lang="id-ID" baseline="30000" dirty="0" smtClean="0"/>
              <a:t>2</a:t>
            </a:r>
            <a:r>
              <a:rPr lang="id-ID" dirty="0" smtClean="0"/>
              <a:t> </a:t>
            </a:r>
            <a:r>
              <a:rPr lang="id-ID" dirty="0"/>
              <a:t>+ 1x </a:t>
            </a:r>
            <a:r>
              <a:rPr lang="id-ID" dirty="0" smtClean="0"/>
              <a:t>16</a:t>
            </a:r>
            <a:r>
              <a:rPr lang="id-ID" baseline="30000" dirty="0" smtClean="0"/>
              <a:t>1</a:t>
            </a:r>
            <a:r>
              <a:rPr lang="id-ID" dirty="0" smtClean="0"/>
              <a:t> </a:t>
            </a:r>
            <a:r>
              <a:rPr lang="id-ID" dirty="0"/>
              <a:t>+ 1x </a:t>
            </a:r>
            <a:r>
              <a:rPr lang="id-ID" dirty="0" smtClean="0"/>
              <a:t>16</a:t>
            </a:r>
            <a:r>
              <a:rPr lang="en-US" baseline="30000" dirty="0" smtClean="0"/>
              <a:t>0</a:t>
            </a:r>
            <a:endParaRPr lang="id-ID" baseline="30000" dirty="0"/>
          </a:p>
          <a:p>
            <a:pPr marL="990600" indent="0">
              <a:buNone/>
              <a:tabLst>
                <a:tab pos="1612900" algn="l"/>
              </a:tabLst>
            </a:pPr>
            <a:r>
              <a:rPr lang="en-US" dirty="0" smtClean="0"/>
              <a:t>	</a:t>
            </a:r>
            <a:r>
              <a:rPr lang="id-ID" dirty="0" smtClean="0"/>
              <a:t>= </a:t>
            </a:r>
            <a:r>
              <a:rPr lang="id-ID" dirty="0"/>
              <a:t>4096 + 0 + 16 + 1</a:t>
            </a:r>
          </a:p>
          <a:p>
            <a:pPr marL="990600" indent="0">
              <a:buNone/>
              <a:tabLst>
                <a:tab pos="1612900" algn="l"/>
              </a:tabLst>
            </a:pPr>
            <a:r>
              <a:rPr lang="en-US" dirty="0" smtClean="0"/>
              <a:t>	</a:t>
            </a:r>
            <a:r>
              <a:rPr lang="id-ID" dirty="0" smtClean="0"/>
              <a:t>= </a:t>
            </a:r>
            <a:r>
              <a:rPr lang="id-ID" dirty="0"/>
              <a:t>4113</a:t>
            </a:r>
          </a:p>
          <a:p>
            <a:pPr marL="355600" indent="0">
              <a:buNone/>
            </a:pPr>
            <a:r>
              <a:rPr lang="id-ID" dirty="0"/>
              <a:t>Jadi nilai bilangan 1011</a:t>
            </a:r>
            <a:r>
              <a:rPr lang="id-ID" baseline="-25000" dirty="0"/>
              <a:t>16 </a:t>
            </a:r>
            <a:r>
              <a:rPr lang="id-ID" dirty="0"/>
              <a:t>= </a:t>
            </a:r>
            <a:r>
              <a:rPr lang="id-ID" dirty="0" smtClean="0"/>
              <a:t>4113</a:t>
            </a:r>
            <a:r>
              <a:rPr lang="id-ID" baseline="-25000" dirty="0" smtClean="0"/>
              <a:t>10</a:t>
            </a:r>
            <a:endParaRPr lang="id-ID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Heksa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4152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Bilangan </a:t>
            </a:r>
            <a:r>
              <a:rPr lang="id-ID" dirty="0"/>
              <a:t>oktal adalah bilangan berbasis delapan. </a:t>
            </a:r>
            <a:endParaRPr lang="en-US" dirty="0" smtClean="0"/>
          </a:p>
          <a:p>
            <a:r>
              <a:rPr lang="id-ID" dirty="0" smtClean="0"/>
              <a:t>Dalam </a:t>
            </a:r>
            <a:r>
              <a:rPr lang="id-ID" dirty="0"/>
              <a:t>oktal </a:t>
            </a:r>
            <a:r>
              <a:rPr lang="id-ID" dirty="0" smtClean="0"/>
              <a:t>dikenal</a:t>
            </a:r>
            <a:r>
              <a:rPr lang="en-US" dirty="0" smtClean="0"/>
              <a:t> </a:t>
            </a:r>
            <a:r>
              <a:rPr lang="id-ID" dirty="0" smtClean="0"/>
              <a:t>delapan </a:t>
            </a:r>
            <a:r>
              <a:rPr lang="id-ID" dirty="0"/>
              <a:t>simbol bilangan yaitu; 0, 1, 2, 3, 4, 5, 6, 7. </a:t>
            </a:r>
            <a:endParaRPr lang="en-US" dirty="0" smtClean="0"/>
          </a:p>
          <a:p>
            <a:r>
              <a:rPr lang="id-ID" dirty="0" smtClean="0"/>
              <a:t>Nilai </a:t>
            </a:r>
            <a:r>
              <a:rPr lang="id-ID" dirty="0"/>
              <a:t>sebuah </a:t>
            </a:r>
            <a:r>
              <a:rPr lang="id-ID" dirty="0" smtClean="0"/>
              <a:t>angka</a:t>
            </a:r>
            <a:r>
              <a:rPr lang="en-US" dirty="0" smtClean="0"/>
              <a:t> </a:t>
            </a:r>
            <a:r>
              <a:rPr lang="id-ID" dirty="0" smtClean="0"/>
              <a:t>ditentukan </a:t>
            </a:r>
            <a:r>
              <a:rPr lang="id-ID" dirty="0"/>
              <a:t>oleh posisi angka tersebut. </a:t>
            </a:r>
            <a:endParaRPr lang="en-US" dirty="0" smtClean="0"/>
          </a:p>
          <a:p>
            <a:r>
              <a:rPr lang="id-ID" dirty="0" smtClean="0"/>
              <a:t>Dalam </a:t>
            </a:r>
            <a:r>
              <a:rPr lang="id-ID" dirty="0"/>
              <a:t>sistim Oktal dikenal </a:t>
            </a:r>
            <a:r>
              <a:rPr lang="id-ID" dirty="0" smtClean="0"/>
              <a:t>nil</a:t>
            </a:r>
            <a:r>
              <a:rPr lang="en-US" dirty="0" smtClean="0"/>
              <a:t>a</a:t>
            </a:r>
            <a:r>
              <a:rPr lang="id-ID" dirty="0" smtClean="0"/>
              <a:t>i </a:t>
            </a:r>
            <a:r>
              <a:rPr lang="id-ID" dirty="0"/>
              <a:t>posisi :</a:t>
            </a:r>
          </a:p>
          <a:p>
            <a:pPr marL="990600" indent="0">
              <a:buNone/>
            </a:pPr>
            <a:r>
              <a:rPr lang="en-US" dirty="0" smtClean="0"/>
              <a:t>8</a:t>
            </a:r>
            <a:r>
              <a:rPr lang="en-US" baseline="30000" dirty="0" smtClean="0"/>
              <a:t>0</a:t>
            </a:r>
            <a:r>
              <a:rPr lang="id-ID" dirty="0" smtClean="0"/>
              <a:t> </a:t>
            </a:r>
            <a:r>
              <a:rPr lang="en-US" dirty="0" smtClean="0"/>
              <a:t>=</a:t>
            </a:r>
            <a:r>
              <a:rPr lang="id-ID" dirty="0" smtClean="0"/>
              <a:t> </a:t>
            </a:r>
            <a:r>
              <a:rPr lang="id-ID" dirty="0"/>
              <a:t>1 = </a:t>
            </a:r>
            <a:r>
              <a:rPr lang="id-ID" dirty="0" smtClean="0"/>
              <a:t>s</a:t>
            </a:r>
            <a:r>
              <a:rPr lang="en-US" dirty="0" smtClean="0"/>
              <a:t>a</a:t>
            </a:r>
            <a:r>
              <a:rPr lang="id-ID" dirty="0" smtClean="0"/>
              <a:t>tu</a:t>
            </a:r>
            <a:r>
              <a:rPr lang="en-US" dirty="0" smtClean="0"/>
              <a:t>a</a:t>
            </a:r>
            <a:r>
              <a:rPr lang="id-ID" dirty="0" smtClean="0"/>
              <a:t>n</a:t>
            </a:r>
            <a:endParaRPr lang="id-ID" dirty="0"/>
          </a:p>
          <a:p>
            <a:pPr marL="990600" indent="0">
              <a:buNone/>
            </a:pPr>
            <a:r>
              <a:rPr lang="id-ID" dirty="0" smtClean="0"/>
              <a:t>8</a:t>
            </a:r>
            <a:r>
              <a:rPr lang="id-ID" baseline="30000" dirty="0" smtClean="0"/>
              <a:t>1</a:t>
            </a:r>
            <a:r>
              <a:rPr lang="id-ID" dirty="0" smtClean="0"/>
              <a:t> </a:t>
            </a:r>
            <a:r>
              <a:rPr lang="id-ID" dirty="0"/>
              <a:t>= 8 = delapanan</a:t>
            </a:r>
          </a:p>
          <a:p>
            <a:pPr marL="990600" indent="0">
              <a:buNone/>
            </a:pPr>
            <a:r>
              <a:rPr lang="id-ID" dirty="0" smtClean="0"/>
              <a:t>8</a:t>
            </a:r>
            <a:r>
              <a:rPr lang="id-ID" baseline="30000" dirty="0" smtClean="0"/>
              <a:t>2</a:t>
            </a:r>
            <a:r>
              <a:rPr lang="id-ID" dirty="0" smtClean="0"/>
              <a:t> </a:t>
            </a:r>
            <a:r>
              <a:rPr lang="en-US" dirty="0" smtClean="0"/>
              <a:t>=</a:t>
            </a:r>
            <a:r>
              <a:rPr lang="id-ID" dirty="0" smtClean="0"/>
              <a:t> </a:t>
            </a:r>
            <a:r>
              <a:rPr lang="id-ID" dirty="0"/>
              <a:t>611 </a:t>
            </a:r>
            <a:r>
              <a:rPr lang="en-US" dirty="0" smtClean="0"/>
              <a:t>=</a:t>
            </a:r>
            <a:r>
              <a:rPr lang="en-US" dirty="0" err="1" smtClean="0"/>
              <a:t>enam</a:t>
            </a:r>
            <a:r>
              <a:rPr lang="id-ID" dirty="0" smtClean="0"/>
              <a:t>-puluh-</a:t>
            </a:r>
            <a:r>
              <a:rPr lang="en-US" dirty="0" smtClean="0"/>
              <a:t>e</a:t>
            </a:r>
            <a:r>
              <a:rPr lang="id-ID" dirty="0" smtClean="0"/>
              <a:t>mp</a:t>
            </a:r>
            <a:r>
              <a:rPr lang="en-US" dirty="0" err="1" smtClean="0"/>
              <a:t>ata</a:t>
            </a:r>
            <a:r>
              <a:rPr lang="id-ID" dirty="0" smtClean="0"/>
              <a:t>n</a:t>
            </a:r>
            <a:endParaRPr lang="id-ID" dirty="0"/>
          </a:p>
          <a:p>
            <a:pPr marL="990600" indent="0">
              <a:buNone/>
            </a:pPr>
            <a:r>
              <a:rPr lang="id-ID" dirty="0" smtClean="0"/>
              <a:t>8</a:t>
            </a:r>
            <a:r>
              <a:rPr lang="en-US" baseline="30000" dirty="0" smtClean="0"/>
              <a:t>3</a:t>
            </a:r>
            <a:r>
              <a:rPr lang="id-ID" dirty="0" smtClean="0"/>
              <a:t>= </a:t>
            </a:r>
            <a:r>
              <a:rPr lang="id-ID" dirty="0"/>
              <a:t>512 </a:t>
            </a:r>
            <a:r>
              <a:rPr lang="en-US" dirty="0"/>
              <a:t>=</a:t>
            </a:r>
            <a:r>
              <a:rPr lang="id-ID" dirty="0" smtClean="0"/>
              <a:t>lima-ratus-dua-b</a:t>
            </a:r>
            <a:r>
              <a:rPr lang="en-US" dirty="0" smtClean="0"/>
              <a:t>e</a:t>
            </a:r>
            <a:r>
              <a:rPr lang="id-ID" dirty="0" smtClean="0"/>
              <a:t>lasan</a:t>
            </a:r>
            <a:endParaRPr lang="id-ID" dirty="0"/>
          </a:p>
          <a:p>
            <a:pPr marL="990600" indent="0">
              <a:buNone/>
            </a:pP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seterusnya berdasarkan nilai basis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pangkat</a:t>
            </a:r>
            <a:endParaRPr lang="id-ID" dirty="0"/>
          </a:p>
          <a:p>
            <a:pPr marL="35560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990600" indent="0">
              <a:buNone/>
              <a:tabLst>
                <a:tab pos="1612900" algn="l"/>
              </a:tabLst>
            </a:pPr>
            <a:r>
              <a:rPr lang="id-ID" dirty="0" smtClean="0"/>
              <a:t>1011</a:t>
            </a:r>
            <a:r>
              <a:rPr lang="en-US" baseline="-25000" dirty="0" smtClean="0"/>
              <a:t>8	</a:t>
            </a:r>
            <a:r>
              <a:rPr lang="en-US" dirty="0" smtClean="0"/>
              <a:t>=</a:t>
            </a:r>
            <a:r>
              <a:rPr lang="id-ID" dirty="0" smtClean="0"/>
              <a:t> </a:t>
            </a:r>
            <a:r>
              <a:rPr lang="id-ID" dirty="0"/>
              <a:t>1 X </a:t>
            </a:r>
            <a:r>
              <a:rPr lang="id-ID" dirty="0" smtClean="0"/>
              <a:t>8</a:t>
            </a:r>
            <a:r>
              <a:rPr lang="id-ID" baseline="30000" dirty="0" smtClean="0"/>
              <a:t>3</a:t>
            </a:r>
            <a:r>
              <a:rPr lang="id-ID" dirty="0" smtClean="0"/>
              <a:t> </a:t>
            </a:r>
            <a:r>
              <a:rPr lang="id-ID" dirty="0"/>
              <a:t>+ 0 x </a:t>
            </a:r>
            <a:r>
              <a:rPr lang="id-ID" dirty="0" smtClean="0"/>
              <a:t>8</a:t>
            </a:r>
            <a:r>
              <a:rPr lang="id-ID" baseline="30000" dirty="0" smtClean="0"/>
              <a:t>2</a:t>
            </a:r>
            <a:r>
              <a:rPr lang="id-ID" dirty="0" smtClean="0"/>
              <a:t> </a:t>
            </a:r>
            <a:r>
              <a:rPr lang="id-ID" dirty="0"/>
              <a:t>+ 1x </a:t>
            </a:r>
            <a:r>
              <a:rPr lang="id-ID" dirty="0" smtClean="0"/>
              <a:t>8</a:t>
            </a:r>
            <a:r>
              <a:rPr lang="id-ID" baseline="30000" dirty="0" smtClean="0"/>
              <a:t>1</a:t>
            </a:r>
            <a:r>
              <a:rPr lang="id-ID" dirty="0" smtClean="0"/>
              <a:t> </a:t>
            </a:r>
            <a:r>
              <a:rPr lang="id-ID" dirty="0"/>
              <a:t>+ 1x </a:t>
            </a:r>
            <a:r>
              <a:rPr lang="id-ID" dirty="0" smtClean="0"/>
              <a:t>8</a:t>
            </a:r>
            <a:r>
              <a:rPr lang="en-US" baseline="30000" dirty="0" smtClean="0"/>
              <a:t>0</a:t>
            </a:r>
            <a:endParaRPr lang="id-ID" baseline="30000" dirty="0"/>
          </a:p>
          <a:p>
            <a:pPr marL="990600" indent="0">
              <a:buNone/>
              <a:tabLst>
                <a:tab pos="1612900" algn="l"/>
              </a:tabLst>
            </a:pPr>
            <a:r>
              <a:rPr lang="en-US" dirty="0" smtClean="0"/>
              <a:t>	</a:t>
            </a:r>
            <a:r>
              <a:rPr lang="id-ID" dirty="0" smtClean="0"/>
              <a:t>= </a:t>
            </a:r>
            <a:r>
              <a:rPr lang="id-ID" dirty="0"/>
              <a:t>512 + 0 + 8 + 1</a:t>
            </a:r>
          </a:p>
          <a:p>
            <a:pPr marL="990600" indent="0">
              <a:buNone/>
              <a:tabLst>
                <a:tab pos="1612900" algn="l"/>
              </a:tabLst>
            </a:pPr>
            <a:r>
              <a:rPr lang="en-US" dirty="0" smtClean="0"/>
              <a:t>	</a:t>
            </a:r>
            <a:r>
              <a:rPr lang="id-ID" dirty="0" smtClean="0"/>
              <a:t>= </a:t>
            </a:r>
            <a:r>
              <a:rPr lang="id-ID" dirty="0"/>
              <a:t>521</a:t>
            </a:r>
          </a:p>
          <a:p>
            <a:pPr marL="355600" indent="0">
              <a:buNone/>
            </a:pPr>
            <a:r>
              <a:rPr lang="id-ID" dirty="0"/>
              <a:t>Jadi </a:t>
            </a:r>
            <a:r>
              <a:rPr lang="id-ID" dirty="0" smtClean="0"/>
              <a:t>nil</a:t>
            </a:r>
            <a:r>
              <a:rPr lang="en-US" dirty="0" smtClean="0"/>
              <a:t>a</a:t>
            </a:r>
            <a:r>
              <a:rPr lang="id-ID" dirty="0" smtClean="0"/>
              <a:t>i </a:t>
            </a:r>
            <a:r>
              <a:rPr lang="id-ID" dirty="0"/>
              <a:t>bilangan 1011</a:t>
            </a:r>
            <a:r>
              <a:rPr lang="id-ID" baseline="-25000" dirty="0"/>
              <a:t>8</a:t>
            </a:r>
            <a:r>
              <a:rPr lang="id-ID" dirty="0"/>
              <a:t> = 521</a:t>
            </a:r>
            <a:r>
              <a:rPr lang="id-ID" baseline="-25000" dirty="0"/>
              <a:t>10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Oktal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3814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Sebuah bilangan dapat dinyatakan dalam empat penyajian angka </a:t>
            </a:r>
            <a:r>
              <a:rPr lang="id-ID" dirty="0" smtClean="0"/>
              <a:t>atau</a:t>
            </a:r>
            <a:r>
              <a:rPr lang="en-US" dirty="0" smtClean="0"/>
              <a:t> </a:t>
            </a:r>
            <a:r>
              <a:rPr lang="id-ID" dirty="0" smtClean="0"/>
              <a:t>simbol </a:t>
            </a:r>
            <a:r>
              <a:rPr lang="id-ID" dirty="0"/>
              <a:t>berbeda. </a:t>
            </a:r>
            <a:endParaRPr lang="en-US" dirty="0" smtClean="0"/>
          </a:p>
          <a:p>
            <a:r>
              <a:rPr lang="id-ID" dirty="0" smtClean="0"/>
              <a:t>Untuk </a:t>
            </a:r>
            <a:r>
              <a:rPr lang="id-ID" dirty="0"/>
              <a:t>mendapatkan nilai suatu bilangan atau </a:t>
            </a:r>
            <a:r>
              <a:rPr lang="id-ID" dirty="0" smtClean="0"/>
              <a:t>padanan</a:t>
            </a:r>
            <a:r>
              <a:rPr lang="en-US" dirty="0" smtClean="0"/>
              <a:t> </a:t>
            </a:r>
            <a:r>
              <a:rPr lang="id-ID" dirty="0" smtClean="0"/>
              <a:t>suatu </a:t>
            </a:r>
            <a:r>
              <a:rPr lang="id-ID" dirty="0"/>
              <a:t>bilangan </a:t>
            </a:r>
            <a:r>
              <a:rPr lang="id-ID" dirty="0" smtClean="0"/>
              <a:t>dal</a:t>
            </a:r>
            <a:r>
              <a:rPr lang="en-US" dirty="0" smtClean="0"/>
              <a:t>a</a:t>
            </a:r>
            <a:r>
              <a:rPr lang="id-ID" dirty="0" smtClean="0"/>
              <a:t>m </a:t>
            </a:r>
            <a:r>
              <a:rPr lang="id-ID" dirty="0"/>
              <a:t>satu basis ke basis lainnya digunakan cara </a:t>
            </a:r>
            <a:r>
              <a:rPr lang="id-ID" dirty="0" smtClean="0"/>
              <a:t>konversi</a:t>
            </a:r>
            <a:r>
              <a:rPr lang="en-US" dirty="0" smtClean="0"/>
              <a:t> </a:t>
            </a:r>
            <a:r>
              <a:rPr lang="id-ID" dirty="0" smtClean="0"/>
              <a:t>bilangan</a:t>
            </a:r>
            <a:r>
              <a:rPr lang="id-ID" dirty="0"/>
              <a:t>. </a:t>
            </a:r>
            <a:endParaRPr lang="en-US" dirty="0" smtClean="0"/>
          </a:p>
          <a:p>
            <a:r>
              <a:rPr lang="id-ID" dirty="0" smtClean="0"/>
              <a:t>Ad</a:t>
            </a:r>
            <a:r>
              <a:rPr lang="en-US" dirty="0" smtClean="0"/>
              <a:t>a</a:t>
            </a:r>
            <a:r>
              <a:rPr lang="id-ID" dirty="0" smtClean="0"/>
              <a:t> du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teknik konversi yaitu :</a:t>
            </a:r>
          </a:p>
          <a:p>
            <a:pPr marL="868680" lvl="1" indent="-457200">
              <a:buFont typeface="+mj-lt"/>
              <a:buAutoNum type="arabicPeriod"/>
            </a:pPr>
            <a:r>
              <a:rPr lang="id-ID" dirty="0" smtClean="0"/>
              <a:t>Teknik </a:t>
            </a:r>
            <a:r>
              <a:rPr lang="id-ID" dirty="0"/>
              <a:t>bagi </a:t>
            </a: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id-ID" dirty="0" smtClean="0"/>
              <a:t>Teknik </a:t>
            </a:r>
            <a:r>
              <a:rPr lang="id-ID" dirty="0"/>
              <a:t>kurang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544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 44</a:t>
            </a:r>
            <a:r>
              <a:rPr lang="en-US" baseline="-25000" dirty="0" smtClean="0"/>
              <a:t>10</a:t>
            </a:r>
            <a:r>
              <a:rPr lang="en-US" dirty="0" smtClean="0"/>
              <a:t>=……</a:t>
            </a:r>
            <a:r>
              <a:rPr lang="en-US" baseline="-25000" dirty="0" smtClean="0"/>
              <a:t>2 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:</a:t>
            </a:r>
          </a:p>
          <a:p>
            <a:pPr marL="1346200" indent="0">
              <a:buNone/>
              <a:tabLst>
                <a:tab pos="2959100" algn="l"/>
                <a:tab pos="4216400" algn="l"/>
              </a:tabLst>
            </a:pPr>
            <a:r>
              <a:rPr lang="en-US" dirty="0" smtClean="0"/>
              <a:t>44 ÷ 2 = 22 	</a:t>
            </a:r>
            <a:r>
              <a:rPr lang="en-US" dirty="0" err="1" smtClean="0"/>
              <a:t>sisa</a:t>
            </a:r>
            <a:r>
              <a:rPr lang="en-US" dirty="0" smtClean="0"/>
              <a:t>: 0	LSB</a:t>
            </a:r>
          </a:p>
          <a:p>
            <a:pPr marL="1346200" indent="0">
              <a:buNone/>
              <a:tabLst>
                <a:tab pos="2959100" algn="l"/>
              </a:tabLst>
            </a:pPr>
            <a:r>
              <a:rPr lang="en-US" dirty="0" smtClean="0"/>
              <a:t>22 </a:t>
            </a:r>
            <a:r>
              <a:rPr lang="en-US" dirty="0"/>
              <a:t>÷ 2 = </a:t>
            </a:r>
            <a:r>
              <a:rPr lang="en-US" dirty="0" smtClean="0"/>
              <a:t>11 	</a:t>
            </a:r>
            <a:r>
              <a:rPr lang="en-US" dirty="0" err="1" smtClean="0"/>
              <a:t>sisa</a:t>
            </a:r>
            <a:r>
              <a:rPr lang="en-US" dirty="0"/>
              <a:t>: </a:t>
            </a:r>
            <a:r>
              <a:rPr lang="en-US" dirty="0" smtClean="0"/>
              <a:t>0</a:t>
            </a:r>
          </a:p>
          <a:p>
            <a:pPr marL="1346200" indent="0">
              <a:buNone/>
              <a:tabLst>
                <a:tab pos="2959100" algn="l"/>
              </a:tabLst>
            </a:pPr>
            <a:r>
              <a:rPr lang="en-US" dirty="0" smtClean="0"/>
              <a:t>11 </a:t>
            </a:r>
            <a:r>
              <a:rPr lang="en-US" dirty="0"/>
              <a:t>÷ 2 = 5</a:t>
            </a:r>
            <a:r>
              <a:rPr lang="en-US" dirty="0" smtClean="0"/>
              <a:t> 	</a:t>
            </a:r>
            <a:r>
              <a:rPr lang="en-US" dirty="0" err="1" smtClean="0"/>
              <a:t>sisa</a:t>
            </a:r>
            <a:r>
              <a:rPr lang="en-US" dirty="0"/>
              <a:t>: 1</a:t>
            </a:r>
            <a:endParaRPr lang="en-US" dirty="0" smtClean="0"/>
          </a:p>
          <a:p>
            <a:pPr marL="1346200" indent="0">
              <a:buNone/>
              <a:tabLst>
                <a:tab pos="2959100" algn="l"/>
              </a:tabLst>
            </a:pPr>
            <a:r>
              <a:rPr lang="en-US" dirty="0" smtClean="0"/>
              <a:t> 5 </a:t>
            </a:r>
            <a:r>
              <a:rPr lang="en-US" dirty="0"/>
              <a:t>÷ 2 = </a:t>
            </a:r>
            <a:r>
              <a:rPr lang="en-US" dirty="0" smtClean="0"/>
              <a:t>2 	</a:t>
            </a:r>
            <a:r>
              <a:rPr lang="en-US" dirty="0" err="1" smtClean="0"/>
              <a:t>sisa</a:t>
            </a:r>
            <a:r>
              <a:rPr lang="en-US" dirty="0"/>
              <a:t>: 1</a:t>
            </a:r>
            <a:endParaRPr lang="en-US" dirty="0" smtClean="0"/>
          </a:p>
          <a:p>
            <a:pPr marL="1346200" indent="0">
              <a:buNone/>
              <a:tabLst>
                <a:tab pos="2959100" algn="l"/>
              </a:tabLst>
            </a:pPr>
            <a:r>
              <a:rPr lang="en-US" dirty="0" smtClean="0"/>
              <a:t> 2 </a:t>
            </a:r>
            <a:r>
              <a:rPr lang="en-US" dirty="0"/>
              <a:t>÷ 2 = 1</a:t>
            </a:r>
            <a:r>
              <a:rPr lang="en-US" dirty="0" smtClean="0"/>
              <a:t> 	</a:t>
            </a:r>
            <a:r>
              <a:rPr lang="en-US" dirty="0" err="1" smtClean="0"/>
              <a:t>sisa</a:t>
            </a:r>
            <a:r>
              <a:rPr lang="en-US" dirty="0"/>
              <a:t>: </a:t>
            </a:r>
            <a:r>
              <a:rPr lang="en-US" dirty="0" smtClean="0"/>
              <a:t>0</a:t>
            </a:r>
          </a:p>
          <a:p>
            <a:pPr marL="1346200" indent="0">
              <a:buNone/>
              <a:tabLst>
                <a:tab pos="2959100" algn="l"/>
                <a:tab pos="4216400" algn="l"/>
              </a:tabLst>
            </a:pPr>
            <a:r>
              <a:rPr lang="en-US" dirty="0" smtClean="0"/>
              <a:t> 1 </a:t>
            </a:r>
            <a:r>
              <a:rPr lang="en-US" dirty="0"/>
              <a:t>÷ 2 = </a:t>
            </a:r>
            <a:r>
              <a:rPr lang="en-US" dirty="0" smtClean="0"/>
              <a:t>0	</a:t>
            </a:r>
            <a:r>
              <a:rPr lang="en-US" dirty="0" err="1" smtClean="0"/>
              <a:t>sisa</a:t>
            </a:r>
            <a:r>
              <a:rPr lang="en-US" dirty="0"/>
              <a:t>: </a:t>
            </a:r>
            <a:r>
              <a:rPr lang="en-US" dirty="0" smtClean="0"/>
              <a:t>1	MSB</a:t>
            </a:r>
          </a:p>
          <a:p>
            <a:pPr marL="355600" indent="0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 44</a:t>
            </a:r>
            <a:r>
              <a:rPr lang="en-US" baseline="-25000" dirty="0" smtClean="0"/>
              <a:t>10</a:t>
            </a:r>
            <a:r>
              <a:rPr lang="en-US" dirty="0" smtClean="0"/>
              <a:t> = 101100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Konversi </a:t>
            </a:r>
            <a:r>
              <a:rPr lang="de-DE" sz="3600" dirty="0" smtClean="0"/>
              <a:t>Bilangan </a:t>
            </a:r>
            <a:r>
              <a:rPr lang="de-DE" sz="3600" dirty="0"/>
              <a:t>Desimal ke Biner</a:t>
            </a:r>
            <a:endParaRPr lang="id-ID" sz="36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292080" y="3429000"/>
            <a:ext cx="0" cy="15841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24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 44</a:t>
            </a:r>
            <a:r>
              <a:rPr lang="en-US" baseline="-25000" dirty="0" smtClean="0"/>
              <a:t>10</a:t>
            </a:r>
            <a:r>
              <a:rPr lang="en-US" dirty="0" smtClean="0"/>
              <a:t>=……</a:t>
            </a:r>
            <a:r>
              <a:rPr lang="en-US" baseline="-25000" dirty="0" smtClean="0"/>
              <a:t>2 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:</a:t>
            </a:r>
          </a:p>
          <a:p>
            <a:pPr marL="1346200" indent="0">
              <a:buNone/>
              <a:tabLst>
                <a:tab pos="2959100" algn="l"/>
                <a:tab pos="4216400" algn="l"/>
              </a:tabLst>
            </a:pPr>
            <a:r>
              <a:rPr lang="en-US" dirty="0" smtClean="0"/>
              <a:t>44 - 128 = K 	bit: 0	MSB</a:t>
            </a:r>
          </a:p>
          <a:p>
            <a:pPr marL="1346200" indent="0">
              <a:buNone/>
              <a:tabLst>
                <a:tab pos="2959100" algn="l"/>
              </a:tabLst>
            </a:pPr>
            <a:r>
              <a:rPr lang="en-US" dirty="0" smtClean="0"/>
              <a:t>44 - 64 </a:t>
            </a:r>
            <a:r>
              <a:rPr lang="en-US" dirty="0"/>
              <a:t>= K</a:t>
            </a:r>
            <a:r>
              <a:rPr lang="en-US" dirty="0" smtClean="0"/>
              <a:t> 	bit: 0</a:t>
            </a:r>
          </a:p>
          <a:p>
            <a:pPr marL="1346200" indent="0">
              <a:buNone/>
              <a:tabLst>
                <a:tab pos="2959100" algn="l"/>
              </a:tabLst>
            </a:pPr>
            <a:r>
              <a:rPr lang="en-US" dirty="0" smtClean="0"/>
              <a:t>44 - 32 </a:t>
            </a:r>
            <a:r>
              <a:rPr lang="en-US" dirty="0"/>
              <a:t>= </a:t>
            </a:r>
            <a:r>
              <a:rPr lang="en-US" dirty="0" smtClean="0"/>
              <a:t>12 	bit: </a:t>
            </a:r>
            <a:r>
              <a:rPr lang="en-US" dirty="0"/>
              <a:t>1</a:t>
            </a:r>
            <a:endParaRPr lang="en-US" dirty="0" smtClean="0"/>
          </a:p>
          <a:p>
            <a:pPr marL="1346200" indent="0">
              <a:buNone/>
              <a:tabLst>
                <a:tab pos="2959100" algn="l"/>
              </a:tabLst>
            </a:pPr>
            <a:r>
              <a:rPr lang="en-US" dirty="0" smtClean="0"/>
              <a:t>12 - 16 </a:t>
            </a:r>
            <a:r>
              <a:rPr lang="en-US" dirty="0"/>
              <a:t>= K</a:t>
            </a:r>
            <a:r>
              <a:rPr lang="en-US" dirty="0" smtClean="0"/>
              <a:t>	bit</a:t>
            </a:r>
            <a:r>
              <a:rPr lang="en-US" dirty="0"/>
              <a:t>: 0</a:t>
            </a:r>
            <a:endParaRPr lang="en-US" dirty="0" smtClean="0"/>
          </a:p>
          <a:p>
            <a:pPr marL="1346200" indent="0">
              <a:buNone/>
              <a:tabLst>
                <a:tab pos="2959100" algn="l"/>
              </a:tabLst>
            </a:pPr>
            <a:r>
              <a:rPr lang="en-US" dirty="0" smtClean="0"/>
              <a:t>12 - 8 </a:t>
            </a:r>
            <a:r>
              <a:rPr lang="en-US" dirty="0"/>
              <a:t>= </a:t>
            </a:r>
            <a:r>
              <a:rPr lang="en-US" dirty="0" smtClean="0"/>
              <a:t>4 	bit: 1</a:t>
            </a:r>
          </a:p>
          <a:p>
            <a:pPr marL="1346200" indent="0">
              <a:buNone/>
              <a:tabLst>
                <a:tab pos="2959100" algn="l"/>
                <a:tab pos="4216400" algn="l"/>
              </a:tabLst>
            </a:pPr>
            <a:r>
              <a:rPr lang="en-US" dirty="0" smtClean="0"/>
              <a:t> 4 - 4 = 0	bit: 1 	</a:t>
            </a:r>
          </a:p>
          <a:p>
            <a:pPr marL="1346200" indent="0">
              <a:buNone/>
              <a:tabLst>
                <a:tab pos="2959100" algn="l"/>
              </a:tabLst>
            </a:pPr>
            <a:r>
              <a:rPr lang="en-US" dirty="0" smtClean="0"/>
              <a:t> 0 </a:t>
            </a:r>
            <a:r>
              <a:rPr lang="en-US" dirty="0"/>
              <a:t>- </a:t>
            </a:r>
            <a:r>
              <a:rPr lang="en-US" dirty="0" smtClean="0"/>
              <a:t>2 </a:t>
            </a:r>
            <a:r>
              <a:rPr lang="en-US" dirty="0"/>
              <a:t>= 0	bit: 0</a:t>
            </a:r>
          </a:p>
          <a:p>
            <a:pPr marL="1346200" indent="0">
              <a:buNone/>
              <a:tabLst>
                <a:tab pos="2959100" algn="l"/>
                <a:tab pos="4216400" algn="l"/>
              </a:tabLst>
            </a:pPr>
            <a:r>
              <a:rPr lang="en-US" dirty="0" smtClean="0"/>
              <a:t> 0 </a:t>
            </a:r>
            <a:r>
              <a:rPr lang="en-US" dirty="0"/>
              <a:t>- </a:t>
            </a:r>
            <a:r>
              <a:rPr lang="en-US" dirty="0" smtClean="0"/>
              <a:t>1 </a:t>
            </a:r>
            <a:r>
              <a:rPr lang="en-US" dirty="0"/>
              <a:t>= 0	bit: </a:t>
            </a:r>
            <a:r>
              <a:rPr lang="en-US" dirty="0" smtClean="0"/>
              <a:t>0	LSB</a:t>
            </a:r>
            <a:endParaRPr lang="en-US" dirty="0"/>
          </a:p>
          <a:p>
            <a:pPr marL="355600" indent="0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 44</a:t>
            </a:r>
            <a:r>
              <a:rPr lang="en-US" baseline="-25000" dirty="0" smtClean="0"/>
              <a:t>10</a:t>
            </a:r>
            <a:r>
              <a:rPr lang="en-US" dirty="0" smtClean="0"/>
              <a:t> = 00101100</a:t>
            </a:r>
            <a:r>
              <a:rPr lang="en-US" baseline="-25000" dirty="0" smtClean="0"/>
              <a:t>2</a:t>
            </a:r>
          </a:p>
          <a:p>
            <a:pPr marL="355600" indent="0">
              <a:buNone/>
            </a:pPr>
            <a:endParaRPr lang="en-US" baseline="-25000" dirty="0"/>
          </a:p>
          <a:p>
            <a:pPr marL="355600" indent="0">
              <a:buNone/>
            </a:pPr>
            <a:r>
              <a:rPr lang="en-US" sz="2300" dirty="0" err="1"/>
              <a:t>Catatan</a:t>
            </a:r>
            <a:r>
              <a:rPr lang="en-US" sz="2300" dirty="0"/>
              <a:t>: </a:t>
            </a:r>
            <a:endParaRPr lang="en-US" sz="2300" dirty="0" smtClean="0"/>
          </a:p>
          <a:p>
            <a:pPr marL="355600" indent="0">
              <a:buNone/>
            </a:pPr>
            <a:r>
              <a:rPr lang="en-US" sz="2300" dirty="0" err="1" smtClean="0"/>
              <a:t>Jika</a:t>
            </a:r>
            <a:r>
              <a:rPr lang="en-US" sz="2300" dirty="0" smtClean="0"/>
              <a:t> </a:t>
            </a:r>
            <a:r>
              <a:rPr lang="en-US" sz="2300" dirty="0" err="1"/>
              <a:t>bilangan</a:t>
            </a:r>
            <a:r>
              <a:rPr lang="en-US" sz="2300" dirty="0"/>
              <a:t> yang </a:t>
            </a:r>
            <a:r>
              <a:rPr lang="en-US" sz="2300" dirty="0" err="1"/>
              <a:t>dikurangkan</a:t>
            </a:r>
            <a:r>
              <a:rPr lang="en-US" sz="2300" dirty="0"/>
              <a:t> </a:t>
            </a:r>
            <a:r>
              <a:rPr lang="en-US" sz="2300" dirty="0" err="1"/>
              <a:t>nilainya</a:t>
            </a:r>
            <a:r>
              <a:rPr lang="en-US" sz="2300" dirty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kecil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 smtClean="0"/>
              <a:t>bilangan</a:t>
            </a:r>
            <a:r>
              <a:rPr lang="en-US" sz="2300" dirty="0" smtClean="0"/>
              <a:t> </a:t>
            </a:r>
            <a:r>
              <a:rPr lang="en-US" sz="2300" dirty="0" err="1" smtClean="0"/>
              <a:t>pengurang</a:t>
            </a:r>
            <a:r>
              <a:rPr lang="en-US" sz="2300" dirty="0" smtClean="0"/>
              <a:t> </a:t>
            </a:r>
            <a:r>
              <a:rPr lang="en-US" sz="2300" dirty="0" err="1"/>
              <a:t>maka</a:t>
            </a:r>
            <a:r>
              <a:rPr lang="en-US" sz="2300" dirty="0"/>
              <a:t> </a:t>
            </a:r>
            <a:r>
              <a:rPr lang="en-US" sz="2300" dirty="0" err="1" smtClean="0"/>
              <a:t>nilai</a:t>
            </a:r>
            <a:r>
              <a:rPr lang="en-US" sz="2300" dirty="0" smtClean="0"/>
              <a:t> </a:t>
            </a:r>
            <a:r>
              <a:rPr lang="en-US" sz="2300" dirty="0"/>
              <a:t>bit </a:t>
            </a:r>
            <a:r>
              <a:rPr lang="en-US" sz="2300" dirty="0" err="1" smtClean="0"/>
              <a:t>sama</a:t>
            </a:r>
            <a:r>
              <a:rPr lang="en-US" sz="2300" dirty="0" smtClean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smtClean="0"/>
              <a:t>0 (</a:t>
            </a:r>
            <a:r>
              <a:rPr lang="en-US" sz="2300" dirty="0" err="1" smtClean="0"/>
              <a:t>nol</a:t>
            </a:r>
            <a:r>
              <a:rPr lang="en-US" sz="2300" dirty="0" smtClean="0"/>
              <a:t>). </a:t>
            </a:r>
          </a:p>
          <a:p>
            <a:pPr marL="355600" indent="0">
              <a:buNone/>
            </a:pPr>
            <a:r>
              <a:rPr lang="en-US" sz="2300" dirty="0" err="1" smtClean="0"/>
              <a:t>Jika</a:t>
            </a:r>
            <a:r>
              <a:rPr lang="en-US" sz="2300" dirty="0" smtClean="0"/>
              <a:t> </a:t>
            </a:r>
            <a:r>
              <a:rPr lang="en-US" sz="2300" dirty="0" err="1"/>
              <a:t>bilangan</a:t>
            </a:r>
            <a:r>
              <a:rPr lang="en-US" sz="2300" dirty="0"/>
              <a:t> yang </a:t>
            </a:r>
            <a:r>
              <a:rPr lang="en-US" sz="2300" dirty="0" err="1" smtClean="0"/>
              <a:t>dikurangkan</a:t>
            </a:r>
            <a:r>
              <a:rPr lang="en-US" sz="2300" dirty="0" smtClean="0"/>
              <a:t> </a:t>
            </a:r>
            <a:r>
              <a:rPr lang="en-US" sz="2300" dirty="0" err="1" smtClean="0"/>
              <a:t>nilainya</a:t>
            </a:r>
            <a:r>
              <a:rPr lang="en-US" sz="2300" dirty="0" smtClean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besar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bilangan</a:t>
            </a:r>
            <a:r>
              <a:rPr lang="en-US" sz="2300" dirty="0"/>
              <a:t> </a:t>
            </a:r>
            <a:r>
              <a:rPr lang="en-US" sz="2300" dirty="0" err="1"/>
              <a:t>pengurang</a:t>
            </a:r>
            <a:r>
              <a:rPr lang="en-US" sz="2300" dirty="0"/>
              <a:t> </a:t>
            </a:r>
            <a:r>
              <a:rPr lang="en-US" sz="2300" dirty="0" err="1"/>
              <a:t>maka</a:t>
            </a:r>
            <a:r>
              <a:rPr lang="en-US" sz="2300" dirty="0"/>
              <a:t> </a:t>
            </a:r>
            <a:r>
              <a:rPr lang="en-US" sz="2300" dirty="0" err="1"/>
              <a:t>nilai</a:t>
            </a:r>
            <a:r>
              <a:rPr lang="en-US" sz="2300" dirty="0"/>
              <a:t> bit </a:t>
            </a:r>
            <a:r>
              <a:rPr lang="en-US" sz="2300" dirty="0" err="1" smtClean="0"/>
              <a:t>sama</a:t>
            </a:r>
            <a:r>
              <a:rPr lang="en-US" sz="2300" dirty="0" smtClean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smtClean="0"/>
              <a:t>1(</a:t>
            </a:r>
            <a:r>
              <a:rPr lang="en-US" sz="2300" dirty="0" err="1" smtClean="0"/>
              <a:t>satu</a:t>
            </a:r>
            <a:r>
              <a:rPr lang="en-US" sz="2300" dirty="0" smtClean="0"/>
              <a:t>).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Konversi </a:t>
            </a:r>
            <a:r>
              <a:rPr lang="de-DE" sz="3600" dirty="0" smtClean="0"/>
              <a:t>Bilangan </a:t>
            </a:r>
            <a:r>
              <a:rPr lang="de-DE" sz="3600" dirty="0"/>
              <a:t>Desimal ke Biner</a:t>
            </a:r>
            <a:endParaRPr lang="id-ID" sz="36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220072" y="3035548"/>
            <a:ext cx="0" cy="1545580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585</TotalTime>
  <Words>1820</Words>
  <Application>Microsoft Office PowerPoint</Application>
  <PresentationFormat>On-screen Show (4:3)</PresentationFormat>
  <Paragraphs>516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Hardcover</vt:lpstr>
      <vt:lpstr>BAB IV SISTIM BILANGAN</vt:lpstr>
      <vt:lpstr>Sistim Bilangan</vt:lpstr>
      <vt:lpstr>Bilangan Desimal</vt:lpstr>
      <vt:lpstr>Bilangan Biner</vt:lpstr>
      <vt:lpstr>Bilangan Heksa Desimal</vt:lpstr>
      <vt:lpstr>Bilangan Oktal</vt:lpstr>
      <vt:lpstr>Konversi Bilangan</vt:lpstr>
      <vt:lpstr>Konversi Bilangan Desimal ke Biner</vt:lpstr>
      <vt:lpstr>Konversi Bilangan Desimal ke Biner</vt:lpstr>
      <vt:lpstr>Konversi Bilangan Desimal ke Heksa-Desimal</vt:lpstr>
      <vt:lpstr>Konversi Bilangan Desimal ke Oktal</vt:lpstr>
      <vt:lpstr>Konversi Bilangan Biner ke Heksa-Desimal dan Oktal</vt:lpstr>
      <vt:lpstr>Tabel Dasar Konversi Bilangan</vt:lpstr>
      <vt:lpstr>BILANGAN BINER TAK BERTANDA 8 BIT</vt:lpstr>
      <vt:lpstr>BILANGAN BINER TAK BERTANDA 8 BIT</vt:lpstr>
      <vt:lpstr>Penjumlahan dan Pengurangan Biner</vt:lpstr>
      <vt:lpstr>Penjumlahan dan Pengurangan Biner</vt:lpstr>
      <vt:lpstr>Penjumlahan dan Pengurangan Biner</vt:lpstr>
      <vt:lpstr>Penjumlahan dan Pengurangan Biner</vt:lpstr>
      <vt:lpstr>Penjumlahan dan Pengurangan Biner</vt:lpstr>
      <vt:lpstr>Penjumlahan dan Pengurangan Biner</vt:lpstr>
      <vt:lpstr>Pengurangan  dengan Metoda Komplemen</vt:lpstr>
      <vt:lpstr>Pengurangan  dengan Metoda Komplemen</vt:lpstr>
      <vt:lpstr>Pengurangan  dengan Metoda Komplemen</vt:lpstr>
      <vt:lpstr>Pengurangan  dengan Metoda Komplemen</vt:lpstr>
      <vt:lpstr>Bilangan Biner Bertanda 8 Bit</vt:lpstr>
      <vt:lpstr>Bilangan Biner Bertanda 8 Bit</vt:lpstr>
      <vt:lpstr>BILANGAN BINER BERTANDA 8 BIT</vt:lpstr>
      <vt:lpstr>Bilangan Biner Bertanda 8 Bit</vt:lpstr>
      <vt:lpstr>Bilangan Biner Bertanda 8 Bit</vt:lpstr>
      <vt:lpstr>Bilangan Biner Bertanda 8 Bit</vt:lpstr>
      <vt:lpstr>Bilangan Biner Bertanda 8 Bit</vt:lpstr>
      <vt:lpstr>Bilangan Biner Bertanda 8 Bit</vt:lpstr>
      <vt:lpstr>PENYAJIAN DESIMAL TERKODE BINER (DTB)</vt:lpstr>
      <vt:lpstr>PENYAJIAN DESIMAL TERKODE BINER (DTB)</vt:lpstr>
      <vt:lpstr>Penjumlahan DTB</vt:lpstr>
      <vt:lpstr>Penjumlahan DTB</vt:lpstr>
      <vt:lpstr>Penjumlahan DTB</vt:lpstr>
      <vt:lpstr>PowerPoint Presentation</vt:lpstr>
    </vt:vector>
  </TitlesOfParts>
  <Company>Universitas Negeri Yogayakarta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IV SISTIM BILANGAN</dc:title>
  <dc:creator>Ilmawan Mustaqim,S.Pd.T,M.T.</dc:creator>
  <cp:lastModifiedBy>Ilmawan Mustaqim</cp:lastModifiedBy>
  <cp:revision>31</cp:revision>
  <dcterms:created xsi:type="dcterms:W3CDTF">2011-03-27T12:18:10Z</dcterms:created>
  <dcterms:modified xsi:type="dcterms:W3CDTF">2011-07-17T15:23:07Z</dcterms:modified>
</cp:coreProperties>
</file>