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441" autoAdjust="0"/>
  </p:normalViewPr>
  <p:slideViewPr>
    <p:cSldViewPr>
      <p:cViewPr varScale="1">
        <p:scale>
          <a:sx n="82" d="100"/>
          <a:sy n="82" d="100"/>
        </p:scale>
        <p:origin x="-147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6083D-C0BA-4872-93DE-427D6C66D7B8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8B59F-92DF-41AF-B6FA-40932F6A26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1774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8B59F-92DF-41AF-B6FA-40932F6A2660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208754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Kesebelas langkah ini adalah bahasa bayi atau bahasa aras rendah, yang</a:t>
            </a:r>
          </a:p>
          <a:p>
            <a:r>
              <a:rPr lang="id-ID" dirty="0" smtClean="0"/>
              <a:t>padakenyataannya dilakukan pada setiap menyeberang jalan yang sibuk</a:t>
            </a:r>
          </a:p>
          <a:p>
            <a:r>
              <a:rPr lang="id-ID" dirty="0" smtClean="0"/>
              <a:t>dan ada lampu mengatur lalu lint</a:t>
            </a:r>
            <a:r>
              <a:rPr lang="en-US" dirty="0" smtClean="0"/>
              <a:t>a</a:t>
            </a:r>
            <a:r>
              <a:rPr lang="id-ID" dirty="0" smtClean="0"/>
              <a:t>s. Kesebelas sekuen perintah ini disebut</a:t>
            </a:r>
          </a:p>
          <a:p>
            <a:r>
              <a:rPr lang="id-ID" dirty="0" smtClean="0"/>
              <a:t>juga dengan </a:t>
            </a:r>
            <a:r>
              <a:rPr lang="id-ID" b="1" dirty="0" smtClean="0"/>
              <a:t>Alg</a:t>
            </a:r>
            <a:r>
              <a:rPr lang="en-US" b="1" dirty="0" smtClean="0"/>
              <a:t>o</a:t>
            </a:r>
            <a:r>
              <a:rPr lang="id-ID" b="1" dirty="0" smtClean="0"/>
              <a:t>ritma Program</a:t>
            </a:r>
            <a:r>
              <a:rPr lang="id-ID" dirty="0" smtClean="0"/>
              <a:t>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8B59F-92DF-41AF-B6FA-40932F6A2660}" type="slidenum">
              <a:rPr lang="id-ID" smtClean="0"/>
              <a:t>27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478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Kebanyakan orang berpikir bahwa komputer adalah sebuah peralatan</a:t>
            </a:r>
          </a:p>
          <a:p>
            <a:r>
              <a:rPr lang="id-ID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sangat komplek </a:t>
            </a:r>
            <a:r>
              <a:rPr lang="id-ID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 sulit dipelajari, don dapat berfikir melebihi manusia.</a:t>
            </a:r>
          </a:p>
          <a:p>
            <a:r>
              <a:rPr lang="id-ID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Pernyataan ini terlolu berlebihan, karena komputer hanya dapat bekerja jika</a:t>
            </a:r>
          </a:p>
          <a:p>
            <a:r>
              <a:rPr lang="id-ID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ado perintah yang diberikan yang disebut </a:t>
            </a:r>
            <a:r>
              <a:rPr lang="id-ID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program.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d-ID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 adalah susunan atau urutan perintah-perintah sederhana yang</a:t>
            </a:r>
          </a:p>
          <a:p>
            <a:r>
              <a:rPr lang="id-ID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diberikan kepada komputer untuk memecahkan beberapa permasalahan. Jika</a:t>
            </a:r>
          </a:p>
          <a:p>
            <a:r>
              <a:rPr lang="id-ID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sebuah program telah ditulis dan dilakukan debuging, komputer akan dapat</a:t>
            </a:r>
          </a:p>
          <a:p>
            <a:r>
              <a:rPr lang="id-ID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mengeksekusi program tersebut dengan sangat cepat dan dengan cara yang</a:t>
            </a:r>
          </a:p>
          <a:p>
            <a:r>
              <a:rPr lang="fi-FI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sama setiap saat tonpa kesalahan.</a:t>
            </a:r>
          </a:p>
          <a:p>
            <a:r>
              <a:rPr lang="id-ID" dirty="0" smtClean="0"/>
              <a:t>Disinilah kehebatan komputer, meskipun program tersusun dari perintah-</a:t>
            </a:r>
          </a:p>
          <a:p>
            <a:r>
              <a:rPr lang="id-ID" dirty="0" smtClean="0"/>
              <a:t>perintah yang sang at sederhana, hasil akhir sangat menakjubkan sebab</a:t>
            </a:r>
          </a:p>
          <a:p>
            <a:r>
              <a:rPr lang="id-ID" dirty="0" smtClean="0"/>
              <a:t>komputer dapat bekerja dengan kecepatan tinggi.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8B59F-92DF-41AF-B6FA-40932F6A2660}" type="slidenum">
              <a:rPr lang="id-ID" smtClean="0"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Untuk menjalcmkan program, sebuah mikrokomputer harus memiliki</a:t>
            </a:r>
          </a:p>
          <a:p>
            <a:r>
              <a:rPr lang="id-ID" dirty="0" smtClean="0"/>
              <a:t>program yang tersimpan dalam format biner pada suatu lokasi memori. Ada</a:t>
            </a:r>
          </a:p>
          <a:p>
            <a:r>
              <a:rPr lang="id-ID" dirty="0" smtClean="0"/>
              <a:t>tiga tingkat level bahasa yang dapat digunakan untuk menulis program pada</a:t>
            </a:r>
          </a:p>
          <a:p>
            <a:r>
              <a:rPr lang="id-ID" dirty="0" smtClean="0"/>
              <a:t>sebuah mikrokomputer yaitu:</a:t>
            </a:r>
          </a:p>
          <a:p>
            <a:r>
              <a:rPr lang="id-ID" dirty="0" smtClean="0"/>
              <a:t>~ Bahasa MESIN</a:t>
            </a:r>
          </a:p>
          <a:p>
            <a:r>
              <a:rPr lang="id-ID" dirty="0" smtClean="0"/>
              <a:t>~ Bahasa ASSEMBLY</a:t>
            </a:r>
          </a:p>
          <a:p>
            <a:r>
              <a:rPr lang="id-ID" dirty="0" smtClean="0"/>
              <a:t>~ Bahasa Aras Tinggi (High Level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8B59F-92DF-41AF-B6FA-40932F6A2660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3171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dirty="0" smtClean="0"/>
              <a:t>Tanpa bantuan set instruksi bahasa mesin</a:t>
            </a:r>
            <a:r>
              <a:rPr lang="en-US" dirty="0" smtClean="0"/>
              <a:t> </a:t>
            </a:r>
            <a:r>
              <a:rPr lang="id-ID" dirty="0" smtClean="0"/>
              <a:t>sangat sulit dimengerti atau difahami. Untuk dapat menulis bahasa mesin</a:t>
            </a:r>
            <a:r>
              <a:rPr lang="en-US" dirty="0" smtClean="0"/>
              <a:t> </a:t>
            </a:r>
            <a:r>
              <a:rPr lang="id-ID" dirty="0" smtClean="0"/>
              <a:t>maka penguasaan set instruksi sebuah mikroprosesor adalah wajib .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8B59F-92DF-41AF-B6FA-40932F6A2660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3343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Untuk membuat proses pemrograman menjadi lebih mudah,</a:t>
            </a:r>
          </a:p>
          <a:p>
            <a:r>
              <a:rPr lang="id-ID" dirty="0" smtClean="0"/>
              <a:t>kebanyakan programmer menuliskan program dalam bentuk bahasa</a:t>
            </a:r>
          </a:p>
          <a:p>
            <a:r>
              <a:rPr lang="id-ID" dirty="0" smtClean="0"/>
              <a:t>assembly. Kemudian mereka menterjemahkan bahasa assembly yang</a:t>
            </a:r>
          </a:p>
          <a:p>
            <a:r>
              <a:rPr lang="id-ID" dirty="0" smtClean="0"/>
              <a:t>ditulisnya menjadi bahasa mesin sehingga dapat di load ke memori dan di run</a:t>
            </a:r>
          </a:p>
          <a:p>
            <a:r>
              <a:rPr lang="id-ID" dirty="0" smtClean="0"/>
              <a:t>atau dijalankan. Penterjemahan bahasa assembly menjadi kode biner bahasa</a:t>
            </a:r>
          </a:p>
          <a:p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manual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baseline="0" dirty="0" smtClean="0"/>
              <a:t> program yang</a:t>
            </a:r>
            <a:endParaRPr lang="id-ID" dirty="0" smtClean="0"/>
          </a:p>
          <a:p>
            <a:r>
              <a:rPr lang="id-ID" dirty="0" smtClean="0"/>
              <a:t>disebut dengan assembler.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8B59F-92DF-41AF-B6FA-40932F6A2660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35038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P</a:t>
            </a:r>
            <a:r>
              <a:rPr lang="en-US" dirty="0" smtClean="0"/>
              <a:t>a</a:t>
            </a:r>
            <a:r>
              <a:rPr lang="id-ID" dirty="0" smtClean="0"/>
              <a:t>da umumnya</a:t>
            </a:r>
            <a:r>
              <a:rPr lang="en-US" dirty="0" smtClean="0"/>
              <a:t> </a:t>
            </a:r>
            <a:r>
              <a:rPr lang="id-ID" dirty="0" smtClean="0"/>
              <a:t>Source ada disebel</a:t>
            </a:r>
            <a:r>
              <a:rPr lang="en-US" dirty="0" smtClean="0"/>
              <a:t>a</a:t>
            </a:r>
            <a:r>
              <a:rPr lang="id-ID" dirty="0" smtClean="0"/>
              <a:t>h kan</a:t>
            </a:r>
            <a:r>
              <a:rPr lang="en-US" dirty="0" smtClean="0"/>
              <a:t>a</a:t>
            </a:r>
            <a:r>
              <a:rPr lang="id-ID" dirty="0" smtClean="0"/>
              <a:t>n dari Destinasi.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8B59F-92DF-41AF-B6FA-40932F6A2660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7346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Jika kita sudah menulis program dalam bahasa assembly, pertonvocnnvo</a:t>
            </a:r>
          </a:p>
          <a:p>
            <a:r>
              <a:rPr lang="id-ID" dirty="0" smtClean="0"/>
              <a:t>bagoimana menterjemahkan menjnadi bahasa mesin yang siap dieksekusi ke</a:t>
            </a:r>
          </a:p>
          <a:p>
            <a:r>
              <a:rPr lang="id-ID" dirty="0" smtClean="0"/>
              <a:t>sisfim mikroprosesor? Ada dua jawaban atas pertanyaan ini. Pertama secara</a:t>
            </a:r>
          </a:p>
          <a:p>
            <a:r>
              <a:rPr lang="id-ID" dirty="0" smtClean="0"/>
              <a:t>manual dengan menerjemohkan setiap instruksi bahasa assembly menjadi</a:t>
            </a:r>
          </a:p>
          <a:p>
            <a:r>
              <a:rPr lang="id-ID" dirty="0" smtClean="0"/>
              <a:t>bahasa mesin melalui set instruksi. Kemudian kedua secora otomatis dengan</a:t>
            </a:r>
          </a:p>
          <a:p>
            <a:r>
              <a:rPr lang="id-ID" dirty="0" smtClean="0"/>
              <a:t>menggunakan ASSEMBLER. Assembler adalah sebuah program yang dapat</a:t>
            </a:r>
          </a:p>
          <a:p>
            <a:r>
              <a:rPr lang="id-ID" dirty="0" smtClean="0"/>
              <a:t>dijalankan pado sebuah mikrokomputer atau pada sebuah Microcomputer</a:t>
            </a:r>
          </a:p>
          <a:p>
            <a:r>
              <a:rPr lang="id-ID" dirty="0" smtClean="0"/>
              <a:t>Development System.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8B59F-92DF-41AF-B6FA-40932F6A2660}" type="slidenum">
              <a:rPr lang="id-ID" smtClean="0"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3119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Sesederhana apapun dari sebuah program dalam bahasa assembly</a:t>
            </a:r>
          </a:p>
          <a:p>
            <a:r>
              <a:rPr lang="id-ID" dirty="0" smtClean="0"/>
              <a:t>memerlukan penggunaan Computer Development System dan Program</a:t>
            </a:r>
          </a:p>
          <a:p>
            <a:r>
              <a:rPr lang="id-ID" dirty="0" smtClean="0"/>
              <a:t>Development Tools (contoh : MPF-7,Guru Mikro Soya, MidiCom). Sistim tersebut</a:t>
            </a:r>
          </a:p>
          <a:p>
            <a:r>
              <a:rPr lang="id-ID" dirty="0" smtClean="0"/>
              <a:t>biasanya memu at beberapa kilo byte RAM/RWM, Keyboard, Display, Floppy</a:t>
            </a:r>
          </a:p>
          <a:p>
            <a:r>
              <a:rPr lang="id-ID" dirty="0" smtClean="0"/>
              <a:t>Disk, Hard Disk, dan Emulator. Untuk mengembangkan program dalam bahasa</a:t>
            </a:r>
          </a:p>
          <a:p>
            <a:r>
              <a:rPr lang="id-ID" dirty="0" smtClean="0"/>
              <a:t>assembly diperlukan tool sebagai beriku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8B59F-92DF-41AF-B6FA-40932F6A2660}" type="slidenum">
              <a:rPr lang="id-ID" smtClean="0"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5146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Sesederhana apapun dari sebuah program dalam bahasa assembly</a:t>
            </a:r>
          </a:p>
          <a:p>
            <a:r>
              <a:rPr lang="id-ID" dirty="0" smtClean="0"/>
              <a:t>memerlukan penggunaan Computer Development System dan Program</a:t>
            </a:r>
          </a:p>
          <a:p>
            <a:r>
              <a:rPr lang="id-ID" dirty="0" smtClean="0"/>
              <a:t>Development Tools (contoh : MPF-7,Guru Mikro Soya, MidiCom). Sistim tersebut</a:t>
            </a:r>
          </a:p>
          <a:p>
            <a:r>
              <a:rPr lang="id-ID" dirty="0" smtClean="0"/>
              <a:t>biasanya memu at beberapa kilo byte RAM/RWM, Keyboard, Display, Floppy</a:t>
            </a:r>
          </a:p>
          <a:p>
            <a:r>
              <a:rPr lang="id-ID" dirty="0" smtClean="0"/>
              <a:t>Disk, Hard Disk, dan Emulator. Untuk mengembangkan program dalam bahasa</a:t>
            </a:r>
          </a:p>
          <a:p>
            <a:r>
              <a:rPr lang="id-ID" dirty="0" smtClean="0"/>
              <a:t>assembly diperlukan tool sebagai beriku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8B59F-92DF-41AF-B6FA-40932F6A2660}" type="slidenum">
              <a:rPr lang="id-ID" smtClean="0"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5146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7/17/2011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637BB6B-EE1B-48FB-8575-0D55C373DE88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637BB6B-EE1B-48FB-8575-0D55C373DE88}" type="datetimeFigureOut">
              <a:rPr lang="en-US" smtClean="0"/>
              <a:pPr/>
              <a:t>7/17/2011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2786058"/>
            <a:ext cx="6480048" cy="2301240"/>
          </a:xfrm>
        </p:spPr>
        <p:txBody>
          <a:bodyPr>
            <a:normAutofit/>
          </a:bodyPr>
          <a:lstStyle/>
          <a:p>
            <a:r>
              <a:rPr sz="4400" dirty="0" smtClean="0"/>
              <a:t>BAB III</a:t>
            </a:r>
            <a:br>
              <a:rPr sz="4400" dirty="0" smtClean="0"/>
            </a:br>
            <a:r>
              <a:rPr lang="id-ID" sz="3200" dirty="0" smtClean="0"/>
              <a:t>BAHASA DAN PENGEMBANGAN</a:t>
            </a:r>
            <a:r>
              <a:rPr sz="3200" dirty="0" smtClean="0"/>
              <a:t> </a:t>
            </a:r>
            <a:r>
              <a:rPr lang="id-ID" sz="3200" dirty="0" smtClean="0"/>
              <a:t>PROGRAM</a:t>
            </a:r>
            <a:r>
              <a:rPr sz="3200" dirty="0" smtClean="0"/>
              <a:t> </a:t>
            </a:r>
            <a:r>
              <a:rPr lang="id-ID" sz="3200" dirty="0" smtClean="0"/>
              <a:t>MIKROPROSESOR</a:t>
            </a:r>
            <a:endParaRPr lang="id-ID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3929066"/>
            <a:ext cx="6480048" cy="1752600"/>
          </a:xfrm>
        </p:spPr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Ilmawan</a:t>
            </a:r>
            <a:r>
              <a:rPr lang="en-US" dirty="0" smtClean="0"/>
              <a:t> </a:t>
            </a:r>
            <a:r>
              <a:rPr lang="en-US" dirty="0" err="1" smtClean="0"/>
              <a:t>Mustaqim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Bahasa</a:t>
            </a:r>
            <a:r>
              <a:rPr lang="en-US" dirty="0" smtClean="0"/>
              <a:t> Assembly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Bagi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operand dapat </a:t>
            </a:r>
            <a:r>
              <a:rPr lang="id-ID" dirty="0" smtClean="0"/>
              <a:t>memu</a:t>
            </a:r>
            <a:r>
              <a:rPr lang="en-US" dirty="0" smtClean="0"/>
              <a:t>a</a:t>
            </a:r>
            <a:r>
              <a:rPr lang="id-ID" dirty="0" smtClean="0"/>
              <a:t>t n</a:t>
            </a:r>
            <a:r>
              <a:rPr lang="en-US" dirty="0" smtClean="0"/>
              <a:t>a</a:t>
            </a:r>
            <a:r>
              <a:rPr lang="id-ID" dirty="0" smtClean="0"/>
              <a:t>ma </a:t>
            </a:r>
            <a:r>
              <a:rPr lang="id-ID" dirty="0"/>
              <a:t>Register, </a:t>
            </a:r>
            <a:r>
              <a:rPr lang="id-ID" dirty="0" smtClean="0"/>
              <a:t>alamat </a:t>
            </a:r>
            <a:r>
              <a:rPr lang="id-ID" dirty="0"/>
              <a:t>memori, </a:t>
            </a:r>
            <a:r>
              <a:rPr lang="id-ID" dirty="0" smtClean="0"/>
              <a:t>alam</a:t>
            </a:r>
            <a:r>
              <a:rPr lang="en-US" dirty="0" smtClean="0"/>
              <a:t>a</a:t>
            </a:r>
            <a:r>
              <a:rPr lang="id-ID" dirty="0" smtClean="0"/>
              <a:t>t</a:t>
            </a:r>
            <a:r>
              <a:rPr lang="en-US" dirty="0" smtClean="0"/>
              <a:t> </a:t>
            </a:r>
            <a:r>
              <a:rPr lang="id-ID" dirty="0" smtClean="0"/>
              <a:t>port</a:t>
            </a:r>
            <a:r>
              <a:rPr lang="id-ID" dirty="0"/>
              <a:t>, </a:t>
            </a:r>
            <a:r>
              <a:rPr lang="id-ID" dirty="0" smtClean="0"/>
              <a:t>at</a:t>
            </a:r>
            <a:r>
              <a:rPr lang="en-US" dirty="0" smtClean="0"/>
              <a:t>a</a:t>
            </a:r>
            <a:r>
              <a:rPr lang="id-ID" dirty="0" smtClean="0"/>
              <a:t>u </a:t>
            </a:r>
            <a:r>
              <a:rPr lang="id-ID" dirty="0"/>
              <a:t>data immediate dari sebuah instruksi. </a:t>
            </a:r>
            <a:endParaRPr lang="en-US" dirty="0" smtClean="0"/>
          </a:p>
          <a:p>
            <a:r>
              <a:rPr lang="id-ID" dirty="0" smtClean="0"/>
              <a:t>Operand </a:t>
            </a:r>
            <a:r>
              <a:rPr lang="id-ID" dirty="0"/>
              <a:t>adalah sasaran </a:t>
            </a:r>
            <a:r>
              <a:rPr lang="id-ID" dirty="0" smtClean="0"/>
              <a:t>dari</a:t>
            </a:r>
            <a:r>
              <a:rPr lang="en-US" dirty="0" smtClean="0"/>
              <a:t> </a:t>
            </a:r>
            <a:r>
              <a:rPr lang="id-ID" dirty="0" smtClean="0"/>
              <a:t>instruksi</a:t>
            </a:r>
            <a:r>
              <a:rPr lang="id-ID" dirty="0"/>
              <a:t>. </a:t>
            </a:r>
            <a:endParaRPr lang="en-US" dirty="0" smtClean="0"/>
          </a:p>
          <a:p>
            <a:r>
              <a:rPr lang="id-ID" dirty="0" smtClean="0"/>
              <a:t>Pada </a:t>
            </a:r>
            <a:r>
              <a:rPr lang="id-ID" dirty="0"/>
              <a:t>bagian operand terbagi menjadi </a:t>
            </a:r>
            <a:r>
              <a:rPr lang="id-ID" dirty="0" smtClean="0"/>
              <a:t>du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id-ID" dirty="0"/>
              <a:t>bagian yaitu sumber </a:t>
            </a:r>
            <a:r>
              <a:rPr lang="id-ID" dirty="0" smtClean="0"/>
              <a:t>data</a:t>
            </a:r>
            <a:r>
              <a:rPr lang="en-US" dirty="0" smtClean="0"/>
              <a:t> </a:t>
            </a:r>
            <a:r>
              <a:rPr lang="id-ID" dirty="0" smtClean="0"/>
              <a:t>yang </a:t>
            </a:r>
            <a:r>
              <a:rPr lang="id-ID" dirty="0"/>
              <a:t>disebut dengan Source </a:t>
            </a: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tujuan data </a:t>
            </a:r>
            <a:r>
              <a:rPr lang="en-US" dirty="0" smtClean="0"/>
              <a:t>a</a:t>
            </a:r>
            <a:r>
              <a:rPr lang="id-ID" dirty="0" smtClean="0"/>
              <a:t>t</a:t>
            </a:r>
            <a:r>
              <a:rPr lang="en-US" dirty="0" smtClean="0"/>
              <a:t>a</a:t>
            </a:r>
            <a:r>
              <a:rPr lang="id-ID" dirty="0" smtClean="0"/>
              <a:t>u </a:t>
            </a:r>
            <a:r>
              <a:rPr lang="id-ID" dirty="0"/>
              <a:t>Destinasi. </a:t>
            </a:r>
            <a:endParaRPr lang="en-US" dirty="0" smtClean="0"/>
          </a:p>
          <a:p>
            <a:r>
              <a:rPr lang="id-ID" dirty="0"/>
              <a:t>Bagian komentar biasanya digunakan untuk memberi penjelasan </a:t>
            </a:r>
            <a:r>
              <a:rPr lang="id-ID" dirty="0" smtClean="0"/>
              <a:t>singkat</a:t>
            </a:r>
            <a:r>
              <a:rPr lang="en-US" dirty="0" smtClean="0"/>
              <a:t> </a:t>
            </a:r>
            <a:r>
              <a:rPr lang="id-ID" dirty="0" smtClean="0"/>
              <a:t>maksud </a:t>
            </a:r>
            <a:r>
              <a:rPr lang="id-ID" dirty="0"/>
              <a:t>atau sasaran dari instruksi disebelah kirinya.</a:t>
            </a:r>
          </a:p>
        </p:txBody>
      </p:sp>
    </p:spTree>
    <p:extLst>
      <p:ext uri="{BB962C8B-B14F-4D97-AF65-F5344CB8AC3E}">
        <p14:creationId xmlns:p14="http://schemas.microsoft.com/office/powerpoint/2010/main" val="188776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Bahasa</a:t>
            </a:r>
            <a:r>
              <a:rPr lang="en-US" dirty="0" smtClean="0"/>
              <a:t> Assembly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044824"/>
          </a:xfrm>
        </p:spPr>
        <p:txBody>
          <a:bodyPr>
            <a:normAutofit/>
          </a:bodyPr>
          <a:lstStyle/>
          <a:p>
            <a:r>
              <a:rPr lang="en-US" dirty="0" smtClean="0"/>
              <a:t>B</a:t>
            </a:r>
            <a:r>
              <a:rPr lang="id-ID" dirty="0" smtClean="0"/>
              <a:t>ag</a:t>
            </a:r>
            <a:r>
              <a:rPr lang="en-US" dirty="0" smtClean="0"/>
              <a:t>a</a:t>
            </a:r>
            <a:r>
              <a:rPr lang="id-ID" dirty="0" smtClean="0"/>
              <a:t>imana </a:t>
            </a:r>
            <a:r>
              <a:rPr lang="id-ID" dirty="0"/>
              <a:t>menterjemahkan </a:t>
            </a:r>
            <a:r>
              <a:rPr lang="en-US" dirty="0" smtClean="0"/>
              <a:t>program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assembly </a:t>
            </a:r>
            <a:r>
              <a:rPr lang="id-ID" dirty="0" smtClean="0"/>
              <a:t>menj</a:t>
            </a:r>
            <a:r>
              <a:rPr lang="en-US" dirty="0" smtClean="0"/>
              <a:t>a</a:t>
            </a:r>
            <a:r>
              <a:rPr lang="id-ID" dirty="0" smtClean="0"/>
              <a:t>di </a:t>
            </a:r>
            <a:r>
              <a:rPr lang="id-ID" dirty="0"/>
              <a:t>bahasa mesin yang siap dieksekusi </a:t>
            </a:r>
            <a:r>
              <a:rPr lang="id-ID" dirty="0" smtClean="0"/>
              <a:t>ke</a:t>
            </a:r>
            <a:r>
              <a:rPr lang="en-US" dirty="0" smtClean="0"/>
              <a:t> </a:t>
            </a:r>
            <a:r>
              <a:rPr lang="id-ID" dirty="0" smtClean="0"/>
              <a:t>sis</a:t>
            </a:r>
            <a:r>
              <a:rPr lang="en-US" dirty="0" smtClean="0"/>
              <a:t>t</a:t>
            </a:r>
            <a:r>
              <a:rPr lang="id-ID" dirty="0" smtClean="0"/>
              <a:t>im mikroprosesor</a:t>
            </a:r>
            <a:r>
              <a:rPr lang="en-US" dirty="0" smtClean="0"/>
              <a:t>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645024"/>
            <a:ext cx="7467600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Ada 2 Cara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47664" y="4149080"/>
            <a:ext cx="6377136" cy="1080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50863" indent="-458788">
              <a:buAutoNum type="arabicParenR"/>
            </a:pPr>
            <a:r>
              <a:rPr lang="en-US" sz="2000" dirty="0" smtClean="0"/>
              <a:t>S</a:t>
            </a:r>
            <a:r>
              <a:rPr lang="id-ID" sz="2000" dirty="0"/>
              <a:t>ecara</a:t>
            </a:r>
            <a:r>
              <a:rPr lang="en-US" sz="2000" dirty="0"/>
              <a:t> </a:t>
            </a:r>
            <a:r>
              <a:rPr lang="id-ID" sz="2000" dirty="0"/>
              <a:t>manual dengan menerjem</a:t>
            </a:r>
            <a:r>
              <a:rPr lang="en-US" sz="2000" dirty="0"/>
              <a:t>a</a:t>
            </a:r>
            <a:r>
              <a:rPr lang="id-ID" sz="2000" dirty="0"/>
              <a:t>hkan setiap instruksi bahasa assembly menjadi</a:t>
            </a:r>
            <a:r>
              <a:rPr lang="en-US" sz="2000" dirty="0"/>
              <a:t> </a:t>
            </a:r>
            <a:r>
              <a:rPr lang="id-ID" sz="2000" dirty="0"/>
              <a:t>bahasa mesin melalui set instruksi. </a:t>
            </a:r>
            <a:endParaRPr lang="en-US" sz="2000" dirty="0" smtClean="0"/>
          </a:p>
          <a:p>
            <a:pPr marL="36576" indent="0"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19672" y="5157192"/>
            <a:ext cx="6377136" cy="1080120"/>
          </a:xfrm>
          <a:prstGeom prst="rect">
            <a:avLst/>
          </a:prstGeom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arenR" startAt="2"/>
            </a:pPr>
            <a:r>
              <a:rPr lang="en-US" sz="1800" dirty="0"/>
              <a:t>S</a:t>
            </a:r>
            <a:r>
              <a:rPr lang="id-ID" sz="1800" dirty="0"/>
              <a:t>ecara</a:t>
            </a:r>
            <a:r>
              <a:rPr lang="en-US" sz="1800" dirty="0"/>
              <a:t> </a:t>
            </a:r>
            <a:r>
              <a:rPr lang="id-ID" sz="1800" dirty="0"/>
              <a:t>otomatis </a:t>
            </a:r>
            <a:r>
              <a:rPr lang="id-ID" sz="1800" dirty="0" smtClean="0"/>
              <a:t>dengan</a:t>
            </a:r>
            <a:r>
              <a:rPr lang="en-US" sz="1800" dirty="0" smtClean="0"/>
              <a:t> </a:t>
            </a:r>
            <a:r>
              <a:rPr lang="id-ID" sz="1800" dirty="0" smtClean="0"/>
              <a:t>menggunakan </a:t>
            </a:r>
            <a:r>
              <a:rPr lang="id-ID" sz="1800" dirty="0"/>
              <a:t>sebuah program yang </a:t>
            </a:r>
            <a:r>
              <a:rPr lang="id-ID" sz="1800" dirty="0" smtClean="0"/>
              <a:t>dapat</a:t>
            </a:r>
            <a:r>
              <a:rPr lang="en-US" sz="1800" dirty="0" smtClean="0"/>
              <a:t> </a:t>
            </a:r>
            <a:r>
              <a:rPr lang="id-ID" sz="1800" dirty="0" smtClean="0"/>
              <a:t>dijalankan pad</a:t>
            </a:r>
            <a:r>
              <a:rPr lang="en-US" sz="1800" dirty="0" smtClean="0"/>
              <a:t>a</a:t>
            </a:r>
            <a:r>
              <a:rPr lang="id-ID" sz="1800" dirty="0" smtClean="0"/>
              <a:t> </a:t>
            </a:r>
            <a:r>
              <a:rPr lang="id-ID" sz="1800" dirty="0"/>
              <a:t>sebuah mikrokomputer atau pada sebuah </a:t>
            </a:r>
            <a:r>
              <a:rPr lang="id-ID" sz="1800" dirty="0" smtClean="0"/>
              <a:t>Microcomputer</a:t>
            </a:r>
            <a:r>
              <a:rPr lang="en-US" sz="1800" dirty="0" smtClean="0"/>
              <a:t> </a:t>
            </a:r>
            <a:r>
              <a:rPr lang="id-ID" sz="1800" dirty="0" smtClean="0"/>
              <a:t>Development System</a:t>
            </a:r>
            <a:r>
              <a:rPr lang="en-US" sz="1800" dirty="0" smtClean="0"/>
              <a:t>, </a:t>
            </a:r>
            <a:r>
              <a:rPr lang="en-US" sz="1800" dirty="0" err="1" smtClean="0"/>
              <a:t>sering</a:t>
            </a:r>
            <a:r>
              <a:rPr lang="en-US" sz="1800" dirty="0" smtClean="0"/>
              <a:t>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program </a:t>
            </a:r>
            <a:r>
              <a:rPr lang="id-ID" sz="1800" dirty="0" smtClean="0"/>
              <a:t>ASSEMBLER. </a:t>
            </a:r>
            <a:endParaRPr lang="en-US" sz="1800" dirty="0"/>
          </a:p>
          <a:p>
            <a:pPr marL="36576" indent="0">
              <a:buNone/>
            </a:pPr>
            <a:r>
              <a:rPr lang="id-ID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7800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Bahasa</a:t>
            </a:r>
            <a:r>
              <a:rPr lang="en-US" dirty="0" smtClean="0"/>
              <a:t> Aras </a:t>
            </a:r>
            <a:r>
              <a:rPr lang="en-US" dirty="0" err="1" smtClean="0"/>
              <a:t>Tinggi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Cara lain dalam menulis </a:t>
            </a:r>
            <a:r>
              <a:rPr lang="id-ID" dirty="0" smtClean="0"/>
              <a:t>program pada </a:t>
            </a:r>
            <a:r>
              <a:rPr lang="id-ID" dirty="0"/>
              <a:t>mikrokomputer </a:t>
            </a:r>
            <a:r>
              <a:rPr lang="id-ID" dirty="0" smtClean="0"/>
              <a:t>ad</a:t>
            </a:r>
            <a:r>
              <a:rPr lang="en-US" dirty="0" smtClean="0"/>
              <a:t>a</a:t>
            </a:r>
            <a:r>
              <a:rPr lang="id-ID" dirty="0" smtClean="0"/>
              <a:t>lah dengan</a:t>
            </a:r>
            <a:r>
              <a:rPr lang="en-US" dirty="0" smtClean="0"/>
              <a:t> </a:t>
            </a:r>
            <a:r>
              <a:rPr lang="id-ID" dirty="0" smtClean="0"/>
              <a:t>bahasa </a:t>
            </a:r>
            <a:r>
              <a:rPr lang="id-ID" dirty="0"/>
              <a:t>aras tinggi seperti Bahasa C, bahasa Pascal, BASIC, </a:t>
            </a:r>
            <a:r>
              <a:rPr lang="id-ID" dirty="0" smtClean="0"/>
              <a:t>FORTRAN,dan</a:t>
            </a:r>
            <a:r>
              <a:rPr lang="en-US" dirty="0" smtClean="0"/>
              <a:t> </a:t>
            </a:r>
            <a:r>
              <a:rPr lang="id-ID" dirty="0" smtClean="0"/>
              <a:t>sebagainya</a:t>
            </a:r>
            <a:r>
              <a:rPr lang="id-ID" dirty="0"/>
              <a:t>. </a:t>
            </a:r>
            <a:endParaRPr lang="en-US" dirty="0" smtClean="0"/>
          </a:p>
          <a:p>
            <a:r>
              <a:rPr lang="id-ID" dirty="0" smtClean="0"/>
              <a:t>Secara </a:t>
            </a:r>
            <a:r>
              <a:rPr lang="id-ID" dirty="0"/>
              <a:t>umum bahasa aras tinggi dapat dikelompokkan </a:t>
            </a:r>
            <a:r>
              <a:rPr lang="id-ID" dirty="0" smtClean="0"/>
              <a:t>menjadi</a:t>
            </a:r>
            <a:r>
              <a:rPr lang="en-US" dirty="0" smtClean="0"/>
              <a:t> </a:t>
            </a:r>
            <a:r>
              <a:rPr lang="id-ID" dirty="0" smtClean="0"/>
              <a:t>d</a:t>
            </a:r>
            <a:r>
              <a:rPr lang="en-US" dirty="0" err="1" smtClean="0"/>
              <a:t>ua</a:t>
            </a:r>
            <a:r>
              <a:rPr lang="id-ID" dirty="0" smtClean="0"/>
              <a:t> ya</a:t>
            </a:r>
            <a:r>
              <a:rPr lang="en-US" dirty="0" smtClean="0"/>
              <a:t>i</a:t>
            </a:r>
            <a:r>
              <a:rPr lang="id-ID" dirty="0" smtClean="0"/>
              <a:t>tu s</a:t>
            </a:r>
            <a:r>
              <a:rPr lang="en-US" dirty="0" err="1" smtClean="0"/>
              <a:t>ebaga</a:t>
            </a:r>
            <a:r>
              <a:rPr lang="id-ID" dirty="0" smtClean="0"/>
              <a:t>i Comp</a:t>
            </a:r>
            <a:r>
              <a:rPr lang="en-US" dirty="0" smtClean="0"/>
              <a:t>i</a:t>
            </a:r>
            <a:r>
              <a:rPr lang="id-ID" dirty="0" smtClean="0"/>
              <a:t>l</a:t>
            </a:r>
            <a:r>
              <a:rPr lang="en-US" dirty="0" smtClean="0"/>
              <a:t>e</a:t>
            </a:r>
            <a:r>
              <a:rPr lang="id-ID" dirty="0" smtClean="0"/>
              <a:t>r </a:t>
            </a:r>
            <a:r>
              <a:rPr lang="id-ID" dirty="0"/>
              <a:t>otau Interpreter.</a:t>
            </a:r>
          </a:p>
        </p:txBody>
      </p:sp>
    </p:spTree>
    <p:extLst>
      <p:ext uri="{BB962C8B-B14F-4D97-AF65-F5344CB8AC3E}">
        <p14:creationId xmlns:p14="http://schemas.microsoft.com/office/powerpoint/2010/main" val="354901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TOOLS PENGEMBANGAN PROGRAM BAHASA ASSEMBLY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Sesederhana apapun dari sebuah program dalam bahasa </a:t>
            </a:r>
            <a:r>
              <a:rPr lang="id-ID" dirty="0" smtClean="0"/>
              <a:t>assembly</a:t>
            </a:r>
            <a:r>
              <a:rPr lang="en-US" dirty="0" smtClean="0"/>
              <a:t> </a:t>
            </a:r>
            <a:r>
              <a:rPr lang="id-ID" dirty="0" smtClean="0"/>
              <a:t>memerlukan </a:t>
            </a:r>
            <a:r>
              <a:rPr lang="id-ID" dirty="0"/>
              <a:t>penggunaan Computer Development System dan </a:t>
            </a:r>
            <a:r>
              <a:rPr lang="id-ID" dirty="0" smtClean="0"/>
              <a:t>Program</a:t>
            </a:r>
            <a:r>
              <a:rPr lang="en-US" dirty="0" smtClean="0"/>
              <a:t> </a:t>
            </a:r>
            <a:r>
              <a:rPr lang="id-ID" dirty="0" smtClean="0"/>
              <a:t>Development Tools</a:t>
            </a:r>
            <a:r>
              <a:rPr lang="en-US" dirty="0" smtClean="0"/>
              <a:t>.</a:t>
            </a:r>
          </a:p>
          <a:p>
            <a:r>
              <a:rPr lang="id-ID" dirty="0"/>
              <a:t>Sistim </a:t>
            </a:r>
            <a:r>
              <a:rPr lang="id-ID" dirty="0" smtClean="0"/>
              <a:t>tersebut</a:t>
            </a:r>
            <a:r>
              <a:rPr lang="en-US" dirty="0" smtClean="0"/>
              <a:t> </a:t>
            </a:r>
            <a:r>
              <a:rPr lang="id-ID" dirty="0" smtClean="0"/>
              <a:t>biasanya memuat </a:t>
            </a:r>
            <a:r>
              <a:rPr lang="id-ID" dirty="0"/>
              <a:t>beberapa kilo byte RAM/RWM, Keyboard, Display, </a:t>
            </a:r>
            <a:r>
              <a:rPr lang="id-ID" dirty="0" smtClean="0"/>
              <a:t>Floppy</a:t>
            </a:r>
            <a:r>
              <a:rPr lang="en-US" dirty="0" smtClean="0"/>
              <a:t> </a:t>
            </a:r>
            <a:r>
              <a:rPr lang="id-ID" dirty="0" smtClean="0"/>
              <a:t>Disk</a:t>
            </a:r>
            <a:r>
              <a:rPr lang="id-ID" dirty="0"/>
              <a:t>, Hard Disk, dan Emulator.</a:t>
            </a:r>
          </a:p>
        </p:txBody>
      </p:sp>
    </p:spTree>
    <p:extLst>
      <p:ext uri="{BB962C8B-B14F-4D97-AF65-F5344CB8AC3E}">
        <p14:creationId xmlns:p14="http://schemas.microsoft.com/office/powerpoint/2010/main" val="166579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TOOLS PENGEMBANGAN PROGRAM BAHASA ASSEMBLY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Untuk mengembangkan program dalam </a:t>
            </a:r>
            <a:r>
              <a:rPr lang="id-ID" dirty="0" smtClean="0"/>
              <a:t>bahasa</a:t>
            </a:r>
            <a:r>
              <a:rPr lang="en-US" dirty="0" smtClean="0"/>
              <a:t> </a:t>
            </a:r>
            <a:r>
              <a:rPr lang="id-ID" dirty="0" smtClean="0"/>
              <a:t>assembly </a:t>
            </a:r>
            <a:r>
              <a:rPr lang="id-ID" dirty="0"/>
              <a:t>diperlukan tool sebagai </a:t>
            </a:r>
            <a:r>
              <a:rPr lang="id-ID" dirty="0" smtClean="0"/>
              <a:t>beriku</a:t>
            </a:r>
            <a:r>
              <a:rPr lang="en-US" dirty="0" smtClean="0"/>
              <a:t>t: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Editor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Assembler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Linker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Locator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Debugger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Emulator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5498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/>
              <a:t>Editor adalah sebuah program yang digunakan untuk mengetik atau </a:t>
            </a:r>
            <a:r>
              <a:rPr lang="id-ID" dirty="0" smtClean="0"/>
              <a:t>mengedit</a:t>
            </a:r>
            <a:r>
              <a:rPr lang="en-US" dirty="0" smtClean="0"/>
              <a:t> </a:t>
            </a:r>
            <a:r>
              <a:rPr lang="id-ID" dirty="0" smtClean="0"/>
              <a:t>program </a:t>
            </a:r>
            <a:r>
              <a:rPr lang="id-ID" dirty="0"/>
              <a:t>dalam bentuk pernyataan-pernyataan. </a:t>
            </a:r>
            <a:endParaRPr lang="en-US" dirty="0" smtClean="0"/>
          </a:p>
          <a:p>
            <a:pPr marL="442913" indent="0">
              <a:buNone/>
            </a:pPr>
            <a:r>
              <a:rPr lang="id-ID" sz="2600" dirty="0" smtClean="0"/>
              <a:t>Contoh </a:t>
            </a:r>
            <a:r>
              <a:rPr lang="id-ID" sz="2600" dirty="0"/>
              <a:t>program editor </a:t>
            </a:r>
            <a:r>
              <a:rPr lang="en-US" sz="2600" dirty="0"/>
              <a:t>:</a:t>
            </a:r>
            <a:r>
              <a:rPr lang="en-US" sz="2600" dirty="0" smtClean="0"/>
              <a:t> </a:t>
            </a:r>
            <a:r>
              <a:rPr lang="id-ID" sz="2600" dirty="0" smtClean="0"/>
              <a:t>TV </a:t>
            </a:r>
            <a:r>
              <a:rPr lang="id-ID" sz="2600" dirty="0"/>
              <a:t>Demo, EDLlN</a:t>
            </a:r>
            <a:r>
              <a:rPr lang="id-ID" sz="2600" dirty="0" smtClean="0"/>
              <a:t>,</a:t>
            </a:r>
            <a:r>
              <a:rPr lang="en-US" sz="2600" dirty="0" smtClean="0"/>
              <a:t> </a:t>
            </a:r>
            <a:r>
              <a:rPr lang="id-ID" sz="2600" dirty="0" smtClean="0"/>
              <a:t>ALTER.</a:t>
            </a:r>
            <a:endParaRPr lang="en-US" sz="2600" dirty="0" smtClean="0"/>
          </a:p>
          <a:p>
            <a:r>
              <a:rPr lang="id-ID" dirty="0" smtClean="0"/>
              <a:t>Fungsi </a:t>
            </a:r>
            <a:r>
              <a:rPr lang="id-ID" dirty="0"/>
              <a:t>utama program editor adalah untuk </a:t>
            </a:r>
            <a:r>
              <a:rPr lang="id-ID" dirty="0" smtClean="0"/>
              <a:t>membantu</a:t>
            </a:r>
            <a:r>
              <a:rPr lang="en-US" dirty="0" smtClean="0"/>
              <a:t> </a:t>
            </a:r>
            <a:r>
              <a:rPr lang="id-ID" dirty="0" smtClean="0"/>
              <a:t>programmer </a:t>
            </a:r>
            <a:r>
              <a:rPr lang="id-ID" dirty="0"/>
              <a:t>dalam membangun program dalam bahasa assembly </a:t>
            </a:r>
            <a:r>
              <a:rPr lang="id-ID" dirty="0" smtClean="0"/>
              <a:t>dalam</a:t>
            </a:r>
            <a:r>
              <a:rPr lang="en-US" dirty="0" smtClean="0"/>
              <a:t> </a:t>
            </a:r>
            <a:r>
              <a:rPr lang="id-ID" dirty="0" smtClean="0"/>
              <a:t>bentuk </a:t>
            </a:r>
            <a:r>
              <a:rPr lang="id-ID" dirty="0"/>
              <a:t>format yang benar sehingga assembler dapat </a:t>
            </a:r>
            <a:r>
              <a:rPr lang="en-US" dirty="0" smtClean="0"/>
              <a:t>m</a:t>
            </a:r>
            <a:r>
              <a:rPr lang="id-ID" dirty="0" smtClean="0"/>
              <a:t>enterjemahkannya</a:t>
            </a:r>
            <a:r>
              <a:rPr lang="en-US" dirty="0" smtClean="0"/>
              <a:t> </a:t>
            </a:r>
            <a:r>
              <a:rPr lang="id-ID" dirty="0" smtClean="0"/>
              <a:t>menjadi </a:t>
            </a:r>
            <a:r>
              <a:rPr lang="id-ID" dirty="0"/>
              <a:t>bahasa mesin yang benar. </a:t>
            </a:r>
            <a:endParaRPr lang="en-US" dirty="0" smtClean="0"/>
          </a:p>
          <a:p>
            <a:r>
              <a:rPr lang="id-ID" dirty="0" smtClean="0"/>
              <a:t>Hasil </a:t>
            </a:r>
            <a:r>
              <a:rPr lang="id-ID" dirty="0"/>
              <a:t>atau bentuk program hasil dari </a:t>
            </a:r>
            <a:r>
              <a:rPr lang="id-ID" dirty="0" smtClean="0"/>
              <a:t>editor</a:t>
            </a:r>
            <a:r>
              <a:rPr lang="en-US" dirty="0" smtClean="0"/>
              <a:t> </a:t>
            </a:r>
            <a:r>
              <a:rPr lang="id-ID" dirty="0" smtClean="0"/>
              <a:t>disebut </a:t>
            </a:r>
            <a:r>
              <a:rPr lang="id-ID" dirty="0"/>
              <a:t>Source Program.</a:t>
            </a:r>
          </a:p>
        </p:txBody>
      </p:sp>
    </p:spTree>
    <p:extLst>
      <p:ext uri="{BB962C8B-B14F-4D97-AF65-F5344CB8AC3E}">
        <p14:creationId xmlns:p14="http://schemas.microsoft.com/office/powerpoint/2010/main" val="16981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Asembler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/>
              <a:t>Assembler adalah program yang digunakan untuk </a:t>
            </a:r>
            <a:r>
              <a:rPr lang="id-ID" dirty="0" smtClean="0"/>
              <a:t>menterjemahkan</a:t>
            </a:r>
            <a:r>
              <a:rPr lang="en-US" dirty="0" smtClean="0"/>
              <a:t> </a:t>
            </a:r>
            <a:r>
              <a:rPr lang="id-ID" dirty="0" smtClean="0"/>
              <a:t>mnemonik </a:t>
            </a:r>
            <a:r>
              <a:rPr lang="id-ID" dirty="0"/>
              <a:t>bahasa assembly menjadi kode biner yang benar untuk </a:t>
            </a:r>
            <a:r>
              <a:rPr lang="id-ID" dirty="0" smtClean="0"/>
              <a:t>setiap</a:t>
            </a:r>
            <a:r>
              <a:rPr lang="en-US" dirty="0" smtClean="0"/>
              <a:t> </a:t>
            </a:r>
            <a:r>
              <a:rPr lang="id-ID" dirty="0" smtClean="0"/>
              <a:t>instruksinya</a:t>
            </a:r>
            <a:r>
              <a:rPr lang="id-ID" dirty="0"/>
              <a:t>. </a:t>
            </a:r>
            <a:endParaRPr lang="en-US" dirty="0" smtClean="0"/>
          </a:p>
          <a:p>
            <a:r>
              <a:rPr lang="id-ID" dirty="0" smtClean="0"/>
              <a:t>Assembler </a:t>
            </a:r>
            <a:r>
              <a:rPr lang="id-ID" dirty="0"/>
              <a:t>akan membaca File Source Program di disk </a:t>
            </a:r>
            <a:r>
              <a:rPr lang="id-ID" dirty="0" smtClean="0"/>
              <a:t>dimana</a:t>
            </a:r>
            <a:r>
              <a:rPr lang="en-US" dirty="0" smtClean="0"/>
              <a:t> </a:t>
            </a:r>
            <a:r>
              <a:rPr lang="id-ID" dirty="0" smtClean="0"/>
              <a:t>source </a:t>
            </a:r>
            <a:r>
              <a:rPr lang="id-ID" dirty="0"/>
              <a:t>program tersebut </a:t>
            </a:r>
            <a:r>
              <a:rPr lang="id-ID" dirty="0" smtClean="0"/>
              <a:t>dis</a:t>
            </a:r>
            <a:r>
              <a:rPr lang="en-US" dirty="0" err="1" smtClean="0"/>
              <a:t>impan</a:t>
            </a:r>
            <a:r>
              <a:rPr lang="id-ID" dirty="0" smtClean="0"/>
              <a:t> </a:t>
            </a:r>
            <a:r>
              <a:rPr lang="id-ID" dirty="0"/>
              <a:t>setelah diedit menggunakan editor.</a:t>
            </a:r>
          </a:p>
          <a:p>
            <a:r>
              <a:rPr lang="id-ID" dirty="0"/>
              <a:t>Assembler biasanya membaca file source program lebih dari sekali. 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id-ID" dirty="0" smtClean="0"/>
              <a:t>Pertama</a:t>
            </a:r>
            <a:r>
              <a:rPr lang="en-US" dirty="0" smtClean="0"/>
              <a:t>, </a:t>
            </a:r>
            <a:r>
              <a:rPr lang="id-ID" dirty="0" smtClean="0"/>
              <a:t>untuk </a:t>
            </a:r>
            <a:r>
              <a:rPr lang="id-ID" dirty="0"/>
              <a:t>menentukan penggantian nama item </a:t>
            </a:r>
            <a:r>
              <a:rPr lang="id-ID" dirty="0" smtClean="0"/>
              <a:t>data </a:t>
            </a:r>
            <a:r>
              <a:rPr lang="id-ID" dirty="0"/>
              <a:t>dan offset dari sebuah </a:t>
            </a:r>
            <a:r>
              <a:rPr lang="id-ID" dirty="0" smtClean="0"/>
              <a:t>label,</a:t>
            </a:r>
            <a:r>
              <a:rPr lang="en-US" dirty="0" smtClean="0"/>
              <a:t> </a:t>
            </a:r>
            <a:r>
              <a:rPr lang="id-ID" dirty="0" smtClean="0"/>
              <a:t>dan </a:t>
            </a:r>
            <a:r>
              <a:rPr lang="id-ID" dirty="0"/>
              <a:t>meletakkan informasi tersebut dalam sebuah Symbol Table. 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Kedua</a:t>
            </a:r>
            <a:r>
              <a:rPr lang="en-US" dirty="0" smtClean="0"/>
              <a:t>, </a:t>
            </a:r>
            <a:r>
              <a:rPr lang="id-ID" dirty="0" smtClean="0"/>
              <a:t>assembler </a:t>
            </a:r>
            <a:r>
              <a:rPr lang="id-ID" dirty="0"/>
              <a:t>membangkitkan kode biner (Op-code) untuk </a:t>
            </a:r>
            <a:r>
              <a:rPr lang="id-ID" dirty="0" smtClean="0"/>
              <a:t>setiap</a:t>
            </a:r>
            <a:r>
              <a:rPr lang="en-US" dirty="0" smtClean="0"/>
              <a:t> </a:t>
            </a:r>
            <a:r>
              <a:rPr lang="id-ID" dirty="0" smtClean="0"/>
              <a:t>instruksi</a:t>
            </a:r>
            <a:r>
              <a:rPr lang="id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746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Asembler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</a:t>
            </a:r>
            <a:r>
              <a:rPr lang="id-ID" dirty="0" smtClean="0"/>
              <a:t>ssembler </a:t>
            </a:r>
            <a:r>
              <a:rPr lang="id-ID" dirty="0"/>
              <a:t>membangkitkan dua file </a:t>
            </a:r>
            <a:r>
              <a:rPr lang="id-ID" dirty="0" smtClean="0"/>
              <a:t>yaitu</a:t>
            </a:r>
            <a:r>
              <a:rPr lang="en-US" dirty="0" smtClean="0"/>
              <a:t>:</a:t>
            </a:r>
            <a:r>
              <a:rPr lang="id-ID" dirty="0" smtClean="0"/>
              <a:t> </a:t>
            </a:r>
            <a:endParaRPr lang="en-US" dirty="0" smtClean="0"/>
          </a:p>
          <a:p>
            <a:pPr marL="852678" lvl="1" indent="-514350">
              <a:buFont typeface="+mj-lt"/>
              <a:buAutoNum type="arabicPeriod"/>
            </a:pPr>
            <a:r>
              <a:rPr lang="id-ID" dirty="0" smtClean="0"/>
              <a:t>Object </a:t>
            </a:r>
            <a:r>
              <a:rPr lang="id-ID" dirty="0"/>
              <a:t>File yang berisi </a:t>
            </a:r>
            <a:r>
              <a:rPr lang="id-ID" dirty="0" smtClean="0"/>
              <a:t>kode</a:t>
            </a:r>
            <a:r>
              <a:rPr lang="en-US" dirty="0" smtClean="0"/>
              <a:t> </a:t>
            </a:r>
            <a:r>
              <a:rPr lang="id-ID" dirty="0" smtClean="0"/>
              <a:t>biner </a:t>
            </a:r>
            <a:r>
              <a:rPr lang="id-ID" dirty="0"/>
              <a:t>untuk instruksi-instruksi dan informasi tentang alamat instruksi. </a:t>
            </a:r>
            <a:endParaRPr lang="en-US" dirty="0" smtClean="0"/>
          </a:p>
          <a:p>
            <a:pPr marL="852678" lvl="1" indent="-514350">
              <a:buFont typeface="+mj-lt"/>
              <a:buAutoNum type="arabicPeriod"/>
            </a:pPr>
            <a:r>
              <a:rPr lang="id-ID" dirty="0" smtClean="0"/>
              <a:t>Assembler </a:t>
            </a:r>
            <a:r>
              <a:rPr lang="id-ID" dirty="0"/>
              <a:t>List File yang memuat pernyataan bahasa </a:t>
            </a:r>
            <a:r>
              <a:rPr lang="id-ID" dirty="0" smtClean="0"/>
              <a:t>assembly,</a:t>
            </a:r>
            <a:r>
              <a:rPr lang="en-US" dirty="0" smtClean="0"/>
              <a:t> </a:t>
            </a:r>
            <a:r>
              <a:rPr lang="id-ID" dirty="0" smtClean="0"/>
              <a:t>kode </a:t>
            </a:r>
            <a:r>
              <a:rPr lang="id-ID" dirty="0"/>
              <a:t>biner </a:t>
            </a:r>
            <a:r>
              <a:rPr lang="id-ID" dirty="0" smtClean="0"/>
              <a:t>untuk setiap </a:t>
            </a:r>
            <a:r>
              <a:rPr lang="id-ID" dirty="0"/>
              <a:t>instruksi, dan offset unluk setiap instruksi. </a:t>
            </a:r>
            <a:endParaRPr lang="en-US" dirty="0" smtClean="0"/>
          </a:p>
          <a:p>
            <a:r>
              <a:rPr lang="id-ID" dirty="0" smtClean="0"/>
              <a:t>File yangkedua </a:t>
            </a:r>
            <a:r>
              <a:rPr lang="id-ID" dirty="0"/>
              <a:t>ini yang biasanya di cetak ke printer sebagai pegangan pada </a:t>
            </a:r>
            <a:r>
              <a:rPr lang="en-US" dirty="0" err="1" smtClean="0"/>
              <a:t>saa</a:t>
            </a:r>
            <a:r>
              <a:rPr lang="id-ID" dirty="0" smtClean="0"/>
              <a:t>t</a:t>
            </a:r>
            <a:r>
              <a:rPr lang="en-US" dirty="0" smtClean="0"/>
              <a:t> </a:t>
            </a:r>
            <a:r>
              <a:rPr lang="id-ID" dirty="0" smtClean="0"/>
              <a:t>melakukan </a:t>
            </a:r>
            <a:r>
              <a:rPr lang="id-ID" dirty="0"/>
              <a:t>testing </a:t>
            </a: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troubleshooting.</a:t>
            </a:r>
          </a:p>
        </p:txBody>
      </p:sp>
    </p:spTree>
    <p:extLst>
      <p:ext uri="{BB962C8B-B14F-4D97-AF65-F5344CB8AC3E}">
        <p14:creationId xmlns:p14="http://schemas.microsoft.com/office/powerpoint/2010/main" val="4925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/>
              <a:t>Lingker adalah program yang digunakan untuk </a:t>
            </a:r>
            <a:r>
              <a:rPr lang="id-ID" dirty="0" smtClean="0"/>
              <a:t>menggabungkan</a:t>
            </a:r>
            <a:r>
              <a:rPr lang="en-US" dirty="0" smtClean="0"/>
              <a:t> </a:t>
            </a:r>
            <a:r>
              <a:rPr lang="id-ID" dirty="0" smtClean="0"/>
              <a:t>beberapa </a:t>
            </a:r>
            <a:r>
              <a:rPr lang="id-ID" dirty="0"/>
              <a:t>object file menjadi satu object file yang lebih besar. </a:t>
            </a:r>
            <a:endParaRPr lang="en-US" dirty="0" smtClean="0"/>
          </a:p>
          <a:p>
            <a:r>
              <a:rPr lang="id-ID" dirty="0" smtClean="0"/>
              <a:t>Biasanya dalam</a:t>
            </a:r>
            <a:r>
              <a:rPr lang="en-US" dirty="0" smtClean="0"/>
              <a:t> </a:t>
            </a:r>
            <a:r>
              <a:rPr lang="id-ID" dirty="0" smtClean="0"/>
              <a:t>membangun </a:t>
            </a:r>
            <a:r>
              <a:rPr lang="id-ID" dirty="0"/>
              <a:t>program yang </a:t>
            </a:r>
            <a:r>
              <a:rPr lang="id-ID" dirty="0" smtClean="0"/>
              <a:t>sangat </a:t>
            </a:r>
            <a:r>
              <a:rPr lang="id-ID" dirty="0"/>
              <a:t>besar agar lebih efesient program </a:t>
            </a:r>
            <a:r>
              <a:rPr lang="id-ID" dirty="0" smtClean="0"/>
              <a:t>tersebut</a:t>
            </a:r>
            <a:r>
              <a:rPr lang="en-US" dirty="0" smtClean="0"/>
              <a:t> </a:t>
            </a:r>
            <a:r>
              <a:rPr lang="id-ID" dirty="0" smtClean="0"/>
              <a:t>dipecah d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dibagi-bagi menjadi beberapa program yang lebih kecil </a:t>
            </a:r>
            <a:r>
              <a:rPr lang="id-ID" dirty="0" smtClean="0"/>
              <a:t>yang</a:t>
            </a:r>
            <a:r>
              <a:rPr lang="en-US" dirty="0" smtClean="0"/>
              <a:t> </a:t>
            </a:r>
            <a:r>
              <a:rPr lang="id-ID" dirty="0" smtClean="0"/>
              <a:t>disebut </a:t>
            </a:r>
            <a:r>
              <a:rPr lang="id-ID" dirty="0"/>
              <a:t>dengan Modul. </a:t>
            </a:r>
            <a:endParaRPr lang="en-US" dirty="0" smtClean="0"/>
          </a:p>
          <a:p>
            <a:r>
              <a:rPr lang="id-ID" dirty="0" smtClean="0"/>
              <a:t>Setiap </a:t>
            </a:r>
            <a:r>
              <a:rPr lang="id-ID" dirty="0"/>
              <a:t>modul dapat ditulis, ditest, </a:t>
            </a: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di </a:t>
            </a:r>
            <a:r>
              <a:rPr lang="id-ID" dirty="0" smtClean="0"/>
              <a:t>debugged</a:t>
            </a:r>
            <a:r>
              <a:rPr lang="en-US" dirty="0" smtClean="0"/>
              <a:t> </a:t>
            </a:r>
            <a:r>
              <a:rPr lang="id-ID" dirty="0" smtClean="0"/>
              <a:t>secara </a:t>
            </a:r>
            <a:r>
              <a:rPr lang="id-ID" dirty="0"/>
              <a:t>individual. </a:t>
            </a:r>
            <a:endParaRPr lang="en-US" dirty="0" smtClean="0"/>
          </a:p>
          <a:p>
            <a:r>
              <a:rPr lang="id-ID" dirty="0" smtClean="0"/>
              <a:t>Jika </a:t>
            </a:r>
            <a:r>
              <a:rPr lang="id-ID" dirty="0"/>
              <a:t>semua modul-modul </a:t>
            </a:r>
            <a:r>
              <a:rPr lang="id-ID" dirty="0" smtClean="0"/>
              <a:t>tel</a:t>
            </a:r>
            <a:r>
              <a:rPr lang="en-US" dirty="0" smtClean="0"/>
              <a:t>a</a:t>
            </a:r>
            <a:r>
              <a:rPr lang="id-ID" dirty="0" smtClean="0"/>
              <a:t>h </a:t>
            </a:r>
            <a:r>
              <a:rPr lang="id-ID" dirty="0"/>
              <a:t>berfungsi dengan </a:t>
            </a:r>
            <a:r>
              <a:rPr lang="id-ID" dirty="0" smtClean="0"/>
              <a:t>baik,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di linked </a:t>
            </a:r>
            <a:r>
              <a:rPr lang="en-US" dirty="0" err="1" smtClean="0"/>
              <a:t>menjadi</a:t>
            </a:r>
            <a:r>
              <a:rPr lang="en-US" dirty="0" smtClean="0"/>
              <a:t> program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.</a:t>
            </a:r>
            <a:endParaRPr lang="id-ID" dirty="0"/>
          </a:p>
          <a:p>
            <a:pPr marL="36576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5805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/>
              <a:t>Lingker menghasilkan Link file yang berisi kode biner untuk semua modul-modul yang dikombinasikan. </a:t>
            </a:r>
            <a:endParaRPr lang="en-US" dirty="0"/>
          </a:p>
          <a:p>
            <a:r>
              <a:rPr lang="id-ID" dirty="0"/>
              <a:t>Lingker juga menghasilkan Link map file yang</a:t>
            </a:r>
            <a:r>
              <a:rPr lang="en-US" dirty="0"/>
              <a:t> </a:t>
            </a:r>
            <a:r>
              <a:rPr lang="id-ID" dirty="0"/>
              <a:t>berisi informasi alamat tentang file-file yang digabungkan.</a:t>
            </a:r>
          </a:p>
          <a:p>
            <a:r>
              <a:rPr lang="id-ID" dirty="0"/>
              <a:t>Lingker tidak menetapkan alamat absolut pad</a:t>
            </a:r>
            <a:r>
              <a:rPr lang="en-US" dirty="0"/>
              <a:t>a</a:t>
            </a:r>
            <a:r>
              <a:rPr lang="id-ID" dirty="0"/>
              <a:t> program, ia hanya</a:t>
            </a:r>
            <a:r>
              <a:rPr lang="en-US" dirty="0"/>
              <a:t> </a:t>
            </a:r>
            <a:r>
              <a:rPr lang="id-ID" dirty="0"/>
              <a:t>menetapkan alamat relatif mulai nol. </a:t>
            </a:r>
            <a:endParaRPr lang="en-US" dirty="0"/>
          </a:p>
          <a:p>
            <a:r>
              <a:rPr lang="id-ID" dirty="0"/>
              <a:t>Bentuk </a:t>
            </a:r>
            <a:r>
              <a:rPr lang="id-ID" dirty="0" smtClean="0"/>
              <a:t>dari </a:t>
            </a:r>
            <a:r>
              <a:rPr lang="id-ID" dirty="0"/>
              <a:t>program ini dikatakan sebagai</a:t>
            </a:r>
            <a:r>
              <a:rPr lang="en-US" dirty="0"/>
              <a:t> </a:t>
            </a:r>
            <a:r>
              <a:rPr lang="id-ID" dirty="0"/>
              <a:t>relocateable = dapat direlokasi, sebab dapat ditempat disetiap temp</a:t>
            </a:r>
            <a:r>
              <a:rPr lang="en-US" dirty="0"/>
              <a:t>a</a:t>
            </a:r>
            <a:r>
              <a:rPr lang="id-ID" dirty="0"/>
              <a:t>t di</a:t>
            </a:r>
            <a:r>
              <a:rPr lang="en-US" dirty="0"/>
              <a:t> </a:t>
            </a:r>
            <a:r>
              <a:rPr lang="id-ID" dirty="0"/>
              <a:t>memori untuk </a:t>
            </a:r>
            <a:r>
              <a:rPr lang="id-ID" dirty="0" smtClean="0"/>
              <a:t>dijalankan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538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sz="3200" dirty="0" smtClean="0"/>
              <a:t>komputer hanya dapat bekerja jika</a:t>
            </a:r>
            <a:r>
              <a:rPr lang="en-US" sz="3200" dirty="0" smtClean="0"/>
              <a:t> </a:t>
            </a:r>
            <a:r>
              <a:rPr lang="id-ID" sz="3200" dirty="0" smtClean="0"/>
              <a:t>ad</a:t>
            </a:r>
            <a:r>
              <a:rPr lang="en-US" sz="3200" dirty="0" smtClean="0"/>
              <a:t>a</a:t>
            </a:r>
            <a:r>
              <a:rPr lang="id-ID" sz="3200" dirty="0" smtClean="0"/>
              <a:t> perintah yang diberikan yang disebut </a:t>
            </a:r>
            <a:r>
              <a:rPr lang="id-ID" sz="3200" b="1" dirty="0" smtClean="0">
                <a:solidFill>
                  <a:srgbClr val="FFFF00"/>
                </a:solidFill>
              </a:rPr>
              <a:t>program</a:t>
            </a:r>
            <a:r>
              <a:rPr lang="id-ID" sz="3200" b="1" dirty="0" smtClean="0"/>
              <a:t>.</a:t>
            </a:r>
            <a:endParaRPr lang="en-US" sz="3200" b="1" dirty="0" smtClean="0"/>
          </a:p>
          <a:p>
            <a:r>
              <a:rPr lang="id-ID" dirty="0" smtClean="0"/>
              <a:t>Program adalah susunan atau urutan perintah-perintah sederhana yang</a:t>
            </a:r>
            <a:r>
              <a:rPr lang="en-US" dirty="0" smtClean="0"/>
              <a:t> </a:t>
            </a:r>
            <a:r>
              <a:rPr lang="id-ID" dirty="0" smtClean="0"/>
              <a:t>diberikan kepada komputer untuk memecahkan beberapa permasalahan. </a:t>
            </a:r>
            <a:endParaRPr lang="en-US" dirty="0" smtClean="0"/>
          </a:p>
          <a:p>
            <a:r>
              <a:rPr lang="id-ID" dirty="0" smtClean="0"/>
              <a:t>Jika</a:t>
            </a:r>
            <a:r>
              <a:rPr lang="en-US" dirty="0" smtClean="0"/>
              <a:t> </a:t>
            </a:r>
            <a:r>
              <a:rPr lang="id-ID" dirty="0" smtClean="0"/>
              <a:t>sebuah program telah ditulis dan dilakukan debuging, komputer akan dapat</a:t>
            </a:r>
            <a:r>
              <a:rPr lang="en-US" dirty="0" smtClean="0"/>
              <a:t> </a:t>
            </a:r>
            <a:r>
              <a:rPr lang="id-ID" dirty="0" smtClean="0"/>
              <a:t>mengeksekusi program tersebut dengan sangat cepat dan dengan cara yang</a:t>
            </a:r>
            <a:r>
              <a:rPr lang="en-US" dirty="0" smtClean="0"/>
              <a:t> </a:t>
            </a:r>
            <a:r>
              <a:rPr lang="fi-FI" dirty="0" smtClean="0"/>
              <a:t>sama setiap saat tanpa kesalahan.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Lokator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Lokator adalah program yang digunakan untuk menetapkan </a:t>
            </a:r>
            <a:r>
              <a:rPr lang="id-ID" dirty="0" smtClean="0"/>
              <a:t>alamat</a:t>
            </a:r>
            <a:r>
              <a:rPr lang="en-US" dirty="0" smtClean="0"/>
              <a:t> </a:t>
            </a:r>
            <a:r>
              <a:rPr lang="id-ID" dirty="0" smtClean="0"/>
              <a:t>spesifik </a:t>
            </a:r>
            <a:r>
              <a:rPr lang="id-ID" dirty="0"/>
              <a:t>dimana object code diletakkan dalam memori. </a:t>
            </a:r>
            <a:endParaRPr lang="en-US" dirty="0" smtClean="0"/>
          </a:p>
          <a:p>
            <a:r>
              <a:rPr lang="id-ID" dirty="0" smtClean="0"/>
              <a:t>Lokator </a:t>
            </a:r>
            <a:r>
              <a:rPr lang="id-ID" dirty="0"/>
              <a:t>pada DOS </a:t>
            </a:r>
            <a:r>
              <a:rPr lang="id-ID" dirty="0" smtClean="0"/>
              <a:t>IBM</a:t>
            </a:r>
            <a:r>
              <a:rPr lang="en-US" dirty="0" smtClean="0"/>
              <a:t> </a:t>
            </a:r>
            <a:r>
              <a:rPr lang="id-ID" dirty="0" smtClean="0"/>
              <a:t>PC</a:t>
            </a:r>
            <a:r>
              <a:rPr lang="en-US" dirty="0" smtClean="0"/>
              <a:t> </a:t>
            </a:r>
            <a:r>
              <a:rPr lang="id-ID" dirty="0" smtClean="0"/>
              <a:t>disebut </a:t>
            </a:r>
            <a:r>
              <a:rPr lang="id-ID" dirty="0"/>
              <a:t>EXE2BIN.</a:t>
            </a:r>
          </a:p>
        </p:txBody>
      </p:sp>
    </p:spTree>
    <p:extLst>
      <p:ext uri="{BB962C8B-B14F-4D97-AF65-F5344CB8AC3E}">
        <p14:creationId xmlns:p14="http://schemas.microsoft.com/office/powerpoint/2010/main" val="339835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/>
              <a:t>Jika program kita tidak </a:t>
            </a:r>
            <a:r>
              <a:rPr lang="id-ID" dirty="0" smtClean="0"/>
              <a:t>mempersy</a:t>
            </a:r>
            <a:r>
              <a:rPr lang="en-US" dirty="0" smtClean="0"/>
              <a:t>a</a:t>
            </a:r>
            <a:r>
              <a:rPr lang="id-ID" dirty="0" smtClean="0"/>
              <a:t>ratkan </a:t>
            </a:r>
            <a:r>
              <a:rPr lang="id-ID" dirty="0"/>
              <a:t>adanya perangkat keras </a:t>
            </a:r>
            <a:r>
              <a:rPr lang="id-ID" dirty="0" smtClean="0"/>
              <a:t>luar</a:t>
            </a:r>
            <a:r>
              <a:rPr lang="en-US" dirty="0" smtClean="0"/>
              <a:t> </a:t>
            </a:r>
            <a:r>
              <a:rPr lang="id-ID" dirty="0" smtClean="0"/>
              <a:t>atau </a:t>
            </a:r>
            <a:r>
              <a:rPr lang="id-ID" dirty="0"/>
              <a:t>hanya perangkat keras </a:t>
            </a:r>
            <a:r>
              <a:rPr lang="id-ID" dirty="0" smtClean="0"/>
              <a:t>s</a:t>
            </a:r>
            <a:r>
              <a:rPr lang="en-US" dirty="0" smtClean="0"/>
              <a:t>a</a:t>
            </a:r>
            <a:r>
              <a:rPr lang="id-ID" dirty="0" smtClean="0"/>
              <a:t>ja </a:t>
            </a:r>
            <a:r>
              <a:rPr lang="id-ID" dirty="0"/>
              <a:t>yang diakses secara langsung, </a:t>
            </a:r>
            <a:r>
              <a:rPr lang="id-ID" dirty="0" smtClean="0"/>
              <a:t>kita</a:t>
            </a:r>
            <a:r>
              <a:rPr lang="en-US" dirty="0" smtClean="0"/>
              <a:t> </a:t>
            </a:r>
            <a:r>
              <a:rPr lang="id-ID" dirty="0" smtClean="0"/>
              <a:t>membutuhkan </a:t>
            </a:r>
            <a:r>
              <a:rPr lang="id-ID" dirty="0"/>
              <a:t>debugger untuk menjalankan program tersebut. </a:t>
            </a:r>
            <a:endParaRPr lang="en-US" dirty="0" smtClean="0"/>
          </a:p>
          <a:p>
            <a:r>
              <a:rPr lang="id-ID" dirty="0" smtClean="0"/>
              <a:t>Debugger</a:t>
            </a:r>
            <a:r>
              <a:rPr lang="en-US" dirty="0" smtClean="0"/>
              <a:t> </a:t>
            </a:r>
            <a:r>
              <a:rPr lang="id-ID" dirty="0" smtClean="0"/>
              <a:t>adalah </a:t>
            </a:r>
            <a:r>
              <a:rPr lang="id-ID" dirty="0"/>
              <a:t>sebuah program yang dapat digunakan untuk men-load </a:t>
            </a:r>
            <a:r>
              <a:rPr lang="id-ID" dirty="0" smtClean="0"/>
              <a:t>program</a:t>
            </a:r>
            <a:r>
              <a:rPr lang="en-US" dirty="0" smtClean="0"/>
              <a:t> </a:t>
            </a:r>
            <a:r>
              <a:rPr lang="id-ID" dirty="0" smtClean="0"/>
              <a:t>dalam </a:t>
            </a:r>
            <a:r>
              <a:rPr lang="id-ID" dirty="0"/>
              <a:t>bentuk object code pada sistim </a:t>
            </a:r>
            <a:r>
              <a:rPr lang="id-ID" dirty="0" smtClean="0"/>
              <a:t>memori</a:t>
            </a:r>
            <a:r>
              <a:rPr lang="id-ID" dirty="0"/>
              <a:t>, mengesekusi, </a:t>
            </a: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n melakukan</a:t>
            </a:r>
            <a:r>
              <a:rPr lang="en-US" dirty="0" smtClean="0"/>
              <a:t> </a:t>
            </a:r>
            <a:r>
              <a:rPr lang="id-ID" dirty="0" smtClean="0"/>
              <a:t>troubleshooting </a:t>
            </a:r>
            <a:r>
              <a:rPr lang="id-ID" dirty="0"/>
              <a:t>atau debug. </a:t>
            </a:r>
            <a:endParaRPr lang="en-US" dirty="0" smtClean="0"/>
          </a:p>
          <a:p>
            <a:r>
              <a:rPr lang="id-ID" dirty="0" smtClean="0"/>
              <a:t>Dalam </a:t>
            </a:r>
            <a:r>
              <a:rPr lang="id-ID" dirty="0"/>
              <a:t>hal ini melakukan pelacakan </a:t>
            </a:r>
            <a:r>
              <a:rPr lang="id-ID" dirty="0" smtClean="0"/>
              <a:t>ad</a:t>
            </a:r>
            <a:r>
              <a:rPr lang="en-US" dirty="0" smtClean="0"/>
              <a:t>a</a:t>
            </a:r>
            <a:r>
              <a:rPr lang="id-ID" dirty="0" smtClean="0"/>
              <a:t> tidaknya</a:t>
            </a:r>
            <a:r>
              <a:rPr lang="en-US" dirty="0" smtClean="0"/>
              <a:t> </a:t>
            </a:r>
            <a:r>
              <a:rPr lang="id-ID" dirty="0" smtClean="0"/>
              <a:t>kesalahan </a:t>
            </a:r>
            <a:r>
              <a:rPr lang="id-ID" dirty="0"/>
              <a:t>dalam sebuah program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en-US" dirty="0" smtClean="0"/>
              <a:t>D</a:t>
            </a:r>
            <a:r>
              <a:rPr lang="id-ID" dirty="0" smtClean="0"/>
              <a:t>ebugger </a:t>
            </a:r>
            <a:r>
              <a:rPr lang="id-ID" dirty="0"/>
              <a:t>menyediakan fasilitas untuk melihat isi register dan </a:t>
            </a:r>
            <a:r>
              <a:rPr lang="id-ID" dirty="0" smtClean="0"/>
              <a:t>lokasi</a:t>
            </a:r>
            <a:r>
              <a:rPr lang="en-US" dirty="0" smtClean="0"/>
              <a:t> </a:t>
            </a:r>
            <a:r>
              <a:rPr lang="id-ID" dirty="0" smtClean="0"/>
              <a:t>memori </a:t>
            </a:r>
            <a:r>
              <a:rPr lang="id-ID" dirty="0"/>
              <a:t>setelah sebuah program dijalankan. </a:t>
            </a:r>
            <a:r>
              <a:rPr lang="en-US" dirty="0" smtClean="0"/>
              <a:t>D</a:t>
            </a:r>
            <a:r>
              <a:rPr lang="id-ID" dirty="0" smtClean="0"/>
              <a:t>isamping </a:t>
            </a:r>
            <a:r>
              <a:rPr lang="id-ID" dirty="0"/>
              <a:t>juga ada </a:t>
            </a:r>
            <a:r>
              <a:rPr lang="id-ID" dirty="0" smtClean="0"/>
              <a:t>f</a:t>
            </a:r>
            <a:r>
              <a:rPr lang="en-US" dirty="0" err="1" smtClean="0"/>
              <a:t>asilita</a:t>
            </a:r>
            <a:r>
              <a:rPr lang="id-ID" dirty="0" smtClean="0"/>
              <a:t>s untuk</a:t>
            </a:r>
            <a:r>
              <a:rPr lang="en-US" dirty="0" smtClean="0"/>
              <a:t> </a:t>
            </a:r>
            <a:r>
              <a:rPr lang="id-ID" dirty="0" smtClean="0"/>
              <a:t>mengganti </a:t>
            </a:r>
            <a:r>
              <a:rPr lang="id-ID" dirty="0"/>
              <a:t>isi register dan data suatu lokasi memori</a:t>
            </a:r>
          </a:p>
        </p:txBody>
      </p:sp>
    </p:spTree>
    <p:extLst>
      <p:ext uri="{BB962C8B-B14F-4D97-AF65-F5344CB8AC3E}">
        <p14:creationId xmlns:p14="http://schemas.microsoft.com/office/powerpoint/2010/main" val="162935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Emulator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Cara lain untuk menjalankan sebuah program adalah </a:t>
            </a:r>
            <a:r>
              <a:rPr lang="id-ID" dirty="0" smtClean="0"/>
              <a:t>menggunakan</a:t>
            </a:r>
            <a:r>
              <a:rPr lang="en-US" dirty="0" smtClean="0"/>
              <a:t> </a:t>
            </a:r>
            <a:r>
              <a:rPr lang="id-ID" dirty="0" smtClean="0"/>
              <a:t>emulator</a:t>
            </a:r>
            <a:r>
              <a:rPr lang="id-ID" dirty="0"/>
              <a:t>. </a:t>
            </a:r>
            <a:endParaRPr lang="en-US" dirty="0" smtClean="0"/>
          </a:p>
          <a:p>
            <a:r>
              <a:rPr lang="id-ID" dirty="0" smtClean="0"/>
              <a:t>Emulator </a:t>
            </a:r>
            <a:r>
              <a:rPr lang="id-ID" dirty="0"/>
              <a:t>adalah gabungan diantara hardware dan software.</a:t>
            </a:r>
          </a:p>
          <a:p>
            <a:r>
              <a:rPr lang="id-ID" dirty="0"/>
              <a:t>Emulator biasanya digunakan untuk mengetes dan debug hardware </a:t>
            </a:r>
            <a:r>
              <a:rPr lang="id-ID" dirty="0" smtClean="0"/>
              <a:t>dan</a:t>
            </a:r>
            <a:r>
              <a:rPr lang="en-US" dirty="0" smtClean="0"/>
              <a:t> </a:t>
            </a:r>
            <a:r>
              <a:rPr lang="id-ID" dirty="0" smtClean="0"/>
              <a:t>software </a:t>
            </a:r>
            <a:r>
              <a:rPr lang="id-ID" dirty="0"/>
              <a:t>dari sebuah sistim eksternal seperti prototype dari sebuah </a:t>
            </a:r>
            <a:r>
              <a:rPr lang="id-ID" dirty="0" smtClean="0"/>
              <a:t>instrumen</a:t>
            </a:r>
            <a:r>
              <a:rPr lang="en-US" dirty="0" smtClean="0"/>
              <a:t> </a:t>
            </a:r>
            <a:r>
              <a:rPr lang="id-ID" dirty="0" smtClean="0"/>
              <a:t>berbasis </a:t>
            </a:r>
            <a:r>
              <a:rPr lang="id-ID" dirty="0"/>
              <a:t>mikroprosesor.</a:t>
            </a:r>
          </a:p>
        </p:txBody>
      </p:sp>
    </p:spTree>
    <p:extLst>
      <p:ext uri="{BB962C8B-B14F-4D97-AF65-F5344CB8AC3E}">
        <p14:creationId xmlns:p14="http://schemas.microsoft.com/office/powerpoint/2010/main" val="372178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3465190" cy="4525963"/>
          </a:xfrm>
        </p:spPr>
        <p:txBody>
          <a:bodyPr>
            <a:normAutofit/>
          </a:bodyPr>
          <a:lstStyle/>
          <a:p>
            <a:r>
              <a:rPr lang="id-ID" sz="2000" dirty="0"/>
              <a:t>Proses Pengembangan sebuah program dapat diilustrasikan </a:t>
            </a:r>
            <a:r>
              <a:rPr lang="id-ID" sz="2000" dirty="0" smtClean="0"/>
              <a:t>sbb</a:t>
            </a:r>
            <a:r>
              <a:rPr lang="en-US" sz="2000" dirty="0" smtClean="0"/>
              <a:t>:</a:t>
            </a:r>
            <a:endParaRPr lang="id-ID" sz="2000" dirty="0"/>
          </a:p>
        </p:txBody>
      </p:sp>
      <p:pic>
        <p:nvPicPr>
          <p:cNvPr id="1026" name="Picture 2" descr="C:\Documents and Settings\Abu Qoyyim\Application Data\PixelMetrics\CaptureWiz\Tem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710" y="404664"/>
            <a:ext cx="5091633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06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LANGKAH-LANGKAH </a:t>
            </a:r>
            <a:r>
              <a:rPr lang="id-ID" dirty="0"/>
              <a:t>PENGEMBANGAN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Menurut Douglas ada empat langkah yang harus </a:t>
            </a:r>
            <a:r>
              <a:rPr lang="id-ID" dirty="0" smtClean="0"/>
              <a:t>dil</a:t>
            </a:r>
            <a:r>
              <a:rPr lang="en-US" dirty="0" smtClean="0"/>
              <a:t>a</a:t>
            </a:r>
            <a:r>
              <a:rPr lang="id-ID" dirty="0" smtClean="0"/>
              <a:t>kuk</a:t>
            </a:r>
            <a:r>
              <a:rPr lang="en-US" dirty="0" smtClean="0"/>
              <a:t>a</a:t>
            </a:r>
            <a:r>
              <a:rPr lang="id-ID" dirty="0" smtClean="0"/>
              <a:t>n dalam</a:t>
            </a:r>
            <a:r>
              <a:rPr lang="en-US" dirty="0" smtClean="0"/>
              <a:t> </a:t>
            </a:r>
            <a:r>
              <a:rPr lang="id-ID" dirty="0" smtClean="0"/>
              <a:t>mengembangkan </a:t>
            </a:r>
            <a:r>
              <a:rPr lang="id-ID" dirty="0"/>
              <a:t>program komputer yaitu :</a:t>
            </a:r>
          </a:p>
          <a:p>
            <a:pPr marL="852678" lvl="1" indent="-514350">
              <a:buFont typeface="+mj-lt"/>
              <a:buAutoNum type="arabicPeriod"/>
            </a:pPr>
            <a:r>
              <a:rPr lang="id-ID" dirty="0" smtClean="0"/>
              <a:t>Pendefinisian </a:t>
            </a:r>
            <a:r>
              <a:rPr lang="id-ID" dirty="0"/>
              <a:t>permasalahan,</a:t>
            </a:r>
          </a:p>
          <a:p>
            <a:pPr marL="852678" lvl="1" indent="-514350">
              <a:buFont typeface="+mj-lt"/>
              <a:buAutoNum type="arabicPeriod"/>
            </a:pPr>
            <a:r>
              <a:rPr lang="id-ID" dirty="0" smtClean="0"/>
              <a:t>Representasi </a:t>
            </a:r>
            <a:r>
              <a:rPr lang="id-ID" dirty="0"/>
              <a:t>kerja program.</a:t>
            </a:r>
          </a:p>
          <a:p>
            <a:pPr marL="852678" lvl="1" indent="-514350">
              <a:buFont typeface="+mj-lt"/>
              <a:buAutoNum type="arabicPeriod"/>
            </a:pPr>
            <a:r>
              <a:rPr lang="id-ID" dirty="0" smtClean="0"/>
              <a:t>Penemuan </a:t>
            </a:r>
            <a:r>
              <a:rPr lang="id-ID" dirty="0"/>
              <a:t>instruksi-instruksi yang </a:t>
            </a:r>
            <a:r>
              <a:rPr lang="id-ID" dirty="0" smtClean="0"/>
              <a:t>benar</a:t>
            </a:r>
            <a:r>
              <a:rPr lang="en-US" dirty="0"/>
              <a:t>.</a:t>
            </a:r>
            <a:endParaRPr lang="id-ID" dirty="0"/>
          </a:p>
          <a:p>
            <a:pPr marL="852678" lvl="1" indent="-514350">
              <a:buFont typeface="+mj-lt"/>
              <a:buAutoNum type="arabicPeriod"/>
            </a:pPr>
            <a:r>
              <a:rPr lang="id-ID" dirty="0" smtClean="0"/>
              <a:t>Penulis</a:t>
            </a:r>
            <a:r>
              <a:rPr lang="en-US" dirty="0" smtClean="0"/>
              <a:t>a</a:t>
            </a:r>
            <a:r>
              <a:rPr lang="id-ID" dirty="0" smtClean="0"/>
              <a:t>n program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4174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Pendefinisian Permasalahan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/>
              <a:t>Langkah pertama yang harus dilakukan dalam menulis </a:t>
            </a:r>
            <a:r>
              <a:rPr lang="id-ID" dirty="0" smtClean="0"/>
              <a:t>program</a:t>
            </a:r>
            <a:r>
              <a:rPr lang="en-US" dirty="0" smtClean="0"/>
              <a:t> </a:t>
            </a:r>
            <a:r>
              <a:rPr lang="id-ID" dirty="0" smtClean="0"/>
              <a:t>adalah </a:t>
            </a:r>
            <a:r>
              <a:rPr lang="id-ID" dirty="0"/>
              <a:t>memikirkan secara cermat permasalahan yang ingin </a:t>
            </a:r>
            <a:r>
              <a:rPr lang="id-ID" dirty="0" smtClean="0"/>
              <a:t>diselesaikan</a:t>
            </a:r>
            <a:r>
              <a:rPr lang="en-US" dirty="0" smtClean="0"/>
              <a:t> </a:t>
            </a:r>
            <a:r>
              <a:rPr lang="id-ID" dirty="0" smtClean="0"/>
              <a:t>menggunakan </a:t>
            </a:r>
            <a:r>
              <a:rPr lang="id-ID" dirty="0"/>
              <a:t>program komputer. </a:t>
            </a:r>
            <a:endParaRPr lang="en-US" dirty="0" smtClean="0"/>
          </a:p>
          <a:p>
            <a:r>
              <a:rPr lang="id-ID" dirty="0" smtClean="0"/>
              <a:t>Dengan </a:t>
            </a:r>
            <a:r>
              <a:rPr lang="id-ID" dirty="0"/>
              <a:t>kata lain apa yang </a:t>
            </a:r>
            <a:r>
              <a:rPr lang="id-ID" dirty="0" smtClean="0"/>
              <a:t>ingin</a:t>
            </a:r>
            <a:r>
              <a:rPr lang="en-US" dirty="0" smtClean="0"/>
              <a:t> </a:t>
            </a:r>
            <a:r>
              <a:rPr lang="id-ID" dirty="0" smtClean="0"/>
              <a:t>dikerjakan </a:t>
            </a:r>
            <a:r>
              <a:rPr lang="id-ID" dirty="0"/>
              <a:t>oleh sebuah program. </a:t>
            </a:r>
            <a:endParaRPr lang="en-US" dirty="0" smtClean="0"/>
          </a:p>
          <a:p>
            <a:r>
              <a:rPr lang="id-ID" dirty="0" smtClean="0"/>
              <a:t>Jika anda </a:t>
            </a:r>
            <a:r>
              <a:rPr lang="id-ID" dirty="0"/>
              <a:t>telah berpikir </a:t>
            </a:r>
            <a:r>
              <a:rPr lang="id-ID" dirty="0" smtClean="0"/>
              <a:t>tentang</a:t>
            </a:r>
            <a:r>
              <a:rPr lang="en-US" dirty="0" smtClean="0"/>
              <a:t> </a:t>
            </a:r>
            <a:r>
              <a:rPr lang="id-ID" dirty="0" smtClean="0"/>
              <a:t>permasalahan</a:t>
            </a:r>
            <a:r>
              <a:rPr lang="id-ID" dirty="0"/>
              <a:t>, ini merupakan ide yang yang sangat baik dalam menulis </a:t>
            </a:r>
            <a:r>
              <a:rPr lang="id-ID" dirty="0" smtClean="0"/>
              <a:t>apa</a:t>
            </a:r>
            <a:r>
              <a:rPr lang="en-US" dirty="0" smtClean="0"/>
              <a:t> </a:t>
            </a:r>
            <a:r>
              <a:rPr lang="id-ID" dirty="0" smtClean="0"/>
              <a:t>yang </a:t>
            </a:r>
            <a:r>
              <a:rPr lang="id-ID" dirty="0"/>
              <a:t>dinginkan dalam membuat program.</a:t>
            </a:r>
          </a:p>
          <a:p>
            <a:pPr marL="442913" indent="0">
              <a:buNone/>
            </a:pPr>
            <a:endParaRPr lang="en-US" sz="2400" dirty="0" smtClean="0"/>
          </a:p>
          <a:p>
            <a:pPr marL="442913" indent="0">
              <a:buNone/>
            </a:pPr>
            <a:r>
              <a:rPr lang="id-ID" sz="2400" dirty="0" smtClean="0"/>
              <a:t>Sebagai </a:t>
            </a:r>
            <a:r>
              <a:rPr lang="id-ID" sz="2400" dirty="0"/>
              <a:t>contoh ilustrasi </a:t>
            </a:r>
            <a:r>
              <a:rPr lang="id-ID" sz="2400" dirty="0" smtClean="0"/>
              <a:t>masa</a:t>
            </a:r>
            <a:r>
              <a:rPr lang="en-US" sz="2400" dirty="0" smtClean="0"/>
              <a:t>l</a:t>
            </a:r>
            <a:r>
              <a:rPr lang="id-ID" sz="2400" dirty="0" smtClean="0"/>
              <a:t>ah </a:t>
            </a:r>
            <a:r>
              <a:rPr lang="id-ID" sz="2400" dirty="0"/>
              <a:t>menyeberang di </a:t>
            </a:r>
            <a:r>
              <a:rPr lang="en-US" sz="2400" dirty="0" smtClean="0"/>
              <a:t>j</a:t>
            </a:r>
            <a:r>
              <a:rPr lang="id-ID" sz="2400" dirty="0" smtClean="0"/>
              <a:t>a</a:t>
            </a:r>
            <a:r>
              <a:rPr lang="en-US" sz="2400" dirty="0" smtClean="0"/>
              <a:t>l</a:t>
            </a:r>
            <a:r>
              <a:rPr lang="id-ID" sz="2400" dirty="0" smtClean="0"/>
              <a:t>an </a:t>
            </a:r>
            <a:r>
              <a:rPr lang="id-ID" sz="2400" dirty="0"/>
              <a:t>yang </a:t>
            </a:r>
            <a:r>
              <a:rPr lang="id-ID" sz="2400" dirty="0" smtClean="0"/>
              <a:t>sangat</a:t>
            </a:r>
            <a:r>
              <a:rPr lang="en-US" sz="2400" dirty="0" smtClean="0"/>
              <a:t> </a:t>
            </a:r>
            <a:r>
              <a:rPr lang="id-ID" sz="2400" dirty="0" smtClean="0"/>
              <a:t>ramai</a:t>
            </a:r>
            <a:r>
              <a:rPr lang="id-ID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450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Representasi Kerja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Sekuen atau formula kerja yang digunakan untuk </a:t>
            </a:r>
            <a:r>
              <a:rPr lang="id-ID" dirty="0" smtClean="0"/>
              <a:t>memecahkan</a:t>
            </a:r>
            <a:r>
              <a:rPr lang="en-US" dirty="0" smtClean="0"/>
              <a:t> </a:t>
            </a:r>
            <a:r>
              <a:rPr lang="id-ID" dirty="0" smtClean="0"/>
              <a:t>masalah </a:t>
            </a:r>
            <a:r>
              <a:rPr lang="id-ID" dirty="0"/>
              <a:t>pemrograman disebut </a:t>
            </a:r>
            <a:r>
              <a:rPr lang="id-ID" dirty="0" smtClean="0"/>
              <a:t>A</a:t>
            </a:r>
            <a:r>
              <a:rPr lang="en-US" dirty="0" smtClean="0"/>
              <a:t>l</a:t>
            </a:r>
            <a:r>
              <a:rPr lang="id-ID" dirty="0" smtClean="0"/>
              <a:t>goritma </a:t>
            </a:r>
            <a:r>
              <a:rPr lang="id-ID" dirty="0"/>
              <a:t>program. </a:t>
            </a:r>
            <a:endParaRPr lang="en-US" dirty="0" smtClean="0"/>
          </a:p>
          <a:p>
            <a:r>
              <a:rPr lang="id-ID" dirty="0" smtClean="0"/>
              <a:t>Programmer harus</a:t>
            </a:r>
            <a:r>
              <a:rPr lang="en-US" dirty="0" smtClean="0"/>
              <a:t> </a:t>
            </a:r>
            <a:r>
              <a:rPr lang="id-ID" dirty="0" smtClean="0"/>
              <a:t>menggunakan </a:t>
            </a:r>
            <a:r>
              <a:rPr lang="id-ID" dirty="0"/>
              <a:t>daftar urutan pekerjaan.</a:t>
            </a:r>
          </a:p>
        </p:txBody>
      </p:sp>
    </p:spTree>
    <p:extLst>
      <p:ext uri="{BB962C8B-B14F-4D97-AF65-F5344CB8AC3E}">
        <p14:creationId xmlns:p14="http://schemas.microsoft.com/office/powerpoint/2010/main" val="260386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Representasi Kerja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000" dirty="0"/>
              <a:t>Dalam kasus </a:t>
            </a:r>
            <a:r>
              <a:rPr lang="id-ID" sz="2000" dirty="0" smtClean="0"/>
              <a:t>permasalahan</a:t>
            </a:r>
            <a:r>
              <a:rPr lang="en-US" sz="2000" dirty="0" smtClean="0"/>
              <a:t> </a:t>
            </a:r>
            <a:r>
              <a:rPr lang="id-ID" sz="2000" dirty="0" smtClean="0"/>
              <a:t>m</a:t>
            </a:r>
            <a:r>
              <a:rPr lang="en-US" sz="2000" dirty="0" smtClean="0"/>
              <a:t>e</a:t>
            </a:r>
            <a:r>
              <a:rPr lang="id-ID" sz="2000" dirty="0" smtClean="0"/>
              <a:t>nyeberang </a:t>
            </a:r>
            <a:r>
              <a:rPr lang="en-US" sz="2000" dirty="0" err="1" smtClean="0"/>
              <a:t>jalan</a:t>
            </a:r>
            <a:r>
              <a:rPr lang="id-ID" sz="2000" dirty="0" smtClean="0"/>
              <a:t>: </a:t>
            </a:r>
            <a:r>
              <a:rPr lang="id-ID" sz="2000" dirty="0"/>
              <a:t>step </a:t>
            </a:r>
            <a:r>
              <a:rPr lang="en-US" sz="2000" dirty="0" err="1" smtClean="0"/>
              <a:t>perintah-perintah</a:t>
            </a:r>
            <a:r>
              <a:rPr lang="id-ID" sz="2000" dirty="0" smtClean="0"/>
              <a:t> </a:t>
            </a:r>
            <a:r>
              <a:rPr lang="id-ID" sz="2000" dirty="0"/>
              <a:t>sederhana </a:t>
            </a:r>
            <a:r>
              <a:rPr lang="id-ID" sz="2000" dirty="0" smtClean="0"/>
              <a:t>d</a:t>
            </a:r>
            <a:r>
              <a:rPr lang="en-US" sz="2000" dirty="0" err="1" smtClean="0"/>
              <a:t>apa</a:t>
            </a:r>
            <a:r>
              <a:rPr lang="id-ID" sz="2000" dirty="0" smtClean="0"/>
              <a:t>t d</a:t>
            </a:r>
            <a:r>
              <a:rPr lang="en-US" sz="2000" dirty="0" smtClean="0"/>
              <a:t>i</a:t>
            </a:r>
            <a:r>
              <a:rPr lang="id-ID" sz="2000" dirty="0" smtClean="0"/>
              <a:t>nya</a:t>
            </a:r>
            <a:r>
              <a:rPr lang="en-US" sz="2000" dirty="0" smtClean="0"/>
              <a:t>t</a:t>
            </a:r>
            <a:r>
              <a:rPr lang="id-ID" sz="2000" dirty="0" smtClean="0"/>
              <a:t>akan</a:t>
            </a:r>
            <a:r>
              <a:rPr lang="en-US" sz="2000" dirty="0" smtClean="0"/>
              <a:t> </a:t>
            </a:r>
            <a:r>
              <a:rPr lang="id-ID" sz="2000" dirty="0" smtClean="0"/>
              <a:t>sebagai </a:t>
            </a:r>
            <a:r>
              <a:rPr lang="id-ID" sz="2000" dirty="0"/>
              <a:t>berikut </a:t>
            </a:r>
            <a:r>
              <a:rPr lang="id-ID" sz="2000" dirty="0" smtClean="0"/>
              <a:t>:</a:t>
            </a:r>
            <a:endParaRPr lang="en-US" sz="2000" dirty="0" smtClean="0"/>
          </a:p>
          <a:p>
            <a:pPr lvl="1">
              <a:buFont typeface="Wingdings" pitchFamily="2" charset="2"/>
              <a:buChar char="ü"/>
            </a:pPr>
            <a:r>
              <a:rPr lang="id-ID" sz="1600" dirty="0"/>
              <a:t>Step </a:t>
            </a:r>
            <a:r>
              <a:rPr lang="en-US" sz="1600" dirty="0" smtClean="0"/>
              <a:t>1	:</a:t>
            </a:r>
            <a:r>
              <a:rPr lang="en-US" sz="1600" dirty="0" err="1" smtClean="0"/>
              <a:t>Berja</a:t>
            </a:r>
            <a:r>
              <a:rPr lang="id-ID" sz="1600" dirty="0" smtClean="0"/>
              <a:t>lanlah </a:t>
            </a:r>
            <a:r>
              <a:rPr lang="id-ID" sz="1600" dirty="0"/>
              <a:t>ke sudut </a:t>
            </a:r>
            <a:r>
              <a:rPr lang="en-US" sz="1600" dirty="0" smtClean="0"/>
              <a:t>j</a:t>
            </a:r>
            <a:r>
              <a:rPr lang="id-ID" sz="1600" dirty="0" smtClean="0"/>
              <a:t>alan </a:t>
            </a:r>
            <a:r>
              <a:rPr lang="id-ID" sz="1600" dirty="0"/>
              <a:t>dan berhenti</a:t>
            </a:r>
          </a:p>
          <a:p>
            <a:pPr lvl="1">
              <a:buFont typeface="Wingdings" pitchFamily="2" charset="2"/>
              <a:buChar char="ü"/>
            </a:pPr>
            <a:r>
              <a:rPr lang="id-ID" sz="1600" dirty="0" smtClean="0"/>
              <a:t>Step 2</a:t>
            </a:r>
            <a:r>
              <a:rPr lang="en-US" sz="1600" dirty="0" smtClean="0"/>
              <a:t>	:</a:t>
            </a:r>
            <a:r>
              <a:rPr lang="id-ID" sz="1600" dirty="0"/>
              <a:t>Lihat dan cermati lampu pengatur lalu lintas</a:t>
            </a:r>
          </a:p>
          <a:p>
            <a:pPr lvl="1">
              <a:buFont typeface="Wingdings" pitchFamily="2" charset="2"/>
              <a:buChar char="ü"/>
            </a:pPr>
            <a:r>
              <a:rPr lang="id-ID" sz="1600" dirty="0" smtClean="0"/>
              <a:t>Step 3</a:t>
            </a:r>
            <a:r>
              <a:rPr lang="en-US" sz="1600" dirty="0" smtClean="0"/>
              <a:t>	:</a:t>
            </a:r>
            <a:r>
              <a:rPr lang="id-ID" sz="1600" dirty="0"/>
              <a:t>Apakah pada arah anda lampu menyala </a:t>
            </a:r>
            <a:r>
              <a:rPr lang="id-ID" sz="1600" dirty="0" smtClean="0"/>
              <a:t>h</a:t>
            </a:r>
            <a:r>
              <a:rPr lang="en-US" sz="1600" dirty="0" err="1" smtClean="0"/>
              <a:t>ij</a:t>
            </a:r>
            <a:r>
              <a:rPr lang="id-ID" sz="1600" dirty="0" smtClean="0"/>
              <a:t>au</a:t>
            </a:r>
            <a:r>
              <a:rPr lang="en-US" sz="1600" dirty="0" smtClean="0"/>
              <a:t>?</a:t>
            </a:r>
            <a:endParaRPr lang="id-ID" sz="1600" dirty="0"/>
          </a:p>
          <a:p>
            <a:pPr marL="714375" lvl="1" indent="-265113">
              <a:buFont typeface="Wingdings" pitchFamily="2" charset="2"/>
              <a:buChar char="ü"/>
              <a:tabLst>
                <a:tab pos="1800225" algn="l"/>
              </a:tabLst>
            </a:pPr>
            <a:r>
              <a:rPr lang="id-ID" sz="1600" dirty="0" smtClean="0"/>
              <a:t>Step 4</a:t>
            </a:r>
            <a:r>
              <a:rPr lang="en-US" sz="1600" dirty="0" smtClean="0"/>
              <a:t>	:</a:t>
            </a:r>
            <a:r>
              <a:rPr lang="id-ID" sz="1600" dirty="0"/>
              <a:t>Jika lampu pada arah anda menyala merah, kembali ke </a:t>
            </a:r>
            <a:r>
              <a:rPr lang="en-US" sz="1600" dirty="0" smtClean="0"/>
              <a:t>	 </a:t>
            </a:r>
            <a:r>
              <a:rPr lang="id-ID" sz="1600" dirty="0" smtClean="0"/>
              <a:t>Step 2</a:t>
            </a:r>
            <a:r>
              <a:rPr lang="en-US" sz="1600" dirty="0" smtClean="0"/>
              <a:t>  </a:t>
            </a:r>
            <a:r>
              <a:rPr lang="id-ID" sz="1600" dirty="0" smtClean="0"/>
              <a:t>(Untuk </a:t>
            </a:r>
            <a:r>
              <a:rPr lang="id-ID" sz="1600" dirty="0"/>
              <a:t>keadaan lain teruskan ke Step </a:t>
            </a:r>
            <a:r>
              <a:rPr lang="id-ID" sz="1600" dirty="0" smtClean="0"/>
              <a:t>5</a:t>
            </a:r>
            <a:r>
              <a:rPr lang="en-US" sz="1600" dirty="0" smtClean="0"/>
              <a:t>)</a:t>
            </a:r>
            <a:endParaRPr lang="id-ID" sz="1600" dirty="0"/>
          </a:p>
          <a:p>
            <a:pPr lvl="1">
              <a:buFont typeface="Wingdings" pitchFamily="2" charset="2"/>
              <a:buChar char="ü"/>
            </a:pPr>
            <a:r>
              <a:rPr lang="id-ID" sz="1600" dirty="0" smtClean="0"/>
              <a:t>Step</a:t>
            </a:r>
            <a:r>
              <a:rPr lang="en-US" sz="1600" dirty="0" smtClean="0"/>
              <a:t> 5	:</a:t>
            </a:r>
            <a:r>
              <a:rPr lang="id-ID" sz="1600" dirty="0"/>
              <a:t>Lihat ke arah kiri</a:t>
            </a:r>
          </a:p>
          <a:p>
            <a:pPr lvl="1">
              <a:buFont typeface="Wingdings" pitchFamily="2" charset="2"/>
              <a:buChar char="ü"/>
            </a:pPr>
            <a:r>
              <a:rPr lang="id-ID" sz="1600" dirty="0" smtClean="0"/>
              <a:t>Step 6</a:t>
            </a:r>
            <a:r>
              <a:rPr lang="en-US" sz="1600" dirty="0" smtClean="0"/>
              <a:t>	:</a:t>
            </a:r>
            <a:r>
              <a:rPr lang="id-ID" sz="1600" dirty="0"/>
              <a:t>Apakah masih ada kendaraan yang </a:t>
            </a:r>
            <a:r>
              <a:rPr lang="id-ID" sz="1600" dirty="0" smtClean="0"/>
              <a:t>lewat</a:t>
            </a:r>
            <a:r>
              <a:rPr lang="en-US" sz="1600" dirty="0" smtClean="0"/>
              <a:t>?</a:t>
            </a:r>
            <a:endParaRPr lang="id-ID" sz="1600" dirty="0"/>
          </a:p>
          <a:p>
            <a:pPr lvl="1">
              <a:buFont typeface="Wingdings" pitchFamily="2" charset="2"/>
              <a:buChar char="ü"/>
            </a:pPr>
            <a:r>
              <a:rPr lang="id-ID" sz="1600" dirty="0" smtClean="0"/>
              <a:t>Step 7</a:t>
            </a:r>
            <a:r>
              <a:rPr lang="en-US" sz="1600" dirty="0" smtClean="0"/>
              <a:t>	:</a:t>
            </a:r>
            <a:r>
              <a:rPr lang="id-ID" sz="1600" dirty="0"/>
              <a:t>Jika </a:t>
            </a:r>
            <a:r>
              <a:rPr lang="en-US" sz="1600" dirty="0" smtClean="0"/>
              <a:t>y</a:t>
            </a:r>
            <a:r>
              <a:rPr lang="id-ID" sz="1600" dirty="0" smtClean="0"/>
              <a:t>a</a:t>
            </a:r>
            <a:r>
              <a:rPr lang="id-ID" sz="1600" dirty="0"/>
              <a:t>, kembali ke Step </a:t>
            </a:r>
            <a:r>
              <a:rPr lang="en-US" sz="1600" dirty="0" smtClean="0"/>
              <a:t>5</a:t>
            </a:r>
            <a:endParaRPr lang="id-ID" sz="1600" dirty="0"/>
          </a:p>
          <a:p>
            <a:pPr lvl="1">
              <a:buFont typeface="Wingdings" pitchFamily="2" charset="2"/>
              <a:buChar char="ü"/>
            </a:pPr>
            <a:r>
              <a:rPr lang="id-ID" sz="1600" dirty="0" smtClean="0"/>
              <a:t>Step 8</a:t>
            </a:r>
            <a:r>
              <a:rPr lang="en-US" sz="1600" dirty="0" smtClean="0"/>
              <a:t>	:</a:t>
            </a:r>
            <a:r>
              <a:rPr lang="id-ID" sz="1600" dirty="0"/>
              <a:t>Lihat ke arah kanan</a:t>
            </a:r>
          </a:p>
          <a:p>
            <a:pPr lvl="1">
              <a:buFont typeface="Wingdings" pitchFamily="2" charset="2"/>
              <a:buChar char="ü"/>
            </a:pPr>
            <a:r>
              <a:rPr lang="id-ID" sz="1600" dirty="0" smtClean="0"/>
              <a:t>Step 9</a:t>
            </a:r>
            <a:r>
              <a:rPr lang="en-US" sz="1600" dirty="0" smtClean="0"/>
              <a:t>	:</a:t>
            </a:r>
            <a:r>
              <a:rPr lang="id-ID" sz="1600" dirty="0"/>
              <a:t>Apakah masih ada kendaraan yang </a:t>
            </a:r>
            <a:r>
              <a:rPr lang="id-ID" sz="1600" dirty="0" smtClean="0"/>
              <a:t>lewat</a:t>
            </a:r>
            <a:r>
              <a:rPr lang="en-US" sz="1600" dirty="0" smtClean="0"/>
              <a:t>?</a:t>
            </a:r>
            <a:endParaRPr lang="id-ID" sz="1600" dirty="0"/>
          </a:p>
          <a:p>
            <a:pPr lvl="1">
              <a:buFont typeface="Wingdings" pitchFamily="2" charset="2"/>
              <a:buChar char="ü"/>
            </a:pPr>
            <a:r>
              <a:rPr lang="id-ID" sz="1600" dirty="0" smtClean="0"/>
              <a:t>Step </a:t>
            </a:r>
            <a:r>
              <a:rPr lang="en-US" sz="1600" dirty="0" smtClean="0"/>
              <a:t>1</a:t>
            </a:r>
            <a:r>
              <a:rPr lang="id-ID" sz="1600" dirty="0" smtClean="0"/>
              <a:t>0</a:t>
            </a:r>
            <a:r>
              <a:rPr lang="en-US" sz="1600" dirty="0" smtClean="0"/>
              <a:t>	:</a:t>
            </a:r>
            <a:r>
              <a:rPr lang="id-ID" sz="1600" dirty="0" smtClean="0"/>
              <a:t>Jika</a:t>
            </a:r>
            <a:r>
              <a:rPr lang="en-US" sz="1600" dirty="0" smtClean="0"/>
              <a:t> y</a:t>
            </a:r>
            <a:r>
              <a:rPr lang="id-ID" sz="1600" dirty="0" smtClean="0"/>
              <a:t>a</a:t>
            </a:r>
            <a:r>
              <a:rPr lang="id-ID" sz="1600" dirty="0"/>
              <a:t>, kembali ke Step 8</a:t>
            </a:r>
          </a:p>
          <a:p>
            <a:pPr lvl="1">
              <a:buFont typeface="Wingdings" pitchFamily="2" charset="2"/>
              <a:buChar char="ü"/>
            </a:pPr>
            <a:r>
              <a:rPr lang="id-ID" sz="1600" dirty="0" smtClean="0"/>
              <a:t>Step </a:t>
            </a:r>
            <a:r>
              <a:rPr lang="en-US" sz="1600" dirty="0" smtClean="0"/>
              <a:t>11	:</a:t>
            </a:r>
            <a:r>
              <a:rPr lang="id-ID" sz="1600" dirty="0"/>
              <a:t>Menyeberanglah dengan hati-hati</a:t>
            </a:r>
          </a:p>
          <a:p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216583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Chart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Flow chart atau diagram </a:t>
            </a:r>
            <a:r>
              <a:rPr lang="en-US" dirty="0" smtClean="0"/>
              <a:t>a</a:t>
            </a:r>
            <a:r>
              <a:rPr lang="id-ID" dirty="0" smtClean="0"/>
              <a:t>lir </a:t>
            </a:r>
            <a:r>
              <a:rPr lang="id-ID" dirty="0"/>
              <a:t>adalah cara yang sangat sederhana </a:t>
            </a:r>
            <a:r>
              <a:rPr lang="id-ID" dirty="0" smtClean="0"/>
              <a:t>untuk</a:t>
            </a:r>
            <a:r>
              <a:rPr lang="en-US" dirty="0" smtClean="0"/>
              <a:t> </a:t>
            </a:r>
            <a:r>
              <a:rPr lang="id-ID" dirty="0" smtClean="0"/>
              <a:t>menunjukkan </a:t>
            </a:r>
            <a:r>
              <a:rPr lang="en-US" dirty="0" smtClean="0"/>
              <a:t>a</a:t>
            </a:r>
            <a:r>
              <a:rPr lang="id-ID" dirty="0" smtClean="0"/>
              <a:t>lir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proses sebuah program. </a:t>
            </a:r>
            <a:endParaRPr lang="en-US" dirty="0" smtClean="0"/>
          </a:p>
          <a:p>
            <a:r>
              <a:rPr lang="id-ID" dirty="0" smtClean="0"/>
              <a:t>Untuk </a:t>
            </a:r>
            <a:r>
              <a:rPr lang="id-ID" dirty="0"/>
              <a:t>menyajikan jenis </a:t>
            </a:r>
            <a:r>
              <a:rPr lang="id-ID" dirty="0" smtClean="0"/>
              <a:t>operasi</a:t>
            </a:r>
            <a:r>
              <a:rPr lang="en-US" dirty="0" smtClean="0"/>
              <a:t> </a:t>
            </a:r>
            <a:r>
              <a:rPr lang="id-ID" dirty="0" smtClean="0"/>
              <a:t>sebuah </a:t>
            </a:r>
            <a:r>
              <a:rPr lang="id-ID" dirty="0"/>
              <a:t>program digunakan bentuk-bentuk grafis.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467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Chart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Ada delapan jenis bentuk</a:t>
            </a:r>
            <a:r>
              <a:rPr lang="en-US" dirty="0"/>
              <a:t> </a:t>
            </a:r>
            <a:r>
              <a:rPr lang="id-ID" dirty="0"/>
              <a:t>grafis yang digunakan untuk menyusun flow </a:t>
            </a:r>
            <a:r>
              <a:rPr lang="id-ID" dirty="0" smtClean="0"/>
              <a:t>chart</a:t>
            </a:r>
            <a:r>
              <a:rPr lang="en-US" dirty="0"/>
              <a:t>:</a:t>
            </a:r>
            <a:endParaRPr lang="en-US" dirty="0" smtClean="0"/>
          </a:p>
        </p:txBody>
      </p:sp>
      <p:sp>
        <p:nvSpPr>
          <p:cNvPr id="4" name="Flowchart: Process 3"/>
          <p:cNvSpPr/>
          <p:nvPr/>
        </p:nvSpPr>
        <p:spPr>
          <a:xfrm>
            <a:off x="1079612" y="2974665"/>
            <a:ext cx="1512168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5" name="Flowchart: Decision 4"/>
          <p:cNvSpPr/>
          <p:nvPr/>
        </p:nvSpPr>
        <p:spPr>
          <a:xfrm>
            <a:off x="665566" y="3915836"/>
            <a:ext cx="2340260" cy="1042551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6" name="Flowchart: Predefined Process 5"/>
          <p:cNvSpPr/>
          <p:nvPr/>
        </p:nvSpPr>
        <p:spPr>
          <a:xfrm>
            <a:off x="755576" y="5358320"/>
            <a:ext cx="2160240" cy="648072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Flowchart: Connector 6"/>
          <p:cNvSpPr/>
          <p:nvPr/>
        </p:nvSpPr>
        <p:spPr>
          <a:xfrm>
            <a:off x="6318993" y="3271306"/>
            <a:ext cx="576064" cy="5760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Flowchart: Connector 7"/>
          <p:cNvSpPr/>
          <p:nvPr/>
        </p:nvSpPr>
        <p:spPr>
          <a:xfrm>
            <a:off x="3671900" y="4041068"/>
            <a:ext cx="1512168" cy="79208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Flowchart: Data 8"/>
          <p:cNvSpPr/>
          <p:nvPr/>
        </p:nvSpPr>
        <p:spPr>
          <a:xfrm>
            <a:off x="3491880" y="2919876"/>
            <a:ext cx="2016224" cy="702861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Flowchart: Terminator 9"/>
          <p:cNvSpPr/>
          <p:nvPr/>
        </p:nvSpPr>
        <p:spPr>
          <a:xfrm>
            <a:off x="3419872" y="5430328"/>
            <a:ext cx="2016224" cy="57606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Flowchart: Off-page Connector 10"/>
          <p:cNvSpPr/>
          <p:nvPr/>
        </p:nvSpPr>
        <p:spPr>
          <a:xfrm>
            <a:off x="6246985" y="4748055"/>
            <a:ext cx="720080" cy="648072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TextBox 11"/>
          <p:cNvSpPr txBox="1"/>
          <p:nvPr/>
        </p:nvSpPr>
        <p:spPr>
          <a:xfrm>
            <a:off x="1262462" y="3114035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PROSES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1043608" y="4252445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KEPUTUSAN</a:t>
            </a:r>
            <a:endParaRPr lang="id-ID" dirty="0"/>
          </a:p>
        </p:txBody>
      </p:sp>
      <p:sp>
        <p:nvSpPr>
          <p:cNvPr id="14" name="TextBox 13"/>
          <p:cNvSpPr txBox="1"/>
          <p:nvPr/>
        </p:nvSpPr>
        <p:spPr>
          <a:xfrm>
            <a:off x="1043608" y="5507940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 ROUTIN</a:t>
            </a:r>
            <a:endParaRPr lang="id-ID" dirty="0"/>
          </a:p>
        </p:txBody>
      </p:sp>
      <p:sp>
        <p:nvSpPr>
          <p:cNvPr id="15" name="TextBox 14"/>
          <p:cNvSpPr txBox="1"/>
          <p:nvPr/>
        </p:nvSpPr>
        <p:spPr>
          <a:xfrm>
            <a:off x="4061410" y="308664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</a:t>
            </a:r>
            <a:endParaRPr lang="id-ID" dirty="0"/>
          </a:p>
        </p:txBody>
      </p:sp>
      <p:sp>
        <p:nvSpPr>
          <p:cNvPr id="16" name="TextBox 15"/>
          <p:cNvSpPr txBox="1"/>
          <p:nvPr/>
        </p:nvSpPr>
        <p:spPr>
          <a:xfrm>
            <a:off x="3752158" y="550794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id-ID" dirty="0"/>
          </a:p>
        </p:txBody>
      </p:sp>
      <p:sp>
        <p:nvSpPr>
          <p:cNvPr id="17" name="TextBox 16"/>
          <p:cNvSpPr txBox="1"/>
          <p:nvPr/>
        </p:nvSpPr>
        <p:spPr>
          <a:xfrm>
            <a:off x="3967986" y="4252445"/>
            <a:ext cx="919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id-ID" dirty="0"/>
          </a:p>
        </p:txBody>
      </p:sp>
      <p:sp>
        <p:nvSpPr>
          <p:cNvPr id="19" name="TextBox 18"/>
          <p:cNvSpPr txBox="1"/>
          <p:nvPr/>
        </p:nvSpPr>
        <p:spPr>
          <a:xfrm>
            <a:off x="5869162" y="3915836"/>
            <a:ext cx="147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KONEKTOR</a:t>
            </a:r>
            <a:endParaRPr lang="id-ID" dirty="0"/>
          </a:p>
        </p:txBody>
      </p:sp>
      <p:sp>
        <p:nvSpPr>
          <p:cNvPr id="20" name="TextBox 19"/>
          <p:cNvSpPr txBox="1"/>
          <p:nvPr/>
        </p:nvSpPr>
        <p:spPr>
          <a:xfrm>
            <a:off x="5572126" y="5519230"/>
            <a:ext cx="2069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KONEKTOR</a:t>
            </a:r>
          </a:p>
          <a:p>
            <a:pPr algn="ctr"/>
            <a:r>
              <a:rPr lang="en-US" dirty="0" smtClean="0"/>
              <a:t>AKHIR HALAMAN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0023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Kebanyakan mikroprosesor memiliki kesamaan dalam perintah </a:t>
            </a:r>
            <a:r>
              <a:rPr lang="id-ID" dirty="0" smtClean="0"/>
              <a:t>atau</a:t>
            </a:r>
            <a:r>
              <a:rPr lang="en-US" dirty="0" smtClean="0"/>
              <a:t> </a:t>
            </a:r>
            <a:r>
              <a:rPr lang="id-ID" dirty="0" smtClean="0"/>
              <a:t>instruksi</a:t>
            </a:r>
            <a:r>
              <a:rPr lang="id-ID" dirty="0"/>
              <a:t>. </a:t>
            </a:r>
            <a:endParaRPr lang="en-US" dirty="0" smtClean="0"/>
          </a:p>
          <a:p>
            <a:r>
              <a:rPr lang="id-ID" dirty="0" smtClean="0"/>
              <a:t>Intsruksi </a:t>
            </a:r>
            <a:r>
              <a:rPr lang="id-ID" dirty="0"/>
              <a:t>transfer data dapat menggunakan perintah LOAD atau MOVE,</a:t>
            </a:r>
          </a:p>
          <a:p>
            <a:r>
              <a:rPr lang="id-ID" dirty="0"/>
              <a:t>Instruksi matematika sederhana menggunakan perintah ADD, </a:t>
            </a:r>
            <a:r>
              <a:rPr lang="id-ID" dirty="0" smtClean="0"/>
              <a:t>SUBTRACT,</a:t>
            </a:r>
            <a:r>
              <a:rPr lang="en-US" dirty="0" smtClean="0"/>
              <a:t> </a:t>
            </a:r>
            <a:r>
              <a:rPr lang="id-ID" dirty="0" smtClean="0"/>
              <a:t>MULTIPLY,</a:t>
            </a:r>
            <a:r>
              <a:rPr lang="en-US" dirty="0" smtClean="0"/>
              <a:t> </a:t>
            </a:r>
            <a:r>
              <a:rPr lang="id-ID" dirty="0" smtClean="0"/>
              <a:t>DEVIDE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9664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4176464" cy="4525963"/>
          </a:xfrm>
        </p:spPr>
        <p:txBody>
          <a:bodyPr>
            <a:normAutofit/>
          </a:bodyPr>
          <a:lstStyle/>
          <a:p>
            <a:r>
              <a:rPr lang="id-ID" sz="2400" dirty="0"/>
              <a:t>Dari sebelas step algoritma program di atas dapat disusun flow </a:t>
            </a:r>
            <a:r>
              <a:rPr lang="id-ID" sz="2400" dirty="0" smtClean="0"/>
              <a:t>chart</a:t>
            </a:r>
            <a:r>
              <a:rPr lang="en-US" sz="2400" dirty="0" smtClean="0"/>
              <a:t> </a:t>
            </a:r>
            <a:r>
              <a:rPr lang="id-ID" sz="2400" dirty="0" smtClean="0"/>
              <a:t>kasus </a:t>
            </a:r>
            <a:r>
              <a:rPr lang="id-ID" sz="2400" dirty="0"/>
              <a:t>menyeberang jalan sangat ramai sebagai berikut :</a:t>
            </a:r>
          </a:p>
        </p:txBody>
      </p:sp>
      <p:pic>
        <p:nvPicPr>
          <p:cNvPr id="1026" name="Picture 2" descr="C:\Documents and Settings\Abu Qoyyim\Application Data\PixelMetrics\CaptureWiz\Temp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0648"/>
            <a:ext cx="3168352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45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824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BAHASA </a:t>
            </a:r>
            <a:r>
              <a:rPr lang="id-ID" dirty="0" smtClean="0"/>
              <a:t>PE</a:t>
            </a:r>
            <a:r>
              <a:rPr lang="en-US" dirty="0" smtClean="0"/>
              <a:t>M</a:t>
            </a:r>
            <a:r>
              <a:rPr lang="id-ID" dirty="0" smtClean="0"/>
              <a:t>ROGRAMAN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Ada</a:t>
            </a:r>
            <a:r>
              <a:rPr lang="en-US" dirty="0" smtClean="0"/>
              <a:t> </a:t>
            </a:r>
            <a:r>
              <a:rPr lang="id-ID" dirty="0" smtClean="0"/>
              <a:t>tiga </a:t>
            </a:r>
            <a:r>
              <a:rPr lang="id-ID" dirty="0"/>
              <a:t>tingkat level bahasa yang dapat digunakan untuk menulis program </a:t>
            </a:r>
            <a:r>
              <a:rPr lang="id-ID" dirty="0" smtClean="0"/>
              <a:t>pada</a:t>
            </a:r>
            <a:r>
              <a:rPr lang="en-US" dirty="0" smtClean="0"/>
              <a:t> </a:t>
            </a:r>
            <a:r>
              <a:rPr lang="id-ID" dirty="0" smtClean="0"/>
              <a:t>sebuah </a:t>
            </a:r>
            <a:r>
              <a:rPr lang="id-ID" dirty="0"/>
              <a:t>mikrokomputer yaitu:</a:t>
            </a:r>
          </a:p>
          <a:p>
            <a:pPr marL="621792" lvl="2" indent="0">
              <a:buNone/>
            </a:pPr>
            <a:r>
              <a:rPr lang="id-ID" dirty="0"/>
              <a:t>~ Bahasa MESIN</a:t>
            </a:r>
          </a:p>
          <a:p>
            <a:pPr marL="621792" lvl="2" indent="0">
              <a:buNone/>
            </a:pPr>
            <a:r>
              <a:rPr lang="id-ID" dirty="0"/>
              <a:t>~ Bahasa ASSEMBLY</a:t>
            </a:r>
          </a:p>
          <a:p>
            <a:pPr marL="621792" lvl="2" indent="0">
              <a:buNone/>
            </a:pPr>
            <a:r>
              <a:rPr lang="id-ID" dirty="0"/>
              <a:t>~ Bahasa Aras Tinggi (High Level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7188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Bahasa mesin adalah bahasa dalam bentuk kode-kode biner </a:t>
            </a:r>
            <a:r>
              <a:rPr lang="id-ID" dirty="0" smtClean="0"/>
              <a:t>sebagai</a:t>
            </a:r>
            <a:r>
              <a:rPr lang="en-US" dirty="0" smtClean="0"/>
              <a:t> </a:t>
            </a:r>
            <a:r>
              <a:rPr lang="id-ID" dirty="0" smtClean="0"/>
              <a:t>sandi </a:t>
            </a:r>
            <a:r>
              <a:rPr lang="id-ID" dirty="0"/>
              <a:t>operasi (Operation Code) dari sebuah mikroprosesor. </a:t>
            </a:r>
            <a:endParaRPr lang="en-US" dirty="0"/>
          </a:p>
          <a:p>
            <a:r>
              <a:rPr lang="id-ID" dirty="0" smtClean="0"/>
              <a:t>Bahasa mesin</a:t>
            </a:r>
            <a:r>
              <a:rPr lang="en-US" dirty="0" smtClean="0"/>
              <a:t> </a:t>
            </a:r>
            <a:r>
              <a:rPr lang="id-ID" dirty="0" smtClean="0"/>
              <a:t>adalah </a:t>
            </a:r>
            <a:r>
              <a:rPr lang="id-ID" dirty="0"/>
              <a:t>bahasa yang langsung berhubungan dengan mikroprosesor yang </a:t>
            </a:r>
            <a:r>
              <a:rPr lang="id-ID" dirty="0" smtClean="0"/>
              <a:t>ditulis</a:t>
            </a:r>
            <a:r>
              <a:rPr lang="en-US" dirty="0" smtClean="0"/>
              <a:t> </a:t>
            </a:r>
            <a:r>
              <a:rPr lang="id-ID" dirty="0" smtClean="0"/>
              <a:t>dan </a:t>
            </a:r>
            <a:r>
              <a:rPr lang="id-ID" dirty="0"/>
              <a:t>dikembangkan dari set instruksi. </a:t>
            </a:r>
          </a:p>
        </p:txBody>
      </p:sp>
    </p:spTree>
    <p:extLst>
      <p:ext uri="{BB962C8B-B14F-4D97-AF65-F5344CB8AC3E}">
        <p14:creationId xmlns:p14="http://schemas.microsoft.com/office/powerpoint/2010/main" val="135571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Bahasa </a:t>
            </a:r>
            <a:r>
              <a:rPr lang="en-US" dirty="0" smtClean="0"/>
              <a:t>A</a:t>
            </a:r>
            <a:r>
              <a:rPr lang="id-ID" dirty="0" smtClean="0"/>
              <a:t>ssembly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/>
              <a:t>programmer menuliskan program dalam bentuk </a:t>
            </a:r>
            <a:r>
              <a:rPr lang="id-ID" dirty="0" smtClean="0"/>
              <a:t>bahasa</a:t>
            </a:r>
            <a:r>
              <a:rPr lang="en-US" dirty="0" smtClean="0"/>
              <a:t> </a:t>
            </a:r>
            <a:r>
              <a:rPr lang="id-ID" dirty="0" smtClean="0"/>
              <a:t>assembly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id-ID" dirty="0"/>
              <a:t>menterjemahkan bahasa assembly </a:t>
            </a:r>
            <a:r>
              <a:rPr lang="id-ID" dirty="0" smtClean="0"/>
              <a:t>yang</a:t>
            </a:r>
            <a:r>
              <a:rPr lang="en-US" dirty="0" smtClean="0"/>
              <a:t> </a:t>
            </a:r>
            <a:r>
              <a:rPr lang="id-ID" dirty="0" smtClean="0"/>
              <a:t>ditulisnya </a:t>
            </a:r>
            <a:r>
              <a:rPr lang="id-ID" dirty="0"/>
              <a:t>menjadi bahasa mesin sehingga dapat di load ke memori dan di </a:t>
            </a:r>
            <a:r>
              <a:rPr lang="id-ID" dirty="0" smtClean="0"/>
              <a:t>run</a:t>
            </a:r>
            <a:r>
              <a:rPr lang="en-US" dirty="0" smtClean="0"/>
              <a:t> </a:t>
            </a:r>
            <a:r>
              <a:rPr lang="id-ID" dirty="0" smtClean="0"/>
              <a:t>atau dijalankan</a:t>
            </a:r>
            <a:endParaRPr lang="en-US" dirty="0" smtClean="0"/>
          </a:p>
          <a:p>
            <a:r>
              <a:rPr lang="id-ID" dirty="0"/>
              <a:t>Penterjemahan bahasa assembly menjadi kode biner </a:t>
            </a:r>
            <a:r>
              <a:rPr lang="id-ID" dirty="0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manual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program </a:t>
            </a:r>
            <a:r>
              <a:rPr lang="en-US" dirty="0" smtClean="0"/>
              <a:t>yang </a:t>
            </a:r>
            <a:r>
              <a:rPr lang="id-ID" dirty="0" smtClean="0"/>
              <a:t>disebut </a:t>
            </a:r>
            <a:r>
              <a:rPr lang="id-ID" dirty="0"/>
              <a:t>dengan assembler</a:t>
            </a:r>
          </a:p>
        </p:txBody>
      </p:sp>
    </p:spTree>
    <p:extLst>
      <p:ext uri="{BB962C8B-B14F-4D97-AF65-F5344CB8AC3E}">
        <p14:creationId xmlns:p14="http://schemas.microsoft.com/office/powerpoint/2010/main" val="119313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Bahasa </a:t>
            </a:r>
            <a:r>
              <a:rPr lang="en-US" dirty="0"/>
              <a:t>A</a:t>
            </a:r>
            <a:r>
              <a:rPr lang="id-ID" dirty="0"/>
              <a:t>ssembly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Bahasa assembly menggunakan sejumlah mnemonik </a:t>
            </a:r>
            <a:r>
              <a:rPr lang="id-ID" dirty="0" smtClean="0"/>
              <a:t>untuk</a:t>
            </a:r>
            <a:r>
              <a:rPr lang="en-US" dirty="0" smtClean="0"/>
              <a:t> </a:t>
            </a:r>
            <a:r>
              <a:rPr lang="id-ID" dirty="0" smtClean="0"/>
              <a:t>merepresentasikan </a:t>
            </a:r>
            <a:r>
              <a:rPr lang="id-ID" dirty="0"/>
              <a:t>instruksi </a:t>
            </a:r>
            <a:r>
              <a:rPr lang="id-ID" dirty="0" smtClean="0"/>
              <a:t>–Instruksl</a:t>
            </a:r>
            <a:r>
              <a:rPr lang="en-US" dirty="0" smtClean="0"/>
              <a:t>.</a:t>
            </a:r>
          </a:p>
          <a:p>
            <a:r>
              <a:rPr lang="id-ID" dirty="0" smtClean="0"/>
              <a:t>Mnemonik </a:t>
            </a:r>
            <a:r>
              <a:rPr lang="id-ID" dirty="0"/>
              <a:t>adalah singkatan dari </a:t>
            </a:r>
            <a:r>
              <a:rPr lang="id-ID" dirty="0" smtClean="0"/>
              <a:t>suatu</a:t>
            </a:r>
            <a:r>
              <a:rPr lang="en-US" dirty="0" smtClean="0"/>
              <a:t> </a:t>
            </a:r>
            <a:r>
              <a:rPr lang="id-ID" dirty="0" smtClean="0"/>
              <a:t>perintah </a:t>
            </a:r>
            <a:r>
              <a:rPr lang="id-ID" dirty="0"/>
              <a:t>atau instruksi sebagai piranti untuk membantu </a:t>
            </a:r>
            <a:r>
              <a:rPr lang="id-ID" dirty="0" smtClean="0"/>
              <a:t>ingatan</a:t>
            </a:r>
            <a:endParaRPr lang="en-US" dirty="0"/>
          </a:p>
          <a:p>
            <a:pPr lvl="2">
              <a:spcBef>
                <a:spcPts val="600"/>
              </a:spcBef>
              <a:buFont typeface="Wingdings" pitchFamily="2" charset="2"/>
              <a:buChar char="ü"/>
            </a:pPr>
            <a:r>
              <a:rPr lang="en-US" dirty="0"/>
              <a:t>LOAD </a:t>
            </a:r>
            <a:r>
              <a:rPr lang="en-US" dirty="0" err="1"/>
              <a:t>disingkat</a:t>
            </a:r>
            <a:r>
              <a:rPr lang="en-US" dirty="0"/>
              <a:t> LD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/>
              <a:t>ADD </a:t>
            </a:r>
            <a:r>
              <a:rPr lang="en-US" dirty="0" err="1"/>
              <a:t>disingkat</a:t>
            </a:r>
            <a:r>
              <a:rPr lang="en-US" dirty="0"/>
              <a:t> </a:t>
            </a:r>
            <a:r>
              <a:rPr lang="en-US" dirty="0" smtClean="0"/>
              <a:t> ADD</a:t>
            </a:r>
            <a:endParaRPr lang="en-US" dirty="0"/>
          </a:p>
          <a:p>
            <a:pPr lvl="2">
              <a:buFont typeface="Wingdings" pitchFamily="2" charset="2"/>
              <a:buChar char="ü"/>
            </a:pPr>
            <a:r>
              <a:rPr lang="en-US" dirty="0"/>
              <a:t>ADD With </a:t>
            </a:r>
            <a:r>
              <a:rPr lang="en-US" dirty="0" smtClean="0"/>
              <a:t>Carry </a:t>
            </a:r>
            <a:r>
              <a:rPr lang="en-US" dirty="0" err="1" smtClean="0"/>
              <a:t>disingkat</a:t>
            </a:r>
            <a:r>
              <a:rPr lang="en-US" dirty="0" smtClean="0"/>
              <a:t>  </a:t>
            </a:r>
            <a:r>
              <a:rPr lang="en-US" dirty="0"/>
              <a:t>ADC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/>
              <a:t>SUBTRACT </a:t>
            </a:r>
            <a:r>
              <a:rPr lang="en-US" dirty="0" err="1"/>
              <a:t>disingkat</a:t>
            </a:r>
            <a:r>
              <a:rPr lang="en-US" dirty="0"/>
              <a:t> </a:t>
            </a:r>
            <a:r>
              <a:rPr lang="en-US" dirty="0" smtClean="0"/>
              <a:t> SUB</a:t>
            </a:r>
            <a:endParaRPr lang="en-US" dirty="0"/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SUBTRACT With </a:t>
            </a:r>
            <a:r>
              <a:rPr lang="en-US" dirty="0"/>
              <a:t>Carry </a:t>
            </a:r>
            <a:r>
              <a:rPr lang="en-US" dirty="0" err="1"/>
              <a:t>disingkat</a:t>
            </a:r>
            <a:r>
              <a:rPr lang="en-US" dirty="0"/>
              <a:t> </a:t>
            </a:r>
            <a:r>
              <a:rPr lang="en-US" dirty="0" smtClean="0"/>
              <a:t> SBC</a:t>
            </a:r>
            <a:endParaRPr lang="en-US" dirty="0"/>
          </a:p>
          <a:p>
            <a:pPr lvl="2">
              <a:buFont typeface="Wingdings" pitchFamily="2" charset="2"/>
              <a:buChar char="ü"/>
            </a:pPr>
            <a:r>
              <a:rPr lang="en-US" dirty="0"/>
              <a:t>COMPLEMENT </a:t>
            </a:r>
            <a:r>
              <a:rPr lang="en-US" dirty="0" err="1"/>
              <a:t>disingkat</a:t>
            </a:r>
            <a:r>
              <a:rPr lang="en-US" dirty="0"/>
              <a:t> </a:t>
            </a:r>
            <a:r>
              <a:rPr lang="en-US" dirty="0" smtClean="0"/>
              <a:t> CPL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4714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Bahasa </a:t>
            </a:r>
            <a:r>
              <a:rPr lang="en-US" dirty="0"/>
              <a:t>A</a:t>
            </a:r>
            <a:r>
              <a:rPr lang="id-ID" dirty="0"/>
              <a:t>ssembly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Pernyataan Bahasa assembly biasanya ditulis dalam bentuk </a:t>
            </a:r>
            <a:r>
              <a:rPr lang="id-ID" dirty="0" smtClean="0"/>
              <a:t>standar</a:t>
            </a:r>
            <a:r>
              <a:rPr lang="en-US" dirty="0" smtClean="0"/>
              <a:t> </a:t>
            </a:r>
            <a:r>
              <a:rPr lang="id-ID" dirty="0" smtClean="0"/>
              <a:t>s</a:t>
            </a:r>
            <a:r>
              <a:rPr lang="en-US" dirty="0" smtClean="0"/>
              <a:t>e</a:t>
            </a:r>
            <a:r>
              <a:rPr lang="id-ID" dirty="0" smtClean="0"/>
              <a:t>pertl p</a:t>
            </a:r>
            <a:r>
              <a:rPr lang="en-US" dirty="0"/>
              <a:t>o</a:t>
            </a:r>
            <a:r>
              <a:rPr lang="id-ID" dirty="0" smtClean="0"/>
              <a:t>l</a:t>
            </a:r>
            <a:r>
              <a:rPr lang="en-US" dirty="0" smtClean="0"/>
              <a:t>a</a:t>
            </a:r>
            <a:r>
              <a:rPr lang="id-ID" dirty="0" smtClean="0"/>
              <a:t> berlku</a:t>
            </a:r>
            <a:r>
              <a:rPr lang="en-US" dirty="0" smtClean="0"/>
              <a:t>t:</a:t>
            </a:r>
          </a:p>
          <a:p>
            <a:pPr marL="36576" indent="0">
              <a:buNone/>
            </a:pP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147267"/>
              </p:ext>
            </p:extLst>
          </p:nvPr>
        </p:nvGraphicFramePr>
        <p:xfrm>
          <a:off x="971600" y="3212976"/>
          <a:ext cx="770485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2066"/>
                <a:gridCol w="1570893"/>
                <a:gridCol w="1421284"/>
                <a:gridCol w="35906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LABEL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MNEMONIC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OPERAND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KOMENTAR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Mulai</a:t>
                      </a:r>
                      <a:r>
                        <a:rPr lang="en-US" dirty="0" smtClean="0"/>
                        <a:t>: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A,3F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Isi Register</a:t>
                      </a:r>
                      <a:r>
                        <a:rPr lang="en-US" baseline="0" dirty="0" smtClean="0"/>
                        <a:t> A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data 3Fh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B, 5D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Isi Register B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data 5Dh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 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Jumlahkan</a:t>
                      </a:r>
                      <a:r>
                        <a:rPr lang="en-US" dirty="0" smtClean="0"/>
                        <a:t> data A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data B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950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Bahasa </a:t>
            </a:r>
            <a:r>
              <a:rPr lang="en-US" dirty="0"/>
              <a:t>A</a:t>
            </a:r>
            <a:r>
              <a:rPr lang="id-ID" dirty="0"/>
              <a:t>ssembly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Label adalah simbol atau kelompok simbol yang digunakan </a:t>
            </a:r>
            <a:r>
              <a:rPr lang="id-ID" dirty="0" smtClean="0"/>
              <a:t>untuk</a:t>
            </a:r>
            <a:r>
              <a:rPr lang="en-US" dirty="0" smtClean="0"/>
              <a:t> </a:t>
            </a:r>
            <a:r>
              <a:rPr lang="id-ID" dirty="0" smtClean="0"/>
              <a:t>merepresentasikan </a:t>
            </a:r>
            <a:r>
              <a:rPr lang="id-ID" dirty="0"/>
              <a:t>alamat yang tidak diketahui secara spesifik pada </a:t>
            </a:r>
            <a:r>
              <a:rPr lang="id-ID" dirty="0" smtClean="0"/>
              <a:t>saat</a:t>
            </a:r>
            <a:r>
              <a:rPr lang="en-US" dirty="0" smtClean="0"/>
              <a:t> </a:t>
            </a:r>
            <a:r>
              <a:rPr lang="id-ID" dirty="0" smtClean="0"/>
              <a:t>pernyataan-pernyataan </a:t>
            </a:r>
            <a:r>
              <a:rPr lang="id-ID" dirty="0"/>
              <a:t>ditulis. </a:t>
            </a:r>
            <a:endParaRPr lang="en-US" dirty="0" smtClean="0"/>
          </a:p>
          <a:p>
            <a:r>
              <a:rPr lang="id-ID" dirty="0" smtClean="0"/>
              <a:t>Label </a:t>
            </a:r>
            <a:r>
              <a:rPr lang="id-ID" dirty="0"/>
              <a:t>tidak dipersyaratkan dalam </a:t>
            </a:r>
            <a:r>
              <a:rPr lang="id-ID" dirty="0" smtClean="0"/>
              <a:t>setiap</a:t>
            </a:r>
            <a:r>
              <a:rPr lang="en-US" dirty="0" smtClean="0"/>
              <a:t> </a:t>
            </a:r>
            <a:r>
              <a:rPr lang="id-ID" dirty="0" smtClean="0"/>
              <a:t>pernyataan</a:t>
            </a:r>
            <a:r>
              <a:rPr lang="id-ID" dirty="0"/>
              <a:t>, label </a:t>
            </a:r>
            <a:r>
              <a:rPr lang="id-ID" dirty="0" smtClean="0"/>
              <a:t>dim</a:t>
            </a:r>
            <a:r>
              <a:rPr lang="en-US" dirty="0" smtClean="0"/>
              <a:t>a</a:t>
            </a:r>
            <a:r>
              <a:rPr lang="id-ID" dirty="0" smtClean="0"/>
              <a:t>sukk</a:t>
            </a:r>
            <a:r>
              <a:rPr lang="en-US" dirty="0" smtClean="0"/>
              <a:t>a</a:t>
            </a:r>
            <a:r>
              <a:rPr lang="id-ID" dirty="0" smtClean="0"/>
              <a:t>n bil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id-ID" dirty="0"/>
              <a:t>diperlukan </a:t>
            </a:r>
            <a:r>
              <a:rPr lang="id-ID" dirty="0" smtClean="0"/>
              <a:t>s</a:t>
            </a:r>
            <a:r>
              <a:rPr lang="en-US" dirty="0" smtClean="0"/>
              <a:t>a</a:t>
            </a:r>
            <a:r>
              <a:rPr lang="id-ID" dirty="0" smtClean="0"/>
              <a:t>ja</a:t>
            </a:r>
            <a:r>
              <a:rPr lang="id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150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598</TotalTime>
  <Words>1925</Words>
  <Application>Microsoft Office PowerPoint</Application>
  <PresentationFormat>On-screen Show (4:3)</PresentationFormat>
  <Paragraphs>217</Paragraphs>
  <Slides>31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Technic</vt:lpstr>
      <vt:lpstr>BAB III BAHASA DAN PENGEMBANGAN PROGRAM MIKROPROSESOR</vt:lpstr>
      <vt:lpstr>PowerPoint Presentation</vt:lpstr>
      <vt:lpstr>PowerPoint Presentation</vt:lpstr>
      <vt:lpstr>BAHASA PEMROGRAMAN</vt:lpstr>
      <vt:lpstr>Bahasa Mesin</vt:lpstr>
      <vt:lpstr>Bahasa Assembly</vt:lpstr>
      <vt:lpstr>Bahasa Assembly</vt:lpstr>
      <vt:lpstr>Bahasa Assembly</vt:lpstr>
      <vt:lpstr>Bahasa Assembly</vt:lpstr>
      <vt:lpstr>Bahasa Assembly</vt:lpstr>
      <vt:lpstr>Bahasa Assembly</vt:lpstr>
      <vt:lpstr>Bahasa Aras Tinggi</vt:lpstr>
      <vt:lpstr>TOOLS PENGEMBANGAN PROGRAM BAHASA ASSEMBLY</vt:lpstr>
      <vt:lpstr>TOOLS PENGEMBANGAN PROGRAM BAHASA ASSEMBLY</vt:lpstr>
      <vt:lpstr>Editor</vt:lpstr>
      <vt:lpstr>Asembler</vt:lpstr>
      <vt:lpstr>Asembler</vt:lpstr>
      <vt:lpstr>Linker</vt:lpstr>
      <vt:lpstr>Linker</vt:lpstr>
      <vt:lpstr>Lokator</vt:lpstr>
      <vt:lpstr>Debugger</vt:lpstr>
      <vt:lpstr>Emulator</vt:lpstr>
      <vt:lpstr>PowerPoint Presentation</vt:lpstr>
      <vt:lpstr>LANGKAH-LANGKAH PENGEMBANGAN PROGRAM</vt:lpstr>
      <vt:lpstr>Pendefinisian Permasalahan</vt:lpstr>
      <vt:lpstr>Representasi Kerja Program</vt:lpstr>
      <vt:lpstr>Representasi Kerja Program</vt:lpstr>
      <vt:lpstr>Flow Chart</vt:lpstr>
      <vt:lpstr>Flow Chart</vt:lpstr>
      <vt:lpstr>PowerPoint Presentation</vt:lpstr>
      <vt:lpstr>PowerPoint Presentation</vt:lpstr>
    </vt:vector>
  </TitlesOfParts>
  <Company>Universitas Negeri Yogayakarta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III BAHASA DAN PENGEMBANGAN PROGRAM MIKROPROSESOR</dc:title>
  <dc:creator>Ilmawan Mustaqim,S.Pd.T,M.T.</dc:creator>
  <cp:lastModifiedBy>Ilmawan Mustaqim</cp:lastModifiedBy>
  <cp:revision>26</cp:revision>
  <dcterms:created xsi:type="dcterms:W3CDTF">2011-03-21T00:13:54Z</dcterms:created>
  <dcterms:modified xsi:type="dcterms:W3CDTF">2011-07-17T15:23:22Z</dcterms:modified>
</cp:coreProperties>
</file>