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57" r:id="rId8"/>
    <p:sldId id="260" r:id="rId9"/>
    <p:sldId id="261" r:id="rId10"/>
    <p:sldId id="262" r:id="rId11"/>
    <p:sldId id="259" r:id="rId12"/>
    <p:sldId id="258"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84"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CEAE101-182E-4FEA-9AA0-998A8625EF79}" type="datetimeFigureOut">
              <a:rPr lang="en-US" smtClean="0"/>
              <a:pPr/>
              <a:t>10/1/2014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FB9CD22-2B1A-4AF5-91B0-6813E2DC8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E101-182E-4FEA-9AA0-998A8625EF79}"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E101-182E-4FEA-9AA0-998A8625EF79}"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CEAE101-182E-4FEA-9AA0-998A8625EF79}" type="datetimeFigureOut">
              <a:rPr lang="en-US" smtClean="0"/>
              <a:pPr/>
              <a:t>10/1/2014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FB9CD22-2B1A-4AF5-91B0-6813E2DC8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CEAE101-182E-4FEA-9AA0-998A8625EF79}" type="datetimeFigureOut">
              <a:rPr lang="en-US" smtClean="0"/>
              <a:pPr/>
              <a:t>10/1/2014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FB9CD22-2B1A-4AF5-91B0-6813E2DC832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CEAE101-182E-4FEA-9AA0-998A8625EF79}" type="datetimeFigureOut">
              <a:rPr lang="en-US" smtClean="0"/>
              <a:pPr/>
              <a:t>10/1/2014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CEAE101-182E-4FEA-9AA0-998A8625EF79}" type="datetimeFigureOut">
              <a:rPr lang="en-US" smtClean="0"/>
              <a:pPr/>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FB9CD22-2B1A-4AF5-91B0-6813E2DC832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CEAE101-182E-4FEA-9AA0-998A8625EF79}" type="datetimeFigureOut">
              <a:rPr lang="en-US" smtClean="0"/>
              <a:pPr/>
              <a:t>10/1/2014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CEAE101-182E-4FEA-9AA0-998A8625EF79}" type="datetimeFigureOut">
              <a:rPr lang="en-US" smtClean="0"/>
              <a:pPr/>
              <a:t>10/1/2014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CEAE101-182E-4FEA-9AA0-998A8625EF79}" type="datetimeFigureOut">
              <a:rPr lang="en-US" smtClean="0"/>
              <a:pPr/>
              <a:t>10/1/2014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9CD22-2B1A-4AF5-91B0-6813E2DC8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CEAE101-182E-4FEA-9AA0-998A8625EF79}"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FB9CD22-2B1A-4AF5-91B0-6813E2DC832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CEAE101-182E-4FEA-9AA0-998A8625EF79}" type="datetimeFigureOut">
              <a:rPr lang="en-US" smtClean="0"/>
              <a:pPr/>
              <a:t>10/1/2014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FB9CD22-2B1A-4AF5-91B0-6813E2DC832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err="1" smtClean="0"/>
              <a:t>Oshima</a:t>
            </a:r>
            <a:r>
              <a:rPr lang="en-US" sz="2400" dirty="0" smtClean="0"/>
              <a:t>, A. &amp; Hogue, A.</a:t>
            </a:r>
            <a:r>
              <a:rPr lang="en-US" sz="2400" b="1" dirty="0" smtClean="0"/>
              <a:t> </a:t>
            </a:r>
            <a:r>
              <a:rPr lang="en-US" sz="2400" dirty="0" smtClean="0"/>
              <a:t>(1999) </a:t>
            </a:r>
            <a:r>
              <a:rPr lang="en-US" sz="2400" i="1" dirty="0" smtClean="0"/>
              <a:t>Writing academic English (3</a:t>
            </a:r>
            <a:r>
              <a:rPr lang="en-US" sz="2400" i="1" baseline="30000" dirty="0" smtClean="0"/>
              <a:t>rd</a:t>
            </a:r>
            <a:r>
              <a:rPr lang="en-US" sz="2400" i="1" dirty="0" smtClean="0"/>
              <a:t> ed.). </a:t>
            </a:r>
            <a:r>
              <a:rPr lang="en-US" sz="2400" dirty="0" smtClean="0"/>
              <a:t>White Plains, NY: Longman</a:t>
            </a:r>
            <a:endParaRPr lang="en-US" sz="2400" dirty="0"/>
          </a:p>
        </p:txBody>
      </p:sp>
      <p:sp>
        <p:nvSpPr>
          <p:cNvPr id="3" name="Subtitle 2"/>
          <p:cNvSpPr>
            <a:spLocks noGrp="1"/>
          </p:cNvSpPr>
          <p:nvPr>
            <p:ph type="subTitle" idx="1"/>
          </p:nvPr>
        </p:nvSpPr>
        <p:spPr>
          <a:xfrm>
            <a:off x="457200" y="1066800"/>
            <a:ext cx="8458200" cy="1295400"/>
          </a:xfrm>
        </p:spPr>
        <p:txBody>
          <a:bodyPr>
            <a:normAutofit/>
          </a:bodyPr>
          <a:lstStyle/>
          <a:p>
            <a:r>
              <a:rPr lang="en-US" sz="3600" b="1" dirty="0" smtClean="0"/>
              <a:t>ELEMENTS OF A GOOD PARAGRAPH</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Find out what is wrong with this paragraph and suggest an improvement</a:t>
            </a:r>
            <a:endParaRPr lang="en-US" sz="24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706532" y="1295400"/>
            <a:ext cx="7883335" cy="5029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904875" y="990600"/>
            <a:ext cx="7486650" cy="5105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
            </a:pPr>
            <a:r>
              <a:rPr lang="en-US" dirty="0" smtClean="0"/>
              <a:t>Coherence means that your paragraph is easy to read and understand because:</a:t>
            </a:r>
          </a:p>
          <a:p>
            <a:pPr marL="514350" indent="-514350">
              <a:buAutoNum type="arabicParenBoth"/>
            </a:pPr>
            <a:r>
              <a:rPr lang="en-US" dirty="0" smtClean="0"/>
              <a:t>your supporting sentences are in some kind of logical order</a:t>
            </a:r>
          </a:p>
          <a:p>
            <a:pPr marL="514350" indent="-514350">
              <a:buAutoNum type="arabicParenBoth"/>
            </a:pPr>
            <a:r>
              <a:rPr lang="en-US" dirty="0" smtClean="0"/>
              <a:t>your ideas are connected by the use of appropriate transition signals. </a:t>
            </a:r>
          </a:p>
          <a:p>
            <a:pPr marL="514350" indent="-514350">
              <a:buAutoNum type="arabicParenBoth"/>
            </a:pPr>
            <a:r>
              <a:rPr lang="en-US" dirty="0" smtClean="0"/>
              <a:t>For example, in the paragraph about </a:t>
            </a:r>
            <a:r>
              <a:rPr lang="en-US" dirty="0" smtClean="0">
                <a:hlinkClick r:id="rId2" action="ppaction://hlinksldjump"/>
              </a:rPr>
              <a:t>gold</a:t>
            </a:r>
            <a:r>
              <a:rPr lang="en-US" dirty="0" smtClean="0"/>
              <a:t>, there are two supporting ideas: Gold is beautiful, and gold is useful. Each of these supporting ideas is discussed, one after the other, and an example is given for each one. This is one kind of logical order. Furthermore, the relationship between the ideas is clearly shown by using appropriate transition words and phrases such as </a:t>
            </a:r>
            <a:r>
              <a:rPr lang="en-US" i="1" dirty="0" smtClean="0"/>
              <a:t>first of all, for example, another important characteristic, and in conclusion.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Compare these two paragraphs. Which one is more coherent?</a:t>
            </a:r>
            <a:endParaRPr lang="en-US" sz="2400"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623887" y="1981200"/>
            <a:ext cx="8048625" cy="36575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590550" y="1447800"/>
            <a:ext cx="8115300" cy="4419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topic sentence</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304800" y="1752600"/>
            <a:ext cx="8610600" cy="396239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328612" y="1600200"/>
            <a:ext cx="8639175" cy="4191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cstate="print"/>
          <a:srcRect/>
          <a:stretch>
            <a:fillRect/>
          </a:stretch>
        </p:blipFill>
        <p:spPr bwMode="auto">
          <a:xfrm>
            <a:off x="366712" y="1371600"/>
            <a:ext cx="8562975" cy="3810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idx="1"/>
          </p:nvPr>
        </p:nvPicPr>
        <p:blipFill>
          <a:blip r:embed="rId2" cstate="print"/>
          <a:srcRect/>
          <a:stretch>
            <a:fillRect/>
          </a:stretch>
        </p:blipFill>
        <p:spPr bwMode="auto">
          <a:xfrm>
            <a:off x="585787" y="1371600"/>
            <a:ext cx="8124825" cy="464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Although most paragraphs should have a topic sentence, there are a few situations when a paragraph might not need a topic sentence. For example, you might be able to omit a topic sentence in a paragraph that narrates a series of events, if a paragraph continues developing an idea that you introduced (with a topic sentence) in the previous paragraph, or if all the sentences and details in a paragraph clearly refer—perhaps indirectly—to a main point. </a:t>
            </a:r>
            <a:r>
              <a:rPr lang="en-US" smtClean="0"/>
              <a:t>The vast majority of your paragraphs, however, should have a topic sentence.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unity</a:t>
            </a:r>
            <a:endParaRPr lang="en-US" dirty="0"/>
          </a:p>
        </p:txBody>
      </p:sp>
      <p:sp>
        <p:nvSpPr>
          <p:cNvPr id="3" name="Content Placeholder 2"/>
          <p:cNvSpPr>
            <a:spLocks noGrp="1"/>
          </p:cNvSpPr>
          <p:nvPr>
            <p:ph idx="1"/>
          </p:nvPr>
        </p:nvSpPr>
        <p:spPr>
          <a:xfrm>
            <a:off x="304800" y="1295400"/>
            <a:ext cx="8686800" cy="4784725"/>
          </a:xfrm>
        </p:spPr>
        <p:txBody>
          <a:bodyPr>
            <a:normAutofit fontScale="92500" lnSpcReduction="20000"/>
          </a:bodyPr>
          <a:lstStyle/>
          <a:p>
            <a:pPr>
              <a:buFont typeface="Wingdings" pitchFamily="2" charset="2"/>
              <a:buChar char="§"/>
            </a:pPr>
            <a:r>
              <a:rPr lang="en-US" dirty="0" smtClean="0"/>
              <a:t>Unity means that you discuss only one main idea in a paragraph. </a:t>
            </a:r>
          </a:p>
          <a:p>
            <a:pPr>
              <a:buFont typeface="Wingdings" pitchFamily="2" charset="2"/>
              <a:buChar char="§"/>
            </a:pPr>
            <a:r>
              <a:rPr lang="en-US" dirty="0" smtClean="0"/>
              <a:t>The main idea is stated in the topic sentence, and then each and every supporting sentence develops that idea. Do not include any information that does not directly support the topic sentence.</a:t>
            </a:r>
          </a:p>
          <a:p>
            <a:pPr>
              <a:buNone/>
            </a:pPr>
            <a:r>
              <a:rPr lang="en-US" dirty="0" smtClean="0"/>
              <a:t> </a:t>
            </a:r>
          </a:p>
          <a:p>
            <a:pPr>
              <a:buFont typeface="Wingdings" pitchFamily="2" charset="2"/>
              <a:buChar char="§"/>
            </a:pPr>
            <a:r>
              <a:rPr lang="en-US" dirty="0" smtClean="0"/>
              <a:t>If, </a:t>
            </a:r>
            <a:r>
              <a:rPr lang="en-US" dirty="0" smtClean="0">
                <a:hlinkClick r:id="rId2" action="ppaction://hlinksldjump"/>
              </a:rPr>
              <a:t>for example</a:t>
            </a:r>
            <a:r>
              <a:rPr lang="en-US" dirty="0" smtClean="0"/>
              <a:t>, you announce in your topic sentence that you are going to discuss two important characteristics of gold, discuss only those. Do not discuss any other ideas, such as the price of gold or gold mining.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52400"/>
          </a:xfrm>
        </p:spPr>
        <p:txBody>
          <a:bodyPr>
            <a:normAutofit fontScale="90000"/>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00075" y="609600"/>
            <a:ext cx="8096250" cy="518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962025" y="1295400"/>
            <a:ext cx="7372350" cy="426719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TotalTime>
  <Words>373</Words>
  <Application>Microsoft Office PowerPoint</Application>
  <PresentationFormat>On-screen Show (4:3)</PresentationFormat>
  <Paragraphs>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Oshima, A. &amp; Hogue, A. (1999) Writing academic English (3rd ed.). White Plains, NY: Longman</vt:lpstr>
      <vt:lpstr>Proper topic sentence</vt:lpstr>
      <vt:lpstr>Slide 3</vt:lpstr>
      <vt:lpstr>Slide 4</vt:lpstr>
      <vt:lpstr>Slide 5</vt:lpstr>
      <vt:lpstr>Slide 6</vt:lpstr>
      <vt:lpstr>unity</vt:lpstr>
      <vt:lpstr>Slide 8</vt:lpstr>
      <vt:lpstr>Slide 9</vt:lpstr>
      <vt:lpstr>Find out what is wrong with this paragraph and suggest an improvement</vt:lpstr>
      <vt:lpstr>Slide 11</vt:lpstr>
      <vt:lpstr>coherence</vt:lpstr>
      <vt:lpstr>Compare these two paragraphs. Which one is more coherent?</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Oshima, A. &amp; Hogue, A. (1999) Writing academic English (3rd ed.). White Plains, NY: Longman</dc:title>
  <dc:creator>Dyah Ciptaningrum</dc:creator>
  <cp:lastModifiedBy>Dyah Ciptaningrum</cp:lastModifiedBy>
  <cp:revision>5</cp:revision>
  <dcterms:created xsi:type="dcterms:W3CDTF">2014-09-24T03:12:54Z</dcterms:created>
  <dcterms:modified xsi:type="dcterms:W3CDTF">2014-10-01T02:57:45Z</dcterms:modified>
</cp:coreProperties>
</file>