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D14623F-7A53-44E1-9786-377AE8FF571E}" type="datetimeFigureOut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81ACBA5-760E-409E-B2E8-7F4D6E1D0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88E131-077C-42B9-9E64-20C985719783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analisis regresi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C7AE56-9A8B-4E98-8E0D-0CC915165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8BF3E-419B-45C0-AF93-5DA3869E6362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analisis regresi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D3A6C-A88C-4696-8B19-A63B86069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20FB8-AE70-4F82-A0E3-BFDEEC473951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analisis regresi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AC232-DCE1-4086-BA43-66347B70B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91CA6-C816-4D18-92EA-9263BFA167AD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analisis regresi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BCCBE-7885-44BD-9485-1A99F0629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5A8232-02A1-4F2B-8E8B-EBC3B9B0D9DF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analisis regresi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E5485E-6CF1-473F-8963-EE5938BE1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1DE64-E9C9-48EF-A6A2-D2145332D3A7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analisis regresi</a:t>
            </a: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A0EB0-9CAF-4243-94FE-AA517E075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D38446-C7A7-405C-A348-1AFC5E5CC2DF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analisis regresi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0D1570-6559-4A52-B793-D4211C4CD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2853D-F3AA-4B6D-A0F6-E48E5D44B819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analisis regresi</a:t>
            </a: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77CA3-78E2-4294-8761-5E35E1374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B5AC57-036E-4261-9E8F-EAA2AC8DEB80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analisis regresi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E7E7A4-3975-4E5C-8DED-F9BB7819F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C24E75-D31C-4FAA-8963-0D17E6F95B06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analisis regresi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15EB50-DA70-40BB-939F-B29209753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E0AE53-D414-4D48-B50F-42880EE7CE34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analisis regresi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7CC161-8940-4DC2-A41C-7E7AFD7B5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5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45536D0-5C7B-4E74-B4FE-E172C8EA59BF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/>
              <a:t>analisis regresi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21660C5-55F4-4C38-B458-11173D0D5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6" r:id="rId3"/>
    <p:sldLayoutId id="2147483691" r:id="rId4"/>
    <p:sldLayoutId id="2147483697" r:id="rId5"/>
    <p:sldLayoutId id="2147483692" r:id="rId6"/>
    <p:sldLayoutId id="2147483698" r:id="rId7"/>
    <p:sldLayoutId id="2147483699" r:id="rId8"/>
    <p:sldLayoutId id="2147483700" r:id="rId9"/>
    <p:sldLayoutId id="2147483693" r:id="rId10"/>
    <p:sldLayoutId id="2147483694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50" y="2130425"/>
            <a:ext cx="8501063" cy="14700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Uji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F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ketidakcocokan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model</a:t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i="1" dirty="0" smtClean="0">
                <a:solidFill>
                  <a:schemeClr val="tx2">
                    <a:satMod val="130000"/>
                  </a:schemeClr>
                </a:solidFill>
              </a:rPr>
              <a:t>F test for lack of fit</a:t>
            </a:r>
            <a:endParaRPr lang="en-US" i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analisis regresi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2B38EB-B0F6-4856-90CC-2A0F70587A82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643042" y="5643578"/>
            <a:ext cx="2928926" cy="72230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Ilustration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analisis regresi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BCCBE-7885-44BD-9485-1A99F0629A8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790" y="1428736"/>
            <a:ext cx="8447416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Only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is replication of X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analisis regresi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BCCBE-7885-44BD-9485-1A99F0629A8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Case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ilustration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Misalkan ingin diperiksa apakah ada hubungan antara suatu hasil reaksi kimia dan temperatur. Disini hasil reaksi dipandang sebagai variabel respon (Y) sedangkan temperatur sebagai variabel independen/ bebas (X). Data sebagai berikut :</a:t>
            </a:r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analisis regresi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4F59C7-EC4E-42A0-92FA-F72555941B79}" type="slidenum">
              <a:rPr lang="en-US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85875" y="5214938"/>
          <a:ext cx="7215238" cy="1214446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571503"/>
                <a:gridCol w="580523"/>
                <a:gridCol w="551572"/>
                <a:gridCol w="551572"/>
                <a:gridCol w="551572"/>
                <a:gridCol w="550756"/>
                <a:gridCol w="550756"/>
                <a:gridCol w="550756"/>
                <a:gridCol w="550756"/>
                <a:gridCol w="550756"/>
                <a:gridCol w="551572"/>
                <a:gridCol w="551572"/>
                <a:gridCol w="551572"/>
              </a:tblGrid>
              <a:tr h="607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Y (%)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77.4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76.7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78.2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84.1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84.5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83.7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88.9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89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89.7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94.8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94.7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95.9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7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X ( )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150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150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150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200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200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200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250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250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250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300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300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/>
                        <a:t>300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0" y="0"/>
          <a:ext cx="228600" cy="200025"/>
        </p:xfrm>
        <a:graphic>
          <a:graphicData uri="http://schemas.openxmlformats.org/presentationml/2006/ole">
            <p:oleObj spid="_x0000_s1026" name="Equation" r:id="rId3" imgW="228501" imgH="203112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Inferensi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85875"/>
            <a:ext cx="7791450" cy="49625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700" smtClean="0"/>
              <a:t>Review singkat : Untuk melakukan inferensi dalam analisis regresi--uji linearitas dapat melalui 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700" smtClean="0"/>
              <a:t>Inferensi untuk slope ,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Selang kepercayaan (1- </a:t>
            </a:r>
            <a:r>
              <a:rPr lang="el-GR" sz="24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α</a:t>
            </a:r>
            <a:r>
              <a:rPr lang="en-US" sz="2400" smtClean="0"/>
              <a:t>) 100% untuk slope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Uji hipotesis apakah </a:t>
            </a:r>
            <a:r>
              <a:rPr lang="el-GR" sz="24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β₁</a:t>
            </a:r>
            <a:r>
              <a:rPr lang="en-US" sz="2400" smtClean="0"/>
              <a:t>= 0 (t ,  F)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Inferensi untuk </a:t>
            </a:r>
            <a:r>
              <a:rPr lang="el-GR" sz="24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ρ</a:t>
            </a:r>
            <a:r>
              <a:rPr lang="en-US" sz="2400" smtClean="0"/>
              <a:t> , uji hipotesis apakah   </a:t>
            </a:r>
            <a:r>
              <a:rPr lang="el-GR" sz="24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ρ</a:t>
            </a:r>
            <a:r>
              <a:rPr lang="en-US" sz="2400" smtClean="0"/>
              <a:t> = 0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700" b="1" i="1" smtClean="0"/>
              <a:t>Uji ketidakcocokan</a:t>
            </a:r>
            <a:r>
              <a:rPr lang="en-US" sz="2700" smtClean="0"/>
              <a:t>, yaitu uji untuk memeriksa apakah model yang telah kita estimasi masih kurang sesuai dengan data yang kita punyai. Namun uji ini hanya dapat dilakukan </a:t>
            </a:r>
            <a:r>
              <a:rPr lang="en-US" sz="2700" b="1" i="1" smtClean="0"/>
              <a:t>apabila</a:t>
            </a:r>
            <a:r>
              <a:rPr lang="en-US" sz="2700" smtClean="0"/>
              <a:t> untuk beberapa X terdapat </a:t>
            </a:r>
            <a:r>
              <a:rPr lang="en-US" sz="2700" b="1" smtClean="0"/>
              <a:t>observasi replikasi dalam Y.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2700" b="1" smtClean="0"/>
          </a:p>
          <a:p>
            <a:pPr>
              <a:lnSpc>
                <a:spcPct val="90000"/>
              </a:lnSpc>
            </a:pPr>
            <a:endParaRPr lang="en-US" sz="27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regresi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DB284-B61D-4CFE-9B70-3982306EEEAE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642918"/>
            <a:ext cx="8076464" cy="5605482"/>
          </a:xfrm>
        </p:spPr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Dari data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ketidaksesuaian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X yang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replikasi</a:t>
            </a: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Hipotesis</a:t>
            </a:r>
            <a:r>
              <a:rPr lang="en-US" dirty="0" smtClean="0"/>
              <a:t>	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 :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ada</a:t>
            </a:r>
            <a:r>
              <a:rPr lang="en-US" dirty="0" smtClean="0"/>
              <a:t> </a:t>
            </a:r>
            <a:r>
              <a:rPr lang="en-US" b="1" i="1" dirty="0" err="1" smtClean="0"/>
              <a:t>ketidakcocokan</a:t>
            </a:r>
            <a:r>
              <a:rPr lang="en-US" dirty="0" smtClean="0"/>
              <a:t> model </a:t>
            </a:r>
          </a:p>
          <a:p>
            <a:pPr lvl="7">
              <a:defRPr/>
            </a:pPr>
            <a:r>
              <a:rPr lang="en-US" dirty="0" smtClean="0"/>
              <a:t>(= </a:t>
            </a:r>
            <a:r>
              <a:rPr lang="en-US" dirty="0" err="1" smtClean="0"/>
              <a:t>regresinya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/>
              <a:t>)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 : </a:t>
            </a:r>
            <a:r>
              <a:rPr lang="en-US" b="1" dirty="0" err="1" smtClean="0"/>
              <a:t>ada</a:t>
            </a:r>
            <a:r>
              <a:rPr lang="en-US" b="1" i="1" dirty="0" smtClean="0"/>
              <a:t> </a:t>
            </a:r>
            <a:r>
              <a:rPr lang="en-US" b="1" i="1" dirty="0" err="1" smtClean="0"/>
              <a:t>ketidakcocokan</a:t>
            </a:r>
            <a:r>
              <a:rPr lang="en-US" dirty="0" smtClean="0"/>
              <a:t> model </a:t>
            </a:r>
          </a:p>
          <a:p>
            <a:pPr lvl="7">
              <a:defRPr/>
            </a:pPr>
            <a:r>
              <a:rPr lang="en-US" dirty="0" smtClean="0"/>
              <a:t>(=</a:t>
            </a:r>
            <a:r>
              <a:rPr lang="en-US" dirty="0" err="1" smtClean="0"/>
              <a:t>regresinya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/>
              <a:t>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Tingkat </a:t>
            </a:r>
            <a:r>
              <a:rPr lang="en-US" dirty="0" err="1" smtClean="0"/>
              <a:t>signifikansi</a:t>
            </a:r>
            <a:r>
              <a:rPr lang="en-US" dirty="0" smtClean="0"/>
              <a:t> </a:t>
            </a:r>
            <a:r>
              <a:rPr lang="el-GR" dirty="0" smtClean="0">
                <a:latin typeface="Cambria Math"/>
                <a:ea typeface="Cambria Math"/>
              </a:rPr>
              <a:t>α</a:t>
            </a: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en-US" dirty="0" smtClean="0"/>
              <a:t>= 0.05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: F =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1298448" lvl="4" indent="-182880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"/>
              <a:defRPr/>
            </a:pPr>
            <a:r>
              <a:rPr lang="en-US" dirty="0" err="1" smtClean="0"/>
              <a:t>Dengan</a:t>
            </a:r>
            <a:r>
              <a:rPr lang="en-US" dirty="0" smtClean="0"/>
              <a:t> k = </a:t>
            </a:r>
            <a:r>
              <a:rPr lang="en-US" dirty="0" err="1" smtClean="0"/>
              <a:t>banyaknya</a:t>
            </a:r>
            <a:r>
              <a:rPr lang="en-US" dirty="0" smtClean="0"/>
              <a:t> X yang </a:t>
            </a:r>
            <a:r>
              <a:rPr lang="en-US" dirty="0" err="1" smtClean="0"/>
              <a:t>berbeda</a:t>
            </a: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regresi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F206F4-52E1-4425-86A5-2916A7C5AC42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0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4143375" y="4786313"/>
          <a:ext cx="1820863" cy="785812"/>
        </p:xfrm>
        <a:graphic>
          <a:graphicData uri="http://schemas.openxmlformats.org/presentationml/2006/ole">
            <p:oleObj spid="_x0000_s2050" name="Equation" r:id="rId3" imgW="901309" imgH="393529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0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Dekomposisi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JKG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142984"/>
            <a:ext cx="7862912" cy="5105416"/>
          </a:xfrm>
        </p:spPr>
        <p:txBody>
          <a:bodyPr>
            <a:normAutofit fontScale="77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JKKM =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kuadrat</a:t>
            </a:r>
            <a:r>
              <a:rPr lang="en-US" dirty="0" smtClean="0"/>
              <a:t> </a:t>
            </a:r>
            <a:r>
              <a:rPr lang="en-US" dirty="0" err="1" smtClean="0"/>
              <a:t>ketidakcocokan</a:t>
            </a:r>
            <a:r>
              <a:rPr lang="en-US" dirty="0" smtClean="0"/>
              <a:t> model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JKGM =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kuadrat</a:t>
            </a:r>
            <a:r>
              <a:rPr lang="en-US" dirty="0" smtClean="0"/>
              <a:t> </a:t>
            </a:r>
            <a:r>
              <a:rPr lang="en-US" dirty="0" err="1" smtClean="0"/>
              <a:t>galat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JKG = JKKM+JKGM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Daerah </a:t>
            </a:r>
            <a:r>
              <a:rPr lang="en-US" dirty="0" err="1" smtClean="0"/>
              <a:t>kritis</a:t>
            </a:r>
            <a:r>
              <a:rPr lang="en-US" dirty="0" smtClean="0"/>
              <a:t> 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Ho </a:t>
            </a:r>
            <a:r>
              <a:rPr lang="en-US" dirty="0" err="1" smtClean="0"/>
              <a:t>ditolak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F </a:t>
            </a:r>
            <a:r>
              <a:rPr lang="en-US" dirty="0" err="1" smtClean="0"/>
              <a:t>hitung</a:t>
            </a:r>
            <a:r>
              <a:rPr lang="en-US" dirty="0" smtClean="0"/>
              <a:t> &gt; F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Penghitungan</a:t>
            </a:r>
            <a:r>
              <a:rPr lang="en-US" dirty="0" smtClean="0"/>
              <a:t> :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Untuk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 = 150,  = (77.4+76.7+78.2)/3 = 77.43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dan</a:t>
            </a:r>
            <a:r>
              <a:rPr lang="en-US" dirty="0" smtClean="0"/>
              <a:t> X</a:t>
            </a:r>
            <a:r>
              <a:rPr lang="en-US" baseline="-25000" dirty="0" smtClean="0"/>
              <a:t>2</a:t>
            </a:r>
            <a:r>
              <a:rPr lang="en-US" dirty="0" smtClean="0"/>
              <a:t> = 200, = (84.1+84.5+83.7)/3 = 84.1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X</a:t>
            </a:r>
            <a:r>
              <a:rPr lang="en-US" baseline="-25000" dirty="0" smtClean="0"/>
              <a:t>3</a:t>
            </a:r>
            <a:r>
              <a:rPr lang="en-US" dirty="0" smtClean="0"/>
              <a:t> = 250, = (88.9+89.2+89.7)/3 = 89.27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dan</a:t>
            </a:r>
            <a:r>
              <a:rPr lang="en-US" dirty="0" smtClean="0"/>
              <a:t> X</a:t>
            </a:r>
            <a:r>
              <a:rPr lang="en-US" baseline="-25000" dirty="0" smtClean="0"/>
              <a:t>4</a:t>
            </a:r>
            <a:r>
              <a:rPr lang="en-US" dirty="0" smtClean="0"/>
              <a:t> = 300, = (94.8+94.7+95.9)/3 = 95.13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analisis regresi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6627E-D151-46A2-871B-19023ECD0359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JKGM={(77.4-77.43)</a:t>
            </a:r>
            <a:r>
              <a:rPr lang="en-US" baseline="30000" dirty="0" smtClean="0"/>
              <a:t>2</a:t>
            </a:r>
            <a:r>
              <a:rPr lang="en-US" dirty="0" smtClean="0"/>
              <a:t>+(76.7-77.43)</a:t>
            </a:r>
            <a:r>
              <a:rPr lang="en-US" baseline="30000" dirty="0" smtClean="0"/>
              <a:t>2</a:t>
            </a:r>
            <a:r>
              <a:rPr lang="en-US" dirty="0" smtClean="0"/>
              <a:t>+(78.2-77.43)</a:t>
            </a:r>
            <a:r>
              <a:rPr lang="en-US" baseline="30000" dirty="0" smtClean="0"/>
              <a:t>2</a:t>
            </a:r>
            <a:r>
              <a:rPr lang="en-US" dirty="0" smtClean="0"/>
              <a:t>}+{(84.1-84.1)</a:t>
            </a:r>
            <a:r>
              <a:rPr lang="en-US" baseline="30000" dirty="0" smtClean="0"/>
              <a:t>2</a:t>
            </a:r>
            <a:r>
              <a:rPr lang="en-US" dirty="0" smtClean="0"/>
              <a:t>+(84.5-84.1)</a:t>
            </a:r>
            <a:r>
              <a:rPr lang="en-US" baseline="30000" dirty="0" smtClean="0"/>
              <a:t>2</a:t>
            </a:r>
            <a:r>
              <a:rPr lang="en-US" dirty="0" smtClean="0"/>
              <a:t>+(83.7-84.1)</a:t>
            </a:r>
            <a:r>
              <a:rPr lang="en-US" baseline="30000" dirty="0" smtClean="0"/>
              <a:t>2</a:t>
            </a:r>
            <a:r>
              <a:rPr lang="en-US" dirty="0" smtClean="0"/>
              <a:t>}+{(88.9-89.27)</a:t>
            </a:r>
            <a:r>
              <a:rPr lang="en-US" baseline="30000" dirty="0" smtClean="0"/>
              <a:t>2</a:t>
            </a:r>
            <a:r>
              <a:rPr lang="en-US" dirty="0" smtClean="0"/>
              <a:t>+(89.2-89.27)</a:t>
            </a:r>
            <a:r>
              <a:rPr lang="en-US" baseline="30000" dirty="0" smtClean="0"/>
              <a:t>2</a:t>
            </a:r>
            <a:r>
              <a:rPr lang="en-US" dirty="0" smtClean="0"/>
              <a:t>+(89.7-89.27)</a:t>
            </a:r>
            <a:r>
              <a:rPr lang="en-US" baseline="30000" dirty="0" smtClean="0"/>
              <a:t>2</a:t>
            </a:r>
            <a:r>
              <a:rPr lang="en-US" dirty="0" smtClean="0"/>
              <a:t>}+{(94.8-95.13)</a:t>
            </a:r>
            <a:r>
              <a:rPr lang="en-US" baseline="30000" dirty="0" smtClean="0"/>
              <a:t>2</a:t>
            </a:r>
            <a:r>
              <a:rPr lang="en-US" dirty="0" smtClean="0"/>
              <a:t>+(94.7-95.13)</a:t>
            </a:r>
            <a:r>
              <a:rPr lang="en-US" baseline="30000" dirty="0" smtClean="0"/>
              <a:t>2</a:t>
            </a:r>
            <a:r>
              <a:rPr lang="en-US" dirty="0" smtClean="0"/>
              <a:t>+(95.9-95.13)</a:t>
            </a:r>
            <a:r>
              <a:rPr lang="en-US" baseline="30000" dirty="0" smtClean="0"/>
              <a:t>2</a:t>
            </a:r>
            <a:r>
              <a:rPr lang="en-US" dirty="0" smtClean="0"/>
              <a:t>} = 1.1267+0.32+0.3267+0.8867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= </a:t>
            </a:r>
            <a:r>
              <a:rPr lang="en-US" b="1" dirty="0" smtClean="0"/>
              <a:t>2.6601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db = 12 - 4 = 8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JKG = 4.0115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JKKM = JKG- JKGM = 4.0115-2.6601 = 1.3514, </a:t>
            </a:r>
            <a:r>
              <a:rPr lang="en-US" dirty="0" err="1" smtClean="0"/>
              <a:t>dengan</a:t>
            </a:r>
            <a:r>
              <a:rPr lang="en-US" dirty="0" smtClean="0"/>
              <a:t> db = 4 - 2 = 2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analisis regresi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3F0940-BDBB-4477-AD0B-6E72EF69534D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Jadi</a:t>
            </a:r>
            <a:r>
              <a:rPr lang="en-US" dirty="0" smtClean="0"/>
              <a:t> ,</a:t>
            </a:r>
            <a:r>
              <a:rPr lang="en-US" dirty="0" err="1" smtClean="0"/>
              <a:t>F</a:t>
            </a:r>
            <a:r>
              <a:rPr lang="en-US" baseline="-25000" dirty="0" err="1" smtClean="0"/>
              <a:t>hit</a:t>
            </a:r>
            <a:r>
              <a:rPr lang="en-US" dirty="0" smtClean="0"/>
              <a:t> =  = 0.6757/0.3325 = </a:t>
            </a:r>
            <a:r>
              <a:rPr lang="en-US" b="1" dirty="0" smtClean="0"/>
              <a:t>2.03</a:t>
            </a:r>
            <a:r>
              <a:rPr lang="en-US" dirty="0" smtClean="0"/>
              <a:t> </a:t>
            </a:r>
            <a:r>
              <a:rPr lang="en-US" dirty="0" err="1" smtClean="0"/>
              <a:t>sedangkan</a:t>
            </a:r>
            <a:r>
              <a:rPr lang="en-US" dirty="0" smtClean="0"/>
              <a:t> F table = F(2;8;0.05) = </a:t>
            </a:r>
            <a:r>
              <a:rPr lang="en-US" b="1" dirty="0" smtClean="0"/>
              <a:t>4.46</a:t>
            </a:r>
            <a:endParaRPr lang="en-US" dirty="0" smtClean="0"/>
          </a:p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hit</a:t>
            </a:r>
            <a:r>
              <a:rPr lang="en-US" dirty="0" smtClean="0"/>
              <a:t> &lt; f </a:t>
            </a:r>
            <a:r>
              <a:rPr lang="en-US" baseline="-25000" dirty="0" smtClean="0"/>
              <a:t>table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b="1" dirty="0" smtClean="0"/>
              <a:t>h</a:t>
            </a:r>
            <a:r>
              <a:rPr lang="en-US" b="1" baseline="-25000" dirty="0" smtClean="0"/>
              <a:t>0</a:t>
            </a:r>
            <a:r>
              <a:rPr lang="en-US" b="1" dirty="0" smtClean="0"/>
              <a:t> </a:t>
            </a:r>
            <a:r>
              <a:rPr lang="en-US" b="1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b="1" i="1" dirty="0" err="1" smtClean="0"/>
              <a:t>tidak</a:t>
            </a:r>
            <a:r>
              <a:rPr lang="en-US" b="1" i="1" dirty="0" smtClean="0"/>
              <a:t> </a:t>
            </a:r>
            <a:r>
              <a:rPr lang="en-US" b="1" i="1" dirty="0" err="1" smtClean="0"/>
              <a:t>ada</a:t>
            </a:r>
            <a:r>
              <a:rPr lang="en-US" b="1" i="1" dirty="0" smtClean="0"/>
              <a:t> </a:t>
            </a:r>
            <a:r>
              <a:rPr lang="en-US" b="1" i="1" dirty="0" err="1" smtClean="0"/>
              <a:t>ketidakcocokan</a:t>
            </a:r>
            <a:r>
              <a:rPr lang="en-US" b="1" i="1" dirty="0" smtClean="0"/>
              <a:t> </a:t>
            </a:r>
            <a:r>
              <a:rPr lang="en-US" i="1" dirty="0" smtClean="0"/>
              <a:t>model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dapat</a:t>
            </a:r>
            <a:r>
              <a:rPr lang="en-US" i="1" dirty="0" smtClean="0"/>
              <a:t> </a:t>
            </a:r>
            <a:r>
              <a:rPr lang="en-US" i="1" dirty="0" err="1" smtClean="0"/>
              <a:t>dikatakan</a:t>
            </a:r>
            <a:r>
              <a:rPr lang="en-US" i="1" dirty="0" smtClean="0"/>
              <a:t> </a:t>
            </a:r>
            <a:r>
              <a:rPr lang="en-US" i="1" dirty="0" err="1" smtClean="0"/>
              <a:t>kalau</a:t>
            </a:r>
            <a:r>
              <a:rPr lang="en-US" i="1" dirty="0" smtClean="0"/>
              <a:t> </a:t>
            </a:r>
            <a:r>
              <a:rPr lang="en-US" i="1" dirty="0" err="1" smtClean="0"/>
              <a:t>regresinya</a:t>
            </a:r>
            <a:r>
              <a:rPr lang="en-US" i="1" dirty="0" smtClean="0"/>
              <a:t> </a:t>
            </a:r>
            <a:r>
              <a:rPr lang="en-US" i="1" dirty="0" err="1" smtClean="0"/>
              <a:t>cocok</a:t>
            </a:r>
            <a:r>
              <a:rPr lang="en-US" i="1" dirty="0" smtClean="0"/>
              <a:t>.</a:t>
            </a:r>
            <a:endParaRPr lang="en-US" dirty="0" smtClean="0"/>
          </a:p>
          <a:p>
            <a:r>
              <a:rPr lang="en-US" i="1" dirty="0" smtClean="0"/>
              <a:t>Cara </a:t>
            </a:r>
            <a:r>
              <a:rPr lang="en-US" i="1" dirty="0" err="1" smtClean="0"/>
              <a:t>hitung</a:t>
            </a:r>
            <a:r>
              <a:rPr lang="en-US" i="1" dirty="0" smtClean="0"/>
              <a:t> lain </a:t>
            </a:r>
            <a:r>
              <a:rPr lang="en-US" i="1" dirty="0" err="1" smtClean="0"/>
              <a:t>untuk</a:t>
            </a:r>
            <a:r>
              <a:rPr lang="en-US" i="1" dirty="0" smtClean="0"/>
              <a:t> JKGM :</a:t>
            </a: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analisis regresi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56E46-5B7D-4C3F-8374-3BCD462A0281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Cara lain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JKGM=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77.4</a:t>
            </a:r>
            <a:r>
              <a:rPr lang="en-US" baseline="30000" dirty="0" smtClean="0"/>
              <a:t>2</a:t>
            </a:r>
            <a:r>
              <a:rPr lang="en-US" dirty="0" smtClean="0"/>
              <a:t>+76.7</a:t>
            </a:r>
            <a:r>
              <a:rPr lang="en-US" baseline="30000" dirty="0" smtClean="0"/>
              <a:t>2</a:t>
            </a:r>
            <a:r>
              <a:rPr lang="en-US" dirty="0" smtClean="0"/>
              <a:t>+78.2</a:t>
            </a:r>
            <a:r>
              <a:rPr lang="en-US" baseline="30000" dirty="0" smtClean="0"/>
              <a:t>2</a:t>
            </a:r>
            <a:r>
              <a:rPr lang="en-US" dirty="0" smtClean="0"/>
              <a:t>-				}		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+{84.1</a:t>
            </a:r>
            <a:r>
              <a:rPr lang="en-US" baseline="30000" dirty="0" smtClean="0"/>
              <a:t>2</a:t>
            </a:r>
            <a:r>
              <a:rPr lang="en-US" dirty="0" smtClean="0"/>
              <a:t>+84.5</a:t>
            </a:r>
            <a:r>
              <a:rPr lang="en-US" baseline="30000" dirty="0" smtClean="0"/>
              <a:t>2</a:t>
            </a:r>
            <a:r>
              <a:rPr lang="en-US" dirty="0" smtClean="0"/>
              <a:t>+83.7</a:t>
            </a:r>
            <a:r>
              <a:rPr lang="en-US" baseline="30000" dirty="0" smtClean="0"/>
              <a:t>2</a:t>
            </a:r>
            <a:r>
              <a:rPr lang="en-US" dirty="0" smtClean="0"/>
              <a:t>-				}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+{88.9</a:t>
            </a:r>
            <a:r>
              <a:rPr lang="en-US" baseline="30000" dirty="0" smtClean="0"/>
              <a:t>2</a:t>
            </a:r>
            <a:r>
              <a:rPr lang="en-US" dirty="0" smtClean="0"/>
              <a:t>+89.2</a:t>
            </a:r>
            <a:r>
              <a:rPr lang="en-US" baseline="30000" dirty="0" smtClean="0"/>
              <a:t>2</a:t>
            </a:r>
            <a:r>
              <a:rPr lang="en-US" dirty="0" smtClean="0"/>
              <a:t>+89.7</a:t>
            </a:r>
            <a:r>
              <a:rPr lang="en-US" baseline="30000" dirty="0" smtClean="0"/>
              <a:t>2</a:t>
            </a:r>
            <a:r>
              <a:rPr lang="en-US" dirty="0" smtClean="0"/>
              <a:t>-				}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+{94.8</a:t>
            </a:r>
            <a:r>
              <a:rPr lang="en-US" baseline="30000" dirty="0" smtClean="0"/>
              <a:t>2</a:t>
            </a:r>
            <a:r>
              <a:rPr lang="en-US" dirty="0" smtClean="0"/>
              <a:t>+94.7</a:t>
            </a:r>
            <a:r>
              <a:rPr lang="en-US" baseline="30000" dirty="0" smtClean="0"/>
              <a:t>2</a:t>
            </a:r>
            <a:r>
              <a:rPr lang="en-US" dirty="0" smtClean="0"/>
              <a:t>+95.9</a:t>
            </a:r>
            <a:r>
              <a:rPr lang="en-US" baseline="30000" dirty="0" smtClean="0"/>
              <a:t>2</a:t>
            </a:r>
            <a:r>
              <a:rPr lang="en-US" dirty="0" smtClean="0"/>
              <a:t>-				}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= </a:t>
            </a:r>
            <a:r>
              <a:rPr lang="en-US" b="1" dirty="0" smtClean="0"/>
              <a:t>2.6601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analisis regresi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EE169-FFA2-440E-9FE2-D8DC2B3EBA6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graphicFrame>
        <p:nvGraphicFramePr>
          <p:cNvPr id="3074" name="Object 1"/>
          <p:cNvGraphicFramePr>
            <a:graphicFrameLocks noChangeAspect="1"/>
          </p:cNvGraphicFramePr>
          <p:nvPr/>
        </p:nvGraphicFramePr>
        <p:xfrm>
          <a:off x="5072063" y="1928813"/>
          <a:ext cx="2746375" cy="857250"/>
        </p:xfrm>
        <a:graphic>
          <a:graphicData uri="http://schemas.openxmlformats.org/presentationml/2006/ole">
            <p:oleObj spid="_x0000_s3074" name="Equation" r:id="rId3" imgW="1346200" imgH="419100" progId="Equation.3">
              <p:embed/>
            </p:oleObj>
          </a:graphicData>
        </a:graphic>
      </p:graphicFrame>
      <p:sp>
        <p:nvSpPr>
          <p:cNvPr id="308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357813" y="2857500"/>
          <a:ext cx="2446337" cy="785813"/>
        </p:xfrm>
        <a:graphic>
          <a:graphicData uri="http://schemas.openxmlformats.org/presentationml/2006/ole">
            <p:oleObj spid="_x0000_s3075" name="Equation" r:id="rId4" imgW="1308100" imgH="419100" progId="Equation.3">
              <p:embed/>
            </p:oleObj>
          </a:graphicData>
        </a:graphic>
      </p:graphicFrame>
      <p:sp>
        <p:nvSpPr>
          <p:cNvPr id="308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graphicFrame>
        <p:nvGraphicFramePr>
          <p:cNvPr id="3076" name="Object 5"/>
          <p:cNvGraphicFramePr>
            <a:graphicFrameLocks noChangeAspect="1"/>
          </p:cNvGraphicFramePr>
          <p:nvPr/>
        </p:nvGraphicFramePr>
        <p:xfrm>
          <a:off x="5286375" y="3786188"/>
          <a:ext cx="2482850" cy="785812"/>
        </p:xfrm>
        <a:graphic>
          <a:graphicData uri="http://schemas.openxmlformats.org/presentationml/2006/ole">
            <p:oleObj spid="_x0000_s3076" name="Equation" r:id="rId5" imgW="1320227" imgH="418918" progId="Equation.3">
              <p:embed/>
            </p:oleObj>
          </a:graphicData>
        </a:graphic>
      </p:graphicFrame>
      <p:sp>
        <p:nvSpPr>
          <p:cNvPr id="308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graphicFrame>
        <p:nvGraphicFramePr>
          <p:cNvPr id="3077" name="Object 7"/>
          <p:cNvGraphicFramePr>
            <a:graphicFrameLocks noChangeAspect="1"/>
          </p:cNvGraphicFramePr>
          <p:nvPr/>
        </p:nvGraphicFramePr>
        <p:xfrm>
          <a:off x="5357813" y="4857750"/>
          <a:ext cx="2273300" cy="714375"/>
        </p:xfrm>
        <a:graphic>
          <a:graphicData uri="http://schemas.openxmlformats.org/presentationml/2006/ole">
            <p:oleObj spid="_x0000_s3077" name="Equation" r:id="rId6" imgW="1333500" imgH="4191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 of SSE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SSE 	= error sum of squares</a:t>
            </a:r>
          </a:p>
          <a:p>
            <a:r>
              <a:rPr lang="en-US" dirty="0" smtClean="0"/>
              <a:t>SSPE 	= pure error sum of squares</a:t>
            </a:r>
          </a:p>
          <a:p>
            <a:r>
              <a:rPr lang="en-US" dirty="0" smtClean="0"/>
              <a:t>SSLF	= lack of fit sum of squares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analisis regresi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BCCBE-7885-44BD-9485-1A99F0629A8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85926"/>
            <a:ext cx="8843436" cy="1149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216</TotalTime>
  <Words>414</Words>
  <Application>Microsoft Office PowerPoint</Application>
  <PresentationFormat>On-screen Show (4:3)</PresentationFormat>
  <Paragraphs>110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Solstice</vt:lpstr>
      <vt:lpstr>Equation</vt:lpstr>
      <vt:lpstr>Uji F untuk ketidakcocokan model F test for lack of fit</vt:lpstr>
      <vt:lpstr>Case ilustration</vt:lpstr>
      <vt:lpstr>Inferensi </vt:lpstr>
      <vt:lpstr>Slide 4</vt:lpstr>
      <vt:lpstr>Dekomposisi JKG</vt:lpstr>
      <vt:lpstr>Slide 6</vt:lpstr>
      <vt:lpstr>Slide 7</vt:lpstr>
      <vt:lpstr>Cara lain</vt:lpstr>
      <vt:lpstr>Decomposition of SSE</vt:lpstr>
      <vt:lpstr>Ilustration </vt:lpstr>
      <vt:lpstr>Only use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Uji F untuk ketidakcocokan model</dc:title>
  <dc:creator>USER</dc:creator>
  <cp:lastModifiedBy>Rere</cp:lastModifiedBy>
  <cp:revision>12</cp:revision>
  <dcterms:created xsi:type="dcterms:W3CDTF">2009-10-20T04:35:30Z</dcterms:created>
  <dcterms:modified xsi:type="dcterms:W3CDTF">2011-12-05T05:20:48Z</dcterms:modified>
</cp:coreProperties>
</file>