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33943-660B-40A6-B24B-87C5C6421B14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C6DE2-6676-407E-B6B4-3CE5750EF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85900" y="533400"/>
            <a:ext cx="3962400" cy="29718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85900" y="533400"/>
            <a:ext cx="3962400" cy="29718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85900" y="533400"/>
            <a:ext cx="3962400" cy="29718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85900" y="533400"/>
            <a:ext cx="3962400" cy="29718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98A3FFC-CEB9-4820-BEE2-ED707455D150}" type="datetime1">
              <a:rPr lang="en-US" smtClean="0"/>
              <a:pPr/>
              <a:t>12/5/2011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51B43B-1A24-4EEE-B934-4054C2217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5B63-A1E3-404B-A786-7CE282B280F6}" type="datetime1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1B43B-1A24-4EEE-B934-4054C2217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E75E832-177A-4D5D-BA82-B656E3FFA80C}" type="datetime1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651B43B-1A24-4EEE-B934-4054C2217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0E9BF-7AA4-40B1-9F84-FB0764CE0638}" type="datetime1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51B43B-1A24-4EEE-B934-4054C2217E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BF71-D5F5-45A4-AAC2-56121BB80853}" type="datetime1">
              <a:rPr lang="en-US" smtClean="0"/>
              <a:pPr/>
              <a:t>12/5/2011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651B43B-1A24-4EEE-B934-4054C2217E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0954762-9F50-4D80-AD5A-CA9A6A590F35}" type="datetime1">
              <a:rPr lang="en-US" smtClean="0"/>
              <a:pPr/>
              <a:t>12/5/2011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651B43B-1A24-4EEE-B934-4054C2217E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93A8C05-6D30-49AE-856E-BE2BDE175EEB}" type="datetime1">
              <a:rPr lang="en-US" smtClean="0"/>
              <a:pPr/>
              <a:t>12/5/2011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651B43B-1A24-4EEE-B934-4054C2217E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E231-EF6D-42A9-996B-1FC93EC3AEB5}" type="datetime1">
              <a:rPr lang="en-US" smtClean="0"/>
              <a:pPr/>
              <a:t>12/5/2011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51B43B-1A24-4EEE-B934-4054C2217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F4DD-1D7B-4A22-BB24-F67FAEEC4C3D}" type="datetime1">
              <a:rPr lang="en-US" smtClean="0"/>
              <a:pPr/>
              <a:t>12/5/2011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51B43B-1A24-4EEE-B934-4054C2217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17B4-5A9E-478B-AEFD-5AE59ED5EB4B}" type="datetime1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51B43B-1A24-4EEE-B934-4054C2217E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D01EA5D-523C-4D3F-A7D7-4A9419581C32}" type="datetime1">
              <a:rPr lang="en-US" smtClean="0"/>
              <a:pPr/>
              <a:t>12/5/2011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651B43B-1A24-4EEE-B934-4054C2217E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BA4CB73-494F-4CA0-8940-F42DFFCC10D6}" type="datetime1">
              <a:rPr lang="en-US" smtClean="0"/>
              <a:pPr/>
              <a:t>12/5/2011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651B43B-1A24-4EEE-B934-4054C2217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gif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4546" y="4000504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en-US" sz="6000" dirty="0" err="1" smtClean="0"/>
              <a:t>Analisis</a:t>
            </a:r>
            <a:r>
              <a:rPr lang="en-US" sz="6000" dirty="0" smtClean="0"/>
              <a:t> data</a:t>
            </a:r>
            <a:br>
              <a:rPr lang="en-US" sz="6000" dirty="0" smtClean="0"/>
            </a:br>
            <a:r>
              <a:rPr lang="en-US" sz="6000" dirty="0" smtClean="0"/>
              <a:t>SMT 310</a:t>
            </a:r>
            <a:r>
              <a:rPr lang="en-US" smtClean="0"/>
              <a:t/>
            </a:r>
            <a:br>
              <a:rPr lang="en-US" smtClean="0"/>
            </a:br>
            <a:endParaRPr lang="en-US" sz="3600" i="1" dirty="0">
              <a:latin typeface="Brush Script MT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retnosubekti@uny.ac.id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cara-cara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meringkas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, </a:t>
            </a: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 </a:t>
            </a:r>
            <a:r>
              <a:rPr lang="en-US" dirty="0"/>
              <a:t>data.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Grafik</a:t>
            </a:r>
            <a:r>
              <a:rPr lang="en-US" dirty="0"/>
              <a:t> Stem-and-leaf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data</a:t>
            </a:r>
          </a:p>
          <a:p>
            <a:r>
              <a:rPr lang="en-US" dirty="0"/>
              <a:t>Data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minimal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smtClean="0"/>
              <a:t>digit</a:t>
            </a:r>
          </a:p>
          <a:p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 (Data </a:t>
            </a:r>
            <a:r>
              <a:rPr lang="en-US" dirty="0" err="1"/>
              <a:t>penghasilan</a:t>
            </a:r>
            <a:r>
              <a:rPr lang="en-US" dirty="0"/>
              <a:t> </a:t>
            </a:r>
            <a:r>
              <a:rPr lang="en-US" dirty="0" err="1"/>
              <a:t>buruh</a:t>
            </a:r>
            <a:r>
              <a:rPr lang="en-US" dirty="0"/>
              <a:t>):</a:t>
            </a:r>
          </a:p>
          <a:p>
            <a:pPr>
              <a:buNone/>
            </a:pPr>
            <a:r>
              <a:rPr lang="en-US" dirty="0" smtClean="0"/>
              <a:t>	4 </a:t>
            </a:r>
            <a:r>
              <a:rPr lang="en-US" dirty="0"/>
              <a:t>3 9</a:t>
            </a:r>
          </a:p>
          <a:p>
            <a:pPr>
              <a:buNone/>
            </a:pPr>
            <a:r>
              <a:rPr lang="en-US" dirty="0" smtClean="0"/>
              <a:t>	5 </a:t>
            </a:r>
            <a:r>
              <a:rPr lang="en-US" dirty="0"/>
              <a:t>1 1 5 5 5 6 8 9</a:t>
            </a:r>
          </a:p>
          <a:p>
            <a:pPr>
              <a:buNone/>
            </a:pPr>
            <a:r>
              <a:rPr lang="en-US" dirty="0" smtClean="0"/>
              <a:t>	6 </a:t>
            </a:r>
            <a:r>
              <a:rPr lang="en-US" dirty="0"/>
              <a:t>0 2 3 3 4 4 4 5 5 5 6 7 7 7 8 8 9</a:t>
            </a:r>
          </a:p>
          <a:p>
            <a:pPr>
              <a:buNone/>
            </a:pPr>
            <a:r>
              <a:rPr lang="en-US" dirty="0" smtClean="0"/>
              <a:t>	7 </a:t>
            </a:r>
            <a:r>
              <a:rPr lang="en-US" dirty="0"/>
              <a:t>1 2 2 3 4 4 5 5 8</a:t>
            </a:r>
          </a:p>
          <a:p>
            <a:pPr>
              <a:buNone/>
            </a:pPr>
            <a:r>
              <a:rPr lang="en-US" dirty="0" smtClean="0"/>
              <a:t>	8 </a:t>
            </a:r>
            <a:r>
              <a:rPr lang="en-US" dirty="0"/>
              <a:t>3 4 9</a:t>
            </a:r>
          </a:p>
          <a:p>
            <a:pPr>
              <a:buNone/>
            </a:pPr>
            <a:r>
              <a:rPr lang="en-US" dirty="0" smtClean="0"/>
              <a:t>	9 </a:t>
            </a:r>
            <a:r>
              <a:rPr lang="en-US" dirty="0"/>
              <a:t>2</a:t>
            </a:r>
          </a:p>
          <a:p>
            <a:pPr>
              <a:buNone/>
            </a:pPr>
            <a:r>
              <a:rPr lang="en-US" dirty="0"/>
              <a:t>Stem= 10, Leaf = 1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07191" y="4321975"/>
            <a:ext cx="2357454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625" y="990600"/>
            <a:ext cx="8358188" cy="5867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3600" dirty="0" smtClean="0"/>
              <a:t>Why study statistics?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Make decision without complete </a:t>
            </a: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</a:rPr>
              <a:t>informations</a:t>
            </a:r>
            <a:endParaRPr lang="en-US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Understanding population, sample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Parameter, statistic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Descriptive and inferential statistics</a:t>
            </a:r>
          </a:p>
          <a:p>
            <a:pPr>
              <a:buFontTx/>
              <a:buNone/>
              <a:defRPr/>
            </a:pPr>
            <a:endParaRPr lang="en-US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buFontTx/>
              <a:buNone/>
              <a:defRPr/>
            </a:pPr>
            <a:endParaRPr lang="en-US" dirty="0"/>
          </a:p>
        </p:txBody>
      </p:sp>
      <p:sp>
        <p:nvSpPr>
          <p:cNvPr id="922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glossary</a:t>
            </a:r>
          </a:p>
        </p:txBody>
      </p:sp>
      <p:sp>
        <p:nvSpPr>
          <p:cNvPr id="1024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FontTx/>
              <a:buNone/>
            </a:pPr>
            <a:r>
              <a:rPr lang="en-US" sz="2400" smtClean="0"/>
              <a:t>A </a:t>
            </a:r>
            <a:r>
              <a:rPr lang="en-US" sz="2400" smtClean="0">
                <a:solidFill>
                  <a:schemeClr val="hlink"/>
                </a:solidFill>
              </a:rPr>
              <a:t>population</a:t>
            </a:r>
            <a:r>
              <a:rPr lang="en-US" sz="2400" smtClean="0"/>
              <a:t> is the collection of all items of interest or under investigation</a:t>
            </a:r>
          </a:p>
          <a:p>
            <a:pPr lvl="2">
              <a:lnSpc>
                <a:spcPct val="110000"/>
              </a:lnSpc>
              <a:buFontTx/>
              <a:buNone/>
            </a:pPr>
            <a:r>
              <a:rPr lang="en-US" smtClean="0"/>
              <a:t>N represents the population size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2400" smtClean="0"/>
              <a:t>A </a:t>
            </a:r>
            <a:r>
              <a:rPr lang="en-US" sz="2400" smtClean="0">
                <a:solidFill>
                  <a:schemeClr val="hlink"/>
                </a:solidFill>
              </a:rPr>
              <a:t>sample</a:t>
            </a:r>
            <a:r>
              <a:rPr lang="en-US" sz="2400" smtClean="0"/>
              <a:t> is an observed subset of the population</a:t>
            </a:r>
          </a:p>
          <a:p>
            <a:pPr lvl="2">
              <a:lnSpc>
                <a:spcPct val="110000"/>
              </a:lnSpc>
              <a:buFontTx/>
              <a:buNone/>
            </a:pPr>
            <a:r>
              <a:rPr lang="en-US" smtClean="0"/>
              <a:t>n represents the sample size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2400" smtClean="0"/>
              <a:t>A </a:t>
            </a:r>
            <a:r>
              <a:rPr lang="en-US" sz="2400" smtClean="0">
                <a:solidFill>
                  <a:schemeClr val="hlink"/>
                </a:solidFill>
              </a:rPr>
              <a:t>parameter</a:t>
            </a:r>
            <a:r>
              <a:rPr lang="en-US" sz="2400" smtClean="0"/>
              <a:t> is a specific characteristic of a population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000" smtClean="0"/>
              <a:t>Mean, Variance, Standard Deviation, Proportion, etc.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2400" smtClean="0"/>
              <a:t>A </a:t>
            </a:r>
            <a:r>
              <a:rPr lang="en-US" sz="2400" smtClean="0">
                <a:solidFill>
                  <a:schemeClr val="hlink"/>
                </a:solidFill>
              </a:rPr>
              <a:t>statistic</a:t>
            </a:r>
            <a:r>
              <a:rPr lang="en-US" sz="2400" smtClean="0"/>
              <a:t> is a specific characteristic of a sample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000" smtClean="0"/>
              <a:t>Mean, Variance, Standard Deviation, Proportion, etc.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457200"/>
            <a:ext cx="6778625" cy="727075"/>
          </a:xfrm>
        </p:spPr>
        <p:txBody>
          <a:bodyPr>
            <a:normAutofit fontScale="90000"/>
          </a:bodyPr>
          <a:lstStyle/>
          <a:p>
            <a:r>
              <a:rPr lang="en-US" smtClean="0"/>
              <a:t>Population vs. Sample</a:t>
            </a:r>
          </a:p>
        </p:txBody>
      </p:sp>
      <p:sp>
        <p:nvSpPr>
          <p:cNvPr id="11268" name="Oval 3"/>
          <p:cNvSpPr>
            <a:spLocks noChangeArrowheads="1"/>
          </p:cNvSpPr>
          <p:nvPr/>
        </p:nvSpPr>
        <p:spPr bwMode="auto">
          <a:xfrm>
            <a:off x="990600" y="2590800"/>
            <a:ext cx="3581400" cy="2667000"/>
          </a:xfrm>
          <a:prstGeom prst="ellipse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" pitchFamily="18" charset="0"/>
            </a:endParaRP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4267200" y="2774950"/>
            <a:ext cx="4508500" cy="278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GB" sz="2800">
              <a:latin typeface="Times" pitchFamily="18" charset="0"/>
            </a:endParaRPr>
          </a:p>
        </p:txBody>
      </p:sp>
      <p:sp>
        <p:nvSpPr>
          <p:cNvPr id="11270" name="Oval 5"/>
          <p:cNvSpPr>
            <a:spLocks noChangeArrowheads="1"/>
          </p:cNvSpPr>
          <p:nvPr/>
        </p:nvSpPr>
        <p:spPr bwMode="auto">
          <a:xfrm>
            <a:off x="5638800" y="2895600"/>
            <a:ext cx="2286000" cy="2133600"/>
          </a:xfrm>
          <a:prstGeom prst="ellipse">
            <a:avLst/>
          </a:prstGeom>
          <a:noFill/>
          <a:ln w="3175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" pitchFamily="18" charset="0"/>
            </a:endParaRP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1371600" y="2819400"/>
            <a:ext cx="3124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" pitchFamily="18" charset="0"/>
              </a:rPr>
              <a:t>      a  b     c d 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imes" pitchFamily="18" charset="0"/>
              </a:rPr>
              <a:t>ef   gh i  jk l   m  n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imes" pitchFamily="18" charset="0"/>
              </a:rPr>
              <a:t>  o  p q   rs  t  u v  w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imes" pitchFamily="18" charset="0"/>
              </a:rPr>
              <a:t>      x   y      z</a:t>
            </a:r>
          </a:p>
          <a:p>
            <a:pPr>
              <a:spcBef>
                <a:spcPct val="50000"/>
              </a:spcBef>
            </a:pPr>
            <a:endParaRPr lang="en-US">
              <a:latin typeface="Times" pitchFamily="18" charset="0"/>
            </a:endParaRPr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1905000" y="19050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" pitchFamily="18" charset="0"/>
              </a:rPr>
              <a:t>Population</a:t>
            </a:r>
          </a:p>
        </p:txBody>
      </p:sp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6096000" y="19050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folHlink"/>
                </a:solidFill>
                <a:latin typeface="Times" pitchFamily="18" charset="0"/>
              </a:rPr>
              <a:t>Sample</a:t>
            </a:r>
          </a:p>
        </p:txBody>
      </p:sp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6019800" y="3143250"/>
            <a:ext cx="190976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" pitchFamily="18" charset="0"/>
              </a:rPr>
              <a:t>       </a:t>
            </a:r>
            <a:r>
              <a:rPr lang="en-US">
                <a:solidFill>
                  <a:schemeClr val="folHlink"/>
                </a:solidFill>
                <a:latin typeface="Times" pitchFamily="18" charset="0"/>
              </a:rPr>
              <a:t>b     c  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  <a:latin typeface="Times" pitchFamily="18" charset="0"/>
              </a:rPr>
              <a:t>     g i         n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  <a:latin typeface="Times" pitchFamily="18" charset="0"/>
              </a:rPr>
              <a:t>  o      r     u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  <a:latin typeface="Times" pitchFamily="18" charset="0"/>
              </a:rPr>
              <a:t>         y</a:t>
            </a:r>
            <a:r>
              <a:rPr lang="en-US">
                <a:latin typeface="Times" pitchFamily="18" charset="0"/>
              </a:rPr>
              <a:t>      </a:t>
            </a:r>
          </a:p>
          <a:p>
            <a:pPr>
              <a:spcBef>
                <a:spcPct val="50000"/>
              </a:spcBef>
            </a:pPr>
            <a:endParaRPr lang="en-US">
              <a:latin typeface="Times" pitchFamily="18" charset="0"/>
            </a:endParaRPr>
          </a:p>
        </p:txBody>
      </p:sp>
      <p:sp>
        <p:nvSpPr>
          <p:cNvPr id="11275" name="Text Box 10"/>
          <p:cNvSpPr txBox="1">
            <a:spLocks noChangeArrowheads="1"/>
          </p:cNvSpPr>
          <p:nvPr/>
        </p:nvSpPr>
        <p:spPr bwMode="auto">
          <a:xfrm>
            <a:off x="1143000" y="5410200"/>
            <a:ext cx="3505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" pitchFamily="18" charset="0"/>
              </a:rPr>
              <a:t>Values calculated using population data are called </a:t>
            </a:r>
            <a:r>
              <a:rPr lang="en-US" sz="2000">
                <a:solidFill>
                  <a:schemeClr val="hlink"/>
                </a:solidFill>
                <a:latin typeface="Times" pitchFamily="18" charset="0"/>
              </a:rPr>
              <a:t>parameters</a:t>
            </a:r>
          </a:p>
        </p:txBody>
      </p:sp>
      <p:sp>
        <p:nvSpPr>
          <p:cNvPr id="11276" name="Text Box 11"/>
          <p:cNvSpPr txBox="1">
            <a:spLocks noChangeArrowheads="1"/>
          </p:cNvSpPr>
          <p:nvPr/>
        </p:nvSpPr>
        <p:spPr bwMode="auto">
          <a:xfrm>
            <a:off x="5334000" y="5410200"/>
            <a:ext cx="3352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" pitchFamily="18" charset="0"/>
              </a:rPr>
              <a:t>Values computed from sample data are called </a:t>
            </a:r>
            <a:r>
              <a:rPr lang="en-US" sz="2000">
                <a:solidFill>
                  <a:schemeClr val="hlink"/>
                </a:solidFill>
                <a:latin typeface="Times" pitchFamily="18" charset="0"/>
              </a:rPr>
              <a:t>statistics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Populations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Incomes of all families living in yogyakarta </a:t>
            </a:r>
          </a:p>
          <a:p>
            <a:pPr>
              <a:buFontTx/>
              <a:buNone/>
            </a:pPr>
            <a:r>
              <a:rPr lang="en-US" smtClean="0"/>
              <a:t>All women with pregnancy problem. </a:t>
            </a:r>
          </a:p>
          <a:p>
            <a:pPr>
              <a:buFontTx/>
              <a:buNone/>
            </a:pPr>
            <a:r>
              <a:rPr lang="en-US" smtClean="0"/>
              <a:t>Grade point averages of all the students in your university</a:t>
            </a:r>
          </a:p>
          <a:p>
            <a:pPr>
              <a:buFontTx/>
              <a:buNone/>
            </a:pPr>
            <a:r>
              <a:rPr lang="en-US" smtClean="0"/>
              <a:t>…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Random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hlink"/>
                </a:solidFill>
              </a:rPr>
              <a:t>Simple random sampling</a:t>
            </a:r>
            <a:r>
              <a:rPr lang="en-US" dirty="0" smtClean="0"/>
              <a:t> is a procedure in which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/>
              <a:t> </a:t>
            </a:r>
          </a:p>
          <a:p>
            <a:pPr>
              <a:buFontTx/>
              <a:buNone/>
              <a:defRPr/>
            </a:pPr>
            <a:r>
              <a:rPr lang="en-US" sz="3200" dirty="0" smtClean="0"/>
              <a:t>each member of the population is chosen strictly by chance,</a:t>
            </a:r>
          </a:p>
          <a:p>
            <a:pPr>
              <a:buFontTx/>
              <a:buNone/>
              <a:defRPr/>
            </a:pPr>
            <a:r>
              <a:rPr lang="en-US" sz="3200" dirty="0" smtClean="0"/>
              <a:t>each member of the population is equally likely to be chosen, and</a:t>
            </a:r>
          </a:p>
          <a:p>
            <a:pPr>
              <a:buFontTx/>
              <a:buNone/>
              <a:defRPr/>
            </a:pPr>
            <a:r>
              <a:rPr lang="en-US" sz="3200" dirty="0" smtClean="0"/>
              <a:t>every possible sample of  n  objects is equally likely to be chosen</a:t>
            </a:r>
          </a:p>
          <a:p>
            <a:pPr>
              <a:buFontTx/>
              <a:buNone/>
              <a:defRPr/>
            </a:pPr>
            <a:endParaRPr lang="en-US" sz="32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The resulting sample is called a </a:t>
            </a:r>
            <a:r>
              <a:rPr lang="en-US" dirty="0" smtClean="0">
                <a:solidFill>
                  <a:schemeClr val="hlink"/>
                </a:solidFill>
              </a:rPr>
              <a:t>random sample</a:t>
            </a:r>
            <a:endParaRPr lang="en-US" dirty="0" smtClean="0"/>
          </a:p>
          <a:p>
            <a:pPr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357188"/>
            <a:ext cx="8143875" cy="8572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400" dirty="0" smtClean="0"/>
              <a:t>Descriptive and Inferential Statistics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85750" y="1357313"/>
            <a:ext cx="7848600" cy="5867400"/>
          </a:xfrm>
        </p:spPr>
        <p:txBody>
          <a:bodyPr/>
          <a:lstStyle/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n-US" sz="3200" smtClean="0"/>
              <a:t>Two branches of statistics: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3200" smtClean="0">
                <a:solidFill>
                  <a:schemeClr val="tx2"/>
                </a:solidFill>
              </a:rPr>
              <a:t>Descriptive statistics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mtClean="0"/>
              <a:t>Collecting, summarizing, and processing data to transform data into information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3200" smtClean="0">
                <a:solidFill>
                  <a:schemeClr val="tx2"/>
                </a:solidFill>
              </a:rPr>
              <a:t>Inferential statistics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mtClean="0"/>
              <a:t>Provide the bases for predictions, forecasts, and estimates that are used to transform information into knowledge and decision</a:t>
            </a:r>
            <a:endParaRPr lang="en-US" sz="2000" smtClean="0"/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6923088" cy="858838"/>
          </a:xfrm>
        </p:spPr>
        <p:txBody>
          <a:bodyPr/>
          <a:lstStyle/>
          <a:p>
            <a:r>
              <a:rPr lang="en-US" smtClean="0"/>
              <a:t>Descriptive Statistics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8077200" cy="4532313"/>
          </a:xfrm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en-US" sz="3200" smtClean="0"/>
              <a:t>Collect data</a:t>
            </a:r>
          </a:p>
          <a:p>
            <a:pPr lvl="1">
              <a:lnSpc>
                <a:spcPct val="130000"/>
              </a:lnSpc>
              <a:buFontTx/>
              <a:buNone/>
            </a:pPr>
            <a:r>
              <a:rPr lang="en-US" sz="2700" smtClean="0"/>
              <a:t>e.g., Survey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3200" smtClean="0"/>
              <a:t>Present data</a:t>
            </a:r>
          </a:p>
          <a:p>
            <a:pPr lvl="1">
              <a:lnSpc>
                <a:spcPct val="130000"/>
              </a:lnSpc>
              <a:buFontTx/>
              <a:buNone/>
            </a:pPr>
            <a:r>
              <a:rPr lang="en-US" sz="2700" smtClean="0"/>
              <a:t>e.g., Tables and graphs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3200" smtClean="0"/>
              <a:t>Summarize data</a:t>
            </a:r>
          </a:p>
          <a:p>
            <a:pPr lvl="1">
              <a:lnSpc>
                <a:spcPct val="130000"/>
              </a:lnSpc>
              <a:buFontTx/>
              <a:buNone/>
            </a:pPr>
            <a:r>
              <a:rPr lang="en-US" sz="2700" smtClean="0"/>
              <a:t>e.g., Sample mean =</a:t>
            </a:r>
            <a:r>
              <a:rPr lang="en-US" sz="2800" smtClean="0"/>
              <a:t>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876800" y="5105400"/>
          <a:ext cx="887413" cy="914400"/>
        </p:xfrm>
        <a:graphic>
          <a:graphicData uri="http://schemas.openxmlformats.org/presentationml/2006/ole">
            <p:oleObj spid="_x0000_s2050" name="Equation" r:id="rId4" imgW="419040" imgH="431640" progId="">
              <p:embed/>
            </p:oleObj>
          </a:graphicData>
        </a:graphic>
      </p:graphicFrame>
      <p:graphicFrame>
        <p:nvGraphicFramePr>
          <p:cNvPr id="1027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5638800" y="3906838"/>
          <a:ext cx="1803400" cy="1274762"/>
        </p:xfrm>
        <a:graphic>
          <a:graphicData uri="http://schemas.openxmlformats.org/presentationml/2006/ole">
            <p:oleObj spid="_x0000_s2051" name="Clip" r:id="rId5" imgW="1801800" imgH="1272960" progId="">
              <p:embed/>
            </p:oleObj>
          </a:graphicData>
        </a:graphic>
      </p:graphicFrame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010400" y="3678238"/>
            <a:ext cx="1588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010400" y="4668838"/>
            <a:ext cx="1600200" cy="15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7239000" y="4211638"/>
            <a:ext cx="152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391400" y="4287838"/>
            <a:ext cx="152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" pitchFamily="18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7543800" y="3983038"/>
            <a:ext cx="152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" pitchFamily="18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7696200" y="4059238"/>
            <a:ext cx="152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" pitchFamily="18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7848600" y="4211638"/>
            <a:ext cx="152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" pitchFamily="18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8001000" y="444023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" pitchFamily="18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7086600" y="444023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" pitchFamily="18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8153400" y="4516438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" pitchFamily="18" charset="0"/>
            </a:endParaRPr>
          </a:p>
        </p:txBody>
      </p:sp>
      <p:pic>
        <p:nvPicPr>
          <p:cNvPr id="1041" name="Picture 17" descr="j0283537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14800" y="2209800"/>
            <a:ext cx="9906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2" name="Picture 20" descr="chec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8200" y="2743200"/>
            <a:ext cx="142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3" name="Picture 21" descr="chec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2895600"/>
            <a:ext cx="142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" name="Picture 22" descr="chec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2590800"/>
            <a:ext cx="142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6934200" cy="762000"/>
          </a:xfrm>
        </p:spPr>
        <p:txBody>
          <a:bodyPr/>
          <a:lstStyle/>
          <a:p>
            <a:r>
              <a:rPr lang="en-US" smtClean="0"/>
              <a:t>Inferential Statistics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5029200" cy="4532313"/>
          </a:xfrm>
        </p:spPr>
        <p:txBody>
          <a:bodyPr/>
          <a:lstStyle/>
          <a:p>
            <a:pPr>
              <a:lnSpc>
                <a:spcPct val="110000"/>
              </a:lnSpc>
              <a:buFontTx/>
              <a:buNone/>
            </a:pPr>
            <a:r>
              <a:rPr lang="en-US" sz="2400" smtClean="0"/>
              <a:t>Estimation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300" smtClean="0"/>
              <a:t>e.g., Estimate the population mean weight using the sample mean weight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2400" smtClean="0"/>
              <a:t>Hypothesis testing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300" smtClean="0"/>
              <a:t>e.g., Test the claim that the population mean weight is 120 pounds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990600" y="5553075"/>
            <a:ext cx="7772400" cy="977900"/>
          </a:xfrm>
          <a:prstGeom prst="rect">
            <a:avLst/>
          </a:prstGeom>
          <a:solidFill>
            <a:srgbClr val="CBDD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latin typeface="Times" pitchFamily="18" charset="0"/>
              </a:rPr>
              <a:t>Inference is the process of drawing conclusions or making decisions about a </a:t>
            </a:r>
            <a:r>
              <a:rPr lang="en-US" b="1">
                <a:solidFill>
                  <a:schemeClr val="folHlink"/>
                </a:solidFill>
                <a:latin typeface="Times" pitchFamily="18" charset="0"/>
              </a:rPr>
              <a:t>population</a:t>
            </a:r>
            <a:r>
              <a:rPr lang="en-US" b="1">
                <a:solidFill>
                  <a:schemeClr val="bg2"/>
                </a:solidFill>
                <a:latin typeface="Times" pitchFamily="18" charset="0"/>
              </a:rPr>
              <a:t> </a:t>
            </a:r>
            <a:r>
              <a:rPr lang="en-US" b="1">
                <a:solidFill>
                  <a:srgbClr val="000066"/>
                </a:solidFill>
                <a:latin typeface="Times" pitchFamily="18" charset="0"/>
              </a:rPr>
              <a:t>based on </a:t>
            </a:r>
            <a:r>
              <a:rPr lang="en-US" b="1">
                <a:solidFill>
                  <a:srgbClr val="FF0000"/>
                </a:solidFill>
                <a:latin typeface="Times" pitchFamily="18" charset="0"/>
              </a:rPr>
              <a:t>sample</a:t>
            </a:r>
            <a:r>
              <a:rPr lang="en-US" b="1">
                <a:solidFill>
                  <a:srgbClr val="000066"/>
                </a:solidFill>
                <a:latin typeface="Times" pitchFamily="18" charset="0"/>
              </a:rPr>
              <a:t> results</a:t>
            </a:r>
          </a:p>
        </p:txBody>
      </p:sp>
      <p:pic>
        <p:nvPicPr>
          <p:cNvPr id="15366" name="Picture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905000"/>
            <a:ext cx="3124200" cy="304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Motivasi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eksplorasi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konfirmasi</a:t>
            </a:r>
            <a:endParaRPr lang="en-US" dirty="0" smtClean="0"/>
          </a:p>
          <a:p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inferensi</a:t>
            </a:r>
            <a:endParaRPr lang="en-US" dirty="0" smtClean="0"/>
          </a:p>
          <a:p>
            <a:r>
              <a:rPr lang="en-US" dirty="0" err="1" smtClean="0"/>
              <a:t>Bersinergi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</a:t>
            </a:r>
            <a:r>
              <a:rPr lang="en-US" dirty="0" smtClean="0"/>
              <a:t>-upgrade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Decision Making Process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304800" y="5029200"/>
            <a:ext cx="2209800" cy="1219200"/>
          </a:xfrm>
          <a:prstGeom prst="rightArrowCallout">
            <a:avLst>
              <a:gd name="adj1" fmla="val 25000"/>
              <a:gd name="adj2" fmla="val 25000"/>
              <a:gd name="adj3" fmla="val 30208"/>
              <a:gd name="adj4" fmla="val 72843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Times" pitchFamily="18" charset="0"/>
              </a:rPr>
              <a:t>Begin Here:</a:t>
            </a:r>
          </a:p>
          <a:p>
            <a:pPr algn="ctr" eaLnBrk="0" hangingPunct="0"/>
            <a:endParaRPr lang="en-US" sz="2000">
              <a:latin typeface="Times" pitchFamily="18" charset="0"/>
            </a:endParaRPr>
          </a:p>
          <a:p>
            <a:pPr algn="ctr" eaLnBrk="0" hangingPunct="0"/>
            <a:r>
              <a:rPr lang="en-US" sz="2000" b="1">
                <a:latin typeface="Times" pitchFamily="18" charset="0"/>
              </a:rPr>
              <a:t>Identify the</a:t>
            </a:r>
          </a:p>
          <a:p>
            <a:pPr algn="ctr" eaLnBrk="0" hangingPunct="0"/>
            <a:r>
              <a:rPr lang="en-US" sz="2000" b="1">
                <a:latin typeface="Times" pitchFamily="18" charset="0"/>
              </a:rPr>
              <a:t> Problem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514600" y="5410200"/>
            <a:ext cx="22098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1">
                <a:latin typeface="Times" pitchFamily="18" charset="0"/>
              </a:rPr>
              <a:t>Data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514600" y="4114800"/>
            <a:ext cx="22098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1">
                <a:latin typeface="Times" pitchFamily="18" charset="0"/>
              </a:rPr>
              <a:t>Information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514600" y="2895600"/>
            <a:ext cx="22098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1">
                <a:latin typeface="Times" pitchFamily="18" charset="0"/>
              </a:rPr>
              <a:t>Knowledge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2514600" y="1676400"/>
            <a:ext cx="22098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1">
                <a:latin typeface="Times" pitchFamily="18" charset="0"/>
              </a:rPr>
              <a:t>Decision</a:t>
            </a:r>
            <a:endParaRPr lang="en-US" sz="2000">
              <a:latin typeface="Times" pitchFamily="18" charset="0"/>
            </a:endParaRP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3352800" y="4724400"/>
            <a:ext cx="457200" cy="609600"/>
          </a:xfrm>
          <a:prstGeom prst="upArrow">
            <a:avLst>
              <a:gd name="adj1" fmla="val 50000"/>
              <a:gd name="adj2" fmla="val 33333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" pitchFamily="18" charset="0"/>
            </a:endParaRPr>
          </a:p>
        </p:txBody>
      </p:sp>
      <p:sp>
        <p:nvSpPr>
          <p:cNvPr id="16394" name="AutoShape 10"/>
          <p:cNvSpPr>
            <a:spLocks noChangeArrowheads="1"/>
          </p:cNvSpPr>
          <p:nvPr/>
        </p:nvSpPr>
        <p:spPr bwMode="auto">
          <a:xfrm>
            <a:off x="3352800" y="3429000"/>
            <a:ext cx="457200" cy="609600"/>
          </a:xfrm>
          <a:prstGeom prst="upArrow">
            <a:avLst>
              <a:gd name="adj1" fmla="val 50000"/>
              <a:gd name="adj2" fmla="val 33333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" pitchFamily="18" charset="0"/>
            </a:endParaRPr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3352800" y="2209800"/>
            <a:ext cx="457200" cy="609600"/>
          </a:xfrm>
          <a:prstGeom prst="upArrow">
            <a:avLst>
              <a:gd name="adj1" fmla="val 50000"/>
              <a:gd name="adj2" fmla="val 33333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" pitchFamily="18" charset="0"/>
            </a:endParaRPr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5638800" y="4495800"/>
            <a:ext cx="3048000" cy="9906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Times" pitchFamily="18" charset="0"/>
              </a:rPr>
              <a:t>Descriptive Statistics,</a:t>
            </a:r>
          </a:p>
          <a:p>
            <a:pPr algn="ctr" eaLnBrk="0" hangingPunct="0"/>
            <a:r>
              <a:rPr lang="en-US" sz="2000">
                <a:latin typeface="Times" pitchFamily="18" charset="0"/>
              </a:rPr>
              <a:t>Probability, Computers</a:t>
            </a:r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5486400" y="3048000"/>
            <a:ext cx="3048000" cy="12192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Times" pitchFamily="18" charset="0"/>
              </a:rPr>
              <a:t>Experience, Theory,</a:t>
            </a:r>
          </a:p>
          <a:p>
            <a:pPr algn="ctr" eaLnBrk="0" hangingPunct="0"/>
            <a:r>
              <a:rPr lang="en-US" sz="2000">
                <a:latin typeface="Times" pitchFamily="18" charset="0"/>
              </a:rPr>
              <a:t>Literature, Inferential</a:t>
            </a:r>
          </a:p>
          <a:p>
            <a:pPr algn="ctr" eaLnBrk="0" hangingPunct="0"/>
            <a:r>
              <a:rPr lang="en-US" sz="2000">
                <a:latin typeface="Times" pitchFamily="18" charset="0"/>
              </a:rPr>
              <a:t>Statistics, Computers</a:t>
            </a: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V="1">
            <a:off x="4724400" y="5181600"/>
            <a:ext cx="990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 flipV="1">
            <a:off x="4724400" y="4572000"/>
            <a:ext cx="914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V="1">
            <a:off x="4724400" y="38862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 flipV="1">
            <a:off x="4724400" y="3200400"/>
            <a:ext cx="838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rangkuman</a:t>
            </a:r>
            <a:r>
              <a:rPr lang="en-US" dirty="0" smtClean="0"/>
              <a:t> data </a:t>
            </a:r>
            <a:r>
              <a:rPr lang="en-US" dirty="0" err="1" smtClean="0"/>
              <a:t>numerik</a:t>
            </a:r>
            <a:endParaRPr lang="en-US" dirty="0" smtClean="0"/>
          </a:p>
          <a:p>
            <a:r>
              <a:rPr lang="en-US" dirty="0" err="1" smtClean="0"/>
              <a:t>Penyajian</a:t>
            </a:r>
            <a:r>
              <a:rPr lang="en-US" dirty="0" smtClean="0"/>
              <a:t> data </a:t>
            </a:r>
            <a:r>
              <a:rPr lang="en-US" dirty="0" err="1" smtClean="0"/>
              <a:t>univariat</a:t>
            </a:r>
            <a:endParaRPr lang="en-US" dirty="0" smtClean="0"/>
          </a:p>
          <a:p>
            <a:r>
              <a:rPr lang="en-US" dirty="0" err="1" smtClean="0"/>
              <a:t>Transformasi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endParaRPr lang="en-US" dirty="0" smtClean="0"/>
          </a:p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konfirmasi</a:t>
            </a:r>
            <a:endParaRPr lang="en-US" dirty="0" smtClean="0"/>
          </a:p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variansi</a:t>
            </a:r>
            <a:endParaRPr lang="en-US" dirty="0" smtClean="0"/>
          </a:p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 smtClean="0"/>
          </a:p>
          <a:p>
            <a:r>
              <a:rPr lang="en-US" dirty="0" err="1" smtClean="0"/>
              <a:t>Analisis</a:t>
            </a:r>
            <a:r>
              <a:rPr lang="en-US" dirty="0" smtClean="0"/>
              <a:t> data </a:t>
            </a:r>
            <a:r>
              <a:rPr lang="en-US" dirty="0" err="1" smtClean="0"/>
              <a:t>kategorik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Erickson, Bonnie H &amp; </a:t>
            </a:r>
            <a:r>
              <a:rPr lang="en-US" dirty="0" err="1" smtClean="0"/>
              <a:t>Nosanchuk</a:t>
            </a:r>
            <a:r>
              <a:rPr lang="en-US" dirty="0" smtClean="0"/>
              <a:t>. 1987. </a:t>
            </a:r>
            <a:r>
              <a:rPr lang="en-US" dirty="0" err="1" smtClean="0"/>
              <a:t>Memahami</a:t>
            </a:r>
            <a:r>
              <a:rPr lang="en-US" dirty="0" smtClean="0"/>
              <a:t> Data : </a:t>
            </a:r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(</a:t>
            </a:r>
            <a:r>
              <a:rPr lang="en-US" dirty="0" err="1" smtClean="0"/>
              <a:t>terjemahan</a:t>
            </a:r>
            <a:r>
              <a:rPr lang="en-US" dirty="0" smtClean="0"/>
              <a:t> RK. </a:t>
            </a:r>
            <a:r>
              <a:rPr lang="en-US" dirty="0" err="1" smtClean="0"/>
              <a:t>Sembiring</a:t>
            </a:r>
            <a:r>
              <a:rPr lang="en-US" dirty="0" smtClean="0"/>
              <a:t> &amp; </a:t>
            </a:r>
            <a:r>
              <a:rPr lang="en-US" dirty="0" err="1" smtClean="0"/>
              <a:t>Manase</a:t>
            </a:r>
            <a:r>
              <a:rPr lang="en-US" dirty="0" smtClean="0"/>
              <a:t> </a:t>
            </a:r>
            <a:r>
              <a:rPr lang="en-US" dirty="0" err="1" smtClean="0"/>
              <a:t>Malo</a:t>
            </a:r>
            <a:r>
              <a:rPr lang="en-US" dirty="0" smtClean="0"/>
              <a:t>). Jakarta: LP3ES</a:t>
            </a:r>
          </a:p>
          <a:p>
            <a:r>
              <a:rPr lang="en-US" dirty="0" smtClean="0"/>
              <a:t>Griffiths D., </a:t>
            </a:r>
            <a:r>
              <a:rPr lang="en-US" dirty="0" err="1" smtClean="0"/>
              <a:t>Stirling</a:t>
            </a:r>
            <a:r>
              <a:rPr lang="en-US" dirty="0" smtClean="0"/>
              <a:t> W.D, Weldon K.L . 1998. Understanding Data : Principles and Practice of Statistics. Brisbane : John Willey &amp; Sons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Kontrak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Penilaian</a:t>
            </a:r>
            <a:endParaRPr lang="en-US" dirty="0" smtClean="0"/>
          </a:p>
          <a:p>
            <a:r>
              <a:rPr lang="en-US" dirty="0" err="1" smtClean="0"/>
              <a:t>Bobot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Tugas</a:t>
            </a:r>
            <a:r>
              <a:rPr lang="en-US" dirty="0" smtClean="0"/>
              <a:t> 	: 20%</a:t>
            </a:r>
          </a:p>
          <a:p>
            <a:r>
              <a:rPr lang="en-US" dirty="0" err="1" smtClean="0"/>
              <a:t>Kuis</a:t>
            </a:r>
            <a:r>
              <a:rPr lang="en-US" dirty="0" smtClean="0"/>
              <a:t>		: 15%</a:t>
            </a:r>
          </a:p>
          <a:p>
            <a:r>
              <a:rPr lang="en-US" dirty="0" err="1" smtClean="0"/>
              <a:t>Usip</a:t>
            </a:r>
            <a:r>
              <a:rPr lang="en-US" dirty="0" smtClean="0"/>
              <a:t>	: 25%</a:t>
            </a:r>
          </a:p>
          <a:p>
            <a:r>
              <a:rPr lang="en-US" dirty="0" err="1" smtClean="0"/>
              <a:t>Uas</a:t>
            </a:r>
            <a:r>
              <a:rPr lang="en-US" dirty="0" smtClean="0"/>
              <a:t>		: 40%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STATISTIKA ?</a:t>
            </a:r>
          </a:p>
          <a:p>
            <a:r>
              <a:rPr lang="en-US" dirty="0" smtClean="0"/>
              <a:t>STATISTIK ?</a:t>
            </a:r>
          </a:p>
          <a:p>
            <a:r>
              <a:rPr lang="en-US" dirty="0" smtClean="0"/>
              <a:t>STATISTIKA DESKRIPTIF ?</a:t>
            </a:r>
            <a:endParaRPr lang="en-US" dirty="0"/>
          </a:p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inferensi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Populasi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Sampel</a:t>
            </a:r>
            <a:r>
              <a:rPr lang="en-US" dirty="0" smtClean="0"/>
              <a:t> </a:t>
            </a:r>
          </a:p>
          <a:p>
            <a:r>
              <a:rPr lang="en-US" dirty="0" smtClean="0"/>
              <a:t>Parameter </a:t>
            </a:r>
          </a:p>
          <a:p>
            <a:r>
              <a:rPr lang="en-US" dirty="0" err="1" smtClean="0"/>
              <a:t>Statistik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054617"/>
          </a:xfrm>
        </p:spPr>
        <p:txBody>
          <a:bodyPr/>
          <a:lstStyle/>
          <a:p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ujian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stastistik</a:t>
            </a:r>
            <a:r>
              <a:rPr lang="en-US" dirty="0"/>
              <a:t> 20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 50 </a:t>
            </a:r>
            <a:r>
              <a:rPr lang="en-US" dirty="0" err="1" smtClean="0"/>
              <a:t>mahasiswa</a:t>
            </a: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28662" y="2214554"/>
          <a:ext cx="6286550" cy="1000132"/>
        </p:xfrm>
        <a:graphic>
          <a:graphicData uri="http://schemas.openxmlformats.org/drawingml/2006/table">
            <a:tbl>
              <a:tblPr/>
              <a:tblGrid>
                <a:gridCol w="628655"/>
                <a:gridCol w="628655"/>
                <a:gridCol w="628655"/>
                <a:gridCol w="628655"/>
                <a:gridCol w="628655"/>
                <a:gridCol w="628655"/>
                <a:gridCol w="628655"/>
                <a:gridCol w="628655"/>
                <a:gridCol w="628655"/>
                <a:gridCol w="628655"/>
              </a:tblGrid>
              <a:tr h="50006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91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74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55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86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47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80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85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64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61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58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95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67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83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92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57224" y="4214818"/>
          <a:ext cx="7786737" cy="2286015"/>
        </p:xfrm>
        <a:graphic>
          <a:graphicData uri="http://schemas.openxmlformats.org/drawingml/2006/table">
            <a:tbl>
              <a:tblPr/>
              <a:tblGrid>
                <a:gridCol w="860699"/>
                <a:gridCol w="754501"/>
                <a:gridCol w="754501"/>
                <a:gridCol w="754501"/>
                <a:gridCol w="890030"/>
                <a:gridCol w="754501"/>
                <a:gridCol w="754501"/>
                <a:gridCol w="754501"/>
                <a:gridCol w="754501"/>
                <a:gridCol w="754501"/>
              </a:tblGrid>
              <a:tr h="4572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44,7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59,8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67,1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57,1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58,2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69,5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60,6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44,2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76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51,2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48,4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63,9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67,8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56,2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68,2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48,5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46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72,6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42,5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57,2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70,2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57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62,2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70,3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76,8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74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65,1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49,1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64,7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74,6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63,6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72,2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75,3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75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55,4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67,7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43,1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76,5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68,7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59,9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63,5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72,6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77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73,5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56,3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77,3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smtClean="0"/>
              <a:t>HP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 smtClean="0"/>
              <a:t>toko</a:t>
            </a:r>
            <a:r>
              <a:rPr lang="en-US" dirty="0" smtClean="0"/>
              <a:t> 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85918" y="3143248"/>
          <a:ext cx="4214841" cy="2500326"/>
        </p:xfrm>
        <a:graphic>
          <a:graphicData uri="http://schemas.openxmlformats.org/drawingml/2006/table">
            <a:tbl>
              <a:tblPr/>
              <a:tblGrid>
                <a:gridCol w="1314294"/>
                <a:gridCol w="2900547"/>
              </a:tblGrid>
              <a:tr h="416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/>
                          <a:ea typeface="Calibri"/>
                          <a:cs typeface="Times New Roman"/>
                        </a:rPr>
                        <a:t>Merek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 HP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Penjualan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Nokia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Samsung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LG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Lain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Nominal	:</a:t>
            </a:r>
          </a:p>
          <a:p>
            <a:r>
              <a:rPr lang="en-US" dirty="0" smtClean="0"/>
              <a:t>Ordinal	:</a:t>
            </a:r>
          </a:p>
          <a:p>
            <a:r>
              <a:rPr lang="en-US" dirty="0" smtClean="0"/>
              <a:t>Interval	:</a:t>
            </a:r>
          </a:p>
          <a:p>
            <a:r>
              <a:rPr lang="en-US" dirty="0" err="1" smtClean="0"/>
              <a:t>Rasio</a:t>
            </a:r>
            <a:r>
              <a:rPr lang="en-US" dirty="0" smtClean="0"/>
              <a:t>	:</a:t>
            </a:r>
          </a:p>
          <a:p>
            <a:pPr>
              <a:buNone/>
            </a:pPr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r>
              <a:rPr lang="en-US" dirty="0"/>
              <a:t>Nominal: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/>
              <a:t>warna</a:t>
            </a:r>
            <a:endParaRPr lang="en-US" dirty="0"/>
          </a:p>
          <a:p>
            <a:r>
              <a:rPr lang="en-US" dirty="0"/>
              <a:t>Ordinal: </a:t>
            </a:r>
            <a:r>
              <a:rPr lang="en-US" dirty="0" err="1"/>
              <a:t>kepangkatan</a:t>
            </a:r>
            <a:r>
              <a:rPr lang="en-US" dirty="0"/>
              <a:t>,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pendidikan</a:t>
            </a:r>
            <a:endParaRPr lang="en-US" dirty="0"/>
          </a:p>
          <a:p>
            <a:r>
              <a:rPr lang="en-US" dirty="0"/>
              <a:t>Interval: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kalender</a:t>
            </a:r>
            <a:r>
              <a:rPr lang="en-US" dirty="0"/>
              <a:t> (</a:t>
            </a:r>
            <a:r>
              <a:rPr lang="en-US" dirty="0" err="1"/>
              <a:t>Masehi</a:t>
            </a:r>
            <a:r>
              <a:rPr lang="en-US" dirty="0"/>
              <a:t>, </a:t>
            </a:r>
            <a:r>
              <a:rPr lang="en-US" dirty="0" err="1"/>
              <a:t>Hijriyah</a:t>
            </a:r>
            <a:r>
              <a:rPr lang="en-US" dirty="0"/>
              <a:t>), </a:t>
            </a:r>
            <a:r>
              <a:rPr lang="en-US" dirty="0" err="1"/>
              <a:t>temperatur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Celcius</a:t>
            </a:r>
            <a:r>
              <a:rPr lang="en-US" dirty="0"/>
              <a:t>, Fahrenheit)</a:t>
            </a:r>
          </a:p>
          <a:p>
            <a:r>
              <a:rPr lang="en-US" dirty="0" err="1"/>
              <a:t>Rasio</a:t>
            </a:r>
            <a:r>
              <a:rPr lang="en-US" dirty="0"/>
              <a:t>: </a:t>
            </a:r>
            <a:r>
              <a:rPr lang="en-US" dirty="0" err="1"/>
              <a:t>berat</a:t>
            </a:r>
            <a:r>
              <a:rPr lang="en-US" dirty="0"/>
              <a:t>, </a:t>
            </a:r>
            <a:r>
              <a:rPr lang="en-US" dirty="0" err="1"/>
              <a:t>panjang</a:t>
            </a:r>
            <a:r>
              <a:rPr lang="en-US" dirty="0"/>
              <a:t>, </a:t>
            </a:r>
            <a:r>
              <a:rPr lang="en-US" dirty="0" err="1"/>
              <a:t>isi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595</TotalTime>
  <Words>656</Words>
  <Application>Microsoft Office PowerPoint</Application>
  <PresentationFormat>On-screen Show (4:3)</PresentationFormat>
  <Paragraphs>222</Paragraphs>
  <Slides>20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Median</vt:lpstr>
      <vt:lpstr>Equation</vt:lpstr>
      <vt:lpstr>Clip</vt:lpstr>
      <vt:lpstr>Analisis data SMT 310 </vt:lpstr>
      <vt:lpstr>Motivasi </vt:lpstr>
      <vt:lpstr>Deskripsi </vt:lpstr>
      <vt:lpstr>Referensi</vt:lpstr>
      <vt:lpstr>Kontrak </vt:lpstr>
      <vt:lpstr>REVIEW</vt:lpstr>
      <vt:lpstr>Data</vt:lpstr>
      <vt:lpstr>Slide 8</vt:lpstr>
      <vt:lpstr>Skala pengukuran</vt:lpstr>
      <vt:lpstr>Statistika deskriptif</vt:lpstr>
      <vt:lpstr>Grafik Stem-and-leaf</vt:lpstr>
      <vt:lpstr>Intro…</vt:lpstr>
      <vt:lpstr>glossary</vt:lpstr>
      <vt:lpstr>Population vs. Sample</vt:lpstr>
      <vt:lpstr>Examples of Populations</vt:lpstr>
      <vt:lpstr>Random sampling</vt:lpstr>
      <vt:lpstr>Descriptive and Inferential Statistics</vt:lpstr>
      <vt:lpstr>Descriptive Statistics</vt:lpstr>
      <vt:lpstr>Inferential Statistics</vt:lpstr>
      <vt:lpstr>The Decision Making Process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data SMT 310</dc:title>
  <dc:creator>USER</dc:creator>
  <cp:lastModifiedBy>Rere</cp:lastModifiedBy>
  <cp:revision>6</cp:revision>
  <dcterms:created xsi:type="dcterms:W3CDTF">2011-02-17T01:36:10Z</dcterms:created>
  <dcterms:modified xsi:type="dcterms:W3CDTF">2011-12-05T05:02:53Z</dcterms:modified>
</cp:coreProperties>
</file>