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9"/>
  </p:notesMasterIdLst>
  <p:sldIdLst>
    <p:sldId id="385" r:id="rId2"/>
    <p:sldId id="386" r:id="rId3"/>
    <p:sldId id="387" r:id="rId4"/>
    <p:sldId id="388" r:id="rId5"/>
    <p:sldId id="256" r:id="rId6"/>
    <p:sldId id="352" r:id="rId7"/>
    <p:sldId id="359" r:id="rId8"/>
    <p:sldId id="360" r:id="rId9"/>
    <p:sldId id="361" r:id="rId10"/>
    <p:sldId id="362" r:id="rId11"/>
    <p:sldId id="363" r:id="rId12"/>
    <p:sldId id="378" r:id="rId13"/>
    <p:sldId id="384" r:id="rId14"/>
    <p:sldId id="379" r:id="rId15"/>
    <p:sldId id="351" r:id="rId16"/>
    <p:sldId id="353" r:id="rId17"/>
    <p:sldId id="354" r:id="rId18"/>
    <p:sldId id="355" r:id="rId19"/>
    <p:sldId id="356" r:id="rId20"/>
    <p:sldId id="365" r:id="rId21"/>
    <p:sldId id="369" r:id="rId22"/>
    <p:sldId id="368" r:id="rId23"/>
    <p:sldId id="371" r:id="rId24"/>
    <p:sldId id="370" r:id="rId25"/>
    <p:sldId id="372" r:id="rId26"/>
    <p:sldId id="373" r:id="rId27"/>
    <p:sldId id="374" r:id="rId28"/>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Times New Roman" charset="0"/>
        <a:ea typeface="+mn-ea"/>
        <a:cs typeface="+mn-cs"/>
      </a:defRPr>
    </a:lvl1pPr>
    <a:lvl2pPr marL="457200" algn="l" rtl="0" fontAlgn="base">
      <a:spcBef>
        <a:spcPct val="0"/>
      </a:spcBef>
      <a:spcAft>
        <a:spcPct val="0"/>
      </a:spcAft>
      <a:defRPr sz="3200" kern="1200">
        <a:solidFill>
          <a:schemeClr val="tx1"/>
        </a:solidFill>
        <a:latin typeface="Times New Roman" charset="0"/>
        <a:ea typeface="+mn-ea"/>
        <a:cs typeface="+mn-cs"/>
      </a:defRPr>
    </a:lvl2pPr>
    <a:lvl3pPr marL="914400" algn="l" rtl="0" fontAlgn="base">
      <a:spcBef>
        <a:spcPct val="0"/>
      </a:spcBef>
      <a:spcAft>
        <a:spcPct val="0"/>
      </a:spcAft>
      <a:defRPr sz="3200" kern="1200">
        <a:solidFill>
          <a:schemeClr val="tx1"/>
        </a:solidFill>
        <a:latin typeface="Times New Roman" charset="0"/>
        <a:ea typeface="+mn-ea"/>
        <a:cs typeface="+mn-cs"/>
      </a:defRPr>
    </a:lvl3pPr>
    <a:lvl4pPr marL="1371600" algn="l" rtl="0" fontAlgn="base">
      <a:spcBef>
        <a:spcPct val="0"/>
      </a:spcBef>
      <a:spcAft>
        <a:spcPct val="0"/>
      </a:spcAft>
      <a:defRPr sz="3200" kern="1200">
        <a:solidFill>
          <a:schemeClr val="tx1"/>
        </a:solidFill>
        <a:latin typeface="Times New Roman" charset="0"/>
        <a:ea typeface="+mn-ea"/>
        <a:cs typeface="+mn-cs"/>
      </a:defRPr>
    </a:lvl4pPr>
    <a:lvl5pPr marL="1828800" algn="l" rtl="0" fontAlgn="base">
      <a:spcBef>
        <a:spcPct val="0"/>
      </a:spcBef>
      <a:spcAft>
        <a:spcPct val="0"/>
      </a:spcAft>
      <a:defRPr sz="3200" kern="1200">
        <a:solidFill>
          <a:schemeClr val="tx1"/>
        </a:solidFill>
        <a:latin typeface="Times New Roman" charset="0"/>
        <a:ea typeface="+mn-ea"/>
        <a:cs typeface="+mn-cs"/>
      </a:defRPr>
    </a:lvl5pPr>
    <a:lvl6pPr marL="2286000" algn="l" defTabSz="914400" rtl="0" eaLnBrk="1" latinLnBrk="0" hangingPunct="1">
      <a:defRPr sz="3200" kern="1200">
        <a:solidFill>
          <a:schemeClr val="tx1"/>
        </a:solidFill>
        <a:latin typeface="Times New Roman" charset="0"/>
        <a:ea typeface="+mn-ea"/>
        <a:cs typeface="+mn-cs"/>
      </a:defRPr>
    </a:lvl6pPr>
    <a:lvl7pPr marL="2743200" algn="l" defTabSz="914400" rtl="0" eaLnBrk="1" latinLnBrk="0" hangingPunct="1">
      <a:defRPr sz="3200" kern="1200">
        <a:solidFill>
          <a:schemeClr val="tx1"/>
        </a:solidFill>
        <a:latin typeface="Times New Roman" charset="0"/>
        <a:ea typeface="+mn-ea"/>
        <a:cs typeface="+mn-cs"/>
      </a:defRPr>
    </a:lvl7pPr>
    <a:lvl8pPr marL="3200400" algn="l" defTabSz="914400" rtl="0" eaLnBrk="1" latinLnBrk="0" hangingPunct="1">
      <a:defRPr sz="3200" kern="1200">
        <a:solidFill>
          <a:schemeClr val="tx1"/>
        </a:solidFill>
        <a:latin typeface="Times New Roman" charset="0"/>
        <a:ea typeface="+mn-ea"/>
        <a:cs typeface="+mn-cs"/>
      </a:defRPr>
    </a:lvl8pPr>
    <a:lvl9pPr marL="3657600" algn="l" defTabSz="914400" rtl="0" eaLnBrk="1" latinLnBrk="0" hangingPunct="1">
      <a:defRPr sz="3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66FF"/>
    <a:srgbClr val="660033"/>
    <a:srgbClr val="FFFF00"/>
    <a:srgbClr val="FFFF66"/>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426"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6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63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63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63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63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Times New Roman" charset="0"/>
              </a:defRPr>
            </a:lvl1pPr>
          </a:lstStyle>
          <a:p>
            <a:fld id="{C02306D3-7E0F-4CE2-BAAE-B63485EA3F77}" type="slidenum">
              <a:rPr lang="ar-SA"/>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3175" y="2438400"/>
            <a:ext cx="9147175" cy="1063625"/>
            <a:chOff x="-2" y="1536"/>
            <a:chExt cx="5762" cy="670"/>
          </a:xfrm>
        </p:grpSpPr>
        <p:grpSp>
          <p:nvGrpSpPr>
            <p:cNvPr id="6147" name="Group 3"/>
            <p:cNvGrpSpPr>
              <a:grpSpLocks/>
            </p:cNvGrpSpPr>
            <p:nvPr/>
          </p:nvGrpSpPr>
          <p:grpSpPr bwMode="auto">
            <a:xfrm flipH="1">
              <a:off x="-2" y="1562"/>
              <a:ext cx="5762" cy="638"/>
              <a:chOff x="-2" y="1562"/>
              <a:chExt cx="5762" cy="638"/>
            </a:xfrm>
          </p:grpSpPr>
          <p:sp>
            <p:nvSpPr>
              <p:cNvPr id="6148"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US"/>
              </a:p>
            </p:txBody>
          </p:sp>
          <p:sp>
            <p:nvSpPr>
              <p:cNvPr id="6149"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a:p>
            </p:txBody>
          </p:sp>
          <p:sp>
            <p:nvSpPr>
              <p:cNvPr id="6150"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US"/>
              </a:p>
            </p:txBody>
          </p:sp>
          <p:sp>
            <p:nvSpPr>
              <p:cNvPr id="6151"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US"/>
              </a:p>
            </p:txBody>
          </p:sp>
          <p:sp>
            <p:nvSpPr>
              <p:cNvPr id="6152"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US"/>
              </a:p>
            </p:txBody>
          </p:sp>
          <p:sp>
            <p:nvSpPr>
              <p:cNvPr id="6153"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6154"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a:p>
            </p:txBody>
          </p:sp>
          <p:sp>
            <p:nvSpPr>
              <p:cNvPr id="6155"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a:p>
            </p:txBody>
          </p:sp>
          <p:sp>
            <p:nvSpPr>
              <p:cNvPr id="6156"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US"/>
              </a:p>
            </p:txBody>
          </p:sp>
          <p:sp>
            <p:nvSpPr>
              <p:cNvPr id="6157"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US"/>
              </a:p>
            </p:txBody>
          </p:sp>
          <p:sp>
            <p:nvSpPr>
              <p:cNvPr id="6158"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US"/>
              </a:p>
            </p:txBody>
          </p:sp>
          <p:sp>
            <p:nvSpPr>
              <p:cNvPr id="6159"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6160"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US"/>
              </a:p>
            </p:txBody>
          </p:sp>
          <p:sp>
            <p:nvSpPr>
              <p:cNvPr id="6161"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US"/>
              </a:p>
            </p:txBody>
          </p:sp>
          <p:sp>
            <p:nvSpPr>
              <p:cNvPr id="6162"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US"/>
              </a:p>
            </p:txBody>
          </p:sp>
          <p:sp>
            <p:nvSpPr>
              <p:cNvPr id="6163"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US"/>
              </a:p>
            </p:txBody>
          </p:sp>
          <p:sp>
            <p:nvSpPr>
              <p:cNvPr id="6164"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US"/>
              </a:p>
            </p:txBody>
          </p:sp>
          <p:sp>
            <p:nvSpPr>
              <p:cNvPr id="6165"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6166"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a:p>
            </p:txBody>
          </p:sp>
        </p:grpSp>
        <p:sp>
          <p:nvSpPr>
            <p:cNvPr id="6167"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endParaRPr lang="en-US"/>
            </a:p>
          </p:txBody>
        </p:sp>
        <p:sp>
          <p:nvSpPr>
            <p:cNvPr id="6168"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endParaRPr lang="en-US"/>
            </a:p>
          </p:txBody>
        </p:sp>
      </p:grpSp>
      <p:sp>
        <p:nvSpPr>
          <p:cNvPr id="6169" name="Rectangle 25"/>
          <p:cNvSpPr>
            <a:spLocks noGrp="1" noChangeArrowheads="1"/>
          </p:cNvSpPr>
          <p:nvPr>
            <p:ph type="ctrTitle"/>
          </p:nvPr>
        </p:nvSpPr>
        <p:spPr>
          <a:xfrm>
            <a:off x="1173163" y="379413"/>
            <a:ext cx="7772400" cy="2105025"/>
          </a:xfrm>
        </p:spPr>
        <p:txBody>
          <a:bodyPr anchor="b">
            <a:spAutoFit/>
          </a:bodyPr>
          <a:lstStyle>
            <a:lvl1pPr>
              <a:defRPr sz="6600"/>
            </a:lvl1pPr>
          </a:lstStyle>
          <a:p>
            <a:r>
              <a:rPr lang="en-US"/>
              <a:t>Click to edit Master title style</a:t>
            </a:r>
          </a:p>
        </p:txBody>
      </p:sp>
      <p:sp>
        <p:nvSpPr>
          <p:cNvPr id="6170"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E5F30B2-1842-459B-8C98-FDA42018FED6}"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1813" y="228600"/>
            <a:ext cx="20637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43613"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54E7D54-5F32-4DC9-AFC8-2A52FC306A4C}"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B34EC0D-36EA-4A46-8A47-F19A4137CE9D}"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E809388-0EA5-4928-BC4C-09378A6406D8}"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4052888"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1088" y="1371600"/>
            <a:ext cx="405447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1D56497-5EBA-4CE3-832A-970422BB7E53}"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9E9EAB3C-1CD3-4E4F-85B5-6C864535DCE6}"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2A6A24F-75E2-432C-9342-DEA92F10AE23}"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B2978A6-0D46-4EF6-999A-D08FDF1E32E1}"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43150C3-6CEC-44A3-99E0-E13AA3D7CEAE}"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07357A4-69CB-4C0D-B4ED-26EDA8049EC7}"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152400" y="-4763"/>
            <a:ext cx="381000" cy="6858001"/>
            <a:chOff x="0" y="-3"/>
            <a:chExt cx="670" cy="4320"/>
          </a:xfrm>
        </p:grpSpPr>
        <p:grpSp>
          <p:nvGrpSpPr>
            <p:cNvPr id="5123" name="Group 3"/>
            <p:cNvGrpSpPr>
              <a:grpSpLocks/>
            </p:cNvGrpSpPr>
            <p:nvPr/>
          </p:nvGrpSpPr>
          <p:grpSpPr bwMode="auto">
            <a:xfrm rot="16200000" flipH="1">
              <a:off x="-1815" y="1838"/>
              <a:ext cx="4320" cy="638"/>
              <a:chOff x="-2" y="1562"/>
              <a:chExt cx="5762" cy="638"/>
            </a:xfrm>
          </p:grpSpPr>
          <p:sp>
            <p:nvSpPr>
              <p:cNvPr id="5124"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US"/>
              </a:p>
            </p:txBody>
          </p:sp>
          <p:sp>
            <p:nvSpPr>
              <p:cNvPr id="5125"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a:p>
            </p:txBody>
          </p:sp>
          <p:sp>
            <p:nvSpPr>
              <p:cNvPr id="5126"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US"/>
              </a:p>
            </p:txBody>
          </p:sp>
          <p:sp>
            <p:nvSpPr>
              <p:cNvPr id="5127"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US"/>
              </a:p>
            </p:txBody>
          </p:sp>
          <p:sp>
            <p:nvSpPr>
              <p:cNvPr id="5128"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US"/>
              </a:p>
            </p:txBody>
          </p:sp>
          <p:sp>
            <p:nvSpPr>
              <p:cNvPr id="5129"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5130"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a:p>
            </p:txBody>
          </p:sp>
          <p:sp>
            <p:nvSpPr>
              <p:cNvPr id="5131"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a:p>
            </p:txBody>
          </p:sp>
          <p:sp>
            <p:nvSpPr>
              <p:cNvPr id="5132"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US"/>
              </a:p>
            </p:txBody>
          </p:sp>
          <p:sp>
            <p:nvSpPr>
              <p:cNvPr id="5133"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US"/>
              </a:p>
            </p:txBody>
          </p:sp>
          <p:sp>
            <p:nvSpPr>
              <p:cNvPr id="5134"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US"/>
              </a:p>
            </p:txBody>
          </p:sp>
          <p:sp>
            <p:nvSpPr>
              <p:cNvPr id="5135"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5136"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US"/>
              </a:p>
            </p:txBody>
          </p:sp>
          <p:sp>
            <p:nvSpPr>
              <p:cNvPr id="5137"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US"/>
              </a:p>
            </p:txBody>
          </p:sp>
          <p:sp>
            <p:nvSpPr>
              <p:cNvPr id="5138"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US"/>
              </a:p>
            </p:txBody>
          </p:sp>
          <p:sp>
            <p:nvSpPr>
              <p:cNvPr id="5139"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US"/>
              </a:p>
            </p:txBody>
          </p:sp>
          <p:sp>
            <p:nvSpPr>
              <p:cNvPr id="5140"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US"/>
              </a:p>
            </p:txBody>
          </p:sp>
          <p:sp>
            <p:nvSpPr>
              <p:cNvPr id="5141"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a:p>
            </p:txBody>
          </p:sp>
          <p:sp>
            <p:nvSpPr>
              <p:cNvPr id="5142"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a:p>
            </p:txBody>
          </p:sp>
        </p:grpSp>
        <p:sp>
          <p:nvSpPr>
            <p:cNvPr id="5143"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endParaRPr lang="en-US"/>
            </a:p>
          </p:txBody>
        </p:sp>
        <p:sp>
          <p:nvSpPr>
            <p:cNvPr id="5144"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endParaRPr lang="en-US"/>
            </a:p>
          </p:txBody>
        </p:sp>
      </p:grpSp>
      <p:sp>
        <p:nvSpPr>
          <p:cNvPr id="5145" name="Rectangle 25"/>
          <p:cNvSpPr>
            <a:spLocks noGrp="1" noChangeArrowheads="1"/>
          </p:cNvSpPr>
          <p:nvPr>
            <p:ph type="title"/>
          </p:nvPr>
        </p:nvSpPr>
        <p:spPr bwMode="auto">
          <a:xfrm>
            <a:off x="685800" y="228600"/>
            <a:ext cx="8259763"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46" name="Rectangle 26"/>
          <p:cNvSpPr>
            <a:spLocks noGrp="1" noChangeArrowheads="1"/>
          </p:cNvSpPr>
          <p:nvPr>
            <p:ph type="body" idx="1"/>
          </p:nvPr>
        </p:nvSpPr>
        <p:spPr bwMode="auto">
          <a:xfrm>
            <a:off x="685800" y="1371600"/>
            <a:ext cx="8259763"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49" name="Rectangle 29"/>
          <p:cNvSpPr>
            <a:spLocks noGrp="1" noChangeArrowheads="1"/>
          </p:cNvSpPr>
          <p:nvPr>
            <p:ph type="sldNum" sz="quarter" idx="4"/>
          </p:nvPr>
        </p:nvSpPr>
        <p:spPr bwMode="auto">
          <a:xfrm>
            <a:off x="8458200" y="6553200"/>
            <a:ext cx="609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Arial" charset="0"/>
                <a:cs typeface="Arial" charset="0"/>
              </a:defRPr>
            </a:lvl1pPr>
          </a:lstStyle>
          <a:p>
            <a:fld id="{9C3532B6-5650-4EDC-8E54-6094328BA524}" type="slidenum">
              <a:rPr lang="ar-SA"/>
              <a:pPr/>
              <a:t>‹#›</a:t>
            </a:fld>
            <a:endParaRPr lang="en-US"/>
          </a:p>
        </p:txBody>
      </p:sp>
      <p:sp>
        <p:nvSpPr>
          <p:cNvPr id="5150" name="Rectangle 30"/>
          <p:cNvSpPr>
            <a:spLocks noChangeArrowheads="1"/>
          </p:cNvSpPr>
          <p:nvPr/>
        </p:nvSpPr>
        <p:spPr bwMode="auto">
          <a:xfrm>
            <a:off x="1042988" y="6248400"/>
            <a:ext cx="7200900" cy="457200"/>
          </a:xfrm>
          <a:prstGeom prst="rect">
            <a:avLst/>
          </a:prstGeom>
          <a:noFill/>
          <a:ln w="9525">
            <a:noFill/>
            <a:miter lim="800000"/>
            <a:headEnd/>
            <a:tailEnd/>
          </a:ln>
          <a:effectLst/>
        </p:spPr>
        <p:txBody>
          <a:bodyPr anchor="b"/>
          <a:lstStyle/>
          <a:p>
            <a:pPr algn="ctr"/>
            <a:endParaRPr lang="en-US" sz="2400"/>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4000">
          <a:solidFill>
            <a:srgbClr val="FFFF66"/>
          </a:solidFill>
          <a:latin typeface="+mj-lt"/>
          <a:ea typeface="+mj-ea"/>
          <a:cs typeface="+mj-cs"/>
        </a:defRPr>
      </a:lvl1pPr>
      <a:lvl2pPr algn="l" rtl="0" fontAlgn="base">
        <a:spcBef>
          <a:spcPct val="0"/>
        </a:spcBef>
        <a:spcAft>
          <a:spcPct val="0"/>
        </a:spcAft>
        <a:defRPr sz="4000">
          <a:solidFill>
            <a:srgbClr val="FFFF66"/>
          </a:solidFill>
          <a:latin typeface="Times New Roman" charset="0"/>
        </a:defRPr>
      </a:lvl2pPr>
      <a:lvl3pPr algn="l" rtl="0" fontAlgn="base">
        <a:spcBef>
          <a:spcPct val="0"/>
        </a:spcBef>
        <a:spcAft>
          <a:spcPct val="0"/>
        </a:spcAft>
        <a:defRPr sz="4000">
          <a:solidFill>
            <a:srgbClr val="FFFF66"/>
          </a:solidFill>
          <a:latin typeface="Times New Roman" charset="0"/>
        </a:defRPr>
      </a:lvl3pPr>
      <a:lvl4pPr algn="l" rtl="0" fontAlgn="base">
        <a:spcBef>
          <a:spcPct val="0"/>
        </a:spcBef>
        <a:spcAft>
          <a:spcPct val="0"/>
        </a:spcAft>
        <a:defRPr sz="4000">
          <a:solidFill>
            <a:srgbClr val="FFFF66"/>
          </a:solidFill>
          <a:latin typeface="Times New Roman" charset="0"/>
        </a:defRPr>
      </a:lvl4pPr>
      <a:lvl5pPr algn="l" rtl="0" fontAlgn="base">
        <a:spcBef>
          <a:spcPct val="0"/>
        </a:spcBef>
        <a:spcAft>
          <a:spcPct val="0"/>
        </a:spcAft>
        <a:defRPr sz="4000">
          <a:solidFill>
            <a:srgbClr val="FFFF66"/>
          </a:solidFill>
          <a:latin typeface="Times New Roman" charset="0"/>
        </a:defRPr>
      </a:lvl5pPr>
      <a:lvl6pPr marL="457200" algn="l" rtl="0" fontAlgn="base">
        <a:spcBef>
          <a:spcPct val="0"/>
        </a:spcBef>
        <a:spcAft>
          <a:spcPct val="0"/>
        </a:spcAft>
        <a:defRPr sz="4000">
          <a:solidFill>
            <a:srgbClr val="FFFF66"/>
          </a:solidFill>
          <a:latin typeface="Times New Roman" charset="0"/>
        </a:defRPr>
      </a:lvl6pPr>
      <a:lvl7pPr marL="914400" algn="l" rtl="0" fontAlgn="base">
        <a:spcBef>
          <a:spcPct val="0"/>
        </a:spcBef>
        <a:spcAft>
          <a:spcPct val="0"/>
        </a:spcAft>
        <a:defRPr sz="4000">
          <a:solidFill>
            <a:srgbClr val="FFFF66"/>
          </a:solidFill>
          <a:latin typeface="Times New Roman" charset="0"/>
        </a:defRPr>
      </a:lvl7pPr>
      <a:lvl8pPr marL="1371600" algn="l" rtl="0" fontAlgn="base">
        <a:spcBef>
          <a:spcPct val="0"/>
        </a:spcBef>
        <a:spcAft>
          <a:spcPct val="0"/>
        </a:spcAft>
        <a:defRPr sz="4000">
          <a:solidFill>
            <a:srgbClr val="FFFF66"/>
          </a:solidFill>
          <a:latin typeface="Times New Roman" charset="0"/>
        </a:defRPr>
      </a:lvl8pPr>
      <a:lvl9pPr marL="1828800" algn="l" rtl="0" fontAlgn="base">
        <a:spcBef>
          <a:spcPct val="0"/>
        </a:spcBef>
        <a:spcAft>
          <a:spcPct val="0"/>
        </a:spcAft>
        <a:defRPr sz="4000">
          <a:solidFill>
            <a:srgbClr val="FFFF66"/>
          </a:solidFill>
          <a:latin typeface="Times New Roman"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8E7F588-C615-4473-B42C-0556355577E3}" type="slidenum">
              <a:rPr lang="ar-SA"/>
              <a:pPr/>
              <a:t>1</a:t>
            </a:fld>
            <a:endParaRPr lang="en-US"/>
          </a:p>
        </p:txBody>
      </p:sp>
      <p:sp>
        <p:nvSpPr>
          <p:cNvPr id="189442" name="Rectangle 2"/>
          <p:cNvSpPr>
            <a:spLocks noGrp="1" noChangeArrowheads="1"/>
          </p:cNvSpPr>
          <p:nvPr>
            <p:ph type="title"/>
          </p:nvPr>
        </p:nvSpPr>
        <p:spPr/>
        <p:txBody>
          <a:bodyPr/>
          <a:lstStyle/>
          <a:p>
            <a:pPr algn="r" rtl="1"/>
            <a:r>
              <a:rPr lang="fa-IR"/>
              <a:t> </a:t>
            </a:r>
            <a:r>
              <a:rPr lang="fa-IR" b="1">
                <a:cs typeface="Times New Roman" charset="0"/>
              </a:rPr>
              <a:t>برخي از اصول يادگيري:</a:t>
            </a:r>
            <a:r>
              <a:rPr lang="en-US" b="1">
                <a:cs typeface="Times New Roman" charset="0"/>
              </a:rPr>
              <a:t>  </a:t>
            </a:r>
          </a:p>
        </p:txBody>
      </p:sp>
      <p:sp>
        <p:nvSpPr>
          <p:cNvPr id="189443" name="Rectangle 3"/>
          <p:cNvSpPr>
            <a:spLocks noGrp="1" noChangeArrowheads="1"/>
          </p:cNvSpPr>
          <p:nvPr>
            <p:ph type="body" idx="1"/>
          </p:nvPr>
        </p:nvSpPr>
        <p:spPr/>
        <p:txBody>
          <a:bodyPr/>
          <a:lstStyle/>
          <a:p>
            <a:pPr algn="r" rtl="1">
              <a:lnSpc>
                <a:spcPct val="80000"/>
              </a:lnSpc>
            </a:pPr>
            <a:r>
              <a:rPr lang="fa-IR" sz="2800">
                <a:cs typeface="Times New Roman" charset="0"/>
              </a:rPr>
              <a:t>اصولاً در اختيار يادگيرنده است </a:t>
            </a:r>
          </a:p>
          <a:p>
            <a:pPr algn="r" rtl="1">
              <a:lnSpc>
                <a:spcPct val="80000"/>
              </a:lnSpc>
            </a:pPr>
            <a:r>
              <a:rPr lang="fa-IR" sz="2800">
                <a:cs typeface="Times New Roman" charset="0"/>
              </a:rPr>
              <a:t>فردي و منحصر به فرد است </a:t>
            </a:r>
          </a:p>
          <a:p>
            <a:pPr algn="r" rtl="1">
              <a:lnSpc>
                <a:spcPct val="80000"/>
              </a:lnSpc>
            </a:pPr>
            <a:r>
              <a:rPr lang="fa-IR" sz="2800">
                <a:cs typeface="Times New Roman" charset="0"/>
              </a:rPr>
              <a:t>تحت تاثيرحالت عمومي يادگيرنده است </a:t>
            </a:r>
          </a:p>
          <a:p>
            <a:pPr algn="r" rtl="1">
              <a:lnSpc>
                <a:spcPct val="80000"/>
              </a:lnSpc>
            </a:pPr>
            <a:r>
              <a:rPr lang="fa-IR" sz="2800">
                <a:cs typeface="Times New Roman" charset="0"/>
              </a:rPr>
              <a:t>همكاري و همگامي است </a:t>
            </a:r>
          </a:p>
          <a:p>
            <a:pPr algn="r" rtl="1">
              <a:lnSpc>
                <a:spcPct val="80000"/>
              </a:lnSpc>
            </a:pPr>
            <a:r>
              <a:rPr lang="fa-IR" sz="2800">
                <a:cs typeface="Times New Roman" charset="0"/>
              </a:rPr>
              <a:t>يك فرآيند تكاملي است </a:t>
            </a:r>
          </a:p>
          <a:p>
            <a:pPr algn="r" rtl="1">
              <a:lnSpc>
                <a:spcPct val="80000"/>
              </a:lnSpc>
            </a:pPr>
            <a:r>
              <a:rPr lang="fa-IR" sz="2800">
                <a:cs typeface="Times New Roman" charset="0"/>
              </a:rPr>
              <a:t>منتج از تجربه است </a:t>
            </a:r>
          </a:p>
          <a:p>
            <a:pPr algn="r" rtl="1">
              <a:lnSpc>
                <a:spcPct val="80000"/>
              </a:lnSpc>
            </a:pPr>
            <a:r>
              <a:rPr lang="fa-IR" sz="2800">
                <a:cs typeface="Times New Roman" charset="0"/>
              </a:rPr>
              <a:t>به صورت مستقيم قابل مشاهده نمي باشد  </a:t>
            </a:r>
          </a:p>
          <a:p>
            <a:pPr algn="r" rtl="1">
              <a:lnSpc>
                <a:spcPct val="80000"/>
              </a:lnSpc>
            </a:pPr>
            <a:r>
              <a:rPr lang="fa-IR" sz="2800">
                <a:cs typeface="Times New Roman" charset="0"/>
              </a:rPr>
              <a:t> يادگيري يك عمل فردي است </a:t>
            </a:r>
          </a:p>
          <a:p>
            <a:pPr algn="r" rtl="1">
              <a:lnSpc>
                <a:spcPct val="80000"/>
              </a:lnSpc>
            </a:pPr>
            <a:r>
              <a:rPr lang="fa-IR" sz="2800">
                <a:cs typeface="Times New Roman" charset="0"/>
              </a:rPr>
              <a:t>انگيزه كليد اصلي يادگيري است </a:t>
            </a:r>
          </a:p>
          <a:p>
            <a:pPr algn="r" rtl="1">
              <a:lnSpc>
                <a:spcPct val="80000"/>
              </a:lnSpc>
            </a:pPr>
            <a:r>
              <a:rPr lang="fa-IR" sz="2800">
                <a:cs typeface="Times New Roman" charset="0"/>
              </a:rPr>
              <a:t>تناسب تجربه ياددهند بايد براي يادگيرنده روشن باشد </a:t>
            </a:r>
          </a:p>
          <a:p>
            <a:pPr algn="r" rtl="1">
              <a:lnSpc>
                <a:spcPct val="80000"/>
              </a:lnSpc>
            </a:pPr>
            <a:r>
              <a:rPr lang="fa-IR" sz="2800">
                <a:cs typeface="Times New Roman" charset="0"/>
              </a:rPr>
              <a:t>« آگاه كردن » يادگيرنده مهم است</a:t>
            </a:r>
            <a:r>
              <a:rPr lang="fa-IR" sz="2800"/>
              <a:t> </a:t>
            </a:r>
            <a:endParaRPr lang="en-US"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051F0A-29F6-4A2A-BADE-3218F3279499}" type="slidenum">
              <a:rPr lang="ar-SA"/>
              <a:pPr/>
              <a:t>10</a:t>
            </a:fld>
            <a:endParaRPr lang="en-US"/>
          </a:p>
        </p:txBody>
      </p:sp>
      <p:sp>
        <p:nvSpPr>
          <p:cNvPr id="137218" name="Rectangle 2"/>
          <p:cNvSpPr>
            <a:spLocks noGrp="1" noChangeArrowheads="1"/>
          </p:cNvSpPr>
          <p:nvPr>
            <p:ph type="title"/>
          </p:nvPr>
        </p:nvSpPr>
        <p:spPr/>
        <p:txBody>
          <a:bodyPr/>
          <a:lstStyle/>
          <a:p>
            <a:r>
              <a:rPr lang="en-US"/>
              <a:t>Adult Learning</a:t>
            </a:r>
          </a:p>
        </p:txBody>
      </p:sp>
      <p:sp>
        <p:nvSpPr>
          <p:cNvPr id="137219" name="Rectangle 3"/>
          <p:cNvSpPr>
            <a:spLocks noGrp="1" noChangeArrowheads="1"/>
          </p:cNvSpPr>
          <p:nvPr>
            <p:ph type="body" idx="1"/>
          </p:nvPr>
        </p:nvSpPr>
        <p:spPr/>
        <p:txBody>
          <a:bodyPr/>
          <a:lstStyle/>
          <a:p>
            <a:r>
              <a:rPr lang="en-US"/>
              <a:t>Lorge focused on adults’ ability to learn rather than on the speed or rate of learning (that is, when time pressure was removed), adults up to age seventy did as well as younger adults.</a:t>
            </a:r>
          </a:p>
          <a:p>
            <a:r>
              <a:rPr lang="en-US"/>
              <a:t>Today it is recognized that adults score better on some aspects of intelligence as they age and worse on others, resulting in a fairly stable composite measure of intelligence until very old age (Schaie and Willis, 1986).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dissolve">
                                      <p:cBhvr>
                                        <p:cTn id="7" dur="500"/>
                                        <p:tgtEl>
                                          <p:spTgt spid="137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dissolve">
                                      <p:cBhvr>
                                        <p:cTn id="12" dur="500"/>
                                        <p:tgtEl>
                                          <p:spTgt spid="137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D9F5216-196D-43AB-B92B-13245D0BB23F}" type="slidenum">
              <a:rPr lang="ar-SA"/>
              <a:pPr/>
              <a:t>11</a:t>
            </a:fld>
            <a:endParaRPr lang="en-US"/>
          </a:p>
        </p:txBody>
      </p:sp>
      <p:sp>
        <p:nvSpPr>
          <p:cNvPr id="138242" name="Rectangle 2"/>
          <p:cNvSpPr>
            <a:spLocks noGrp="1" noChangeArrowheads="1"/>
          </p:cNvSpPr>
          <p:nvPr>
            <p:ph type="title"/>
          </p:nvPr>
        </p:nvSpPr>
        <p:spPr/>
        <p:txBody>
          <a:bodyPr/>
          <a:lstStyle/>
          <a:p>
            <a:r>
              <a:rPr lang="en-US"/>
              <a:t>Andragogy</a:t>
            </a:r>
          </a:p>
        </p:txBody>
      </p:sp>
      <p:sp>
        <p:nvSpPr>
          <p:cNvPr id="138243" name="Rectangle 3"/>
          <p:cNvSpPr>
            <a:spLocks noGrp="1" noChangeArrowheads="1"/>
          </p:cNvSpPr>
          <p:nvPr>
            <p:ph type="body" idx="1"/>
          </p:nvPr>
        </p:nvSpPr>
        <p:spPr/>
        <p:txBody>
          <a:bodyPr/>
          <a:lstStyle/>
          <a:p>
            <a:r>
              <a:rPr lang="en-US"/>
              <a:t>In 1968, Malcolm Knowles proposed “a new label and a new technology” of adult learning to distinguish it from pre-adult schooling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dissolve">
                                      <p:cBhvr>
                                        <p:cTn id="7" dur="500"/>
                                        <p:tgtEl>
                                          <p:spTgt spid="138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4E0163-6489-42BE-B74F-594766E533D6}" type="slidenum">
              <a:rPr lang="ar-SA"/>
              <a:pPr/>
              <a:t>12</a:t>
            </a:fld>
            <a:endParaRPr lang="en-US"/>
          </a:p>
        </p:txBody>
      </p:sp>
      <p:sp>
        <p:nvSpPr>
          <p:cNvPr id="153602" name="Rectangle 2"/>
          <p:cNvSpPr>
            <a:spLocks noGrp="1" noChangeArrowheads="1"/>
          </p:cNvSpPr>
          <p:nvPr>
            <p:ph type="title"/>
          </p:nvPr>
        </p:nvSpPr>
        <p:spPr>
          <a:xfrm>
            <a:off x="685800" y="228600"/>
            <a:ext cx="7772400" cy="609600"/>
          </a:xfrm>
        </p:spPr>
        <p:txBody>
          <a:bodyPr/>
          <a:lstStyle/>
          <a:p>
            <a:r>
              <a:rPr lang="en-US"/>
              <a:t>Andragogy </a:t>
            </a:r>
            <a:r>
              <a:rPr lang="en-US" sz="2800" i="1"/>
              <a:t>(Malcolm Knowles)</a:t>
            </a:r>
            <a:r>
              <a:rPr lang="en-US"/>
              <a:t> </a:t>
            </a:r>
          </a:p>
        </p:txBody>
      </p:sp>
      <p:sp>
        <p:nvSpPr>
          <p:cNvPr id="153603" name="Rectangle 3"/>
          <p:cNvSpPr>
            <a:spLocks noGrp="1" noChangeArrowheads="1"/>
          </p:cNvSpPr>
          <p:nvPr>
            <p:ph type="body" idx="1"/>
          </p:nvPr>
        </p:nvSpPr>
        <p:spPr>
          <a:xfrm>
            <a:off x="685800" y="990600"/>
            <a:ext cx="7772400" cy="5105400"/>
          </a:xfrm>
        </p:spPr>
        <p:txBody>
          <a:bodyPr/>
          <a:lstStyle/>
          <a:p>
            <a:pPr>
              <a:lnSpc>
                <a:spcPct val="90000"/>
              </a:lnSpc>
              <a:buClr>
                <a:srgbClr val="66FF33"/>
              </a:buClr>
              <a:buFont typeface="Wingdings" pitchFamily="2" charset="2"/>
              <a:buChar char="q"/>
            </a:pPr>
            <a:r>
              <a:rPr lang="en-US" sz="2800"/>
              <a:t>Andragogy is the art and science of helping adults learn: </a:t>
            </a:r>
          </a:p>
          <a:p>
            <a:pPr lvl="1">
              <a:lnSpc>
                <a:spcPct val="90000"/>
              </a:lnSpc>
              <a:buClr>
                <a:srgbClr val="66FF33"/>
              </a:buClr>
              <a:buFont typeface="Wingdings" pitchFamily="2" charset="2"/>
              <a:buChar char="Ø"/>
            </a:pPr>
            <a:r>
              <a:rPr lang="en-US" sz="2400"/>
              <a:t>Adults desire and enact a tendency toward self-directedness as they mature </a:t>
            </a:r>
          </a:p>
          <a:p>
            <a:pPr lvl="1">
              <a:lnSpc>
                <a:spcPct val="90000"/>
              </a:lnSpc>
              <a:buClr>
                <a:srgbClr val="66FF33"/>
              </a:buClr>
              <a:buFont typeface="Wingdings" pitchFamily="2" charset="2"/>
              <a:buChar char="Ø"/>
            </a:pPr>
            <a:r>
              <a:rPr lang="en-US" sz="2400"/>
              <a:t>Adults’ experiences are a rich resource for learning. They learn more effectively through experimental activities such as problem solving</a:t>
            </a:r>
          </a:p>
          <a:p>
            <a:pPr lvl="1">
              <a:lnSpc>
                <a:spcPct val="90000"/>
              </a:lnSpc>
              <a:buClr>
                <a:srgbClr val="66FF33"/>
              </a:buClr>
              <a:buFont typeface="Wingdings" pitchFamily="2" charset="2"/>
              <a:buChar char="Ø"/>
            </a:pPr>
            <a:r>
              <a:rPr lang="en-US" sz="2400"/>
              <a:t>Adults are aware of specific learning needs generated by real life</a:t>
            </a:r>
          </a:p>
          <a:p>
            <a:pPr lvl="1">
              <a:lnSpc>
                <a:spcPct val="90000"/>
              </a:lnSpc>
              <a:buClr>
                <a:srgbClr val="66FF33"/>
              </a:buClr>
              <a:buFont typeface="Wingdings" pitchFamily="2" charset="2"/>
              <a:buChar char="Ø"/>
            </a:pPr>
            <a:r>
              <a:rPr lang="en-US" sz="2400"/>
              <a:t>Adults are competency-based learners who wish to apply knowledge to immediate circumstances</a:t>
            </a:r>
          </a:p>
          <a:p>
            <a:pPr>
              <a:lnSpc>
                <a:spcPct val="90000"/>
              </a:lnSpc>
              <a:buClr>
                <a:srgbClr val="66FF33"/>
              </a:buClr>
              <a:buFont typeface="Wingdings" pitchFamily="2" charset="2"/>
              <a:buChar char="q"/>
            </a:pPr>
            <a:r>
              <a:rPr lang="en-US" sz="2800"/>
              <a:t>A climate of mutual respect is most important for learning: trust, support, and caring are essential components. Learning is pleasant and this should be emphasized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box(out)">
                                      <p:cBhvr>
                                        <p:cTn id="7" dur="500"/>
                                        <p:tgtEl>
                                          <p:spTgt spid="15360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box(out)">
                                      <p:cBhvr>
                                        <p:cTn id="12" dur="500"/>
                                        <p:tgtEl>
                                          <p:spTgt spid="15360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box(out)">
                                      <p:cBhvr>
                                        <p:cTn id="17" dur="500"/>
                                        <p:tgtEl>
                                          <p:spTgt spid="15360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53603">
                                            <p:txEl>
                                              <p:pRg st="3" end="3"/>
                                            </p:txEl>
                                          </p:spTgt>
                                        </p:tgtEl>
                                        <p:attrNameLst>
                                          <p:attrName>style.visibility</p:attrName>
                                        </p:attrNameLst>
                                      </p:cBhvr>
                                      <p:to>
                                        <p:strVal val="visible"/>
                                      </p:to>
                                    </p:set>
                                    <p:animEffect transition="in" filter="box(out)">
                                      <p:cBhvr>
                                        <p:cTn id="22" dur="500"/>
                                        <p:tgtEl>
                                          <p:spTgt spid="15360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53603">
                                            <p:txEl>
                                              <p:pRg st="4" end="4"/>
                                            </p:txEl>
                                          </p:spTgt>
                                        </p:tgtEl>
                                        <p:attrNameLst>
                                          <p:attrName>style.visibility</p:attrName>
                                        </p:attrNameLst>
                                      </p:cBhvr>
                                      <p:to>
                                        <p:strVal val="visible"/>
                                      </p:to>
                                    </p:set>
                                    <p:animEffect transition="in" filter="box(out)">
                                      <p:cBhvr>
                                        <p:cTn id="27" dur="500"/>
                                        <p:tgtEl>
                                          <p:spTgt spid="153603">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box(out)">
                                      <p:cBhvr>
                                        <p:cTn id="32" dur="500"/>
                                        <p:tgtEl>
                                          <p:spTgt spid="15360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A42EFFB-690C-4F42-9D95-32D482B53FC3}" type="slidenum">
              <a:rPr lang="ar-SA"/>
              <a:pPr/>
              <a:t>13</a:t>
            </a:fld>
            <a:endParaRPr lang="en-US"/>
          </a:p>
        </p:txBody>
      </p:sp>
      <p:sp>
        <p:nvSpPr>
          <p:cNvPr id="188418" name="Rectangle 2"/>
          <p:cNvSpPr>
            <a:spLocks noGrp="1" noChangeArrowheads="1"/>
          </p:cNvSpPr>
          <p:nvPr>
            <p:ph type="title"/>
          </p:nvPr>
        </p:nvSpPr>
        <p:spPr/>
        <p:txBody>
          <a:bodyPr/>
          <a:lstStyle/>
          <a:p>
            <a:r>
              <a:rPr lang="en-US"/>
              <a:t>Principles of adult learning</a:t>
            </a:r>
          </a:p>
        </p:txBody>
      </p:sp>
      <p:sp>
        <p:nvSpPr>
          <p:cNvPr id="188419" name="Rectangle 3"/>
          <p:cNvSpPr>
            <a:spLocks noGrp="1" noChangeArrowheads="1"/>
          </p:cNvSpPr>
          <p:nvPr>
            <p:ph type="body" idx="1"/>
          </p:nvPr>
        </p:nvSpPr>
        <p:spPr/>
        <p:txBody>
          <a:bodyPr/>
          <a:lstStyle/>
          <a:p>
            <a:r>
              <a:rPr lang="en-US"/>
              <a:t>Autonomous and self- directed </a:t>
            </a:r>
          </a:p>
          <a:p>
            <a:r>
              <a:rPr lang="en-US"/>
              <a:t>Life experiences and knowledge</a:t>
            </a:r>
          </a:p>
          <a:p>
            <a:r>
              <a:rPr lang="en-US"/>
              <a:t>Goal- oriented</a:t>
            </a:r>
          </a:p>
          <a:p>
            <a:r>
              <a:rPr lang="en-US"/>
              <a:t>Relevancy- oriented</a:t>
            </a:r>
          </a:p>
          <a:p>
            <a:r>
              <a:rPr lang="en-US"/>
              <a:t>Practical</a:t>
            </a:r>
          </a:p>
          <a:p>
            <a:r>
              <a:rPr lang="en-US"/>
              <a:t>Respect</a:t>
            </a: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B74C238-F43F-49F2-8557-486C0BF037B8}" type="slidenum">
              <a:rPr lang="ar-SA"/>
              <a:pPr/>
              <a:t>14</a:t>
            </a:fld>
            <a:endParaRPr lang="en-US"/>
          </a:p>
        </p:txBody>
      </p:sp>
      <p:sp>
        <p:nvSpPr>
          <p:cNvPr id="182276" name="Rectangle 4"/>
          <p:cNvSpPr>
            <a:spLocks noChangeArrowheads="1"/>
          </p:cNvSpPr>
          <p:nvPr/>
        </p:nvSpPr>
        <p:spPr bwMode="auto">
          <a:xfrm>
            <a:off x="1219200" y="990600"/>
            <a:ext cx="7315200" cy="2286000"/>
          </a:xfrm>
          <a:prstGeom prst="rect">
            <a:avLst/>
          </a:prstGeom>
          <a:noFill/>
          <a:ln w="9525">
            <a:noFill/>
            <a:miter lim="800000"/>
            <a:headEnd/>
            <a:tailEnd/>
          </a:ln>
          <a:effectLst/>
        </p:spPr>
        <p:txBody>
          <a:bodyPr/>
          <a:lstStyle/>
          <a:p>
            <a:pPr marL="342900" indent="-342900">
              <a:spcBef>
                <a:spcPct val="20000"/>
              </a:spcBef>
              <a:buClr>
                <a:schemeClr val="accent1"/>
              </a:buClr>
              <a:buSzPct val="80000"/>
              <a:buFont typeface="Wingdings" pitchFamily="2" charset="2"/>
              <a:buNone/>
            </a:pPr>
            <a:r>
              <a:rPr lang="en-US" sz="4000" b="1" i="1">
                <a:solidFill>
                  <a:srgbClr val="FFFF66"/>
                </a:solidFill>
              </a:rPr>
              <a:t>Adult Education is more effective when it is experience centered, related to learner’s real needs  and directed by learners themselves</a:t>
            </a:r>
            <a:r>
              <a:rPr lang="en-US" sz="4000">
                <a:solidFill>
                  <a:srgbClr val="FFFF66"/>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2276">
                                            <p:txEl>
                                              <p:pRg st="0" end="0"/>
                                            </p:txEl>
                                          </p:spTgt>
                                        </p:tgtEl>
                                        <p:attrNameLst>
                                          <p:attrName>style.visibility</p:attrName>
                                        </p:attrNameLst>
                                      </p:cBhvr>
                                      <p:to>
                                        <p:strVal val="visible"/>
                                      </p:to>
                                    </p:set>
                                    <p:animEffect transition="in" filter="dissolve">
                                      <p:cBhvr>
                                        <p:cTn id="7" dur="500"/>
                                        <p:tgtEl>
                                          <p:spTgt spid="1822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0"/>
          </p:nvPr>
        </p:nvSpPr>
        <p:spPr/>
        <p:txBody>
          <a:bodyPr/>
          <a:lstStyle/>
          <a:p>
            <a:fld id="{0C060F74-C8C9-4D1D-8821-82F37540D216}" type="slidenum">
              <a:rPr lang="ar-SA"/>
              <a:pPr/>
              <a:t>15</a:t>
            </a:fld>
            <a:endParaRPr lang="en-US"/>
          </a:p>
        </p:txBody>
      </p:sp>
      <p:sp>
        <p:nvSpPr>
          <p:cNvPr id="120836" name="Rectangle 4"/>
          <p:cNvSpPr>
            <a:spLocks noGrp="1" noChangeArrowheads="1"/>
          </p:cNvSpPr>
          <p:nvPr>
            <p:ph type="title"/>
          </p:nvPr>
        </p:nvSpPr>
        <p:spPr/>
        <p:txBody>
          <a:bodyPr/>
          <a:lstStyle/>
          <a:p>
            <a:pPr algn="ctr"/>
            <a:r>
              <a:rPr lang="en-US"/>
              <a:t>The Learner</a:t>
            </a:r>
          </a:p>
        </p:txBody>
      </p:sp>
      <p:sp>
        <p:nvSpPr>
          <p:cNvPr id="120837" name="Rectangle 5"/>
          <p:cNvSpPr>
            <a:spLocks noGrp="1" noChangeArrowheads="1"/>
          </p:cNvSpPr>
          <p:nvPr>
            <p:ph type="body" sz="half" idx="1"/>
          </p:nvPr>
        </p:nvSpPr>
        <p:spPr>
          <a:xfrm>
            <a:off x="685800" y="1905000"/>
            <a:ext cx="4052888" cy="4572000"/>
          </a:xfrm>
        </p:spPr>
        <p:txBody>
          <a:bodyPr/>
          <a:lstStyle/>
          <a:p>
            <a:r>
              <a:rPr lang="en-US" sz="2400"/>
              <a:t>The learner is dependent upon the instructor for all learning</a:t>
            </a:r>
          </a:p>
          <a:p>
            <a:r>
              <a:rPr lang="en-US" sz="2400"/>
              <a:t>The teacher/instructor assumes full responsibility for what is taught and how it is learned.</a:t>
            </a:r>
          </a:p>
          <a:p>
            <a:r>
              <a:rPr lang="en-US" sz="2400"/>
              <a:t>The teacher/instructor evaluates learning</a:t>
            </a:r>
          </a:p>
          <a:p>
            <a:endParaRPr lang="en-US" sz="2400"/>
          </a:p>
        </p:txBody>
      </p:sp>
      <p:sp>
        <p:nvSpPr>
          <p:cNvPr id="120838" name="Rectangle 6"/>
          <p:cNvSpPr>
            <a:spLocks noGrp="1" noChangeArrowheads="1"/>
          </p:cNvSpPr>
          <p:nvPr>
            <p:ph type="body" sz="half" idx="2"/>
          </p:nvPr>
        </p:nvSpPr>
        <p:spPr>
          <a:xfrm>
            <a:off x="4891088" y="1905000"/>
            <a:ext cx="4054475" cy="4572000"/>
          </a:xfrm>
        </p:spPr>
        <p:txBody>
          <a:bodyPr/>
          <a:lstStyle/>
          <a:p>
            <a:r>
              <a:rPr lang="en-US" sz="2400"/>
              <a:t>The learner is self-directed</a:t>
            </a:r>
          </a:p>
          <a:p>
            <a:r>
              <a:rPr lang="en-US" sz="2400"/>
              <a:t>The learner is responsible for his/her own learning</a:t>
            </a:r>
          </a:p>
          <a:p>
            <a:r>
              <a:rPr lang="en-US" sz="2400"/>
              <a:t>Self-evaluation is characteristic of this approach</a:t>
            </a:r>
          </a:p>
        </p:txBody>
      </p:sp>
      <p:sp>
        <p:nvSpPr>
          <p:cNvPr id="120839" name="Rectangle 7"/>
          <p:cNvSpPr>
            <a:spLocks noChangeArrowheads="1"/>
          </p:cNvSpPr>
          <p:nvPr/>
        </p:nvSpPr>
        <p:spPr bwMode="auto">
          <a:xfrm>
            <a:off x="685800" y="1219200"/>
            <a:ext cx="4052888"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20840" name="Rectangle 8"/>
          <p:cNvSpPr>
            <a:spLocks noChangeArrowheads="1"/>
          </p:cNvSpPr>
          <p:nvPr/>
        </p:nvSpPr>
        <p:spPr bwMode="auto">
          <a:xfrm>
            <a:off x="4891088" y="1219200"/>
            <a:ext cx="4054475"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20841" name="Rectangle 9"/>
          <p:cNvSpPr>
            <a:spLocks noChangeArrowheads="1"/>
          </p:cNvSpPr>
          <p:nvPr/>
        </p:nvSpPr>
        <p:spPr bwMode="auto">
          <a:xfrm>
            <a:off x="685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Pedagogical</a:t>
            </a:r>
          </a:p>
        </p:txBody>
      </p:sp>
      <p:sp>
        <p:nvSpPr>
          <p:cNvPr id="120842" name="Rectangle 10"/>
          <p:cNvSpPr>
            <a:spLocks noChangeArrowheads="1"/>
          </p:cNvSpPr>
          <p:nvPr/>
        </p:nvSpPr>
        <p:spPr bwMode="auto">
          <a:xfrm>
            <a:off x="4876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Andragogical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0"/>
          </p:nvPr>
        </p:nvSpPr>
        <p:spPr/>
        <p:txBody>
          <a:bodyPr/>
          <a:lstStyle/>
          <a:p>
            <a:fld id="{5439076B-2603-46FB-8D7C-3D8251B86B0D}" type="slidenum">
              <a:rPr lang="ar-SA"/>
              <a:pPr/>
              <a:t>16</a:t>
            </a:fld>
            <a:endParaRPr lang="en-US"/>
          </a:p>
        </p:txBody>
      </p:sp>
      <p:sp>
        <p:nvSpPr>
          <p:cNvPr id="126978" name="Rectangle 2"/>
          <p:cNvSpPr>
            <a:spLocks noGrp="1" noChangeArrowheads="1"/>
          </p:cNvSpPr>
          <p:nvPr>
            <p:ph type="title"/>
          </p:nvPr>
        </p:nvSpPr>
        <p:spPr/>
        <p:txBody>
          <a:bodyPr/>
          <a:lstStyle/>
          <a:p>
            <a:pPr algn="ctr"/>
            <a:r>
              <a:rPr lang="en-US" sz="3600"/>
              <a:t>Role of the Learner’s Experience</a:t>
            </a:r>
          </a:p>
        </p:txBody>
      </p:sp>
      <p:sp>
        <p:nvSpPr>
          <p:cNvPr id="126979" name="Rectangle 3"/>
          <p:cNvSpPr>
            <a:spLocks noGrp="1" noChangeArrowheads="1"/>
          </p:cNvSpPr>
          <p:nvPr>
            <p:ph type="body" sz="half" idx="1"/>
          </p:nvPr>
        </p:nvSpPr>
        <p:spPr>
          <a:xfrm>
            <a:off x="685800" y="1905000"/>
            <a:ext cx="4052888" cy="4572000"/>
          </a:xfrm>
        </p:spPr>
        <p:txBody>
          <a:bodyPr/>
          <a:lstStyle/>
          <a:p>
            <a:pPr>
              <a:lnSpc>
                <a:spcPct val="90000"/>
              </a:lnSpc>
            </a:pPr>
            <a:r>
              <a:rPr lang="en-US" sz="2400"/>
              <a:t>The learner comes to the activity with little experience that could be tapped as a resource for learning</a:t>
            </a:r>
          </a:p>
          <a:p>
            <a:pPr>
              <a:lnSpc>
                <a:spcPct val="90000"/>
              </a:lnSpc>
            </a:pPr>
            <a:r>
              <a:rPr lang="en-US" sz="2400"/>
              <a:t>The experience of the instructor is most influential</a:t>
            </a:r>
          </a:p>
        </p:txBody>
      </p:sp>
      <p:sp>
        <p:nvSpPr>
          <p:cNvPr id="126980" name="Rectangle 4"/>
          <p:cNvSpPr>
            <a:spLocks noGrp="1" noChangeArrowheads="1"/>
          </p:cNvSpPr>
          <p:nvPr>
            <p:ph type="body" sz="half" idx="2"/>
          </p:nvPr>
        </p:nvSpPr>
        <p:spPr>
          <a:xfrm>
            <a:off x="4891088" y="1905000"/>
            <a:ext cx="4054475" cy="4572000"/>
          </a:xfrm>
        </p:spPr>
        <p:txBody>
          <a:bodyPr/>
          <a:lstStyle/>
          <a:p>
            <a:pPr>
              <a:lnSpc>
                <a:spcPct val="90000"/>
              </a:lnSpc>
            </a:pPr>
            <a:r>
              <a:rPr lang="en-US" sz="2400"/>
              <a:t>Learner brings a greater volume and quality of experience</a:t>
            </a:r>
          </a:p>
          <a:p>
            <a:pPr>
              <a:lnSpc>
                <a:spcPct val="90000"/>
              </a:lnSpc>
            </a:pPr>
            <a:r>
              <a:rPr lang="en-US" sz="2400"/>
              <a:t>Adults are a rich resource for one another</a:t>
            </a:r>
          </a:p>
          <a:p>
            <a:pPr>
              <a:lnSpc>
                <a:spcPct val="90000"/>
              </a:lnSpc>
            </a:pPr>
            <a:r>
              <a:rPr lang="en-US" sz="2400"/>
              <a:t>Different experiences assure diversity in groups of adults</a:t>
            </a:r>
          </a:p>
          <a:p>
            <a:pPr>
              <a:lnSpc>
                <a:spcPct val="90000"/>
              </a:lnSpc>
            </a:pPr>
            <a:r>
              <a:rPr lang="en-US" sz="2400"/>
              <a:t>Experience becomes the source of self-identify</a:t>
            </a:r>
          </a:p>
        </p:txBody>
      </p:sp>
      <p:sp>
        <p:nvSpPr>
          <p:cNvPr id="126981" name="Rectangle 5"/>
          <p:cNvSpPr>
            <a:spLocks noChangeArrowheads="1"/>
          </p:cNvSpPr>
          <p:nvPr/>
        </p:nvSpPr>
        <p:spPr bwMode="auto">
          <a:xfrm>
            <a:off x="685800" y="1219200"/>
            <a:ext cx="4052888"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26982" name="Rectangle 6"/>
          <p:cNvSpPr>
            <a:spLocks noChangeArrowheads="1"/>
          </p:cNvSpPr>
          <p:nvPr/>
        </p:nvSpPr>
        <p:spPr bwMode="auto">
          <a:xfrm>
            <a:off x="4891088" y="1219200"/>
            <a:ext cx="4054475"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26983" name="Rectangle 7"/>
          <p:cNvSpPr>
            <a:spLocks noChangeArrowheads="1"/>
          </p:cNvSpPr>
          <p:nvPr/>
        </p:nvSpPr>
        <p:spPr bwMode="auto">
          <a:xfrm>
            <a:off x="685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Pedagogical</a:t>
            </a:r>
          </a:p>
        </p:txBody>
      </p:sp>
      <p:sp>
        <p:nvSpPr>
          <p:cNvPr id="126984" name="Rectangle 8"/>
          <p:cNvSpPr>
            <a:spLocks noChangeArrowheads="1"/>
          </p:cNvSpPr>
          <p:nvPr/>
        </p:nvSpPr>
        <p:spPr bwMode="auto">
          <a:xfrm>
            <a:off x="4876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Andragogical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0"/>
          </p:nvPr>
        </p:nvSpPr>
        <p:spPr/>
        <p:txBody>
          <a:bodyPr/>
          <a:lstStyle/>
          <a:p>
            <a:fld id="{E6893CE5-AA5B-4253-BEA3-2A2C64634349}" type="slidenum">
              <a:rPr lang="ar-SA"/>
              <a:pPr/>
              <a:t>17</a:t>
            </a:fld>
            <a:endParaRPr lang="en-US"/>
          </a:p>
        </p:txBody>
      </p:sp>
      <p:sp>
        <p:nvSpPr>
          <p:cNvPr id="128002" name="Rectangle 2"/>
          <p:cNvSpPr>
            <a:spLocks noGrp="1" noChangeArrowheads="1"/>
          </p:cNvSpPr>
          <p:nvPr>
            <p:ph type="title"/>
          </p:nvPr>
        </p:nvSpPr>
        <p:spPr/>
        <p:txBody>
          <a:bodyPr/>
          <a:lstStyle/>
          <a:p>
            <a:pPr algn="ctr"/>
            <a:r>
              <a:rPr lang="en-US" sz="3600"/>
              <a:t>Readiness to Learn</a:t>
            </a:r>
          </a:p>
        </p:txBody>
      </p:sp>
      <p:sp>
        <p:nvSpPr>
          <p:cNvPr id="128003" name="Rectangle 3"/>
          <p:cNvSpPr>
            <a:spLocks noGrp="1" noChangeArrowheads="1"/>
          </p:cNvSpPr>
          <p:nvPr>
            <p:ph type="body" sz="half" idx="1"/>
          </p:nvPr>
        </p:nvSpPr>
        <p:spPr>
          <a:xfrm>
            <a:off x="685800" y="1905000"/>
            <a:ext cx="4052888" cy="4572000"/>
          </a:xfrm>
        </p:spPr>
        <p:txBody>
          <a:bodyPr/>
          <a:lstStyle/>
          <a:p>
            <a:pPr>
              <a:lnSpc>
                <a:spcPct val="90000"/>
              </a:lnSpc>
            </a:pPr>
            <a:r>
              <a:rPr lang="en-US" sz="2400"/>
              <a:t>Students are told what they have to learn in order to advance to the next level of mastery</a:t>
            </a:r>
          </a:p>
          <a:p>
            <a:pPr>
              <a:lnSpc>
                <a:spcPct val="90000"/>
              </a:lnSpc>
            </a:pPr>
            <a:endParaRPr lang="en-US" sz="2400"/>
          </a:p>
        </p:txBody>
      </p:sp>
      <p:sp>
        <p:nvSpPr>
          <p:cNvPr id="128004" name="Rectangle 4"/>
          <p:cNvSpPr>
            <a:spLocks noGrp="1" noChangeArrowheads="1"/>
          </p:cNvSpPr>
          <p:nvPr>
            <p:ph type="body" sz="half" idx="2"/>
          </p:nvPr>
        </p:nvSpPr>
        <p:spPr>
          <a:xfrm>
            <a:off x="4891088" y="1905000"/>
            <a:ext cx="4054475" cy="4572000"/>
          </a:xfrm>
        </p:spPr>
        <p:txBody>
          <a:bodyPr/>
          <a:lstStyle/>
          <a:p>
            <a:pPr>
              <a:lnSpc>
                <a:spcPct val="90000"/>
              </a:lnSpc>
            </a:pPr>
            <a:r>
              <a:rPr lang="en-US" sz="2400"/>
              <a:t>Any change is likely to trigger a readiness to learn</a:t>
            </a:r>
          </a:p>
          <a:p>
            <a:pPr>
              <a:lnSpc>
                <a:spcPct val="90000"/>
              </a:lnSpc>
            </a:pPr>
            <a:r>
              <a:rPr lang="en-US" sz="2400"/>
              <a:t>The need to know in order to perform more effectively in some aspect of one’s life</a:t>
            </a:r>
          </a:p>
          <a:p>
            <a:pPr>
              <a:lnSpc>
                <a:spcPct val="90000"/>
              </a:lnSpc>
            </a:pPr>
            <a:r>
              <a:rPr lang="en-US" sz="2400"/>
              <a:t>Ability to assess gaps between where one is now and where one wants and needs to be</a:t>
            </a:r>
          </a:p>
        </p:txBody>
      </p:sp>
      <p:sp>
        <p:nvSpPr>
          <p:cNvPr id="128005" name="Rectangle 5"/>
          <p:cNvSpPr>
            <a:spLocks noChangeArrowheads="1"/>
          </p:cNvSpPr>
          <p:nvPr/>
        </p:nvSpPr>
        <p:spPr bwMode="auto">
          <a:xfrm>
            <a:off x="685800" y="1219200"/>
            <a:ext cx="4052888"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28006" name="Rectangle 6"/>
          <p:cNvSpPr>
            <a:spLocks noChangeArrowheads="1"/>
          </p:cNvSpPr>
          <p:nvPr/>
        </p:nvSpPr>
        <p:spPr bwMode="auto">
          <a:xfrm>
            <a:off x="4891088" y="1219200"/>
            <a:ext cx="4054475"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28007" name="Rectangle 7"/>
          <p:cNvSpPr>
            <a:spLocks noChangeArrowheads="1"/>
          </p:cNvSpPr>
          <p:nvPr/>
        </p:nvSpPr>
        <p:spPr bwMode="auto">
          <a:xfrm>
            <a:off x="685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Pedagogical</a:t>
            </a:r>
          </a:p>
        </p:txBody>
      </p:sp>
      <p:sp>
        <p:nvSpPr>
          <p:cNvPr id="128008" name="Rectangle 8"/>
          <p:cNvSpPr>
            <a:spLocks noChangeArrowheads="1"/>
          </p:cNvSpPr>
          <p:nvPr/>
        </p:nvSpPr>
        <p:spPr bwMode="auto">
          <a:xfrm>
            <a:off x="4876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Andragogical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0"/>
          </p:nvPr>
        </p:nvSpPr>
        <p:spPr/>
        <p:txBody>
          <a:bodyPr/>
          <a:lstStyle/>
          <a:p>
            <a:fld id="{EF48EFFF-7E9B-4B45-AE1B-7C0DFA2A645E}" type="slidenum">
              <a:rPr lang="ar-SA"/>
              <a:pPr/>
              <a:t>18</a:t>
            </a:fld>
            <a:endParaRPr lang="en-US"/>
          </a:p>
        </p:txBody>
      </p:sp>
      <p:sp>
        <p:nvSpPr>
          <p:cNvPr id="129026" name="Rectangle 2"/>
          <p:cNvSpPr>
            <a:spLocks noGrp="1" noChangeArrowheads="1"/>
          </p:cNvSpPr>
          <p:nvPr>
            <p:ph type="title"/>
          </p:nvPr>
        </p:nvSpPr>
        <p:spPr/>
        <p:txBody>
          <a:bodyPr/>
          <a:lstStyle/>
          <a:p>
            <a:pPr algn="ctr"/>
            <a:r>
              <a:rPr lang="en-US" sz="3600"/>
              <a:t>Orientation to Learning</a:t>
            </a:r>
          </a:p>
        </p:txBody>
      </p:sp>
      <p:sp>
        <p:nvSpPr>
          <p:cNvPr id="129027" name="Rectangle 3"/>
          <p:cNvSpPr>
            <a:spLocks noGrp="1" noChangeArrowheads="1"/>
          </p:cNvSpPr>
          <p:nvPr>
            <p:ph type="body" sz="half" idx="1"/>
          </p:nvPr>
        </p:nvSpPr>
        <p:spPr>
          <a:xfrm>
            <a:off x="685800" y="1905000"/>
            <a:ext cx="4052888" cy="4572000"/>
          </a:xfrm>
        </p:spPr>
        <p:txBody>
          <a:bodyPr/>
          <a:lstStyle/>
          <a:p>
            <a:pPr>
              <a:lnSpc>
                <a:spcPct val="90000"/>
              </a:lnSpc>
            </a:pPr>
            <a:r>
              <a:rPr lang="en-US" sz="2400"/>
              <a:t>Learning is a process of acquiring prescribed subject matter</a:t>
            </a:r>
          </a:p>
          <a:p>
            <a:pPr>
              <a:lnSpc>
                <a:spcPct val="90000"/>
              </a:lnSpc>
            </a:pPr>
            <a:r>
              <a:rPr lang="en-US" sz="2400"/>
              <a:t>Content units are sequenced according to the logic of the subject matter</a:t>
            </a:r>
          </a:p>
        </p:txBody>
      </p:sp>
      <p:sp>
        <p:nvSpPr>
          <p:cNvPr id="129028" name="Rectangle 4"/>
          <p:cNvSpPr>
            <a:spLocks noGrp="1" noChangeArrowheads="1"/>
          </p:cNvSpPr>
          <p:nvPr>
            <p:ph type="body" sz="half" idx="2"/>
          </p:nvPr>
        </p:nvSpPr>
        <p:spPr>
          <a:xfrm>
            <a:off x="4891088" y="1905000"/>
            <a:ext cx="4054475" cy="4572000"/>
          </a:xfrm>
        </p:spPr>
        <p:txBody>
          <a:bodyPr/>
          <a:lstStyle/>
          <a:p>
            <a:pPr>
              <a:lnSpc>
                <a:spcPct val="90000"/>
              </a:lnSpc>
            </a:pPr>
            <a:r>
              <a:rPr lang="en-US" sz="2400"/>
              <a:t>Learners want to perform a task, solve a problem, live in a more satisfying way</a:t>
            </a:r>
          </a:p>
          <a:p>
            <a:pPr>
              <a:lnSpc>
                <a:spcPct val="90000"/>
              </a:lnSpc>
            </a:pPr>
            <a:r>
              <a:rPr lang="en-US" sz="2400"/>
              <a:t>Learning must have relevance to real-life tasks</a:t>
            </a:r>
          </a:p>
          <a:p>
            <a:pPr>
              <a:lnSpc>
                <a:spcPct val="90000"/>
              </a:lnSpc>
            </a:pPr>
            <a:r>
              <a:rPr lang="en-US" sz="2400"/>
              <a:t>Learning is organized around life/work situations rather than subject matter units</a:t>
            </a:r>
          </a:p>
        </p:txBody>
      </p:sp>
      <p:sp>
        <p:nvSpPr>
          <p:cNvPr id="129029" name="Rectangle 5"/>
          <p:cNvSpPr>
            <a:spLocks noChangeArrowheads="1"/>
          </p:cNvSpPr>
          <p:nvPr/>
        </p:nvSpPr>
        <p:spPr bwMode="auto">
          <a:xfrm>
            <a:off x="685800" y="1219200"/>
            <a:ext cx="4052888"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29030" name="Rectangle 6"/>
          <p:cNvSpPr>
            <a:spLocks noChangeArrowheads="1"/>
          </p:cNvSpPr>
          <p:nvPr/>
        </p:nvSpPr>
        <p:spPr bwMode="auto">
          <a:xfrm>
            <a:off x="4891088" y="1219200"/>
            <a:ext cx="4054475"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29031" name="Rectangle 7"/>
          <p:cNvSpPr>
            <a:spLocks noChangeArrowheads="1"/>
          </p:cNvSpPr>
          <p:nvPr/>
        </p:nvSpPr>
        <p:spPr bwMode="auto">
          <a:xfrm>
            <a:off x="685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Pedagogical</a:t>
            </a:r>
          </a:p>
        </p:txBody>
      </p:sp>
      <p:sp>
        <p:nvSpPr>
          <p:cNvPr id="129032" name="Rectangle 8"/>
          <p:cNvSpPr>
            <a:spLocks noChangeArrowheads="1"/>
          </p:cNvSpPr>
          <p:nvPr/>
        </p:nvSpPr>
        <p:spPr bwMode="auto">
          <a:xfrm>
            <a:off x="4876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Andragogical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0"/>
          </p:nvPr>
        </p:nvSpPr>
        <p:spPr/>
        <p:txBody>
          <a:bodyPr/>
          <a:lstStyle/>
          <a:p>
            <a:fld id="{6BB64846-8E04-43B6-AA98-BF2DC1B5FCD2}" type="slidenum">
              <a:rPr lang="ar-SA"/>
              <a:pPr/>
              <a:t>19</a:t>
            </a:fld>
            <a:endParaRPr lang="en-US"/>
          </a:p>
        </p:txBody>
      </p:sp>
      <p:sp>
        <p:nvSpPr>
          <p:cNvPr id="130050" name="Rectangle 2"/>
          <p:cNvSpPr>
            <a:spLocks noGrp="1" noChangeArrowheads="1"/>
          </p:cNvSpPr>
          <p:nvPr>
            <p:ph type="title"/>
          </p:nvPr>
        </p:nvSpPr>
        <p:spPr/>
        <p:txBody>
          <a:bodyPr/>
          <a:lstStyle/>
          <a:p>
            <a:pPr algn="ctr"/>
            <a:r>
              <a:rPr lang="en-US" sz="3600"/>
              <a:t>Motivation for Learning</a:t>
            </a:r>
          </a:p>
        </p:txBody>
      </p:sp>
      <p:sp>
        <p:nvSpPr>
          <p:cNvPr id="130051" name="Rectangle 3"/>
          <p:cNvSpPr>
            <a:spLocks noGrp="1" noChangeArrowheads="1"/>
          </p:cNvSpPr>
          <p:nvPr>
            <p:ph type="body" sz="half" idx="1"/>
          </p:nvPr>
        </p:nvSpPr>
        <p:spPr>
          <a:xfrm>
            <a:off x="685800" y="1905000"/>
            <a:ext cx="4052888" cy="4572000"/>
          </a:xfrm>
        </p:spPr>
        <p:txBody>
          <a:bodyPr/>
          <a:lstStyle/>
          <a:p>
            <a:r>
              <a:rPr lang="en-US" sz="2400"/>
              <a:t>Primarily motivated by external pressures, competition for grades, and the consequences of failure</a:t>
            </a:r>
          </a:p>
        </p:txBody>
      </p:sp>
      <p:sp>
        <p:nvSpPr>
          <p:cNvPr id="130052" name="Rectangle 4"/>
          <p:cNvSpPr>
            <a:spLocks noGrp="1" noChangeArrowheads="1"/>
          </p:cNvSpPr>
          <p:nvPr>
            <p:ph type="body" sz="half" idx="2"/>
          </p:nvPr>
        </p:nvSpPr>
        <p:spPr>
          <a:xfrm>
            <a:off x="4891088" y="1905000"/>
            <a:ext cx="4054475" cy="4572000"/>
          </a:xfrm>
        </p:spPr>
        <p:txBody>
          <a:bodyPr/>
          <a:lstStyle/>
          <a:p>
            <a:r>
              <a:rPr lang="en-US" sz="2400"/>
              <a:t>Internal motivators: selfesteem, recognition, better quality of life, self-confidence, self-actualization</a:t>
            </a:r>
          </a:p>
        </p:txBody>
      </p:sp>
      <p:sp>
        <p:nvSpPr>
          <p:cNvPr id="130053" name="Rectangle 5"/>
          <p:cNvSpPr>
            <a:spLocks noChangeArrowheads="1"/>
          </p:cNvSpPr>
          <p:nvPr/>
        </p:nvSpPr>
        <p:spPr bwMode="auto">
          <a:xfrm>
            <a:off x="685800" y="1219200"/>
            <a:ext cx="4052888"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30054" name="Rectangle 6"/>
          <p:cNvSpPr>
            <a:spLocks noChangeArrowheads="1"/>
          </p:cNvSpPr>
          <p:nvPr/>
        </p:nvSpPr>
        <p:spPr bwMode="auto">
          <a:xfrm>
            <a:off x="4891088" y="1219200"/>
            <a:ext cx="4054475" cy="5334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2800"/>
          </a:p>
        </p:txBody>
      </p:sp>
      <p:sp>
        <p:nvSpPr>
          <p:cNvPr id="130055" name="Rectangle 7"/>
          <p:cNvSpPr>
            <a:spLocks noChangeArrowheads="1"/>
          </p:cNvSpPr>
          <p:nvPr/>
        </p:nvSpPr>
        <p:spPr bwMode="auto">
          <a:xfrm>
            <a:off x="685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Pedagogical</a:t>
            </a:r>
          </a:p>
        </p:txBody>
      </p:sp>
      <p:sp>
        <p:nvSpPr>
          <p:cNvPr id="130056" name="Rectangle 8"/>
          <p:cNvSpPr>
            <a:spLocks noChangeArrowheads="1"/>
          </p:cNvSpPr>
          <p:nvPr/>
        </p:nvSpPr>
        <p:spPr bwMode="auto">
          <a:xfrm>
            <a:off x="4876800" y="1219200"/>
            <a:ext cx="4038600" cy="533400"/>
          </a:xfrm>
          <a:prstGeom prst="rect">
            <a:avLst/>
          </a:prstGeom>
          <a:noFill/>
          <a:ln w="9525">
            <a:solidFill>
              <a:schemeClr val="tx1"/>
            </a:solidFill>
            <a:miter lim="800000"/>
            <a:headEnd/>
            <a:tailEnd/>
          </a:ln>
          <a:effectLst/>
        </p:spPr>
        <p:txBody>
          <a:bodyPr wrap="none" anchor="ctr"/>
          <a:lstStyle/>
          <a:p>
            <a:pPr algn="ctr"/>
            <a:r>
              <a:rPr lang="en-US" sz="2400">
                <a:solidFill>
                  <a:srgbClr val="FFFF00"/>
                </a:solidFill>
              </a:rPr>
              <a:t>Andragogical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377130A-0B95-483A-82CA-B0337BB3ECEF}" type="slidenum">
              <a:rPr lang="ar-SA"/>
              <a:pPr/>
              <a:t>2</a:t>
            </a:fld>
            <a:endParaRPr lang="en-US"/>
          </a:p>
        </p:txBody>
      </p:sp>
      <p:sp>
        <p:nvSpPr>
          <p:cNvPr id="190466" name="Rectangle 2"/>
          <p:cNvSpPr>
            <a:spLocks noGrp="1" noChangeArrowheads="1"/>
          </p:cNvSpPr>
          <p:nvPr>
            <p:ph type="title"/>
          </p:nvPr>
        </p:nvSpPr>
        <p:spPr/>
        <p:txBody>
          <a:bodyPr/>
          <a:lstStyle/>
          <a:p>
            <a:pPr algn="r" rtl="1"/>
            <a:r>
              <a:rPr lang="fa-IR" b="1">
                <a:cs typeface="Times New Roman" charset="0"/>
              </a:rPr>
              <a:t>ويژگيهاي يادگيري</a:t>
            </a:r>
            <a:endParaRPr lang="en-US" b="1">
              <a:cs typeface="Times New Roman" charset="0"/>
            </a:endParaRPr>
          </a:p>
        </p:txBody>
      </p:sp>
      <p:sp>
        <p:nvSpPr>
          <p:cNvPr id="190467" name="Rectangle 3"/>
          <p:cNvSpPr>
            <a:spLocks noGrp="1" noChangeArrowheads="1"/>
          </p:cNvSpPr>
          <p:nvPr>
            <p:ph type="body" idx="1"/>
          </p:nvPr>
        </p:nvSpPr>
        <p:spPr/>
        <p:txBody>
          <a:bodyPr/>
          <a:lstStyle/>
          <a:p>
            <a:pPr algn="r" rtl="1"/>
            <a:r>
              <a:rPr lang="fa-IR">
                <a:cs typeface="Times New Roman" charset="0"/>
              </a:rPr>
              <a:t>يادگيري </a:t>
            </a:r>
            <a:r>
              <a:rPr lang="en-US">
                <a:cs typeface="Times New Roman" charset="0"/>
              </a:rPr>
              <a:t> . . .</a:t>
            </a:r>
            <a:endParaRPr lang="fa-IR">
              <a:cs typeface="Times New Roman" charset="0"/>
            </a:endParaRPr>
          </a:p>
          <a:p>
            <a:pPr algn="r" rtl="1"/>
            <a:r>
              <a:rPr lang="fa-IR">
                <a:cs typeface="Times New Roman" charset="0"/>
              </a:rPr>
              <a:t>ايجاد يك تغيير در رفتار يادگيرنده است </a:t>
            </a:r>
          </a:p>
          <a:p>
            <a:pPr algn="r" rtl="1"/>
            <a:r>
              <a:rPr lang="fa-IR">
                <a:cs typeface="Times New Roman" charset="0"/>
              </a:rPr>
              <a:t>نسبتاً دائمي و در عين حال تدريجي ، قابل انطباق و انتخابي است </a:t>
            </a:r>
          </a:p>
          <a:p>
            <a:pPr algn="r" rtl="1"/>
            <a:r>
              <a:rPr lang="fa-IR">
                <a:cs typeface="Times New Roman" charset="0"/>
              </a:rPr>
              <a:t>اين تغيير در نتيجه تمرين و تكرار و تجربه به وجود مي آيد . </a:t>
            </a:r>
          </a:p>
          <a:p>
            <a:pPr algn="r" rtl="1"/>
            <a:r>
              <a:rPr lang="fa-IR">
                <a:cs typeface="Times New Roman" charset="0"/>
              </a:rPr>
              <a:t>بطور مستقيم قابل رويت نيست</a:t>
            </a:r>
            <a:r>
              <a:rPr lang="fa-IR"/>
              <a:t> </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CF9119F-1D3B-4529-8302-027C0AB74001}" type="slidenum">
              <a:rPr lang="ar-SA"/>
              <a:pPr/>
              <a:t>20</a:t>
            </a:fld>
            <a:endParaRPr lang="en-US"/>
          </a:p>
        </p:txBody>
      </p:sp>
      <p:sp>
        <p:nvSpPr>
          <p:cNvPr id="140290" name="Rectangle 2"/>
          <p:cNvSpPr>
            <a:spLocks noGrp="1" noChangeArrowheads="1"/>
          </p:cNvSpPr>
          <p:nvPr>
            <p:ph type="title"/>
          </p:nvPr>
        </p:nvSpPr>
        <p:spPr/>
        <p:txBody>
          <a:bodyPr/>
          <a:lstStyle/>
          <a:p>
            <a:r>
              <a:rPr lang="en-US"/>
              <a:t>Andragogy vs. Adult Learning</a:t>
            </a:r>
          </a:p>
        </p:txBody>
      </p:sp>
      <p:sp>
        <p:nvSpPr>
          <p:cNvPr id="140291" name="Rectangle 3"/>
          <p:cNvSpPr>
            <a:spLocks noGrp="1" noChangeArrowheads="1"/>
          </p:cNvSpPr>
          <p:nvPr>
            <p:ph type="body" idx="1"/>
          </p:nvPr>
        </p:nvSpPr>
        <p:spPr/>
        <p:txBody>
          <a:bodyPr/>
          <a:lstStyle/>
          <a:p>
            <a:r>
              <a:rPr lang="en-US"/>
              <a:t>Knowles revise his thinking as to whether andragogy was just for adults and pedagogy just for children. </a:t>
            </a:r>
          </a:p>
          <a:p>
            <a:r>
              <a:rPr lang="en-US"/>
              <a:t>Between 1970 and 1980 he moved from an andragogy versus pedagogy position to representing them on a continuum ranging from teacher-directed to student-directed learning.</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Effect transition="in" filter="dissolve">
                                      <p:cBhvr>
                                        <p:cTn id="7" dur="500"/>
                                        <p:tgtEl>
                                          <p:spTgt spid="140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0291">
                                            <p:txEl>
                                              <p:pRg st="1" end="1"/>
                                            </p:txEl>
                                          </p:spTgt>
                                        </p:tgtEl>
                                        <p:attrNameLst>
                                          <p:attrName>style.visibility</p:attrName>
                                        </p:attrNameLst>
                                      </p:cBhvr>
                                      <p:to>
                                        <p:strVal val="visible"/>
                                      </p:to>
                                    </p:set>
                                    <p:animEffect transition="in" filter="dissolve">
                                      <p:cBhvr>
                                        <p:cTn id="12" dur="500"/>
                                        <p:tgtEl>
                                          <p:spTgt spid="140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3B642CB-1F02-4606-B1D1-8BD8A1C865EF}" type="slidenum">
              <a:rPr lang="ar-SA"/>
              <a:pPr/>
              <a:t>21</a:t>
            </a:fld>
            <a:endParaRPr lang="en-US"/>
          </a:p>
        </p:txBody>
      </p:sp>
      <p:sp>
        <p:nvSpPr>
          <p:cNvPr id="144386" name="Rectangle 2"/>
          <p:cNvSpPr>
            <a:spLocks noGrp="1" noChangeArrowheads="1"/>
          </p:cNvSpPr>
          <p:nvPr>
            <p:ph type="title"/>
          </p:nvPr>
        </p:nvSpPr>
        <p:spPr>
          <a:xfrm>
            <a:off x="685800" y="228600"/>
            <a:ext cx="8259763" cy="4648200"/>
          </a:xfrm>
        </p:spPr>
        <p:txBody>
          <a:bodyPr/>
          <a:lstStyle/>
          <a:p>
            <a:pPr algn="ctr"/>
            <a:r>
              <a:rPr lang="en-US" sz="5400"/>
              <a:t>From Pedagogy to Heutagogy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26980A-A3EB-4D0D-90ED-62F6D62F6F07}" type="slidenum">
              <a:rPr lang="ar-SA"/>
              <a:pPr/>
              <a:t>22</a:t>
            </a:fld>
            <a:endParaRPr lang="en-US"/>
          </a:p>
        </p:txBody>
      </p:sp>
      <p:sp>
        <p:nvSpPr>
          <p:cNvPr id="143362" name="Rectangle 2"/>
          <p:cNvSpPr>
            <a:spLocks noGrp="1" noChangeArrowheads="1"/>
          </p:cNvSpPr>
          <p:nvPr>
            <p:ph type="title"/>
          </p:nvPr>
        </p:nvSpPr>
        <p:spPr/>
        <p:txBody>
          <a:bodyPr/>
          <a:lstStyle/>
          <a:p>
            <a:endParaRPr lang="en-US"/>
          </a:p>
        </p:txBody>
      </p:sp>
      <p:sp>
        <p:nvSpPr>
          <p:cNvPr id="143363" name="Rectangle 3"/>
          <p:cNvSpPr>
            <a:spLocks noGrp="1" noChangeArrowheads="1"/>
          </p:cNvSpPr>
          <p:nvPr>
            <p:ph type="body" idx="1"/>
          </p:nvPr>
        </p:nvSpPr>
        <p:spPr/>
        <p:txBody>
          <a:bodyPr/>
          <a:lstStyle/>
          <a:p>
            <a:r>
              <a:rPr lang="en-US"/>
              <a:t>It is thirty years since Knowles introduced us to the concept of andragogy as a new way of approaching adult education. </a:t>
            </a:r>
          </a:p>
          <a:p>
            <a:r>
              <a:rPr lang="en-US"/>
              <a:t>Much in the world has changed since that time, and we all know that the rate of change seems to increase every year.</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dissolve">
                                      <p:cBhvr>
                                        <p:cTn id="7" dur="500"/>
                                        <p:tgtEl>
                                          <p:spTgt spid="143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Effect transition="in" filter="dissolve">
                                      <p:cBhvr>
                                        <p:cTn id="12"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C2A2104-13B1-464B-B2D6-6350DAC80BF6}" type="slidenum">
              <a:rPr lang="ar-SA"/>
              <a:pPr/>
              <a:t>23</a:t>
            </a:fld>
            <a:endParaRPr lang="en-US"/>
          </a:p>
        </p:txBody>
      </p:sp>
      <p:sp>
        <p:nvSpPr>
          <p:cNvPr id="146434" name="Rectangle 2"/>
          <p:cNvSpPr>
            <a:spLocks noGrp="1" noChangeArrowheads="1"/>
          </p:cNvSpPr>
          <p:nvPr>
            <p:ph type="title"/>
          </p:nvPr>
        </p:nvSpPr>
        <p:spPr/>
        <p:txBody>
          <a:bodyPr/>
          <a:lstStyle/>
          <a:p>
            <a:r>
              <a:rPr lang="en-US"/>
              <a:t>Heutagogy</a:t>
            </a:r>
          </a:p>
        </p:txBody>
      </p:sp>
      <p:sp>
        <p:nvSpPr>
          <p:cNvPr id="146435" name="Rectangle 3"/>
          <p:cNvSpPr>
            <a:spLocks noGrp="1" noChangeArrowheads="1"/>
          </p:cNvSpPr>
          <p:nvPr>
            <p:ph type="body" idx="1"/>
          </p:nvPr>
        </p:nvSpPr>
        <p:spPr/>
        <p:txBody>
          <a:bodyPr/>
          <a:lstStyle/>
          <a:p>
            <a:r>
              <a:rPr lang="en-US"/>
              <a:t>Heutagogy, the study of self-determined learning, may be viewed as a natural progression from earlier educational methodologies – in particular from capability development.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0AC794C-CD52-4A53-B109-69D4FBB0473B}" type="slidenum">
              <a:rPr lang="ar-SA"/>
              <a:pPr/>
              <a:t>24</a:t>
            </a:fld>
            <a:endParaRPr lang="en-US"/>
          </a:p>
        </p:txBody>
      </p:sp>
      <p:sp>
        <p:nvSpPr>
          <p:cNvPr id="145410" name="Rectangle 2"/>
          <p:cNvSpPr>
            <a:spLocks noGrp="1" noChangeArrowheads="1"/>
          </p:cNvSpPr>
          <p:nvPr>
            <p:ph type="title"/>
          </p:nvPr>
        </p:nvSpPr>
        <p:spPr/>
        <p:txBody>
          <a:bodyPr/>
          <a:lstStyle/>
          <a:p>
            <a:r>
              <a:rPr lang="en-US"/>
              <a:t>Heutagogy</a:t>
            </a:r>
          </a:p>
        </p:txBody>
      </p:sp>
      <p:sp>
        <p:nvSpPr>
          <p:cNvPr id="145411" name="Rectangle 3"/>
          <p:cNvSpPr>
            <a:spLocks noGrp="1" noChangeArrowheads="1"/>
          </p:cNvSpPr>
          <p:nvPr>
            <p:ph type="body" idx="1"/>
          </p:nvPr>
        </p:nvSpPr>
        <p:spPr/>
        <p:txBody>
          <a:bodyPr/>
          <a:lstStyle/>
          <a:p>
            <a:r>
              <a:rPr lang="en-US"/>
              <a:t>The concept of truly self-determined learning, called heutagogy, builds on humanistic theory and approaches to learning described in the 1950s. </a:t>
            </a:r>
          </a:p>
          <a:p>
            <a:r>
              <a:rPr lang="en-US"/>
              <a:t>It is suggested that heutagogy is appropriate to the needs of learners in the workplace in the twenty-first century, particularly in the development of individual capability.</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dissolve">
                                      <p:cBhvr>
                                        <p:cTn id="7" dur="500"/>
                                        <p:tgtEl>
                                          <p:spTgt spid="145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dissolve">
                                      <p:cBhvr>
                                        <p:cTn id="12" dur="500"/>
                                        <p:tgtEl>
                                          <p:spTgt spid="145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73470AD-EB75-432F-B116-146BB06875D1}" type="slidenum">
              <a:rPr lang="ar-SA"/>
              <a:pPr/>
              <a:t>25</a:t>
            </a:fld>
            <a:endParaRPr lang="en-US"/>
          </a:p>
        </p:txBody>
      </p:sp>
      <p:sp>
        <p:nvSpPr>
          <p:cNvPr id="147458" name="Rectangle 2"/>
          <p:cNvSpPr>
            <a:spLocks noGrp="1" noChangeArrowheads="1"/>
          </p:cNvSpPr>
          <p:nvPr>
            <p:ph type="title"/>
          </p:nvPr>
        </p:nvSpPr>
        <p:spPr/>
        <p:txBody>
          <a:bodyPr/>
          <a:lstStyle/>
          <a:p>
            <a:r>
              <a:rPr lang="en-US"/>
              <a:t>The need for Heutagogy</a:t>
            </a:r>
          </a:p>
        </p:txBody>
      </p:sp>
      <p:sp>
        <p:nvSpPr>
          <p:cNvPr id="147459" name="Rectangle 3"/>
          <p:cNvSpPr>
            <a:spLocks noGrp="1" noChangeArrowheads="1"/>
          </p:cNvSpPr>
          <p:nvPr>
            <p:ph type="body" idx="1"/>
          </p:nvPr>
        </p:nvSpPr>
        <p:spPr/>
        <p:txBody>
          <a:bodyPr/>
          <a:lstStyle/>
          <a:p>
            <a:pPr>
              <a:lnSpc>
                <a:spcPct val="80000"/>
              </a:lnSpc>
            </a:pPr>
            <a:r>
              <a:rPr lang="en-US" sz="2800"/>
              <a:t>This revolution recognizes the changed world in which we live. A world in which:</a:t>
            </a:r>
          </a:p>
          <a:p>
            <a:pPr>
              <a:lnSpc>
                <a:spcPct val="80000"/>
              </a:lnSpc>
            </a:pPr>
            <a:r>
              <a:rPr lang="en-US" sz="2800"/>
              <a:t>information is readily and easily accessible; </a:t>
            </a:r>
          </a:p>
          <a:p>
            <a:pPr>
              <a:lnSpc>
                <a:spcPct val="80000"/>
              </a:lnSpc>
            </a:pPr>
            <a:r>
              <a:rPr lang="en-US" sz="2800"/>
              <a:t>change is so rapid that traditional methods of training and education are totally inadequate; </a:t>
            </a:r>
          </a:p>
          <a:p>
            <a:pPr>
              <a:lnSpc>
                <a:spcPct val="80000"/>
              </a:lnSpc>
            </a:pPr>
            <a:r>
              <a:rPr lang="en-US" sz="2800"/>
              <a:t>discipline-based knowledge is inappropriate to prepare for living in modern communities and workplaces; </a:t>
            </a:r>
          </a:p>
          <a:p>
            <a:pPr>
              <a:lnSpc>
                <a:spcPct val="80000"/>
              </a:lnSpc>
            </a:pPr>
            <a:r>
              <a:rPr lang="en-US" sz="2800"/>
              <a:t>learning is increasingly aligned with what we do; </a:t>
            </a:r>
          </a:p>
          <a:p>
            <a:pPr>
              <a:lnSpc>
                <a:spcPct val="80000"/>
              </a:lnSpc>
            </a:pPr>
            <a:r>
              <a:rPr lang="en-US" sz="2800"/>
              <a:t>modern organizational structures require flexible learning practices</a:t>
            </a:r>
          </a:p>
          <a:p>
            <a:pPr>
              <a:lnSpc>
                <a:spcPct val="80000"/>
              </a:lnSpc>
            </a:pPr>
            <a:r>
              <a:rPr lang="en-US" sz="2800"/>
              <a:t>There is a need for immediacy of learning.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dissolve">
                                      <p:cBhvr>
                                        <p:cTn id="7" dur="500"/>
                                        <p:tgtEl>
                                          <p:spTgt spid="147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7459">
                                            <p:txEl>
                                              <p:pRg st="1" end="1"/>
                                            </p:txEl>
                                          </p:spTgt>
                                        </p:tgtEl>
                                        <p:attrNameLst>
                                          <p:attrName>style.visibility</p:attrName>
                                        </p:attrNameLst>
                                      </p:cBhvr>
                                      <p:to>
                                        <p:strVal val="visible"/>
                                      </p:to>
                                    </p:set>
                                    <p:animEffect transition="in" filter="dissolve">
                                      <p:cBhvr>
                                        <p:cTn id="12" dur="500"/>
                                        <p:tgtEl>
                                          <p:spTgt spid="147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7459">
                                            <p:txEl>
                                              <p:pRg st="2" end="2"/>
                                            </p:txEl>
                                          </p:spTgt>
                                        </p:tgtEl>
                                        <p:attrNameLst>
                                          <p:attrName>style.visibility</p:attrName>
                                        </p:attrNameLst>
                                      </p:cBhvr>
                                      <p:to>
                                        <p:strVal val="visible"/>
                                      </p:to>
                                    </p:set>
                                    <p:animEffect transition="in" filter="dissolve">
                                      <p:cBhvr>
                                        <p:cTn id="17" dur="500"/>
                                        <p:tgtEl>
                                          <p:spTgt spid="147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7459">
                                            <p:txEl>
                                              <p:pRg st="3" end="3"/>
                                            </p:txEl>
                                          </p:spTgt>
                                        </p:tgtEl>
                                        <p:attrNameLst>
                                          <p:attrName>style.visibility</p:attrName>
                                        </p:attrNameLst>
                                      </p:cBhvr>
                                      <p:to>
                                        <p:strVal val="visible"/>
                                      </p:to>
                                    </p:set>
                                    <p:animEffect transition="in" filter="dissolve">
                                      <p:cBhvr>
                                        <p:cTn id="22" dur="500"/>
                                        <p:tgtEl>
                                          <p:spTgt spid="147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7459">
                                            <p:txEl>
                                              <p:pRg st="4" end="4"/>
                                            </p:txEl>
                                          </p:spTgt>
                                        </p:tgtEl>
                                        <p:attrNameLst>
                                          <p:attrName>style.visibility</p:attrName>
                                        </p:attrNameLst>
                                      </p:cBhvr>
                                      <p:to>
                                        <p:strVal val="visible"/>
                                      </p:to>
                                    </p:set>
                                    <p:animEffect transition="in" filter="dissolve">
                                      <p:cBhvr>
                                        <p:cTn id="27" dur="500"/>
                                        <p:tgtEl>
                                          <p:spTgt spid="147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7459">
                                            <p:txEl>
                                              <p:pRg st="5" end="5"/>
                                            </p:txEl>
                                          </p:spTgt>
                                        </p:tgtEl>
                                        <p:attrNameLst>
                                          <p:attrName>style.visibility</p:attrName>
                                        </p:attrNameLst>
                                      </p:cBhvr>
                                      <p:to>
                                        <p:strVal val="visible"/>
                                      </p:to>
                                    </p:set>
                                    <p:animEffect transition="in" filter="dissolve">
                                      <p:cBhvr>
                                        <p:cTn id="32" dur="500"/>
                                        <p:tgtEl>
                                          <p:spTgt spid="1474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7459">
                                            <p:txEl>
                                              <p:pRg st="6" end="6"/>
                                            </p:txEl>
                                          </p:spTgt>
                                        </p:tgtEl>
                                        <p:attrNameLst>
                                          <p:attrName>style.visibility</p:attrName>
                                        </p:attrNameLst>
                                      </p:cBhvr>
                                      <p:to>
                                        <p:strVal val="visible"/>
                                      </p:to>
                                    </p:set>
                                    <p:animEffect transition="in" filter="dissolve">
                                      <p:cBhvr>
                                        <p:cTn id="37" dur="500"/>
                                        <p:tgtEl>
                                          <p:spTgt spid="147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0809F9E-FBAA-4626-9FA6-F9887FA06667}" type="slidenum">
              <a:rPr lang="ar-SA"/>
              <a:pPr/>
              <a:t>26</a:t>
            </a:fld>
            <a:endParaRPr lang="en-US"/>
          </a:p>
        </p:txBody>
      </p:sp>
      <p:sp>
        <p:nvSpPr>
          <p:cNvPr id="148482" name="Rectangle 2"/>
          <p:cNvSpPr>
            <a:spLocks noGrp="1" noChangeArrowheads="1"/>
          </p:cNvSpPr>
          <p:nvPr>
            <p:ph type="title"/>
          </p:nvPr>
        </p:nvSpPr>
        <p:spPr/>
        <p:txBody>
          <a:bodyPr/>
          <a:lstStyle/>
          <a:p>
            <a:endParaRPr lang="en-US"/>
          </a:p>
        </p:txBody>
      </p:sp>
      <p:sp>
        <p:nvSpPr>
          <p:cNvPr id="148483" name="Rectangle 3"/>
          <p:cNvSpPr>
            <a:spLocks noGrp="1" noChangeArrowheads="1"/>
          </p:cNvSpPr>
          <p:nvPr>
            <p:ph type="body" idx="1"/>
          </p:nvPr>
        </p:nvSpPr>
        <p:spPr/>
        <p:txBody>
          <a:bodyPr/>
          <a:lstStyle/>
          <a:p>
            <a:pPr>
              <a:lnSpc>
                <a:spcPct val="90000"/>
              </a:lnSpc>
            </a:pPr>
            <a:r>
              <a:rPr lang="en-US" sz="2800"/>
              <a:t>A heutagogical approach recognizes the need to be flexible in the learning, </a:t>
            </a:r>
          </a:p>
          <a:p>
            <a:pPr>
              <a:lnSpc>
                <a:spcPct val="90000"/>
              </a:lnSpc>
            </a:pPr>
            <a:r>
              <a:rPr lang="en-US" sz="2800"/>
              <a:t>where the teacher provides resources but the learner designs the actual course he or she might take by negotiating the learning. </a:t>
            </a:r>
          </a:p>
          <a:p>
            <a:pPr>
              <a:lnSpc>
                <a:spcPct val="90000"/>
              </a:lnSpc>
            </a:pPr>
            <a:r>
              <a:rPr lang="en-US" sz="2800"/>
              <a:t>Thus learners might read around critical issues or questions and determine what is of interest and relevance to them and then negotiate further reading and assessment tasks. </a:t>
            </a:r>
          </a:p>
          <a:p>
            <a:pPr>
              <a:lnSpc>
                <a:spcPct val="90000"/>
              </a:lnSpc>
            </a:pPr>
            <a:r>
              <a:rPr lang="en-US" sz="2800"/>
              <a:t>With respect to the latter, assessment becomes more of a learning experience rather than a means to measure attainment.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Effect transition="in" filter="dissolve">
                                      <p:cBhvr>
                                        <p:cTn id="7" dur="500"/>
                                        <p:tgtEl>
                                          <p:spTgt spid="148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8483">
                                            <p:txEl>
                                              <p:pRg st="1" end="1"/>
                                            </p:txEl>
                                          </p:spTgt>
                                        </p:tgtEl>
                                        <p:attrNameLst>
                                          <p:attrName>style.visibility</p:attrName>
                                        </p:attrNameLst>
                                      </p:cBhvr>
                                      <p:to>
                                        <p:strVal val="visible"/>
                                      </p:to>
                                    </p:set>
                                    <p:animEffect transition="in" filter="dissolve">
                                      <p:cBhvr>
                                        <p:cTn id="12" dur="500"/>
                                        <p:tgtEl>
                                          <p:spTgt spid="148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8483">
                                            <p:txEl>
                                              <p:pRg st="2" end="2"/>
                                            </p:txEl>
                                          </p:spTgt>
                                        </p:tgtEl>
                                        <p:attrNameLst>
                                          <p:attrName>style.visibility</p:attrName>
                                        </p:attrNameLst>
                                      </p:cBhvr>
                                      <p:to>
                                        <p:strVal val="visible"/>
                                      </p:to>
                                    </p:set>
                                    <p:animEffect transition="in" filter="dissolve">
                                      <p:cBhvr>
                                        <p:cTn id="17" dur="500"/>
                                        <p:tgtEl>
                                          <p:spTgt spid="148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8483">
                                            <p:txEl>
                                              <p:pRg st="3" end="3"/>
                                            </p:txEl>
                                          </p:spTgt>
                                        </p:tgtEl>
                                        <p:attrNameLst>
                                          <p:attrName>style.visibility</p:attrName>
                                        </p:attrNameLst>
                                      </p:cBhvr>
                                      <p:to>
                                        <p:strVal val="visible"/>
                                      </p:to>
                                    </p:set>
                                    <p:animEffect transition="in" filter="dissolve">
                                      <p:cBhvr>
                                        <p:cTn id="22" dur="500"/>
                                        <p:tgtEl>
                                          <p:spTgt spid="148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82E01D7-5E28-41F2-B69D-06A65473FE9D}" type="slidenum">
              <a:rPr lang="ar-SA"/>
              <a:pPr/>
              <a:t>27</a:t>
            </a:fld>
            <a:endParaRPr lang="en-US"/>
          </a:p>
        </p:txBody>
      </p:sp>
      <p:sp>
        <p:nvSpPr>
          <p:cNvPr id="149506" name="Rectangle 2"/>
          <p:cNvSpPr>
            <a:spLocks noGrp="1" noChangeArrowheads="1"/>
          </p:cNvSpPr>
          <p:nvPr>
            <p:ph type="title"/>
          </p:nvPr>
        </p:nvSpPr>
        <p:spPr/>
        <p:txBody>
          <a:bodyPr/>
          <a:lstStyle/>
          <a:p>
            <a:endParaRPr lang="en-US"/>
          </a:p>
        </p:txBody>
      </p:sp>
      <p:sp>
        <p:nvSpPr>
          <p:cNvPr id="149507" name="Rectangle 3"/>
          <p:cNvSpPr>
            <a:spLocks noGrp="1" noChangeArrowheads="1"/>
          </p:cNvSpPr>
          <p:nvPr>
            <p:ph type="body" idx="1"/>
          </p:nvPr>
        </p:nvSpPr>
        <p:spPr/>
        <p:txBody>
          <a:bodyPr/>
          <a:lstStyle/>
          <a:p>
            <a:r>
              <a:rPr lang="en-US"/>
              <a:t>As teachers we should concern ourselves with developing the learner’s capability, not just embedding discipline-based skills and knowledge. </a:t>
            </a:r>
          </a:p>
          <a:p>
            <a:r>
              <a:rPr lang="en-US"/>
              <a:t>We should relinquish any power we deem ourselves to have.</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dissolve">
                                      <p:cBhvr>
                                        <p:cTn id="7" dur="500"/>
                                        <p:tgtEl>
                                          <p:spTgt spid="149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9507">
                                            <p:txEl>
                                              <p:pRg st="1" end="1"/>
                                            </p:txEl>
                                          </p:spTgt>
                                        </p:tgtEl>
                                        <p:attrNameLst>
                                          <p:attrName>style.visibility</p:attrName>
                                        </p:attrNameLst>
                                      </p:cBhvr>
                                      <p:to>
                                        <p:strVal val="visible"/>
                                      </p:to>
                                    </p:set>
                                    <p:animEffect transition="in" filter="dissolve">
                                      <p:cBhvr>
                                        <p:cTn id="12" dur="500"/>
                                        <p:tgtEl>
                                          <p:spTgt spid="149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A5D90AB-4E91-47A8-832D-79666FF056D1}" type="slidenum">
              <a:rPr lang="ar-SA"/>
              <a:pPr/>
              <a:t>3</a:t>
            </a:fld>
            <a:endParaRPr lang="en-US"/>
          </a:p>
        </p:txBody>
      </p:sp>
      <p:sp>
        <p:nvSpPr>
          <p:cNvPr id="191490" name="Rectangle 2"/>
          <p:cNvSpPr>
            <a:spLocks noGrp="1" noChangeArrowheads="1"/>
          </p:cNvSpPr>
          <p:nvPr>
            <p:ph type="title"/>
          </p:nvPr>
        </p:nvSpPr>
        <p:spPr/>
        <p:txBody>
          <a:bodyPr/>
          <a:lstStyle/>
          <a:p>
            <a:pPr algn="r" rtl="1"/>
            <a:r>
              <a:rPr lang="fa-IR" b="1">
                <a:cs typeface="Times New Roman" charset="0"/>
              </a:rPr>
              <a:t>شرايط لازم براي تسهيل يادگيري</a:t>
            </a:r>
            <a:endParaRPr lang="en-US" b="1">
              <a:cs typeface="Times New Roman" charset="0"/>
            </a:endParaRPr>
          </a:p>
        </p:txBody>
      </p:sp>
      <p:sp>
        <p:nvSpPr>
          <p:cNvPr id="191491" name="Rectangle 3"/>
          <p:cNvSpPr>
            <a:spLocks noGrp="1" noChangeArrowheads="1"/>
          </p:cNvSpPr>
          <p:nvPr>
            <p:ph type="body" idx="1"/>
          </p:nvPr>
        </p:nvSpPr>
        <p:spPr/>
        <p:txBody>
          <a:bodyPr/>
          <a:lstStyle/>
          <a:p>
            <a:pPr algn="r" rtl="1">
              <a:lnSpc>
                <a:spcPct val="80000"/>
              </a:lnSpc>
            </a:pPr>
            <a:r>
              <a:rPr lang="fa-IR" sz="2800">
                <a:cs typeface="Times New Roman" charset="0"/>
              </a:rPr>
              <a:t>..... جوي كه </a:t>
            </a:r>
          </a:p>
          <a:p>
            <a:pPr algn="r" rtl="1">
              <a:lnSpc>
                <a:spcPct val="80000"/>
              </a:lnSpc>
            </a:pPr>
            <a:r>
              <a:rPr lang="fa-IR" sz="2800">
                <a:cs typeface="Times New Roman" charset="0"/>
              </a:rPr>
              <a:t>اشخاص را به فعال بودن تشويق كند </a:t>
            </a:r>
          </a:p>
          <a:p>
            <a:pPr algn="r" rtl="1">
              <a:lnSpc>
                <a:spcPct val="80000"/>
              </a:lnSpc>
            </a:pPr>
            <a:r>
              <a:rPr lang="fa-IR" sz="2800">
                <a:cs typeface="Times New Roman" charset="0"/>
              </a:rPr>
              <a:t>ماهيت فردي يادگيري را تاكيد نمايد </a:t>
            </a:r>
          </a:p>
          <a:p>
            <a:pPr algn="r" rtl="1">
              <a:lnSpc>
                <a:spcPct val="80000"/>
              </a:lnSpc>
            </a:pPr>
            <a:r>
              <a:rPr lang="fa-IR" sz="2800">
                <a:cs typeface="Times New Roman" charset="0"/>
              </a:rPr>
              <a:t>بپذيرد كه وجود تفاوت خوب است </a:t>
            </a:r>
          </a:p>
          <a:p>
            <a:pPr algn="r" rtl="1">
              <a:lnSpc>
                <a:spcPct val="80000"/>
              </a:lnSpc>
            </a:pPr>
            <a:r>
              <a:rPr lang="fa-IR" sz="2800">
                <a:cs typeface="Times New Roman" charset="0"/>
              </a:rPr>
              <a:t>حق اشتباه كردن را براي افراد قائل باشد </a:t>
            </a:r>
          </a:p>
          <a:p>
            <a:pPr algn="r" rtl="1">
              <a:lnSpc>
                <a:spcPct val="80000"/>
              </a:lnSpc>
            </a:pPr>
            <a:r>
              <a:rPr lang="fa-IR" sz="2800">
                <a:cs typeface="Times New Roman" charset="0"/>
              </a:rPr>
              <a:t>نقص را تحمل نمايد </a:t>
            </a:r>
          </a:p>
          <a:p>
            <a:pPr algn="r" rtl="1">
              <a:lnSpc>
                <a:spcPct val="80000"/>
              </a:lnSpc>
            </a:pPr>
            <a:r>
              <a:rPr lang="fa-IR" sz="2800">
                <a:cs typeface="Times New Roman" charset="0"/>
              </a:rPr>
              <a:t>صراحت درباره خود و اطمينان به خود را تشويق كند </a:t>
            </a:r>
          </a:p>
          <a:p>
            <a:pPr algn="r" rtl="1">
              <a:lnSpc>
                <a:spcPct val="80000"/>
              </a:lnSpc>
            </a:pPr>
            <a:r>
              <a:rPr lang="fa-IR" sz="2800">
                <a:cs typeface="Times New Roman" charset="0"/>
              </a:rPr>
              <a:t>احساس محترم بودن و مورد قبول قرار گرفتن را در افراد ايجاد نمايد </a:t>
            </a:r>
          </a:p>
          <a:p>
            <a:pPr algn="r" rtl="1">
              <a:lnSpc>
                <a:spcPct val="80000"/>
              </a:lnSpc>
            </a:pPr>
            <a:r>
              <a:rPr lang="fa-IR" sz="2800">
                <a:cs typeface="Times New Roman" charset="0"/>
              </a:rPr>
              <a:t>كشف مطالب را آسان كند </a:t>
            </a:r>
          </a:p>
          <a:p>
            <a:pPr algn="r" rtl="1">
              <a:lnSpc>
                <a:spcPct val="80000"/>
              </a:lnSpc>
            </a:pPr>
            <a:r>
              <a:rPr lang="fa-IR" sz="2800">
                <a:cs typeface="Times New Roman" charset="0"/>
              </a:rPr>
              <a:t>بر ارزشيابي از خود درهمكاريها تاكيد كند </a:t>
            </a:r>
            <a:endParaRPr lang="en-US" sz="2800">
              <a:cs typeface="Times New Roman" charset="0"/>
            </a:endParaRPr>
          </a:p>
          <a:p>
            <a:pPr algn="r" rtl="1">
              <a:lnSpc>
                <a:spcPct val="80000"/>
              </a:lnSpc>
            </a:pPr>
            <a:r>
              <a:rPr lang="fa-IR" sz="2800">
                <a:cs typeface="Times New Roman" charset="0"/>
              </a:rPr>
              <a:t>برخورد عقايد را ممكن سازد</a:t>
            </a:r>
            <a:r>
              <a:rPr lang="en-US" sz="28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1F79CA96-8EBF-4175-A20E-B75E8F55D407}" type="slidenum">
              <a:rPr lang="ar-SA"/>
              <a:pPr/>
              <a:t>4</a:t>
            </a:fld>
            <a:endParaRPr lang="en-US"/>
          </a:p>
        </p:txBody>
      </p:sp>
      <p:sp>
        <p:nvSpPr>
          <p:cNvPr id="192516" name="Rectangle 4"/>
          <p:cNvSpPr>
            <a:spLocks noChangeArrowheads="1"/>
          </p:cNvSpPr>
          <p:nvPr/>
        </p:nvSpPr>
        <p:spPr bwMode="auto">
          <a:xfrm>
            <a:off x="2286000" y="990600"/>
            <a:ext cx="4572000" cy="3751263"/>
          </a:xfrm>
          <a:prstGeom prst="rect">
            <a:avLst/>
          </a:prstGeom>
          <a:noFill/>
          <a:ln w="9525">
            <a:noFill/>
            <a:miter lim="800000"/>
            <a:headEnd/>
            <a:tailEnd/>
          </a:ln>
          <a:effectLst/>
        </p:spPr>
        <p:txBody>
          <a:bodyPr>
            <a:spAutoFit/>
          </a:bodyPr>
          <a:lstStyle/>
          <a:p>
            <a:r>
              <a:rPr lang="en-US" sz="4800">
                <a:solidFill>
                  <a:srgbClr val="FFFF99"/>
                </a:solidFill>
              </a:rPr>
              <a:t>Hear and Forget</a:t>
            </a:r>
          </a:p>
          <a:p>
            <a:r>
              <a:rPr lang="en-US" sz="4800">
                <a:solidFill>
                  <a:srgbClr val="FFFF99"/>
                </a:solidFill>
              </a:rPr>
              <a:t>See and Remember…</a:t>
            </a:r>
          </a:p>
          <a:p>
            <a:r>
              <a:rPr lang="en-US" sz="4800">
                <a:solidFill>
                  <a:srgbClr val="FFFF99"/>
                </a:solidFill>
              </a:rPr>
              <a:t> Do and Understand”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676400"/>
            <a:ext cx="8763000" cy="701675"/>
          </a:xfrm>
        </p:spPr>
        <p:txBody>
          <a:bodyPr/>
          <a:lstStyle/>
          <a:p>
            <a:r>
              <a:rPr lang="en-US" sz="4000"/>
              <a:t>Pedagogy, Andragogy, and Heutagogy</a:t>
            </a: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EE0F05D-13C5-47BE-99E9-871B95C56BBA}" type="slidenum">
              <a:rPr lang="ar-SA"/>
              <a:pPr/>
              <a:t>6</a:t>
            </a:fld>
            <a:endParaRPr lang="en-US"/>
          </a:p>
        </p:txBody>
      </p:sp>
      <p:sp>
        <p:nvSpPr>
          <p:cNvPr id="122887" name="Rectangle 7"/>
          <p:cNvSpPr>
            <a:spLocks noGrp="1" noChangeArrowheads="1"/>
          </p:cNvSpPr>
          <p:nvPr>
            <p:ph type="title"/>
          </p:nvPr>
        </p:nvSpPr>
        <p:spPr>
          <a:xfrm>
            <a:off x="685800" y="228600"/>
            <a:ext cx="8259763" cy="4648200"/>
          </a:xfrm>
        </p:spPr>
        <p:txBody>
          <a:bodyPr/>
          <a:lstStyle/>
          <a:p>
            <a:pPr algn="ctr"/>
            <a:r>
              <a:rPr lang="en-US" sz="5400"/>
              <a:t>Pedagogy and Andragogy What’s the Difference?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4A539C1-C0D2-49E6-95CA-C11D4E8D7E1D}" type="slidenum">
              <a:rPr lang="ar-SA"/>
              <a:pPr/>
              <a:t>7</a:t>
            </a:fld>
            <a:endParaRPr lang="en-US"/>
          </a:p>
        </p:txBody>
      </p:sp>
      <p:sp>
        <p:nvSpPr>
          <p:cNvPr id="134146" name="Rectangle 2"/>
          <p:cNvSpPr>
            <a:spLocks noGrp="1" noChangeArrowheads="1"/>
          </p:cNvSpPr>
          <p:nvPr>
            <p:ph type="title"/>
          </p:nvPr>
        </p:nvSpPr>
        <p:spPr/>
        <p:txBody>
          <a:bodyPr/>
          <a:lstStyle/>
          <a:p>
            <a:r>
              <a:rPr lang="en-US"/>
              <a:t>Adult Learning</a:t>
            </a:r>
          </a:p>
        </p:txBody>
      </p:sp>
      <p:sp>
        <p:nvSpPr>
          <p:cNvPr id="134147" name="Rectangle 3"/>
          <p:cNvSpPr>
            <a:spLocks noGrp="1" noChangeArrowheads="1"/>
          </p:cNvSpPr>
          <p:nvPr>
            <p:ph type="body" idx="1"/>
          </p:nvPr>
        </p:nvSpPr>
        <p:spPr/>
        <p:txBody>
          <a:bodyPr/>
          <a:lstStyle/>
          <a:p>
            <a:pPr>
              <a:lnSpc>
                <a:spcPct val="90000"/>
              </a:lnSpc>
            </a:pPr>
            <a:r>
              <a:rPr lang="en-US"/>
              <a:t>The central question of how adults learn has occupied the attention of scholars and practitioners since the founding of adult education as a professional field of practice in the 1920s. </a:t>
            </a:r>
          </a:p>
          <a:p>
            <a:pPr>
              <a:lnSpc>
                <a:spcPct val="90000"/>
              </a:lnSpc>
            </a:pPr>
            <a:r>
              <a:rPr lang="en-US"/>
              <a:t>Some eighty years later, we have no single answer, no one theory or model of adult learning that explains all that we know about adult learners, the various contexts where learning takes place, and the process of learning itself.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dissolve">
                                      <p:cBhvr>
                                        <p:cTn id="7" dur="500"/>
                                        <p:tgtEl>
                                          <p:spTgt spid="134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dissolve">
                                      <p:cBhvr>
                                        <p:cTn id="12" dur="500"/>
                                        <p:tgtEl>
                                          <p:spTgt spid="134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3BA3DC3-E567-4342-8C61-13F7D0ED5D7E}" type="slidenum">
              <a:rPr lang="ar-SA"/>
              <a:pPr/>
              <a:t>8</a:t>
            </a:fld>
            <a:endParaRPr lang="en-US"/>
          </a:p>
        </p:txBody>
      </p:sp>
      <p:sp>
        <p:nvSpPr>
          <p:cNvPr id="135170" name="Rectangle 2"/>
          <p:cNvSpPr>
            <a:spLocks noGrp="1" noChangeArrowheads="1"/>
          </p:cNvSpPr>
          <p:nvPr>
            <p:ph type="title"/>
          </p:nvPr>
        </p:nvSpPr>
        <p:spPr/>
        <p:txBody>
          <a:bodyPr/>
          <a:lstStyle/>
          <a:p>
            <a:r>
              <a:rPr lang="en-US"/>
              <a:t>Adult Learning</a:t>
            </a:r>
          </a:p>
        </p:txBody>
      </p:sp>
      <p:sp>
        <p:nvSpPr>
          <p:cNvPr id="135171" name="Rectangle 3"/>
          <p:cNvSpPr>
            <a:spLocks noGrp="1" noChangeArrowheads="1"/>
          </p:cNvSpPr>
          <p:nvPr>
            <p:ph type="body" idx="1"/>
          </p:nvPr>
        </p:nvSpPr>
        <p:spPr/>
        <p:txBody>
          <a:bodyPr/>
          <a:lstStyle/>
          <a:p>
            <a:r>
              <a:rPr lang="en-US"/>
              <a:t>What we do have is a mosaic of theories, models, sets of principles, and explanations that, combined, compose the knowledge base of adult learning. </a:t>
            </a:r>
          </a:p>
          <a:p>
            <a:r>
              <a:rPr lang="en-US"/>
              <a:t>Two important pieces of that mosaic are andragogy and self-directed learning.</a:t>
            </a:r>
          </a:p>
          <a:p>
            <a:pPr>
              <a:buFont typeface="Wingdings" pitchFamily="2"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dissolve">
                                      <p:cBhvr>
                                        <p:cTn id="7" dur="5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dissolve">
                                      <p:cBhvr>
                                        <p:cTn id="12" dur="500"/>
                                        <p:tgtEl>
                                          <p:spTgt spid="135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9223D2A-2C47-402A-B512-7B55F7BD551E}" type="slidenum">
              <a:rPr lang="ar-SA"/>
              <a:pPr/>
              <a:t>9</a:t>
            </a:fld>
            <a:endParaRPr lang="en-US"/>
          </a:p>
        </p:txBody>
      </p:sp>
      <p:sp>
        <p:nvSpPr>
          <p:cNvPr id="136194" name="Rectangle 2"/>
          <p:cNvSpPr>
            <a:spLocks noGrp="1" noChangeArrowheads="1"/>
          </p:cNvSpPr>
          <p:nvPr>
            <p:ph type="title"/>
          </p:nvPr>
        </p:nvSpPr>
        <p:spPr/>
        <p:txBody>
          <a:bodyPr/>
          <a:lstStyle/>
          <a:p>
            <a:r>
              <a:rPr lang="en-US"/>
              <a:t>Adult Learning</a:t>
            </a:r>
          </a:p>
        </p:txBody>
      </p:sp>
      <p:sp>
        <p:nvSpPr>
          <p:cNvPr id="136195" name="Rectangle 3"/>
          <p:cNvSpPr>
            <a:spLocks noGrp="1" noChangeArrowheads="1"/>
          </p:cNvSpPr>
          <p:nvPr>
            <p:ph type="body" idx="1"/>
          </p:nvPr>
        </p:nvSpPr>
        <p:spPr/>
        <p:txBody>
          <a:bodyPr/>
          <a:lstStyle/>
          <a:p>
            <a:r>
              <a:rPr lang="en-US"/>
              <a:t>The first book to report the results of research on this topic, Thorndike, Bregman, Tilton, and Woodyard’s </a:t>
            </a:r>
            <a:r>
              <a:rPr lang="en-US" i="1"/>
              <a:t>Adult Learning </a:t>
            </a:r>
            <a:r>
              <a:rPr lang="en-US"/>
              <a:t>(1928), was published just two years after the founding of adult education as a professional field of practice.</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dissolve">
                                      <p:cBhvr>
                                        <p:cTn id="7" dur="500"/>
                                        <p:tgtEl>
                                          <p:spTgt spid="136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theme/theme1.xml><?xml version="1.0" encoding="utf-8"?>
<a:theme xmlns:a="http://schemas.openxmlformats.org/drawingml/2006/main" name="Dad`s Tie">
  <a:themeElements>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fontScheme name="Dad`s Ti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674</TotalTime>
  <Words>1307</Words>
  <Application>Microsoft PowerPoint</Application>
  <PresentationFormat>On-screen Show (4:3)</PresentationFormat>
  <Paragraphs>152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Times New Roman</vt:lpstr>
      <vt:lpstr>Wingdings</vt:lpstr>
      <vt:lpstr>Arial</vt:lpstr>
      <vt:lpstr>Dad`s Tie</vt:lpstr>
      <vt:lpstr> برخي از اصول يادگيري:  </vt:lpstr>
      <vt:lpstr>ويژگيهاي يادگيري</vt:lpstr>
      <vt:lpstr>شرايط لازم براي تسهيل يادگيري</vt:lpstr>
      <vt:lpstr>Slide 4</vt:lpstr>
      <vt:lpstr>Pedagogy, Andragogy, and Heutagogy</vt:lpstr>
      <vt:lpstr>Pedagogy and Andragogy What’s the Difference?</vt:lpstr>
      <vt:lpstr>Adult Learning</vt:lpstr>
      <vt:lpstr>Adult Learning</vt:lpstr>
      <vt:lpstr>Adult Learning</vt:lpstr>
      <vt:lpstr>Adult Learning</vt:lpstr>
      <vt:lpstr>Andragogy</vt:lpstr>
      <vt:lpstr>Andragogy (Malcolm Knowles) </vt:lpstr>
      <vt:lpstr>Principles of adult learning</vt:lpstr>
      <vt:lpstr>Slide 14</vt:lpstr>
      <vt:lpstr>The Learner</vt:lpstr>
      <vt:lpstr>Role of the Learner’s Experience</vt:lpstr>
      <vt:lpstr>Readiness to Learn</vt:lpstr>
      <vt:lpstr>Orientation to Learning</vt:lpstr>
      <vt:lpstr>Motivation for Learning</vt:lpstr>
      <vt:lpstr>Andragogy vs. Adult Learning</vt:lpstr>
      <vt:lpstr>From Pedagogy to Heutagogy</vt:lpstr>
      <vt:lpstr>Slide 22</vt:lpstr>
      <vt:lpstr>Heutagogy</vt:lpstr>
      <vt:lpstr>Heutagogy</vt:lpstr>
      <vt:lpstr>The need for Heutagogy</vt:lpstr>
      <vt:lpstr>Slide 26</vt:lpstr>
      <vt:lpstr>Slide 27</vt:lpstr>
    </vt:vector>
  </TitlesOfParts>
  <Company>AGCI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Pedagogy, Andragogy, and Heutagogy</dc:title>
  <dc:creator>Shahram Yazdani</dc:creator>
  <cp:lastModifiedBy>Syukri</cp:lastModifiedBy>
  <cp:revision>185</cp:revision>
  <dcterms:created xsi:type="dcterms:W3CDTF">2001-10-17T13:50:45Z</dcterms:created>
  <dcterms:modified xsi:type="dcterms:W3CDTF">2013-02-02T01:09:27Z</dcterms:modified>
</cp:coreProperties>
</file>