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3"/>
  </p:notesMasterIdLst>
  <p:sldIdLst>
    <p:sldId id="257" r:id="rId2"/>
    <p:sldId id="294" r:id="rId3"/>
    <p:sldId id="258" r:id="rId4"/>
    <p:sldId id="316" r:id="rId5"/>
    <p:sldId id="278" r:id="rId6"/>
    <p:sldId id="279" r:id="rId7"/>
    <p:sldId id="312" r:id="rId8"/>
    <p:sldId id="313" r:id="rId9"/>
    <p:sldId id="314" r:id="rId10"/>
    <p:sldId id="315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05616-36E8-4921-8B53-313E10BF7437}" type="datetimeFigureOut">
              <a:rPr lang="id-ID" smtClean="0"/>
              <a:pPr/>
              <a:t>22/09/2010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6BA47-8FD3-4C5C-862C-5F10E837680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Email: hermansp@uny.ac.id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dosmuny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Email: hermansp@uny.ac.id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dosmuny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Email: hermansp@uny.ac.id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dosmuny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Email: hermansp@uny.ac.id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dosmuny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Email: hermansp@uny.ac.id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dosmuny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Email: hermansp@uny.ac.id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dosmuny 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Email: hermansp@uny.ac.id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dosmuny 2009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Email: hermansp@uny.ac.id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dosmuny 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Email: hermansp@uny.ac.id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dosmuny 2009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Email: hermansp@uny.ac.id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dosmuny 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id-ID" smtClean="0"/>
              <a:t>Email: hermansp@uny.ac.id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dosmuny 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id-ID" smtClean="0"/>
              <a:t>Email: hermansp@uny.ac.id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dosmuny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ermansp@uny.ac.id" TargetMode="External"/><Relationship Id="rId2" Type="http://schemas.openxmlformats.org/officeDocument/2006/relationships/hyperlink" Target="mailto:hermanuny@yaho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295399"/>
          </a:xfrm>
        </p:spPr>
        <p:txBody>
          <a:bodyPr>
            <a:normAutofit/>
          </a:bodyPr>
          <a:lstStyle/>
          <a:p>
            <a:r>
              <a:rPr lang="id-ID" sz="4800" b="1" dirty="0" smtClean="0">
                <a:latin typeface="Bernard MT Condensed" pitchFamily="18" charset="0"/>
              </a:rPr>
              <a:t>BIDANG PENALARAN MAHASISWA</a:t>
            </a:r>
            <a:endParaRPr lang="id-ID" sz="4800" b="1" dirty="0"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6781800" cy="1752600"/>
          </a:xfrm>
        </p:spPr>
        <p:txBody>
          <a:bodyPr>
            <a:normAutofit/>
          </a:bodyPr>
          <a:lstStyle/>
          <a:p>
            <a:pPr algn="r"/>
            <a:r>
              <a:rPr lang="id-ID" dirty="0" smtClean="0"/>
              <a:t>Oleh: Hermanto SP, M.Pd.</a:t>
            </a:r>
          </a:p>
          <a:p>
            <a:pPr algn="r"/>
            <a:r>
              <a:rPr lang="id-ID" sz="2400" dirty="0" smtClean="0">
                <a:hlinkClick r:id="rId2"/>
              </a:rPr>
              <a:t>hermanuny@yahoo.com</a:t>
            </a:r>
            <a:r>
              <a:rPr lang="id-ID" sz="2400" dirty="0" smtClean="0"/>
              <a:t> atau </a:t>
            </a:r>
            <a:r>
              <a:rPr lang="id-ID" sz="2400" dirty="0" smtClean="0">
                <a:hlinkClick r:id="rId3"/>
              </a:rPr>
              <a:t>hermansp@uny.ac.id</a:t>
            </a:r>
            <a:endParaRPr lang="id-ID" sz="2400" dirty="0" smtClean="0"/>
          </a:p>
          <a:p>
            <a:pPr algn="r"/>
            <a:r>
              <a:rPr lang="id-ID" sz="2400" dirty="0" smtClean="0"/>
              <a:t>HP 08121575726 atau (0274) 781 7575</a:t>
            </a:r>
          </a:p>
          <a:p>
            <a:pPr algn="r"/>
            <a:r>
              <a:rPr lang="id-ID" sz="2400" dirty="0" smtClean="0"/>
              <a:t>Telp Rumah (0274) 882481</a:t>
            </a:r>
          </a:p>
          <a:p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Email: hermansp@uny.ac.id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dosmuny 2009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Email: hermansp@uny.ac.id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dosmuny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A689-F8C5-47F7-BEA3-C0EF38A67048}" type="slidenum">
              <a:rPr lang="en-US"/>
              <a:pPr/>
              <a:t>10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917575"/>
          </a:xfrm>
        </p:spPr>
        <p:txBody>
          <a:bodyPr/>
          <a:lstStyle/>
          <a:p>
            <a:r>
              <a:rPr lang="en-US">
                <a:latin typeface="Impact" pitchFamily="34" charset="0"/>
              </a:rPr>
              <a:t>MAHASISWA</a:t>
            </a:r>
            <a:endParaRPr lang="id-ID">
              <a:latin typeface="Impact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5029200"/>
          </a:xfrm>
          <a:ln w="76200" cmpd="tri">
            <a:solidFill>
              <a:schemeClr val="tx2"/>
            </a:solidFill>
          </a:ln>
        </p:spPr>
        <p:txBody>
          <a:bodyPr/>
          <a:lstStyle/>
          <a:p>
            <a:r>
              <a:rPr lang="en-US">
                <a:latin typeface="Impact" pitchFamily="34" charset="0"/>
              </a:rPr>
              <a:t>Memiliki kemauan untuk bersaing</a:t>
            </a:r>
          </a:p>
          <a:p>
            <a:r>
              <a:rPr lang="en-US">
                <a:latin typeface="Impact" pitchFamily="34" charset="0"/>
              </a:rPr>
              <a:t>Memiliki kemampuan untuk menuangkan daya kreasi</a:t>
            </a:r>
          </a:p>
          <a:p>
            <a:r>
              <a:rPr lang="en-US">
                <a:latin typeface="Impact" pitchFamily="34" charset="0"/>
              </a:rPr>
              <a:t>Mampu untuk menangkap ide-ide dosen</a:t>
            </a:r>
          </a:p>
          <a:p>
            <a:r>
              <a:rPr lang="en-US">
                <a:latin typeface="Impact" pitchFamily="34" charset="0"/>
              </a:rPr>
              <a:t>Diberi kesempatan untuk menggunakan fasilitas-fasilitas di dalam kampus</a:t>
            </a:r>
          </a:p>
          <a:p>
            <a:r>
              <a:rPr lang="en-US">
                <a:latin typeface="Impact" pitchFamily="34" charset="0"/>
              </a:rPr>
              <a:t>Diberi kesempatan untuk akses informasi dan berjejaring dengan pihak terkait di luar kampus</a:t>
            </a:r>
            <a:endParaRPr lang="id-ID" sz="2800">
              <a:latin typeface="Impact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d-ID" smtClean="0"/>
              <a:t>Email: hermansp@uny.ac.id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E1B23F5-E118-4C08-9C93-784F785B9E45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917575"/>
          </a:xfrm>
        </p:spPr>
        <p:txBody>
          <a:bodyPr/>
          <a:lstStyle/>
          <a:p>
            <a:pPr algn="ctr" eaLnBrk="1" hangingPunct="1"/>
            <a:r>
              <a:rPr lang="id-ID" dirty="0" smtClean="0">
                <a:latin typeface="Impact" pitchFamily="34" charset="0"/>
              </a:rPr>
              <a:t>TERIMA KASIH &amp; MOHON MAAF</a:t>
            </a:r>
            <a:endParaRPr lang="en-US" dirty="0" smtClean="0">
              <a:latin typeface="Impact" pitchFamily="34" charset="0"/>
            </a:endParaRPr>
          </a:p>
        </p:txBody>
      </p:sp>
      <p:pic>
        <p:nvPicPr>
          <p:cNvPr id="57348" name="Picture 4" descr="Chick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lum bright="6000"/>
          </a:blip>
          <a:srcRect/>
          <a:stretch>
            <a:fillRect/>
          </a:stretch>
        </p:blipFill>
        <p:spPr>
          <a:xfrm>
            <a:off x="5334000" y="1905000"/>
            <a:ext cx="3200400" cy="3733800"/>
          </a:xfrm>
          <a:solidFill>
            <a:schemeClr val="accent2"/>
          </a:solidFill>
          <a:ln>
            <a:solidFill>
              <a:srgbClr val="FF99CC"/>
            </a:solidFill>
          </a:ln>
        </p:spPr>
      </p:pic>
      <p:pic>
        <p:nvPicPr>
          <p:cNvPr id="57350" name="Picture 6" descr="AS02045B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914400" y="1905000"/>
            <a:ext cx="3429000" cy="3733800"/>
          </a:xfrm>
          <a:noFill/>
        </p:spPr>
      </p:pic>
      <p:sp>
        <p:nvSpPr>
          <p:cNvPr id="57352" name="AutoShape 8"/>
          <p:cNvSpPr>
            <a:spLocks noChangeArrowheads="1"/>
          </p:cNvSpPr>
          <p:nvPr/>
        </p:nvSpPr>
        <p:spPr bwMode="auto">
          <a:xfrm>
            <a:off x="4495800" y="3048000"/>
            <a:ext cx="609600" cy="12192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838200" y="5638800"/>
            <a:ext cx="77724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1" hangingPunct="1">
              <a:defRPr/>
            </a:pPr>
            <a:endParaRPr lang="en-US" sz="5000" dirty="0">
              <a:solidFill>
                <a:schemeClr val="tx2"/>
              </a:solidFill>
              <a:latin typeface="Impact" pitchFamily="34" charset="0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5638800"/>
            <a:ext cx="7620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4500" b="1" dirty="0" smtClean="0">
                <a:solidFill>
                  <a:srgbClr val="F0AD00">
                    <a:satMod val="150000"/>
                  </a:srgbClr>
                </a:solidFill>
                <a:latin typeface="Impact" pitchFamily="34" charset="0"/>
                <a:ea typeface="+mj-ea"/>
                <a:cs typeface="+mj-cs"/>
              </a:rPr>
              <a:t>WASSALAMU’ALAIKUM WR.WB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dosmuny 2009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900"/>
                            </p:stCondLst>
                            <p:childTnLst>
                              <p:par>
                                <p:cTn id="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2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8" presetClass="emph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2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6" grpId="1"/>
      <p:bldP spid="57346" grpId="2"/>
      <p:bldP spid="57352" grpId="0" animBg="1"/>
      <p:bldP spid="9" grpId="0"/>
      <p:bldP spid="9" grpId="1"/>
      <p:bldP spid="9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Email: hermansp@uny.ac.id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dosmuny 2009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68ED-FACC-4219-8D40-9662CD984999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6096000" cy="3235325"/>
          </a:xfrm>
        </p:spPr>
        <p:txBody>
          <a:bodyPr/>
          <a:lstStyle/>
          <a:p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228600" y="1676400"/>
            <a:ext cx="35814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KETERAMPILAN </a:t>
            </a:r>
          </a:p>
          <a:p>
            <a:pPr algn="ctr"/>
            <a:r>
              <a:rPr lang="en-US" sz="3200">
                <a:solidFill>
                  <a:schemeClr val="bg1"/>
                </a:solidFill>
              </a:rPr>
              <a:t>BELAJAR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5105400" y="4648200"/>
            <a:ext cx="3581400" cy="1828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KETERAMPILAN </a:t>
            </a:r>
          </a:p>
          <a:p>
            <a:pPr algn="ctr"/>
            <a:r>
              <a:rPr lang="en-US" sz="3200"/>
              <a:t>HIDUP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2286000" y="3276600"/>
            <a:ext cx="3581400" cy="18288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KETERAMPILAN</a:t>
            </a:r>
          </a:p>
          <a:p>
            <a:pPr algn="ctr"/>
            <a:r>
              <a:rPr lang="en-US" sz="3200"/>
              <a:t>BERFIKIR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4449763" y="178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3871913" y="1789113"/>
            <a:ext cx="53022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BELAJAR BAGAIMANA BELAJAR, PEMETAAN</a:t>
            </a:r>
          </a:p>
          <a:p>
            <a:r>
              <a:rPr lang="en-US" b="1" dirty="0"/>
              <a:t>PIKIRAN,  KEMAMPUAN MEMBACA, MEMACU</a:t>
            </a:r>
          </a:p>
          <a:p>
            <a:r>
              <a:rPr lang="en-US" b="1" dirty="0"/>
              <a:t>BELAJAR RANAH KOGNITIF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6102350" y="3124200"/>
            <a:ext cx="3130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KEMAMPUAN </a:t>
            </a:r>
          </a:p>
          <a:p>
            <a:r>
              <a:rPr lang="en-US" b="1" dirty="0"/>
              <a:t>MEMECAHKAN MASALAH,</a:t>
            </a:r>
          </a:p>
          <a:p>
            <a:r>
              <a:rPr lang="en-US" b="1" dirty="0"/>
              <a:t>MEMBUAT KEPUTUSAN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519113" y="5218113"/>
            <a:ext cx="43751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MANAJEMEN DIRI, VISI, KEMAMPUAN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BERADAPTASI, KOMUNIKASI, 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MANAJEMEN KONFLIK, 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MANAJEMEN WAKTU</a:t>
            </a:r>
          </a:p>
          <a:p>
            <a:endParaRPr lang="en-US" dirty="0"/>
          </a:p>
        </p:txBody>
      </p:sp>
      <p:sp>
        <p:nvSpPr>
          <p:cNvPr id="21518" name="AutoShape 14"/>
          <p:cNvSpPr>
            <a:spLocks noChangeArrowheads="1"/>
          </p:cNvSpPr>
          <p:nvPr/>
        </p:nvSpPr>
        <p:spPr bwMode="auto">
          <a:xfrm>
            <a:off x="2667000" y="1524000"/>
            <a:ext cx="1371600" cy="381000"/>
          </a:xfrm>
          <a:prstGeom prst="curvedDownArrow">
            <a:avLst>
              <a:gd name="adj1" fmla="val 72000"/>
              <a:gd name="adj2" fmla="val 144000"/>
              <a:gd name="adj3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1519" name="AutoShape 15"/>
          <p:cNvSpPr>
            <a:spLocks noChangeArrowheads="1"/>
          </p:cNvSpPr>
          <p:nvPr/>
        </p:nvSpPr>
        <p:spPr bwMode="auto">
          <a:xfrm>
            <a:off x="4800600" y="2895600"/>
            <a:ext cx="1371600" cy="381000"/>
          </a:xfrm>
          <a:prstGeom prst="curvedDownArrow">
            <a:avLst>
              <a:gd name="adj1" fmla="val 72000"/>
              <a:gd name="adj2" fmla="val 144000"/>
              <a:gd name="adj3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1521" name="AutoShape 17"/>
          <p:cNvSpPr>
            <a:spLocks noChangeArrowheads="1"/>
          </p:cNvSpPr>
          <p:nvPr/>
        </p:nvSpPr>
        <p:spPr bwMode="auto">
          <a:xfrm rot="4214758">
            <a:off x="4285466" y="5429654"/>
            <a:ext cx="527050" cy="1381125"/>
          </a:xfrm>
          <a:prstGeom prst="curvedLeftArrow">
            <a:avLst>
              <a:gd name="adj1" fmla="val 52410"/>
              <a:gd name="adj2" fmla="val 104819"/>
              <a:gd name="adj3" fmla="val 3722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609600" y="0"/>
            <a:ext cx="8305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4000" b="1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KETERAMPILAN UNTUK MERAIH SUKSES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1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1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  <p:bldP spid="21510" grpId="0" animBg="1"/>
      <p:bldP spid="21515" grpId="0"/>
      <p:bldP spid="21517" grpId="0"/>
      <p:bldP spid="21518" grpId="0" animBg="1"/>
      <p:bldP spid="21519" grpId="0" animBg="1"/>
      <p:bldP spid="215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d-ID" sz="3600" dirty="0" smtClean="0"/>
              <a:t>MARI KITA LAKUKAN PEMBINAAN MAHASISWA BERSAMA-SAMA 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dirty="0" smtClean="0">
                <a:solidFill>
                  <a:srgbClr val="00B0F0"/>
                </a:solidFill>
              </a:rPr>
              <a:t>Dalam pembinaan akademik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 smtClean="0">
                <a:latin typeface="Berlin Sans FB" pitchFamily="34" charset="0"/>
              </a:rPr>
              <a:t>  Penguasaan keilmuan jurusan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 smtClean="0">
                <a:latin typeface="Berlin Sans FB" pitchFamily="34" charset="0"/>
              </a:rPr>
              <a:t>  Pemendekan masa studi</a:t>
            </a:r>
          </a:p>
          <a:p>
            <a:pPr lvl="1">
              <a:buFont typeface="Wingdings" pitchFamily="2" charset="2"/>
              <a:buChar char="Ø"/>
            </a:pPr>
            <a:r>
              <a:rPr lang="id-ID" smtClean="0">
                <a:latin typeface="Berlin Sans FB" pitchFamily="34" charset="0"/>
              </a:rPr>
              <a:t>  Peningkatan </a:t>
            </a:r>
            <a:r>
              <a:rPr lang="id-ID" dirty="0" smtClean="0">
                <a:latin typeface="Berlin Sans FB" pitchFamily="34" charset="0"/>
              </a:rPr>
              <a:t>indeks prestasi mahasiswa</a:t>
            </a:r>
          </a:p>
          <a:p>
            <a:r>
              <a:rPr lang="id-ID" dirty="0" smtClean="0">
                <a:solidFill>
                  <a:srgbClr val="00B0F0"/>
                </a:solidFill>
              </a:rPr>
              <a:t>Dalam kegiatan kemahasiswaan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	</a:t>
            </a:r>
            <a:r>
              <a:rPr lang="id-ID" sz="2400" dirty="0" smtClean="0">
                <a:latin typeface="Berlin Sans FB" pitchFamily="34" charset="0"/>
              </a:rPr>
              <a:t>Dalam memacu prestasi mahasiswa</a:t>
            </a:r>
          </a:p>
          <a:p>
            <a:pPr lvl="1">
              <a:buFont typeface="Wingdings" pitchFamily="2" charset="2"/>
              <a:buChar char="Ø"/>
            </a:pPr>
            <a:r>
              <a:rPr lang="id-ID" sz="2400" dirty="0" smtClean="0">
                <a:latin typeface="Berlin Sans FB" pitchFamily="34" charset="0"/>
              </a:rPr>
              <a:t>  Dalam pembinaan kepribadian </a:t>
            </a:r>
          </a:p>
          <a:p>
            <a:pPr lvl="1">
              <a:buFont typeface="Wingdings" pitchFamily="2" charset="2"/>
              <a:buChar char="Ø"/>
            </a:pPr>
            <a:r>
              <a:rPr lang="id-ID" sz="2400" dirty="0" smtClean="0">
                <a:latin typeface="Berlin Sans FB" pitchFamily="34" charset="0"/>
              </a:rPr>
              <a:t>	Dalam berkomunikasi</a:t>
            </a:r>
          </a:p>
          <a:p>
            <a:pPr lvl="1">
              <a:buFont typeface="Wingdings" pitchFamily="2" charset="2"/>
              <a:buChar char="Ø"/>
            </a:pPr>
            <a:r>
              <a:rPr lang="id-ID" sz="2400" dirty="0" smtClean="0">
                <a:latin typeface="Berlin Sans FB" pitchFamily="34" charset="0"/>
              </a:rPr>
              <a:t>	Dalam etika pergaulan dan bersikap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Email: hermansp@uny.ac.id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dosmuny 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  <a:solidFill>
            <a:schemeClr val="accent2"/>
          </a:solidFill>
        </p:spPr>
        <p:txBody>
          <a:bodyPr/>
          <a:lstStyle/>
          <a:p>
            <a:r>
              <a:rPr lang="id-ID" dirty="0" smtClean="0"/>
              <a:t>PROGRAM PENALARAN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Email: hermansp@uny.ac.id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dosmuny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199"/>
          <a:ext cx="8229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4648200"/>
                <a:gridCol w="2743200"/>
              </a:tblGrid>
              <a:tr h="393700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JENIS LOMBA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BULAN</a:t>
                      </a:r>
                      <a:endParaRPr lang="id-ID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r>
                        <a:rPr lang="id-ID" dirty="0" smtClean="0"/>
                        <a:t>01.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PIMNAS XXII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Juli </a:t>
                      </a:r>
                      <a:r>
                        <a:rPr lang="id-ID" dirty="0" smtClean="0"/>
                        <a:t>2011</a:t>
                      </a:r>
                      <a:endParaRPr lang="id-ID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r>
                        <a:rPr lang="id-ID" dirty="0" smtClean="0"/>
                        <a:t>02.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PKM GT &amp; AI</a:t>
                      </a:r>
                      <a:r>
                        <a:rPr lang="id-ID" baseline="0" dirty="0" smtClean="0"/>
                        <a:t> (Pengganti KKTM)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Awal Maret 2011</a:t>
                      </a:r>
                      <a:endParaRPr lang="id-ID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r>
                        <a:rPr lang="id-ID" dirty="0" smtClean="0"/>
                        <a:t>03.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Mapres Tk.</a:t>
                      </a:r>
                      <a:r>
                        <a:rPr lang="id-ID" baseline="0" dirty="0" smtClean="0"/>
                        <a:t> Fakultas</a:t>
                      </a: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Maret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dirty="0" smtClean="0"/>
                        <a:t>2011</a:t>
                      </a:r>
                      <a:endParaRPr lang="id-ID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r>
                        <a:rPr lang="id-ID" dirty="0" smtClean="0"/>
                        <a:t>04.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Student Union Grant (24 Judul)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Mei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dirty="0" smtClean="0"/>
                        <a:t>2011</a:t>
                      </a:r>
                      <a:endParaRPr lang="id-ID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r>
                        <a:rPr lang="id-ID" dirty="0" smtClean="0"/>
                        <a:t>05.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LITM</a:t>
                      </a:r>
                      <a:r>
                        <a:rPr lang="id-ID" baseline="0" dirty="0" smtClean="0"/>
                        <a:t> DIY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Mei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dirty="0" smtClean="0"/>
                        <a:t>2011</a:t>
                      </a:r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r>
                        <a:rPr lang="id-ID" dirty="0" smtClean="0"/>
                        <a:t>06.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Pengiriman Proposal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dirty="0" smtClean="0"/>
                        <a:t>PKM (-T, -M,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dirty="0" smtClean="0"/>
                        <a:t>-K,</a:t>
                      </a:r>
                      <a:r>
                        <a:rPr lang="id-ID" baseline="0" dirty="0" smtClean="0"/>
                        <a:t> &amp; -P)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Awal Oktober 2011</a:t>
                      </a:r>
                      <a:endParaRPr lang="id-ID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r>
                        <a:rPr lang="id-ID" dirty="0" smtClean="0"/>
                        <a:t>07.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Mapres Tk. UNY berjenjang smp Tk. Nasional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April </a:t>
                      </a:r>
                      <a:r>
                        <a:rPr lang="id-ID" dirty="0" smtClean="0"/>
                        <a:t>2011</a:t>
                      </a:r>
                      <a:endParaRPr lang="id-ID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r>
                        <a:rPr lang="id-ID" dirty="0" smtClean="0"/>
                        <a:t>08.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Kontes Robot (KRI, KCRI, KRSI)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Mei </a:t>
                      </a:r>
                      <a:r>
                        <a:rPr lang="id-ID" dirty="0" smtClean="0"/>
                        <a:t>2011</a:t>
                      </a:r>
                      <a:endParaRPr lang="id-ID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r>
                        <a:rPr lang="id-ID" dirty="0" smtClean="0"/>
                        <a:t>09.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Debat Bahasa Inggris (JOVED,</a:t>
                      </a:r>
                      <a:r>
                        <a:rPr lang="id-ID" baseline="0" dirty="0" smtClean="0"/>
                        <a:t> IVED, PIMNAS)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Mei</a:t>
                      </a:r>
                      <a:r>
                        <a:rPr lang="id-ID" baseline="0" dirty="0" smtClean="0"/>
                        <a:t> – Juli </a:t>
                      </a:r>
                      <a:r>
                        <a:rPr lang="id-ID" baseline="0" dirty="0" smtClean="0"/>
                        <a:t>2011</a:t>
                      </a:r>
                      <a:endParaRPr lang="id-ID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r>
                        <a:rPr lang="id-ID" dirty="0" smtClean="0"/>
                        <a:t>10.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Olimpiade Matematika, Fisika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Mei - September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baseline="0" dirty="0" smtClean="0"/>
                        <a:t>2011</a:t>
                      </a:r>
                      <a:endParaRPr lang="id-ID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r>
                        <a:rPr lang="id-ID" dirty="0" smtClean="0"/>
                        <a:t>11.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Lain-lain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Menyesuaikan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15"/>
          <p:cNvGraphicFramePr>
            <a:graphicFrameLocks noGrp="1"/>
          </p:cNvGraphicFramePr>
          <p:nvPr/>
        </p:nvGraphicFramePr>
        <p:xfrm>
          <a:off x="642938" y="1066800"/>
          <a:ext cx="8250264" cy="5257799"/>
        </p:xfrm>
        <a:graphic>
          <a:graphicData uri="http://schemas.openxmlformats.org/drawingml/2006/table">
            <a:tbl>
              <a:tblPr/>
              <a:tblGrid>
                <a:gridCol w="772557"/>
                <a:gridCol w="1251505"/>
                <a:gridCol w="1219200"/>
                <a:gridCol w="1066800"/>
                <a:gridCol w="1143000"/>
                <a:gridCol w="914400"/>
                <a:gridCol w="995739"/>
                <a:gridCol w="887063"/>
              </a:tblGrid>
              <a:tr h="435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Skim PKM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2003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2004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2005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2006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2007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2008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rgbClr val="000066"/>
                    </a:solidFill>
                  </a:tcPr>
                </a:tc>
              </a:tr>
              <a:tr h="435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1.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PKMP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171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169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188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427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779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627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5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2.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PKMK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60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74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140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135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181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623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5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3.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PKMM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64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88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170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185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278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625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5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4.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PKMI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102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100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100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195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200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416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5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5.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PKMT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74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83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118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175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287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625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493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6.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KRI/KRCI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32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32/14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32/30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40/40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40/40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24/37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5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7.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PIMNAS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133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255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260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503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306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360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5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8.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KJI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18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18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18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5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9.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GEMASTIK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111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5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10.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Roket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0"/>
                          </a:solidFill>
                          <a:effectLst/>
                        </a:rPr>
                        <a:t>25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JUMLAH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465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600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788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1.211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1.270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2.803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rgbClr val="000066"/>
                    </a:solidFill>
                  </a:tcPr>
                </a:tc>
              </a:tr>
            </a:tbl>
          </a:graphicData>
        </a:graphic>
      </p:graphicFrame>
      <p:sp>
        <p:nvSpPr>
          <p:cNvPr id="48249" name="TextBox 4"/>
          <p:cNvSpPr txBox="1">
            <a:spLocks noChangeArrowheads="1"/>
          </p:cNvSpPr>
          <p:nvPr/>
        </p:nvSpPr>
        <p:spPr bwMode="auto">
          <a:xfrm>
            <a:off x="533400" y="533400"/>
            <a:ext cx="822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400" dirty="0" smtClean="0">
                <a:latin typeface="Arial Black" pitchFamily="34" charset="0"/>
              </a:rPr>
              <a:t>PROGRAM KREATIVITAS MAHASISWA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Email: hermansp@uny.ac.id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dosmuny 2009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43"/>
          <p:cNvGraphicFramePr>
            <a:graphicFrameLocks noGrp="1"/>
          </p:cNvGraphicFramePr>
          <p:nvPr/>
        </p:nvGraphicFramePr>
        <p:xfrm>
          <a:off x="1000125" y="1143000"/>
          <a:ext cx="7534275" cy="5095894"/>
        </p:xfrm>
        <a:graphic>
          <a:graphicData uri="http://schemas.openxmlformats.org/drawingml/2006/table">
            <a:tbl>
              <a:tblPr/>
              <a:tblGrid>
                <a:gridCol w="828675"/>
                <a:gridCol w="3420446"/>
                <a:gridCol w="1932192"/>
                <a:gridCol w="1352962"/>
              </a:tblGrid>
              <a:tr h="4248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Skim PKM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2008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2009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rgbClr val="000066"/>
                    </a:solidFill>
                  </a:tcPr>
                </a:tc>
              </a:tr>
              <a:tr h="4248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PKMP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627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800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</a:tr>
              <a:tr h="4248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PKMK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623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</a:tr>
              <a:tr h="4248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PKMM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625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300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</a:tr>
              <a:tr h="4234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PKMI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416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</a:tr>
              <a:tr h="4234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PKMT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625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300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</a:tr>
              <a:tr h="4248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KRI/KRCI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24/37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40/40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</a:tr>
              <a:tr h="4248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KRSI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</a:tr>
              <a:tr h="4248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PIMNAS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360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310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</a:tr>
              <a:tr h="4248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KJI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</a:tr>
              <a:tr h="4248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GEMASTIK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</a:tr>
              <a:tr h="4248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Roket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49221" name="TextBox 4"/>
          <p:cNvSpPr txBox="1">
            <a:spLocks noChangeArrowheads="1"/>
          </p:cNvSpPr>
          <p:nvPr/>
        </p:nvSpPr>
        <p:spPr bwMode="auto">
          <a:xfrm>
            <a:off x="1828800" y="609600"/>
            <a:ext cx="5512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400" dirty="0" smtClean="0">
                <a:latin typeface="Arial Black" pitchFamily="34" charset="0"/>
              </a:rPr>
              <a:t>RANCANGAN PKM TAHUN 2009</a:t>
            </a:r>
            <a:endParaRPr lang="id-ID" sz="2400" dirty="0">
              <a:latin typeface="Arial Black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Email: hermansp@uny.ac.id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dosmuny 2009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7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Email: hermansp@uny.ac.id</a:t>
            </a:r>
            <a:endParaRPr lang="en-US" dirty="0"/>
          </a:p>
        </p:txBody>
      </p:sp>
      <p:sp>
        <p:nvSpPr>
          <p:cNvPr id="8" name="Rectangle 138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dosmuny 2009</a:t>
            </a:r>
            <a:endParaRPr lang="en-US" dirty="0"/>
          </a:p>
        </p:txBody>
      </p:sp>
      <p:sp>
        <p:nvSpPr>
          <p:cNvPr id="9" name="Rectangle 139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391400" cy="14478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Impact" pitchFamily="34" charset="0"/>
              </a:rPr>
              <a:t>TIGA KOMPONEN YANG BERPENGARUH DALAM </a:t>
            </a:r>
            <a:r>
              <a:rPr lang="id-ID" sz="3600" dirty="0" smtClean="0">
                <a:latin typeface="Impact" pitchFamily="34" charset="0"/>
              </a:rPr>
              <a:t>PEMBINAAN PENALARAN KEMAHASISWAAN</a:t>
            </a:r>
            <a:endParaRPr lang="id-ID" sz="3600" dirty="0">
              <a:latin typeface="Impact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048000"/>
            <a:ext cx="3581400" cy="22098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/>
          <a:lstStyle/>
          <a:p>
            <a:endParaRPr lang="en-US" dirty="0">
              <a:solidFill>
                <a:srgbClr val="0000FF"/>
              </a:solidFill>
              <a:latin typeface="Impact" pitchFamily="34" charset="0"/>
            </a:endParaRPr>
          </a:p>
          <a:p>
            <a:r>
              <a:rPr lang="en-US" sz="5400" dirty="0" err="1">
                <a:solidFill>
                  <a:srgbClr val="0000FF"/>
                </a:solidFill>
                <a:latin typeface="Impact" pitchFamily="34" charset="0"/>
              </a:rPr>
              <a:t>Penentu</a:t>
            </a:r>
            <a:r>
              <a:rPr lang="en-US" sz="5400" dirty="0">
                <a:solidFill>
                  <a:srgbClr val="0000FF"/>
                </a:solidFill>
                <a:latin typeface="Impact" pitchFamily="34" charset="0"/>
              </a:rPr>
              <a:t> </a:t>
            </a:r>
            <a:r>
              <a:rPr lang="en-US" sz="5400" dirty="0" err="1">
                <a:solidFill>
                  <a:srgbClr val="0000FF"/>
                </a:solidFill>
                <a:latin typeface="Impact" pitchFamily="34" charset="0"/>
              </a:rPr>
              <a:t>Kebijakan</a:t>
            </a:r>
            <a:endParaRPr lang="en-US" sz="5400" dirty="0">
              <a:solidFill>
                <a:srgbClr val="0000FF"/>
              </a:solidFill>
              <a:latin typeface="Impact" pitchFamily="34" charset="0"/>
            </a:endParaRPr>
          </a:p>
          <a:p>
            <a:endParaRPr lang="id-ID" dirty="0">
              <a:solidFill>
                <a:srgbClr val="0000FF"/>
              </a:solidFill>
              <a:latin typeface="Impact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410200" y="2514600"/>
            <a:ext cx="3440365" cy="5847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id-ID" sz="3200" dirty="0" smtClean="0">
                <a:latin typeface="Impact" pitchFamily="34" charset="0"/>
              </a:rPr>
              <a:t>Dosen Pembimbing</a:t>
            </a:r>
            <a:endParaRPr lang="id-ID" sz="3200" dirty="0">
              <a:latin typeface="Impact" pitchFamily="34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477000" y="5029200"/>
            <a:ext cx="2070100" cy="579438"/>
          </a:xfrm>
          <a:prstGeom prst="rect">
            <a:avLst/>
          </a:prstGeom>
          <a:solidFill>
            <a:srgbClr val="CC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latin typeface="Impact" pitchFamily="34" charset="0"/>
              </a:rPr>
              <a:t>Mahasiswa</a:t>
            </a:r>
            <a:endParaRPr lang="id-ID" sz="3200">
              <a:latin typeface="Impact" pitchFamily="34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 rot="16200000">
            <a:off x="5486400" y="1981200"/>
            <a:ext cx="1752600" cy="4038600"/>
          </a:xfrm>
          <a:custGeom>
            <a:avLst/>
            <a:gdLst>
              <a:gd name="G0" fmla="+- 6480 0 0"/>
              <a:gd name="G1" fmla="+- 10056 0 0"/>
              <a:gd name="G2" fmla="+- 4258 0 0"/>
              <a:gd name="G3" fmla="+- 21600 0 6480"/>
              <a:gd name="G4" fmla="+- 21600 0 10056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6491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4258"/>
                </a:lnTo>
                <a:lnTo>
                  <a:pt x="10056" y="4258"/>
                </a:lnTo>
                <a:lnTo>
                  <a:pt x="10056" y="14366"/>
                </a:lnTo>
                <a:lnTo>
                  <a:pt x="2981" y="14366"/>
                </a:lnTo>
                <a:lnTo>
                  <a:pt x="2981" y="9257"/>
                </a:lnTo>
                <a:lnTo>
                  <a:pt x="0" y="15429"/>
                </a:lnTo>
                <a:lnTo>
                  <a:pt x="2981" y="21600"/>
                </a:lnTo>
                <a:lnTo>
                  <a:pt x="2981" y="16491"/>
                </a:lnTo>
                <a:lnTo>
                  <a:pt x="18619" y="16491"/>
                </a:lnTo>
                <a:lnTo>
                  <a:pt x="18619" y="21600"/>
                </a:lnTo>
                <a:lnTo>
                  <a:pt x="21600" y="15429"/>
                </a:lnTo>
                <a:lnTo>
                  <a:pt x="18619" y="9257"/>
                </a:lnTo>
                <a:lnTo>
                  <a:pt x="18619" y="14366"/>
                </a:lnTo>
                <a:lnTo>
                  <a:pt x="11544" y="14366"/>
                </a:lnTo>
                <a:lnTo>
                  <a:pt x="11544" y="4258"/>
                </a:lnTo>
                <a:lnTo>
                  <a:pt x="15120" y="42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2053" grpId="0" animBg="1"/>
      <p:bldP spid="2054" grpId="0" animBg="1"/>
      <p:bldP spid="205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Email: hermansp@uny.ac.id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dosmuny 2009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68FC-DA71-46FF-ABB6-A6B3D3C35604}" type="slidenum">
              <a:rPr lang="en-US"/>
              <a:pPr/>
              <a:t>8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1222375"/>
          </a:xfrm>
        </p:spPr>
        <p:txBody>
          <a:bodyPr/>
          <a:lstStyle/>
          <a:p>
            <a:r>
              <a:rPr lang="en-US">
                <a:latin typeface="Impact" pitchFamily="34" charset="0"/>
              </a:rPr>
              <a:t>PENENTU KEBIJAKAN</a:t>
            </a:r>
            <a:endParaRPr lang="id-ID">
              <a:latin typeface="Impact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848600" cy="4114800"/>
          </a:xfrm>
          <a:ln w="76200" cmpd="tri">
            <a:solidFill>
              <a:schemeClr val="tx1"/>
            </a:solidFill>
          </a:ln>
        </p:spPr>
        <p:txBody>
          <a:bodyPr/>
          <a:lstStyle/>
          <a:p>
            <a:pPr algn="r"/>
            <a:r>
              <a:rPr lang="en-US">
                <a:latin typeface="Impact" pitchFamily="34" charset="0"/>
              </a:rPr>
              <a:t>Kemauan yang kuat dari pimpinan PT</a:t>
            </a:r>
          </a:p>
          <a:p>
            <a:pPr algn="r"/>
            <a:r>
              <a:rPr lang="en-US">
                <a:latin typeface="Impact" pitchFamily="34" charset="0"/>
              </a:rPr>
              <a:t>Program PT jelas dan sistematik</a:t>
            </a:r>
          </a:p>
          <a:p>
            <a:pPr algn="r"/>
            <a:r>
              <a:rPr lang="en-US">
                <a:latin typeface="Impact" pitchFamily="34" charset="0"/>
              </a:rPr>
              <a:t>Rencana kegiatan terjadwal</a:t>
            </a:r>
          </a:p>
          <a:p>
            <a:pPr algn="r"/>
            <a:r>
              <a:rPr lang="en-US">
                <a:latin typeface="Impact" pitchFamily="34" charset="0"/>
              </a:rPr>
              <a:t>Tersedianya sumber dana</a:t>
            </a:r>
          </a:p>
          <a:p>
            <a:pPr algn="r"/>
            <a:r>
              <a:rPr lang="en-US">
                <a:latin typeface="Impact" pitchFamily="34" charset="0"/>
              </a:rPr>
              <a:t>Upaya memotivasi dosen dan mahasiswa</a:t>
            </a:r>
          </a:p>
          <a:p>
            <a:pPr algn="r"/>
            <a:r>
              <a:rPr lang="en-US">
                <a:latin typeface="Impact" pitchFamily="34" charset="0"/>
              </a:rPr>
              <a:t>Pembentukan Tim Sukses</a:t>
            </a:r>
          </a:p>
          <a:p>
            <a:pPr algn="r">
              <a:buFontTx/>
              <a:buNone/>
            </a:pPr>
            <a:endParaRPr lang="id-ID">
              <a:latin typeface="Impact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Email: hermansp@uny.ac.id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dosmuny 2009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22D8-BB30-4BFC-B0C5-7FA9705B43D0}" type="slidenum">
              <a:rPr lang="en-US"/>
              <a:pPr/>
              <a:t>9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id-ID" dirty="0" smtClean="0">
                <a:latin typeface="Impact" pitchFamily="34" charset="0"/>
              </a:rPr>
              <a:t>DOSEN </a:t>
            </a:r>
            <a:r>
              <a:rPr lang="en-US" dirty="0" smtClean="0">
                <a:latin typeface="Impact" pitchFamily="34" charset="0"/>
              </a:rPr>
              <a:t>PEMBIMBING</a:t>
            </a:r>
            <a:endParaRPr lang="id-ID" dirty="0">
              <a:latin typeface="Impact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038600"/>
          </a:xfrm>
          <a:ln w="76200" cmpd="tri">
            <a:solidFill>
              <a:schemeClr val="tx2"/>
            </a:solidFill>
          </a:ln>
        </p:spPr>
        <p:txBody>
          <a:bodyPr/>
          <a:lstStyle/>
          <a:p>
            <a:r>
              <a:rPr lang="id-ID" dirty="0" smtClean="0">
                <a:latin typeface="Impact" pitchFamily="34" charset="0"/>
              </a:rPr>
              <a:t>Proaktif dalam melakukan pembimbingan</a:t>
            </a:r>
          </a:p>
          <a:p>
            <a:r>
              <a:rPr lang="id-ID" dirty="0" smtClean="0">
                <a:latin typeface="Impact" pitchFamily="34" charset="0"/>
              </a:rPr>
              <a:t>Memiliki kreativitas dan wawasan yang luas</a:t>
            </a:r>
          </a:p>
          <a:p>
            <a:r>
              <a:rPr lang="id-ID" dirty="0" smtClean="0">
                <a:latin typeface="Impact" pitchFamily="34" charset="0"/>
              </a:rPr>
              <a:t>Memiliki kemauan untuk berkolaborasi dengan disiplin ilmu diluar bidangnya </a:t>
            </a:r>
          </a:p>
          <a:p>
            <a:r>
              <a:rPr lang="id-ID" dirty="0" smtClean="0">
                <a:latin typeface="Impact" pitchFamily="34" charset="0"/>
              </a:rPr>
              <a:t>Memperhatikan perubahan aturan/ pedoman yang dikeluarkan oleh PT dan DIKTI serta lembaga luar Depdiknas.   </a:t>
            </a:r>
            <a:endParaRPr lang="id-ID" dirty="0">
              <a:latin typeface="Impact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442</TotalTime>
  <Words>582</Words>
  <Application>Microsoft Office PowerPoint</Application>
  <PresentationFormat>On-screen Show (4:3)</PresentationFormat>
  <Paragraphs>270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BIDANG PENALARAN MAHASISWA</vt:lpstr>
      <vt:lpstr>Slide 2</vt:lpstr>
      <vt:lpstr>MARI KITA LAKUKAN PEMBINAAN MAHASISWA BERSAMA-SAMA  </vt:lpstr>
      <vt:lpstr>PROGRAM PENALARAN</vt:lpstr>
      <vt:lpstr>Slide 5</vt:lpstr>
      <vt:lpstr>Slide 6</vt:lpstr>
      <vt:lpstr>TIGA KOMPONEN YANG BERPENGARUH DALAM PEMBINAAN PENALARAN KEMAHASISWAAN</vt:lpstr>
      <vt:lpstr>PENENTU KEBIJAKAN</vt:lpstr>
      <vt:lpstr>DOSEN PEMBIMBING</vt:lpstr>
      <vt:lpstr>MAHASISWA</vt:lpstr>
      <vt:lpstr>TERIMA KASIH &amp; MOHON MAAF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COOPERATIVE SKILLS</dc:title>
  <dc:creator>HERMANTO</dc:creator>
  <cp:lastModifiedBy>HERMANTO</cp:lastModifiedBy>
  <cp:revision>133</cp:revision>
  <dcterms:created xsi:type="dcterms:W3CDTF">2006-08-16T00:00:00Z</dcterms:created>
  <dcterms:modified xsi:type="dcterms:W3CDTF">2010-09-22T02:49:28Z</dcterms:modified>
</cp:coreProperties>
</file>