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98" r:id="rId4"/>
    <p:sldId id="297" r:id="rId5"/>
    <p:sldId id="288" r:id="rId6"/>
    <p:sldId id="289" r:id="rId7"/>
    <p:sldId id="290" r:id="rId8"/>
    <p:sldId id="291" r:id="rId9"/>
    <p:sldId id="295" r:id="rId10"/>
    <p:sldId id="296" r:id="rId11"/>
    <p:sldId id="294" r:id="rId12"/>
    <p:sldId id="293" r:id="rId13"/>
    <p:sldId id="292" r:id="rId14"/>
    <p:sldId id="287" r:id="rId15"/>
    <p:sldId id="259" r:id="rId16"/>
    <p:sldId id="286" r:id="rId17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>
        <p:scale>
          <a:sx n="50" d="100"/>
          <a:sy n="50" d="100"/>
        </p:scale>
        <p:origin x="-109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07C50-94B3-4E30-9802-3854BE16E735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F6E05-BE8A-495F-86F4-7F92D7FBC67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C92D-E3DA-41E6-9E5F-E0D633D2F716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60-B2CB-4F04-B7A4-58DA9F71DAE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FCCD-0DF4-4BA9-9D01-50FE95B185D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5B85-4C0A-4A69-BB81-9D40F3E2734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3192-7B64-4316-B8CC-16BAC46C1D18}" type="datetimeFigureOut">
              <a:rPr lang="id-ID" smtClean="0"/>
              <a:pPr/>
              <a:t>02/09/2012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7FE7-A378-4AFF-9D93-5F528362858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PERMASALAHAN </a:t>
            </a:r>
            <a:br>
              <a:rPr lang="id-ID" b="1" dirty="0" smtClean="0"/>
            </a:br>
            <a:r>
              <a:rPr lang="id-ID" b="1" dirty="0" smtClean="0"/>
              <a:t>TRANSPORTASI DARAT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32875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id-ID" sz="2800" b="1" dirty="0" smtClean="0"/>
              <a:t>Dr. ZAINAL ARIFIN, MT.</a:t>
            </a:r>
          </a:p>
          <a:p>
            <a:pPr>
              <a:spcBef>
                <a:spcPts val="0"/>
              </a:spcBef>
            </a:pPr>
            <a:r>
              <a:rPr lang="id-ID" sz="2800" b="1" dirty="0" smtClean="0"/>
              <a:t>PUSTRAL UGM</a:t>
            </a:r>
          </a:p>
          <a:p>
            <a:pPr>
              <a:spcBef>
                <a:spcPts val="0"/>
              </a:spcBef>
            </a:pPr>
            <a:r>
              <a:rPr lang="id-ID" sz="2800" b="1" dirty="0" smtClean="0"/>
              <a:t>TEKNIK OTOMOTIF – FT UNY</a:t>
            </a:r>
            <a:endParaRPr lang="id-ID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CF582-3B50-403B-A60A-636146C75689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6189663" y="1833563"/>
            <a:ext cx="2662237" cy="2478087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07" tIns="45705" rIns="91407" bIns="45705"/>
          <a:lstStyle/>
          <a:p>
            <a:endParaRPr lang="en-US" sz="1200">
              <a:latin typeface="Arial Narrow" pitchFamily="34" charset="0"/>
            </a:endParaRP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5711825" y="2862263"/>
            <a:ext cx="1479550" cy="1303337"/>
          </a:xfrm>
          <a:prstGeom prst="ellipse">
            <a:avLst/>
          </a:prstGeom>
          <a:solidFill>
            <a:srgbClr val="00FF00">
              <a:alpha val="61960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07" tIns="45705" rIns="91407" bIns="45705"/>
          <a:lstStyle/>
          <a:p>
            <a:endParaRPr lang="en-US" sz="1200">
              <a:latin typeface="Arial Narrow" pitchFamily="34" charset="0"/>
            </a:endParaRP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6556375" y="3829050"/>
            <a:ext cx="588963" cy="630238"/>
          </a:xfrm>
          <a:prstGeom prst="ellipse">
            <a:avLst/>
          </a:prstGeom>
          <a:solidFill>
            <a:srgbClr val="003300">
              <a:alpha val="78038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07" tIns="45705" rIns="91407" bIns="45705"/>
          <a:lstStyle/>
          <a:p>
            <a:endParaRPr lang="en-US" sz="1200">
              <a:latin typeface="Arial Narrow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888038" y="1412875"/>
            <a:ext cx="1860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pPr eaLnBrk="0" hangingPunct="0"/>
            <a:r>
              <a:rPr lang="id-ID">
                <a:solidFill>
                  <a:srgbClr val="CC3300"/>
                </a:solidFill>
                <a:latin typeface="Arial Narrow" pitchFamily="34" charset="0"/>
              </a:rPr>
              <a:t>M</a:t>
            </a:r>
            <a:r>
              <a:rPr lang="en-US">
                <a:solidFill>
                  <a:srgbClr val="CC3300"/>
                </a:solidFill>
                <a:latin typeface="Arial Narrow" pitchFamily="34" charset="0"/>
              </a:rPr>
              <a:t>anusia (95%)</a:t>
            </a:r>
            <a:endParaRPr lang="en-US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140200" y="2755900"/>
            <a:ext cx="20478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pPr algn="ctr" eaLnBrk="0" hangingPunct="0"/>
            <a:r>
              <a:rPr lang="en-US" sz="1600">
                <a:latin typeface="Arial Narrow" pitchFamily="34" charset="0"/>
              </a:rPr>
              <a:t>Lingkungan </a:t>
            </a:r>
            <a:endParaRPr lang="id-ID" sz="1600">
              <a:latin typeface="Arial Narrow" pitchFamily="34" charset="0"/>
            </a:endParaRPr>
          </a:p>
          <a:p>
            <a:pPr algn="ctr" eaLnBrk="0" hangingPunct="0"/>
            <a:r>
              <a:rPr lang="id-ID" sz="1600">
                <a:latin typeface="Arial Narrow" pitchFamily="34" charset="0"/>
              </a:rPr>
              <a:t>&amp;</a:t>
            </a:r>
            <a:r>
              <a:rPr lang="en-US" sz="1600">
                <a:latin typeface="Arial Narrow" pitchFamily="34" charset="0"/>
              </a:rPr>
              <a:t>jalan (28%)</a:t>
            </a:r>
            <a:endParaRPr lang="en-US" sz="1600">
              <a:latin typeface="Arial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632325" y="4206875"/>
            <a:ext cx="20050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pPr algn="r" eaLnBrk="0" hangingPunct="0"/>
            <a:r>
              <a:rPr lang="en-US" sz="1600">
                <a:latin typeface="Arial Narrow" pitchFamily="34" charset="0"/>
              </a:rPr>
              <a:t>Kendaraan (8%)</a:t>
            </a:r>
            <a:endParaRPr lang="en-US" sz="1600">
              <a:latin typeface="Arial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286625" y="2505075"/>
            <a:ext cx="8604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pPr algn="r" eaLnBrk="0" hangingPunct="0"/>
            <a:r>
              <a:rPr lang="en-US">
                <a:solidFill>
                  <a:srgbClr val="FFFFFF"/>
                </a:solidFill>
                <a:latin typeface="Arial Narrow" pitchFamily="34" charset="0"/>
              </a:rPr>
              <a:t>67%</a:t>
            </a:r>
            <a:endParaRPr lang="en-US">
              <a:latin typeface="Arial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046913" y="3702050"/>
            <a:ext cx="8604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pPr algn="r" eaLnBrk="0" hangingPunct="0"/>
            <a:r>
              <a:rPr lang="en-US">
                <a:solidFill>
                  <a:srgbClr val="FFFFFF"/>
                </a:solidFill>
                <a:latin typeface="Arial Narrow" pitchFamily="34" charset="0"/>
              </a:rPr>
              <a:t>4%</a:t>
            </a:r>
            <a:endParaRPr lang="en-US">
              <a:latin typeface="Arial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175375" y="3073400"/>
            <a:ext cx="8572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pPr algn="r" eaLnBrk="0" hangingPunct="0"/>
            <a:r>
              <a:rPr lang="en-US">
                <a:solidFill>
                  <a:srgbClr val="FFFFFF"/>
                </a:solidFill>
                <a:latin typeface="Arial Narrow" pitchFamily="34" charset="0"/>
              </a:rPr>
              <a:t>24%</a:t>
            </a:r>
            <a:endParaRPr lang="en-US">
              <a:latin typeface="Arial" charset="0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791075" y="3597275"/>
            <a:ext cx="8588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pPr algn="r" eaLnBrk="0" hangingPunct="0"/>
            <a:r>
              <a:rPr lang="en-US" sz="1400">
                <a:latin typeface="Arial Narrow" pitchFamily="34" charset="0"/>
              </a:rPr>
              <a:t>4%</a:t>
            </a:r>
            <a:endParaRPr lang="en-US" sz="1400">
              <a:latin typeface="Arial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792913" y="4289425"/>
            <a:ext cx="8604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pPr algn="r" eaLnBrk="0" hangingPunct="0"/>
            <a:r>
              <a:rPr lang="en-US">
                <a:latin typeface="Arial Narrow" pitchFamily="34" charset="0"/>
              </a:rPr>
              <a:t>4%</a:t>
            </a:r>
            <a:endParaRPr lang="en-US">
              <a:latin typeface="Arial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5553075" y="3640138"/>
            <a:ext cx="400050" cy="187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 flipV="1">
            <a:off x="6969125" y="4437063"/>
            <a:ext cx="271463" cy="168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7159625" y="3976688"/>
            <a:ext cx="285750" cy="603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689725" y="4946650"/>
            <a:ext cx="2163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5" rIns="91407" bIns="45705" anchor="ctr">
            <a:spAutoFit/>
          </a:bodyPr>
          <a:lstStyle/>
          <a:p>
            <a:r>
              <a:rPr lang="en-GB" sz="1200">
                <a:latin typeface="Arial" charset="0"/>
              </a:rPr>
              <a:t>(Sumber: Austroads, 2002)</a:t>
            </a:r>
            <a:r>
              <a:rPr lang="en-US" sz="1200">
                <a:latin typeface="Arial" charset="0"/>
              </a:rPr>
              <a:t> </a:t>
            </a:r>
          </a:p>
        </p:txBody>
      </p:sp>
      <p:sp>
        <p:nvSpPr>
          <p:cNvPr id="54290" name="Oval 19"/>
          <p:cNvSpPr>
            <a:spLocks noChangeArrowheads="1"/>
          </p:cNvSpPr>
          <p:nvPr/>
        </p:nvSpPr>
        <p:spPr bwMode="auto">
          <a:xfrm>
            <a:off x="828675" y="3717925"/>
            <a:ext cx="1514475" cy="1312863"/>
          </a:xfrm>
          <a:prstGeom prst="ellipse">
            <a:avLst/>
          </a:prstGeom>
          <a:solidFill>
            <a:schemeClr val="bg2">
              <a:alpha val="36862"/>
            </a:schemeClr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lIns="91407" tIns="45705" rIns="91407" bIns="45705" anchor="ctr"/>
          <a:lstStyle/>
          <a:p>
            <a:endParaRPr lang="en-US" sz="1200">
              <a:latin typeface="Arial Narrow" pitchFamily="34" charset="0"/>
            </a:endParaRPr>
          </a:p>
        </p:txBody>
      </p:sp>
      <p:sp>
        <p:nvSpPr>
          <p:cNvPr id="54291" name="Oval 20"/>
          <p:cNvSpPr>
            <a:spLocks noChangeArrowheads="1"/>
          </p:cNvSpPr>
          <p:nvPr/>
        </p:nvSpPr>
        <p:spPr bwMode="auto">
          <a:xfrm>
            <a:off x="1235075" y="3170238"/>
            <a:ext cx="1574800" cy="1362075"/>
          </a:xfrm>
          <a:prstGeom prst="ellipse">
            <a:avLst/>
          </a:prstGeom>
          <a:solidFill>
            <a:schemeClr val="accent1">
              <a:alpha val="36862"/>
            </a:schemeClr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lIns="91407" tIns="45705" rIns="91407" bIns="45705" anchor="ctr"/>
          <a:lstStyle/>
          <a:p>
            <a:endParaRPr lang="en-US" sz="1200">
              <a:latin typeface="Arial Narrow" pitchFamily="34" charset="0"/>
            </a:endParaRPr>
          </a:p>
        </p:txBody>
      </p:sp>
      <p:sp>
        <p:nvSpPr>
          <p:cNvPr id="54292" name="Oval 21"/>
          <p:cNvSpPr>
            <a:spLocks noChangeArrowheads="1"/>
          </p:cNvSpPr>
          <p:nvPr/>
        </p:nvSpPr>
        <p:spPr bwMode="auto">
          <a:xfrm>
            <a:off x="1485900" y="3817938"/>
            <a:ext cx="1514475" cy="1262062"/>
          </a:xfrm>
          <a:prstGeom prst="ellipse">
            <a:avLst/>
          </a:prstGeom>
          <a:solidFill>
            <a:schemeClr val="hlink">
              <a:alpha val="36862"/>
            </a:schemeClr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lIns="91407" tIns="45705" rIns="91407" bIns="45705" anchor="ctr"/>
          <a:lstStyle/>
          <a:p>
            <a:endParaRPr lang="en-US" sz="1200">
              <a:latin typeface="Arial Narrow" pitchFamily="34" charset="0"/>
            </a:endParaRPr>
          </a:p>
        </p:txBody>
      </p:sp>
      <p:sp>
        <p:nvSpPr>
          <p:cNvPr id="54293" name="Text Box 22"/>
          <p:cNvSpPr txBox="1">
            <a:spLocks noChangeArrowheads="1"/>
          </p:cNvSpPr>
          <p:nvPr/>
        </p:nvSpPr>
        <p:spPr bwMode="auto">
          <a:xfrm>
            <a:off x="1722438" y="3384550"/>
            <a:ext cx="8334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>
                <a:latin typeface="Verdana" pitchFamily="34" charset="0"/>
              </a:rPr>
              <a:t>47,8%</a:t>
            </a:r>
          </a:p>
        </p:txBody>
      </p:sp>
      <p:sp>
        <p:nvSpPr>
          <p:cNvPr id="54294" name="Text Box 23"/>
          <p:cNvSpPr txBox="1">
            <a:spLocks noChangeArrowheads="1"/>
          </p:cNvSpPr>
          <p:nvPr/>
        </p:nvSpPr>
        <p:spPr bwMode="auto">
          <a:xfrm>
            <a:off x="901700" y="4364038"/>
            <a:ext cx="7604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>
                <a:latin typeface="Verdana" pitchFamily="34" charset="0"/>
              </a:rPr>
              <a:t>1,6%</a:t>
            </a:r>
          </a:p>
        </p:txBody>
      </p:sp>
      <p:sp>
        <p:nvSpPr>
          <p:cNvPr id="54295" name="Text Box 24"/>
          <p:cNvSpPr txBox="1">
            <a:spLocks noChangeArrowheads="1"/>
          </p:cNvSpPr>
          <p:nvPr/>
        </p:nvSpPr>
        <p:spPr bwMode="auto">
          <a:xfrm>
            <a:off x="2346325" y="4475163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2,6%</a:t>
            </a:r>
          </a:p>
        </p:txBody>
      </p:sp>
      <p:sp>
        <p:nvSpPr>
          <p:cNvPr id="54296" name="Text Box 25"/>
          <p:cNvSpPr txBox="1">
            <a:spLocks noChangeArrowheads="1"/>
          </p:cNvSpPr>
          <p:nvPr/>
        </p:nvSpPr>
        <p:spPr bwMode="auto">
          <a:xfrm>
            <a:off x="1187450" y="3789363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6,4%</a:t>
            </a:r>
          </a:p>
        </p:txBody>
      </p:sp>
      <p:sp>
        <p:nvSpPr>
          <p:cNvPr id="54297" name="Text Box 26"/>
          <p:cNvSpPr txBox="1">
            <a:spLocks noChangeArrowheads="1"/>
          </p:cNvSpPr>
          <p:nvPr/>
        </p:nvSpPr>
        <p:spPr bwMode="auto">
          <a:xfrm>
            <a:off x="1762125" y="40767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6,4%</a:t>
            </a:r>
          </a:p>
        </p:txBody>
      </p:sp>
      <p:sp>
        <p:nvSpPr>
          <p:cNvPr id="54298" name="Text Box 27"/>
          <p:cNvSpPr txBox="1">
            <a:spLocks noChangeArrowheads="1"/>
          </p:cNvSpPr>
          <p:nvPr/>
        </p:nvSpPr>
        <p:spPr bwMode="auto">
          <a:xfrm>
            <a:off x="1689100" y="4573588"/>
            <a:ext cx="604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latin typeface="Verdana" pitchFamily="34" charset="0"/>
              </a:rPr>
              <a:t>0,4%</a:t>
            </a:r>
          </a:p>
        </p:txBody>
      </p:sp>
      <p:sp>
        <p:nvSpPr>
          <p:cNvPr id="54299" name="Text Box 28"/>
          <p:cNvSpPr txBox="1">
            <a:spLocks noChangeArrowheads="1"/>
          </p:cNvSpPr>
          <p:nvPr/>
        </p:nvSpPr>
        <p:spPr bwMode="auto">
          <a:xfrm>
            <a:off x="2074863" y="3917950"/>
            <a:ext cx="892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>
                <a:latin typeface="Verdana" pitchFamily="34" charset="0"/>
              </a:rPr>
              <a:t>34,8%</a:t>
            </a:r>
          </a:p>
        </p:txBody>
      </p:sp>
      <p:sp>
        <p:nvSpPr>
          <p:cNvPr id="326683" name="Text Box 29"/>
          <p:cNvSpPr txBox="1">
            <a:spLocks noChangeArrowheads="1"/>
          </p:cNvSpPr>
          <p:nvPr/>
        </p:nvSpPr>
        <p:spPr bwMode="auto">
          <a:xfrm>
            <a:off x="2476500" y="2852738"/>
            <a:ext cx="1636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Manusia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(95,4%)</a:t>
            </a:r>
          </a:p>
        </p:txBody>
      </p:sp>
      <p:sp>
        <p:nvSpPr>
          <p:cNvPr id="326684" name="Text Box 30"/>
          <p:cNvSpPr txBox="1">
            <a:spLocks noChangeArrowheads="1"/>
          </p:cNvSpPr>
          <p:nvPr/>
        </p:nvSpPr>
        <p:spPr bwMode="auto">
          <a:xfrm>
            <a:off x="2868613" y="4868863"/>
            <a:ext cx="18065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Jalan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id-ID" sz="11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&amp;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Lingkungan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(44,2%)</a:t>
            </a:r>
          </a:p>
        </p:txBody>
      </p:sp>
      <p:sp>
        <p:nvSpPr>
          <p:cNvPr id="326685" name="Text Box 31"/>
          <p:cNvSpPr txBox="1">
            <a:spLocks noChangeArrowheads="1"/>
          </p:cNvSpPr>
          <p:nvPr/>
        </p:nvSpPr>
        <p:spPr bwMode="auto">
          <a:xfrm>
            <a:off x="179388" y="5030788"/>
            <a:ext cx="12684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Kendaraan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(14,8%)</a:t>
            </a:r>
          </a:p>
        </p:txBody>
      </p:sp>
      <p:sp>
        <p:nvSpPr>
          <p:cNvPr id="54303" name="Rectangle 17"/>
          <p:cNvSpPr>
            <a:spLocks noChangeArrowheads="1"/>
          </p:cNvSpPr>
          <p:nvPr/>
        </p:nvSpPr>
        <p:spPr bwMode="auto">
          <a:xfrm>
            <a:off x="315913" y="5946775"/>
            <a:ext cx="4052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>
            <a:spAutoFit/>
          </a:bodyPr>
          <a:lstStyle/>
          <a:p>
            <a:r>
              <a:rPr lang="en-GB" sz="1200">
                <a:latin typeface="Arial" charset="0"/>
              </a:rPr>
              <a:t>(Sumber: </a:t>
            </a:r>
            <a:r>
              <a:rPr lang="en-US" sz="1200">
                <a:latin typeface="Arial Narrow" pitchFamily="34" charset="0"/>
              </a:rPr>
              <a:t>Penelitian Treat dkk (NHTSA*, 1977))</a:t>
            </a: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241300" y="306388"/>
            <a:ext cx="8642350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500">
                <a:solidFill>
                  <a:srgbClr val="0000FF"/>
                </a:solidFill>
                <a:latin typeface="Arial Narrow" pitchFamily="34" charset="0"/>
                <a:ea typeface="ＭＳ Ｐゴシック" pitchFamily="50" charset="-128"/>
              </a:rPr>
              <a:t>Faktor-faktor Penyebab Kecelakaan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250825" y="6218238"/>
            <a:ext cx="530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rebuchet MS" pitchFamily="34" charset="0"/>
              </a:rPr>
              <a:t>*NHTSA: National Highway &amp; Transportation Safety Administration, US-DOT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12750" y="1114425"/>
          <a:ext cx="41341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470"/>
                <a:gridCol w="1738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Faktor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Proporsi (%)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Manusia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Kendaraan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Jalan &amp;Lingkungan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23" name="TextBox 35"/>
          <p:cNvSpPr txBox="1">
            <a:spLocks noChangeArrowheads="1"/>
          </p:cNvSpPr>
          <p:nvPr/>
        </p:nvSpPr>
        <p:spPr bwMode="auto">
          <a:xfrm>
            <a:off x="373063" y="2640013"/>
            <a:ext cx="15335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/>
              <a:t>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4600" y="3124200"/>
            <a:ext cx="23964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latin typeface="Arial Narrow" pitchFamily="34" charset="0"/>
              </a:rPr>
              <a:t>Keluarga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Korban</a:t>
            </a:r>
            <a:r>
              <a:rPr lang="en-US" dirty="0">
                <a:latin typeface="Arial Narrow" pitchFamily="34" charset="0"/>
              </a:rPr>
              <a:t> Luka </a:t>
            </a:r>
            <a:r>
              <a:rPr lang="en-US" dirty="0" err="1">
                <a:latin typeface="Arial Narrow" pitchFamily="34" charset="0"/>
              </a:rPr>
              <a:t>Berat</a:t>
            </a:r>
            <a:endParaRPr lang="en-US" sz="2800" b="0" dirty="0">
              <a:latin typeface="Arial Narrow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84438" y="620713"/>
            <a:ext cx="2392362" cy="2401887"/>
            <a:chOff x="1715" y="736"/>
            <a:chExt cx="1180" cy="1322"/>
          </a:xfrm>
        </p:grpSpPr>
        <p:sp>
          <p:nvSpPr>
            <p:cNvPr id="47135" name="Freeform 4"/>
            <p:cNvSpPr>
              <a:spLocks/>
            </p:cNvSpPr>
            <p:nvPr/>
          </p:nvSpPr>
          <p:spPr bwMode="auto">
            <a:xfrm>
              <a:off x="2310" y="736"/>
              <a:ext cx="424" cy="644"/>
            </a:xfrm>
            <a:custGeom>
              <a:avLst/>
              <a:gdLst>
                <a:gd name="T0" fmla="*/ 43208 w 42"/>
                <a:gd name="T1" fmla="*/ 27443 h 57"/>
                <a:gd name="T2" fmla="*/ 0 w 42"/>
                <a:gd name="T3" fmla="*/ 1401 h 57"/>
                <a:gd name="T4" fmla="*/ 0 w 42"/>
                <a:gd name="T5" fmla="*/ 1401 h 57"/>
                <a:gd name="T6" fmla="*/ 0 w 42"/>
                <a:gd name="T7" fmla="*/ 82206 h 57"/>
                <a:gd name="T8" fmla="*/ 43208 w 42"/>
                <a:gd name="T9" fmla="*/ 27443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7"/>
                <a:gd name="T17" fmla="*/ 42 w 42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7">
                  <a:moveTo>
                    <a:pt x="42" y="19"/>
                  </a:moveTo>
                  <a:cubicBezTo>
                    <a:pt x="31" y="7"/>
                    <a:pt x="16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57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00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5"/>
            <p:cNvSpPr>
              <a:spLocks/>
            </p:cNvSpPr>
            <p:nvPr/>
          </p:nvSpPr>
          <p:spPr bwMode="auto">
            <a:xfrm>
              <a:off x="2320" y="962"/>
              <a:ext cx="545" cy="430"/>
            </a:xfrm>
            <a:custGeom>
              <a:avLst/>
              <a:gdLst>
                <a:gd name="T0" fmla="*/ 55509 w 54"/>
                <a:gd name="T1" fmla="*/ 28934 h 38"/>
                <a:gd name="T2" fmla="*/ 43186 w 54"/>
                <a:gd name="T3" fmla="*/ 0 h 38"/>
                <a:gd name="T4" fmla="*/ 0 w 54"/>
                <a:gd name="T5" fmla="*/ 55063 h 38"/>
                <a:gd name="T6" fmla="*/ 55509 w 54"/>
                <a:gd name="T7" fmla="*/ 2893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38"/>
                <a:gd name="T14" fmla="*/ 54 w 54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38">
                  <a:moveTo>
                    <a:pt x="54" y="20"/>
                  </a:moveTo>
                  <a:cubicBezTo>
                    <a:pt x="51" y="13"/>
                    <a:pt x="47" y="6"/>
                    <a:pt x="42" y="0"/>
                  </a:cubicBezTo>
                  <a:lnTo>
                    <a:pt x="0" y="38"/>
                  </a:lnTo>
                  <a:lnTo>
                    <a:pt x="54" y="20"/>
                  </a:lnTo>
                  <a:close/>
                </a:path>
              </a:pathLst>
            </a:custGeom>
            <a:solidFill>
              <a:srgbClr val="CC99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6"/>
            <p:cNvSpPr>
              <a:spLocks/>
            </p:cNvSpPr>
            <p:nvPr/>
          </p:nvSpPr>
          <p:spPr bwMode="auto">
            <a:xfrm>
              <a:off x="2320" y="1200"/>
              <a:ext cx="575" cy="519"/>
            </a:xfrm>
            <a:custGeom>
              <a:avLst/>
              <a:gdLst>
                <a:gd name="T0" fmla="*/ 50267 w 57"/>
                <a:gd name="T1" fmla="*/ 66071 h 46"/>
                <a:gd name="T2" fmla="*/ 58509 w 57"/>
                <a:gd name="T3" fmla="*/ 25837 h 46"/>
                <a:gd name="T4" fmla="*/ 55462 w 57"/>
                <a:gd name="T5" fmla="*/ 0 h 46"/>
                <a:gd name="T6" fmla="*/ 0 w 57"/>
                <a:gd name="T7" fmla="*/ 25837 h 46"/>
                <a:gd name="T8" fmla="*/ 50267 w 57"/>
                <a:gd name="T9" fmla="*/ 6607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6"/>
                <a:gd name="T17" fmla="*/ 57 w 5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6">
                  <a:moveTo>
                    <a:pt x="49" y="46"/>
                  </a:moveTo>
                  <a:cubicBezTo>
                    <a:pt x="54" y="38"/>
                    <a:pt x="57" y="28"/>
                    <a:pt x="57" y="18"/>
                  </a:cubicBezTo>
                  <a:cubicBezTo>
                    <a:pt x="57" y="12"/>
                    <a:pt x="56" y="6"/>
                    <a:pt x="54" y="0"/>
                  </a:cubicBezTo>
                  <a:lnTo>
                    <a:pt x="0" y="18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CC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7"/>
            <p:cNvSpPr>
              <a:spLocks/>
            </p:cNvSpPr>
            <p:nvPr/>
          </p:nvSpPr>
          <p:spPr bwMode="auto">
            <a:xfrm>
              <a:off x="1715" y="781"/>
              <a:ext cx="1059" cy="1277"/>
            </a:xfrm>
            <a:custGeom>
              <a:avLst/>
              <a:gdLst>
                <a:gd name="T0" fmla="*/ 57468 w 105"/>
                <a:gd name="T1" fmla="*/ 0 h 113"/>
                <a:gd name="T2" fmla="*/ 0 w 105"/>
                <a:gd name="T3" fmla="*/ 80835 h 113"/>
                <a:gd name="T4" fmla="*/ 57468 w 105"/>
                <a:gd name="T5" fmla="*/ 163083 h 113"/>
                <a:gd name="T6" fmla="*/ 107726 w 105"/>
                <a:gd name="T7" fmla="*/ 121202 h 113"/>
                <a:gd name="T8" fmla="*/ 57468 w 105"/>
                <a:gd name="T9" fmla="*/ 80835 h 113"/>
                <a:gd name="T10" fmla="*/ 57468 w 105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113"/>
                <a:gd name="T20" fmla="*/ 105 w 105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113">
                  <a:moveTo>
                    <a:pt x="56" y="0"/>
                  </a:moveTo>
                  <a:cubicBezTo>
                    <a:pt x="24" y="0"/>
                    <a:pt x="0" y="25"/>
                    <a:pt x="0" y="56"/>
                  </a:cubicBezTo>
                  <a:cubicBezTo>
                    <a:pt x="0" y="87"/>
                    <a:pt x="25" y="113"/>
                    <a:pt x="56" y="113"/>
                  </a:cubicBezTo>
                  <a:cubicBezTo>
                    <a:pt x="76" y="112"/>
                    <a:pt x="95" y="102"/>
                    <a:pt x="105" y="84"/>
                  </a:cubicBezTo>
                  <a:lnTo>
                    <a:pt x="56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99CC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Rectangle 8"/>
            <p:cNvSpPr>
              <a:spLocks noChangeArrowheads="1"/>
            </p:cNvSpPr>
            <p:nvPr/>
          </p:nvSpPr>
          <p:spPr bwMode="auto">
            <a:xfrm>
              <a:off x="2028" y="1527"/>
              <a:ext cx="1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67%</a:t>
              </a:r>
              <a:endParaRPr lang="en-US" sz="2800" b="0">
                <a:latin typeface="Arial Narrow" pitchFamily="34" charset="0"/>
              </a:endParaRPr>
            </a:p>
          </p:txBody>
        </p:sp>
        <p:sp>
          <p:nvSpPr>
            <p:cNvPr id="47140" name="Rectangle 9"/>
            <p:cNvSpPr>
              <a:spLocks noChangeArrowheads="1"/>
            </p:cNvSpPr>
            <p:nvPr/>
          </p:nvSpPr>
          <p:spPr bwMode="auto">
            <a:xfrm>
              <a:off x="2603" y="1369"/>
              <a:ext cx="1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13%</a:t>
              </a:r>
              <a:endParaRPr lang="en-US" sz="2800" b="0">
                <a:latin typeface="Arial Narrow" pitchFamily="34" charset="0"/>
              </a:endParaRPr>
            </a:p>
          </p:txBody>
        </p:sp>
        <p:sp>
          <p:nvSpPr>
            <p:cNvPr id="47141" name="Rectangle 10"/>
            <p:cNvSpPr>
              <a:spLocks noChangeArrowheads="1"/>
            </p:cNvSpPr>
            <p:nvPr/>
          </p:nvSpPr>
          <p:spPr bwMode="auto">
            <a:xfrm>
              <a:off x="2572" y="1098"/>
              <a:ext cx="1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7%</a:t>
              </a:r>
              <a:endParaRPr lang="en-US" sz="2800" b="0">
                <a:latin typeface="Arial Narrow" pitchFamily="34" charset="0"/>
              </a:endParaRPr>
            </a:p>
          </p:txBody>
        </p:sp>
        <p:sp>
          <p:nvSpPr>
            <p:cNvPr id="47142" name="Rectangle 11"/>
            <p:cNvSpPr>
              <a:spLocks noChangeArrowheads="1"/>
            </p:cNvSpPr>
            <p:nvPr/>
          </p:nvSpPr>
          <p:spPr bwMode="auto">
            <a:xfrm>
              <a:off x="2371" y="917"/>
              <a:ext cx="1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13%</a:t>
              </a:r>
              <a:endParaRPr lang="en-US" sz="2800" b="0">
                <a:latin typeface="Arial Narrow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651500" y="620713"/>
            <a:ext cx="2595563" cy="2360859"/>
            <a:chOff x="3611" y="499"/>
            <a:chExt cx="1584" cy="1380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611" y="499"/>
              <a:ext cx="1584" cy="180"/>
              <a:chOff x="3611" y="499"/>
              <a:chExt cx="1584" cy="180"/>
            </a:xfrm>
          </p:grpSpPr>
          <p:sp>
            <p:nvSpPr>
              <p:cNvPr id="47133" name="Rectangle 14"/>
              <p:cNvSpPr>
                <a:spLocks noChangeArrowheads="1"/>
              </p:cNvSpPr>
              <p:nvPr/>
            </p:nvSpPr>
            <p:spPr bwMode="auto">
              <a:xfrm>
                <a:off x="3611" y="555"/>
                <a:ext cx="91" cy="102"/>
              </a:xfrm>
              <a:prstGeom prst="rect">
                <a:avLst/>
              </a:prstGeom>
              <a:solidFill>
                <a:srgbClr val="00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Rectangle 15"/>
              <p:cNvSpPr>
                <a:spLocks noChangeArrowheads="1"/>
              </p:cNvSpPr>
              <p:nvPr/>
            </p:nvSpPr>
            <p:spPr bwMode="auto">
              <a:xfrm>
                <a:off x="3753" y="499"/>
                <a:ext cx="1442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 dirty="0" err="1">
                    <a:latin typeface="Arial Narrow" pitchFamily="34" charset="0"/>
                  </a:rPr>
                  <a:t>Mengalami</a:t>
                </a:r>
                <a:r>
                  <a:rPr lang="en-US" sz="2000" dirty="0">
                    <a:latin typeface="Arial Narrow" pitchFamily="34" charset="0"/>
                  </a:rPr>
                  <a:t> </a:t>
                </a:r>
                <a:r>
                  <a:rPr lang="en-US" sz="2000" dirty="0" err="1">
                    <a:latin typeface="Arial Narrow" pitchFamily="34" charset="0"/>
                  </a:rPr>
                  <a:t>Pemiskinan</a:t>
                </a:r>
                <a:endParaRPr lang="en-US" sz="2000" b="0" dirty="0">
                  <a:latin typeface="Arial Narrow" pitchFamily="34" charset="0"/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611" y="768"/>
              <a:ext cx="1424" cy="395"/>
              <a:chOff x="3611" y="883"/>
              <a:chExt cx="1424" cy="395"/>
            </a:xfrm>
          </p:grpSpPr>
          <p:sp>
            <p:nvSpPr>
              <p:cNvPr id="47130" name="Rectangle 17"/>
              <p:cNvSpPr>
                <a:spLocks noChangeArrowheads="1"/>
              </p:cNvSpPr>
              <p:nvPr/>
            </p:nvSpPr>
            <p:spPr bwMode="auto">
              <a:xfrm>
                <a:off x="3611" y="940"/>
                <a:ext cx="91" cy="101"/>
              </a:xfrm>
              <a:prstGeom prst="rect">
                <a:avLst/>
              </a:prstGeom>
              <a:solidFill>
                <a:srgbClr val="CC99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1" name="Rectangle 18"/>
              <p:cNvSpPr>
                <a:spLocks noChangeArrowheads="1"/>
              </p:cNvSpPr>
              <p:nvPr/>
            </p:nvSpPr>
            <p:spPr bwMode="auto">
              <a:xfrm>
                <a:off x="3753" y="883"/>
                <a:ext cx="1282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dirty="0">
                    <a:latin typeface="Arial Narrow" pitchFamily="34" charset="0"/>
                  </a:rPr>
                  <a:t>Tingkat </a:t>
                </a:r>
                <a:r>
                  <a:rPr lang="en-US" sz="2000" dirty="0" err="1">
                    <a:latin typeface="Arial Narrow" pitchFamily="34" charset="0"/>
                  </a:rPr>
                  <a:t>Kesejahteraan</a:t>
                </a:r>
                <a:endParaRPr lang="en-US" sz="2000" b="0" dirty="0">
                  <a:latin typeface="Arial Narrow" pitchFamily="34" charset="0"/>
                </a:endParaRPr>
              </a:p>
            </p:txBody>
          </p:sp>
          <p:sp>
            <p:nvSpPr>
              <p:cNvPr id="47132" name="Rectangle 19"/>
              <p:cNvSpPr>
                <a:spLocks noChangeArrowheads="1"/>
              </p:cNvSpPr>
              <p:nvPr/>
            </p:nvSpPr>
            <p:spPr bwMode="auto">
              <a:xfrm>
                <a:off x="3753" y="1098"/>
                <a:ext cx="507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latin typeface="Arial Narrow" pitchFamily="34" charset="0"/>
                  </a:rPr>
                  <a:t>Menurun</a:t>
                </a:r>
                <a:endParaRPr lang="en-US" sz="2000" b="0">
                  <a:latin typeface="Arial Narrow" pitchFamily="34" charset="0"/>
                </a:endParaRP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611" y="1244"/>
              <a:ext cx="1306" cy="395"/>
              <a:chOff x="3611" y="1267"/>
              <a:chExt cx="1306" cy="395"/>
            </a:xfrm>
          </p:grpSpPr>
          <p:sp>
            <p:nvSpPr>
              <p:cNvPr id="47127" name="Rectangle 21"/>
              <p:cNvSpPr>
                <a:spLocks noChangeArrowheads="1"/>
              </p:cNvSpPr>
              <p:nvPr/>
            </p:nvSpPr>
            <p:spPr bwMode="auto">
              <a:xfrm>
                <a:off x="3611" y="1324"/>
                <a:ext cx="91" cy="102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8" name="Rectangle 22"/>
              <p:cNvSpPr>
                <a:spLocks noChangeArrowheads="1"/>
              </p:cNvSpPr>
              <p:nvPr/>
            </p:nvSpPr>
            <p:spPr bwMode="auto">
              <a:xfrm>
                <a:off x="3753" y="1267"/>
                <a:ext cx="973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latin typeface="Arial Narrow" pitchFamily="34" charset="0"/>
                  </a:rPr>
                  <a:t>Tidak Mengalami</a:t>
                </a:r>
                <a:endParaRPr lang="en-US" sz="2000" b="0">
                  <a:latin typeface="Arial Narrow" pitchFamily="34" charset="0"/>
                </a:endParaRPr>
              </a:p>
            </p:txBody>
          </p:sp>
          <p:sp>
            <p:nvSpPr>
              <p:cNvPr id="47129" name="Rectangle 23"/>
              <p:cNvSpPr>
                <a:spLocks noChangeArrowheads="1"/>
              </p:cNvSpPr>
              <p:nvPr/>
            </p:nvSpPr>
            <p:spPr bwMode="auto">
              <a:xfrm>
                <a:off x="3753" y="1482"/>
                <a:ext cx="1164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latin typeface="Arial Narrow" pitchFamily="34" charset="0"/>
                  </a:rPr>
                  <a:t>Perubahan Ekonomi</a:t>
                </a:r>
                <a:endParaRPr lang="en-US" sz="2000" b="0"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611" y="1699"/>
              <a:ext cx="1340" cy="180"/>
              <a:chOff x="3611" y="1652"/>
              <a:chExt cx="1340" cy="180"/>
            </a:xfrm>
          </p:grpSpPr>
          <p:sp>
            <p:nvSpPr>
              <p:cNvPr id="47125" name="Rectangle 25"/>
              <p:cNvSpPr>
                <a:spLocks noChangeArrowheads="1"/>
              </p:cNvSpPr>
              <p:nvPr/>
            </p:nvSpPr>
            <p:spPr bwMode="auto">
              <a:xfrm>
                <a:off x="3611" y="1708"/>
                <a:ext cx="91" cy="102"/>
              </a:xfrm>
              <a:prstGeom prst="rect">
                <a:avLst/>
              </a:prstGeom>
              <a:solidFill>
                <a:srgbClr val="FF99CC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Rectangle 26"/>
              <p:cNvSpPr>
                <a:spLocks noChangeArrowheads="1"/>
              </p:cNvSpPr>
              <p:nvPr/>
            </p:nvSpPr>
            <p:spPr bwMode="auto">
              <a:xfrm>
                <a:off x="3753" y="1652"/>
                <a:ext cx="119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latin typeface="Arial Narrow" pitchFamily="34" charset="0"/>
                  </a:rPr>
                  <a:t>Ekonomi Dapat Pulih</a:t>
                </a:r>
                <a:endParaRPr lang="en-US" sz="2000" b="0">
                  <a:latin typeface="Arial Narrow" pitchFamily="34" charset="0"/>
                </a:endParaRPr>
              </a:p>
            </p:txBody>
          </p:sp>
        </p:grpSp>
      </p:grpSp>
      <p:sp>
        <p:nvSpPr>
          <p:cNvPr id="47109" name="Rectangle 27"/>
          <p:cNvSpPr>
            <a:spLocks noChangeArrowheads="1"/>
          </p:cNvSpPr>
          <p:nvPr/>
        </p:nvSpPr>
        <p:spPr bwMode="auto">
          <a:xfrm>
            <a:off x="539750" y="6165850"/>
            <a:ext cx="31034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 err="1">
                <a:latin typeface="Arial Narrow" pitchFamily="34" charset="0"/>
              </a:rPr>
              <a:t>Keluarga</a:t>
            </a:r>
            <a:r>
              <a:rPr lang="en-US" sz="1900" dirty="0">
                <a:latin typeface="Arial Narrow" pitchFamily="34" charset="0"/>
              </a:rPr>
              <a:t> </a:t>
            </a:r>
            <a:r>
              <a:rPr lang="en-US" sz="1900" dirty="0" err="1">
                <a:latin typeface="Arial Narrow" pitchFamily="34" charset="0"/>
              </a:rPr>
              <a:t>Korban</a:t>
            </a:r>
            <a:r>
              <a:rPr lang="en-US" sz="1900" dirty="0">
                <a:latin typeface="Arial Narrow" pitchFamily="34" charset="0"/>
              </a:rPr>
              <a:t> </a:t>
            </a:r>
            <a:r>
              <a:rPr lang="en-US" sz="1900" dirty="0" err="1">
                <a:latin typeface="Arial Narrow" pitchFamily="34" charset="0"/>
              </a:rPr>
              <a:t>Meninggal</a:t>
            </a:r>
            <a:r>
              <a:rPr lang="en-US" sz="1900" dirty="0">
                <a:latin typeface="Arial Narrow" pitchFamily="34" charset="0"/>
              </a:rPr>
              <a:t> </a:t>
            </a:r>
            <a:r>
              <a:rPr lang="en-US" sz="1900" dirty="0" err="1">
                <a:latin typeface="Arial Narrow" pitchFamily="34" charset="0"/>
              </a:rPr>
              <a:t>Dunia</a:t>
            </a:r>
            <a:r>
              <a:rPr lang="en-US" sz="1900" dirty="0">
                <a:latin typeface="Arial Narrow" pitchFamily="34" charset="0"/>
              </a:rPr>
              <a:t> </a:t>
            </a:r>
            <a:endParaRPr lang="en-US" sz="3200" b="0" dirty="0">
              <a:latin typeface="Arial Narrow" pitchFamily="34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012825" y="3640138"/>
            <a:ext cx="2406650" cy="2452687"/>
            <a:chOff x="638" y="2293"/>
            <a:chExt cx="1292" cy="1335"/>
          </a:xfrm>
        </p:grpSpPr>
        <p:sp>
          <p:nvSpPr>
            <p:cNvPr id="47112" name="Freeform 29"/>
            <p:cNvSpPr>
              <a:spLocks/>
            </p:cNvSpPr>
            <p:nvPr/>
          </p:nvSpPr>
          <p:spPr bwMode="auto">
            <a:xfrm>
              <a:off x="864" y="2304"/>
              <a:ext cx="1066" cy="1324"/>
            </a:xfrm>
            <a:custGeom>
              <a:avLst/>
              <a:gdLst>
                <a:gd name="T0" fmla="*/ 0 w 99"/>
                <a:gd name="T1" fmla="*/ 145777 h 116"/>
                <a:gd name="T2" fmla="*/ 51136 w 99"/>
                <a:gd name="T3" fmla="*/ 171047 h 116"/>
                <a:gd name="T4" fmla="*/ 123591 w 99"/>
                <a:gd name="T5" fmla="*/ 86243 h 116"/>
                <a:gd name="T6" fmla="*/ 51136 w 99"/>
                <a:gd name="T7" fmla="*/ 1438 h 116"/>
                <a:gd name="T8" fmla="*/ 51136 w 99"/>
                <a:gd name="T9" fmla="*/ 1438 h 116"/>
                <a:gd name="T10" fmla="*/ 51136 w 99"/>
                <a:gd name="T11" fmla="*/ 86243 h 116"/>
                <a:gd name="T12" fmla="*/ 0 w 99"/>
                <a:gd name="T13" fmla="*/ 145777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16"/>
                <a:gd name="T23" fmla="*/ 99 w 99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16">
                  <a:moveTo>
                    <a:pt x="0" y="98"/>
                  </a:moveTo>
                  <a:cubicBezTo>
                    <a:pt x="11" y="109"/>
                    <a:pt x="26" y="115"/>
                    <a:pt x="41" y="115"/>
                  </a:cubicBezTo>
                  <a:cubicBezTo>
                    <a:pt x="73" y="116"/>
                    <a:pt x="99" y="90"/>
                    <a:pt x="99" y="58"/>
                  </a:cubicBezTo>
                  <a:cubicBezTo>
                    <a:pt x="99" y="26"/>
                    <a:pt x="73" y="1"/>
                    <a:pt x="41" y="1"/>
                  </a:cubicBezTo>
                  <a:cubicBezTo>
                    <a:pt x="41" y="0"/>
                    <a:pt x="41" y="1"/>
                    <a:pt x="41" y="1"/>
                  </a:cubicBezTo>
                  <a:lnTo>
                    <a:pt x="41" y="5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C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Freeform 30"/>
            <p:cNvSpPr>
              <a:spLocks/>
            </p:cNvSpPr>
            <p:nvPr/>
          </p:nvSpPr>
          <p:spPr bwMode="auto">
            <a:xfrm>
              <a:off x="638" y="2293"/>
              <a:ext cx="624" cy="1107"/>
            </a:xfrm>
            <a:custGeom>
              <a:avLst/>
              <a:gdLst>
                <a:gd name="T0" fmla="*/ 72223 w 58"/>
                <a:gd name="T1" fmla="*/ 0 h 97"/>
                <a:gd name="T2" fmla="*/ 1270 w 58"/>
                <a:gd name="T3" fmla="*/ 84783 h 97"/>
                <a:gd name="T4" fmla="*/ 21184 w 58"/>
                <a:gd name="T5" fmla="*/ 144172 h 97"/>
                <a:gd name="T6" fmla="*/ 72223 w 58"/>
                <a:gd name="T7" fmla="*/ 84783 h 97"/>
                <a:gd name="T8" fmla="*/ 72223 w 58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97"/>
                <a:gd name="T17" fmla="*/ 58 w 58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97">
                  <a:moveTo>
                    <a:pt x="58" y="0"/>
                  </a:moveTo>
                  <a:cubicBezTo>
                    <a:pt x="26" y="0"/>
                    <a:pt x="1" y="25"/>
                    <a:pt x="1" y="57"/>
                  </a:cubicBezTo>
                  <a:cubicBezTo>
                    <a:pt x="0" y="72"/>
                    <a:pt x="6" y="86"/>
                    <a:pt x="17" y="97"/>
                  </a:cubicBezTo>
                  <a:lnTo>
                    <a:pt x="58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808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Rectangle 31"/>
            <p:cNvSpPr>
              <a:spLocks noChangeArrowheads="1"/>
            </p:cNvSpPr>
            <p:nvPr/>
          </p:nvSpPr>
          <p:spPr bwMode="auto">
            <a:xfrm>
              <a:off x="1359" y="2772"/>
              <a:ext cx="51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 Mengalami </a:t>
              </a:r>
              <a:endParaRPr lang="en-US" sz="1600" b="0">
                <a:latin typeface="Arial Narrow" pitchFamily="34" charset="0"/>
              </a:endParaRPr>
            </a:p>
          </p:txBody>
        </p:sp>
        <p:sp>
          <p:nvSpPr>
            <p:cNvPr id="47115" name="Rectangle 32"/>
            <p:cNvSpPr>
              <a:spLocks noChangeArrowheads="1"/>
            </p:cNvSpPr>
            <p:nvPr/>
          </p:nvSpPr>
          <p:spPr bwMode="auto">
            <a:xfrm>
              <a:off x="1359" y="2955"/>
              <a:ext cx="49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Pemiskinan</a:t>
              </a:r>
              <a:endParaRPr lang="en-US" sz="1600" b="0">
                <a:latin typeface="Arial Narrow" pitchFamily="34" charset="0"/>
              </a:endParaRPr>
            </a:p>
          </p:txBody>
        </p:sp>
        <p:sp>
          <p:nvSpPr>
            <p:cNvPr id="47116" name="Rectangle 33"/>
            <p:cNvSpPr>
              <a:spLocks noChangeArrowheads="1"/>
            </p:cNvSpPr>
            <p:nvPr/>
          </p:nvSpPr>
          <p:spPr bwMode="auto">
            <a:xfrm>
              <a:off x="1499" y="3137"/>
              <a:ext cx="30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62,50%</a:t>
              </a:r>
              <a:endParaRPr lang="en-US" sz="1600" b="0">
                <a:latin typeface="Arial Narrow" pitchFamily="34" charset="0"/>
              </a:endParaRPr>
            </a:p>
          </p:txBody>
        </p:sp>
        <p:sp>
          <p:nvSpPr>
            <p:cNvPr id="47117" name="Rectangle 34"/>
            <p:cNvSpPr>
              <a:spLocks noChangeArrowheads="1"/>
            </p:cNvSpPr>
            <p:nvPr/>
          </p:nvSpPr>
          <p:spPr bwMode="auto">
            <a:xfrm>
              <a:off x="821" y="2464"/>
              <a:ext cx="25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Tidak </a:t>
              </a:r>
              <a:endParaRPr lang="en-US" sz="1600" b="0">
                <a:latin typeface="Arial Narrow" pitchFamily="34" charset="0"/>
              </a:endParaRPr>
            </a:p>
          </p:txBody>
        </p:sp>
        <p:sp>
          <p:nvSpPr>
            <p:cNvPr id="47118" name="Rectangle 35"/>
            <p:cNvSpPr>
              <a:spLocks noChangeArrowheads="1"/>
            </p:cNvSpPr>
            <p:nvPr/>
          </p:nvSpPr>
          <p:spPr bwMode="auto">
            <a:xfrm>
              <a:off x="671" y="2647"/>
              <a:ext cx="48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Mengalami </a:t>
              </a:r>
              <a:endParaRPr lang="en-US" sz="1600" b="0">
                <a:latin typeface="Arial Narrow" pitchFamily="34" charset="0"/>
              </a:endParaRPr>
            </a:p>
          </p:txBody>
        </p:sp>
        <p:sp>
          <p:nvSpPr>
            <p:cNvPr id="47119" name="Rectangle 36"/>
            <p:cNvSpPr>
              <a:spLocks noChangeArrowheads="1"/>
            </p:cNvSpPr>
            <p:nvPr/>
          </p:nvSpPr>
          <p:spPr bwMode="auto">
            <a:xfrm>
              <a:off x="649" y="2829"/>
              <a:ext cx="52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Pemiskinan </a:t>
              </a:r>
              <a:endParaRPr lang="en-US" sz="1600" b="0">
                <a:latin typeface="Arial Narrow" pitchFamily="34" charset="0"/>
              </a:endParaRPr>
            </a:p>
          </p:txBody>
        </p:sp>
        <p:sp>
          <p:nvSpPr>
            <p:cNvPr id="47120" name="Rectangle 37"/>
            <p:cNvSpPr>
              <a:spLocks noChangeArrowheads="1"/>
            </p:cNvSpPr>
            <p:nvPr/>
          </p:nvSpPr>
          <p:spPr bwMode="auto">
            <a:xfrm>
              <a:off x="789" y="3012"/>
              <a:ext cx="30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37,50%</a:t>
              </a:r>
              <a:endParaRPr lang="en-US" sz="1600" b="0">
                <a:latin typeface="Arial Narrow" pitchFamily="34" charset="0"/>
              </a:endParaRPr>
            </a:p>
          </p:txBody>
        </p:sp>
      </p:grpSp>
      <p:sp>
        <p:nvSpPr>
          <p:cNvPr id="48166" name="Rectangle 38"/>
          <p:cNvSpPr>
            <a:spLocks noGrp="1" noChangeArrowheads="1"/>
          </p:cNvSpPr>
          <p:nvPr>
            <p:ph type="title"/>
          </p:nvPr>
        </p:nvSpPr>
        <p:spPr>
          <a:xfrm>
            <a:off x="4114800" y="3733800"/>
            <a:ext cx="4724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3300"/>
                </a:solidFill>
                <a:latin typeface="Arial Narrow" pitchFamily="34" charset="0"/>
              </a:rPr>
              <a:t>K</a:t>
            </a:r>
            <a:r>
              <a:rPr lang="en-US" sz="4000" smtClean="0">
                <a:solidFill>
                  <a:srgbClr val="FF3300"/>
                </a:solidFill>
                <a:latin typeface="Arial Narrow" pitchFamily="34" charset="0"/>
              </a:rPr>
              <a:t>ECELAKAA</a:t>
            </a:r>
            <a:r>
              <a:rPr lang="en-US" smtClean="0">
                <a:solidFill>
                  <a:srgbClr val="FF3300"/>
                </a:solidFill>
                <a:latin typeface="Arial Narrow" pitchFamily="34" charset="0"/>
              </a:rPr>
              <a:t>N</a:t>
            </a:r>
            <a:r>
              <a:rPr lang="en-US" sz="4000" smtClean="0">
                <a:solidFill>
                  <a:srgbClr val="FF3300"/>
                </a:solidFill>
                <a:latin typeface="Arial Narrow" pitchFamily="34" charset="0"/>
              </a:rPr>
              <a:t>:</a:t>
            </a:r>
            <a:br>
              <a:rPr lang="en-US" sz="4000" smtClean="0">
                <a:solidFill>
                  <a:srgbClr val="FF3300"/>
                </a:solidFill>
                <a:latin typeface="Arial Narrow" pitchFamily="34" charset="0"/>
              </a:rPr>
            </a:br>
            <a:r>
              <a:rPr lang="en-US" sz="3200" i="1" smtClean="0">
                <a:latin typeface="Arial Narrow" pitchFamily="34" charset="0"/>
              </a:rPr>
              <a:t>Dampak Terhadap Kesejahteraan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731250" cy="766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d-ID" sz="3600" dirty="0" smtClean="0">
                <a:solidFill>
                  <a:srgbClr val="00B0F0"/>
                </a:solidFill>
              </a:rPr>
              <a:t>B</a:t>
            </a:r>
            <a:r>
              <a:rPr lang="en-US" sz="3600" dirty="0" err="1" smtClean="0">
                <a:solidFill>
                  <a:srgbClr val="00B0F0"/>
                </a:solidFill>
              </a:rPr>
              <a:t>erapa</a:t>
            </a:r>
            <a:r>
              <a:rPr lang="id-ID" sz="3600" dirty="0" smtClean="0">
                <a:solidFill>
                  <a:srgbClr val="00B0F0"/>
                </a:solidFill>
              </a:rPr>
              <a:t> Ke</a:t>
            </a:r>
            <a:r>
              <a:rPr lang="en-US" sz="3600" dirty="0" err="1" smtClean="0">
                <a:solidFill>
                  <a:srgbClr val="00B0F0"/>
                </a:solidFill>
              </a:rPr>
              <a:t>rugian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akibat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kecelakaan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jalan</a:t>
            </a:r>
            <a:r>
              <a:rPr lang="en-US" sz="3600" dirty="0" smtClean="0">
                <a:solidFill>
                  <a:srgbClr val="00B0F0"/>
                </a:solidFill>
              </a:rPr>
              <a:t>?</a:t>
            </a:r>
            <a:endParaRPr lang="en-US" sz="2800" dirty="0" smtClean="0">
              <a:solidFill>
                <a:srgbClr val="00B0F0"/>
              </a:solidFill>
            </a:endParaRPr>
          </a:p>
        </p:txBody>
      </p:sp>
      <p:graphicFrame>
        <p:nvGraphicFramePr>
          <p:cNvPr id="47149" name="Group 45"/>
          <p:cNvGraphicFramePr>
            <a:graphicFrameLocks noGrp="1"/>
          </p:cNvGraphicFramePr>
          <p:nvPr>
            <p:ph idx="1"/>
          </p:nvPr>
        </p:nvGraphicFramePr>
        <p:xfrm>
          <a:off x="457200" y="1085850"/>
          <a:ext cx="7940675" cy="4490085"/>
        </p:xfrm>
        <a:graphic>
          <a:graphicData uri="http://schemas.openxmlformats.org/drawingml/2006/table">
            <a:tbl>
              <a:tblPr/>
              <a:tblGrid>
                <a:gridCol w="1714500"/>
                <a:gridCol w="2697163"/>
                <a:gridCol w="3529012"/>
              </a:tblGrid>
              <a:tr h="619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Keparahan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Jumlah Korban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Biaya Total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juta </a:t>
                      </a: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Rp)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Fatal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30.464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9.972.03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7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Serius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450.000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9.614.672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Ringan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2.100.000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12.772.448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PDO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13.515.000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9.036.89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9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TOTAL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41.396.05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</a:t>
                      </a:r>
                      <a:endParaRPr kumimoji="0" lang="id-ID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PDB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1.421.000.000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% PDB</a:t>
                      </a:r>
                      <a:endParaRPr kumimoji="0" lang="id-ID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2,91</a:t>
                      </a:r>
                      <a:endParaRPr kumimoji="0" lang="id-ID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3" name="Text Box 43"/>
          <p:cNvSpPr txBox="1">
            <a:spLocks noChangeArrowheads="1"/>
          </p:cNvSpPr>
          <p:nvPr/>
        </p:nvSpPr>
        <p:spPr bwMode="auto">
          <a:xfrm>
            <a:off x="212725" y="4767263"/>
            <a:ext cx="188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i="1">
                <a:latin typeface="Arial" charset="0"/>
              </a:rPr>
              <a:t>Perkiraan ADB, </a:t>
            </a:r>
            <a:r>
              <a:rPr lang="id-ID" i="1">
                <a:latin typeface="Arial" charset="0"/>
              </a:rPr>
              <a:t>Tahun 2002</a:t>
            </a:r>
            <a:endParaRPr lang="en-US" i="1">
              <a:latin typeface="Arial" charset="0"/>
            </a:endParaRPr>
          </a:p>
        </p:txBody>
      </p:sp>
      <p:sp>
        <p:nvSpPr>
          <p:cNvPr id="6" name="AutoShape 61"/>
          <p:cNvSpPr>
            <a:spLocks noChangeArrowheads="1"/>
          </p:cNvSpPr>
          <p:nvPr/>
        </p:nvSpPr>
        <p:spPr bwMode="auto">
          <a:xfrm>
            <a:off x="1524000" y="5849938"/>
            <a:ext cx="5545138" cy="1008062"/>
          </a:xfrm>
          <a:prstGeom prst="wedgeRectCallout">
            <a:avLst>
              <a:gd name="adj1" fmla="val 48569"/>
              <a:gd name="adj2" fmla="val -107954"/>
            </a:avLst>
          </a:prstGeom>
          <a:solidFill>
            <a:srgbClr val="CCFFCC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Dengan GDP 200</a:t>
            </a:r>
            <a:r>
              <a:rPr lang="id-ID" sz="1600">
                <a:solidFill>
                  <a:srgbClr val="000000"/>
                </a:solidFill>
                <a:latin typeface="Calibri" pitchFamily="34" charset="0"/>
              </a:rPr>
              <a:t>9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sz="1600" u="sng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 Rp </a:t>
            </a:r>
            <a:r>
              <a:rPr lang="id-ID" sz="160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id-ID" sz="160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00</a:t>
            </a:r>
            <a:r>
              <a:rPr lang="id-ID" sz="16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trilyun),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(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economic loss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) diperkirakan </a:t>
            </a:r>
            <a:r>
              <a:rPr lang="id-ID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 </a:t>
            </a:r>
            <a:r>
              <a:rPr lang="id-ID" sz="2400">
                <a:solidFill>
                  <a:srgbClr val="FF1111"/>
                </a:solidFill>
                <a:latin typeface="Calibri" pitchFamily="34" charset="0"/>
                <a:sym typeface="Wingdings" pitchFamily="2" charset="2"/>
              </a:rPr>
              <a:t>Rp </a:t>
            </a:r>
            <a:r>
              <a:rPr lang="en-US" sz="2400">
                <a:solidFill>
                  <a:srgbClr val="FF1111"/>
                </a:solidFill>
                <a:latin typeface="Calibri" pitchFamily="34" charset="0"/>
                <a:sym typeface="Wingdings" pitchFamily="2" charset="2"/>
              </a:rPr>
              <a:t>1</a:t>
            </a:r>
            <a:r>
              <a:rPr lang="id-ID" sz="2400">
                <a:solidFill>
                  <a:srgbClr val="FF1111"/>
                </a:solidFill>
                <a:latin typeface="Calibri" pitchFamily="34" charset="0"/>
                <a:sym typeface="Wingdings" pitchFamily="2" charset="2"/>
              </a:rPr>
              <a:t>60</a:t>
            </a:r>
            <a:r>
              <a:rPr lang="en-US" sz="2400">
                <a:solidFill>
                  <a:srgbClr val="FF1111"/>
                </a:solidFill>
                <a:latin typeface="Calibri" pitchFamily="34" charset="0"/>
                <a:sym typeface="Wingdings" pitchFamily="2" charset="2"/>
              </a:rPr>
              <a:t> – 1</a:t>
            </a:r>
            <a:r>
              <a:rPr lang="id-ID" sz="2400">
                <a:solidFill>
                  <a:srgbClr val="FF1111"/>
                </a:solidFill>
                <a:latin typeface="Calibri" pitchFamily="34" charset="0"/>
                <a:sym typeface="Wingdings" pitchFamily="2" charset="2"/>
              </a:rPr>
              <a:t>80</a:t>
            </a:r>
            <a:r>
              <a:rPr lang="en-US" sz="2400">
                <a:solidFill>
                  <a:srgbClr val="FF1111"/>
                </a:solidFill>
                <a:latin typeface="Calibri" pitchFamily="34" charset="0"/>
                <a:sym typeface="Wingdings" pitchFamily="2" charset="2"/>
              </a:rPr>
              <a:t> tril</a:t>
            </a:r>
            <a:r>
              <a:rPr lang="id-ID" sz="2400">
                <a:solidFill>
                  <a:srgbClr val="FF1111"/>
                </a:solidFill>
                <a:latin typeface="Calibri" pitchFamily="34" charset="0"/>
                <a:sym typeface="Wingdings" pitchFamily="2" charset="2"/>
              </a:rPr>
              <a:t>i</a:t>
            </a:r>
            <a:r>
              <a:rPr lang="en-US" sz="2400">
                <a:solidFill>
                  <a:srgbClr val="FF1111"/>
                </a:solidFill>
                <a:latin typeface="Calibri" pitchFamily="34" charset="0"/>
                <a:sym typeface="Wingdings" pitchFamily="2" charset="2"/>
              </a:rPr>
              <a:t>un </a:t>
            </a:r>
            <a:endParaRPr lang="en-GB" sz="1600" b="0">
              <a:solidFill>
                <a:srgbClr val="FF111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Global Burden of Disease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87450" y="6092825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Ke’tidakselamatan’ = penyakit</a:t>
            </a:r>
          </a:p>
        </p:txBody>
      </p:sp>
      <p:pic>
        <p:nvPicPr>
          <p:cNvPr id="28676" name="Picture 3" descr="table"/>
          <p:cNvPicPr>
            <a:picLocks noChangeAspect="1" noChangeArrowheads="1"/>
          </p:cNvPicPr>
          <p:nvPr/>
        </p:nvPicPr>
        <p:blipFill>
          <a:blip r:embed="rId2"/>
          <a:srcRect t="12593" b="15996"/>
          <a:stretch>
            <a:fillRect/>
          </a:stretch>
        </p:blipFill>
        <p:spPr bwMode="auto">
          <a:xfrm>
            <a:off x="0" y="857250"/>
            <a:ext cx="9107488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0" y="6072182"/>
            <a:ext cx="100013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Back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2400" y="5029200"/>
            <a:ext cx="1676400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Arial" pitchFamily="34" charset="0"/>
              </a:rPr>
              <a:t>Fuel</a:t>
            </a:r>
            <a:r>
              <a:rPr lang="id-ID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id-ID" b="1" dirty="0" smtClean="0">
                <a:solidFill>
                  <a:srgbClr val="FF3300"/>
                </a:solidFill>
                <a:latin typeface="Arial" pitchFamily="34" charset="0"/>
              </a:rPr>
              <a:t>Imrpovement</a:t>
            </a:r>
            <a:endParaRPr lang="en-US" b="1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35172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57400" y="5029200"/>
            <a:ext cx="1524000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Standards</a:t>
            </a:r>
            <a:endParaRPr lang="en-US" sz="2000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638800" y="5029200"/>
            <a:ext cx="1524000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itchFamily="34" charset="0"/>
              </a:rPr>
              <a:t>Inspection + </a:t>
            </a:r>
          </a:p>
          <a:p>
            <a:pPr algn="ctr"/>
            <a:r>
              <a:rPr lang="en-US" b="1" dirty="0">
                <a:solidFill>
                  <a:srgbClr val="FF3300"/>
                </a:solidFill>
                <a:latin typeface="Arial" pitchFamily="34" charset="0"/>
              </a:rPr>
              <a:t>maintenance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7391400" y="5029200"/>
            <a:ext cx="1600200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Traffic </a:t>
            </a:r>
          </a:p>
          <a:p>
            <a:pPr algn="ctr"/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Management</a:t>
            </a:r>
          </a:p>
        </p:txBody>
      </p:sp>
      <p:sp>
        <p:nvSpPr>
          <p:cNvPr id="135175" name="Oval 7"/>
          <p:cNvSpPr>
            <a:spLocks noChangeArrowheads="1"/>
          </p:cNvSpPr>
          <p:nvPr/>
        </p:nvSpPr>
        <p:spPr bwMode="auto">
          <a:xfrm>
            <a:off x="2590800" y="1600200"/>
            <a:ext cx="41148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Arial" pitchFamily="34" charset="0"/>
              </a:rPr>
              <a:t>S</a:t>
            </a:r>
            <a:r>
              <a:rPr lang="id-ID" sz="3600" b="1" dirty="0" smtClean="0">
                <a:solidFill>
                  <a:schemeClr val="bg2"/>
                </a:solidFill>
                <a:latin typeface="Arial" pitchFamily="34" charset="0"/>
              </a:rPr>
              <a:t>OLUSI</a:t>
            </a:r>
            <a:endParaRPr lang="en-US" sz="3600" b="1" dirty="0">
              <a:solidFill>
                <a:schemeClr val="bg2"/>
              </a:solidFill>
              <a:latin typeface="Arial" pitchFamily="34" charset="0"/>
            </a:endParaRPr>
          </a:p>
        </p:txBody>
      </p:sp>
      <p:cxnSp>
        <p:nvCxnSpPr>
          <p:cNvPr id="135176" name="AutoShape 8"/>
          <p:cNvCxnSpPr>
            <a:cxnSpLocks noChangeShapeType="1"/>
            <a:stCxn id="135171" idx="0"/>
            <a:endCxn id="135175" idx="4"/>
          </p:cNvCxnSpPr>
          <p:nvPr/>
        </p:nvCxnSpPr>
        <p:spPr bwMode="auto">
          <a:xfrm rot="16200000">
            <a:off x="1752600" y="2133600"/>
            <a:ext cx="2133600" cy="36576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35177" name="AutoShape 9"/>
          <p:cNvCxnSpPr>
            <a:cxnSpLocks noChangeShapeType="1"/>
            <a:stCxn id="135172" idx="0"/>
            <a:endCxn id="135175" idx="4"/>
          </p:cNvCxnSpPr>
          <p:nvPr/>
        </p:nvCxnSpPr>
        <p:spPr bwMode="auto">
          <a:xfrm rot="16200000">
            <a:off x="2667000" y="3048000"/>
            <a:ext cx="2133600" cy="18288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35178" name="AutoShape 10"/>
          <p:cNvCxnSpPr>
            <a:cxnSpLocks noChangeShapeType="1"/>
            <a:stCxn id="135173" idx="0"/>
            <a:endCxn id="135175" idx="4"/>
          </p:cNvCxnSpPr>
          <p:nvPr/>
        </p:nvCxnSpPr>
        <p:spPr bwMode="auto">
          <a:xfrm rot="5400000" flipH="1">
            <a:off x="4457700" y="3086100"/>
            <a:ext cx="2133600" cy="17526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35179" name="AutoShape 11"/>
          <p:cNvCxnSpPr>
            <a:cxnSpLocks noChangeShapeType="1"/>
            <a:stCxn id="135174" idx="0"/>
            <a:endCxn id="135175" idx="4"/>
          </p:cNvCxnSpPr>
          <p:nvPr/>
        </p:nvCxnSpPr>
        <p:spPr bwMode="auto">
          <a:xfrm rot="5400000" flipH="1">
            <a:off x="5353050" y="2190750"/>
            <a:ext cx="2133600" cy="35433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13518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5029200"/>
            <a:ext cx="1524000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FF3300"/>
                </a:solidFill>
                <a:latin typeface="Arial" pitchFamily="34" charset="0"/>
              </a:rPr>
              <a:t>Technology</a:t>
            </a:r>
            <a:endParaRPr lang="id-ID" sz="1600" b="1" dirty="0" smtClean="0">
              <a:solidFill>
                <a:srgbClr val="FF3300"/>
              </a:solidFill>
              <a:latin typeface="Arial" pitchFamily="34" charset="0"/>
            </a:endParaRPr>
          </a:p>
          <a:p>
            <a:pPr algn="ctr"/>
            <a:r>
              <a:rPr lang="id-ID" b="1" dirty="0" smtClean="0">
                <a:solidFill>
                  <a:srgbClr val="FF3300"/>
                </a:solidFill>
                <a:latin typeface="Arial" pitchFamily="34" charset="0"/>
              </a:rPr>
              <a:t>Improvement</a:t>
            </a:r>
            <a:endParaRPr lang="en-US" b="1" dirty="0">
              <a:solidFill>
                <a:srgbClr val="FF3300"/>
              </a:solidFill>
              <a:latin typeface="Arial" pitchFamily="34" charset="0"/>
            </a:endParaRPr>
          </a:p>
        </p:txBody>
      </p:sp>
      <p:cxnSp>
        <p:nvCxnSpPr>
          <p:cNvPr id="135182" name="AutoShape 14"/>
          <p:cNvCxnSpPr>
            <a:cxnSpLocks noChangeShapeType="1"/>
            <a:stCxn id="135181" idx="0"/>
            <a:endCxn id="135175" idx="4"/>
          </p:cNvCxnSpPr>
          <p:nvPr/>
        </p:nvCxnSpPr>
        <p:spPr bwMode="auto">
          <a:xfrm rot="16200000">
            <a:off x="3581400" y="3962400"/>
            <a:ext cx="2133600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THE CURRENT SITUATION OF </a:t>
            </a:r>
          </a:p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LAND TRANSPORTATION IN 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invGray">
          <a:xfrm>
            <a:off x="2428860" y="2071678"/>
            <a:ext cx="571504" cy="4495800"/>
          </a:xfrm>
          <a:prstGeom prst="rightArrow">
            <a:avLst>
              <a:gd name="adj1" fmla="val 79306"/>
              <a:gd name="adj2" fmla="val 72710"/>
            </a:avLst>
          </a:prstGeom>
          <a:gradFill rotWithShape="1">
            <a:gsLst>
              <a:gs pos="0">
                <a:srgbClr val="FFFF00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7" name="Rounded Rectangle 11"/>
          <p:cNvSpPr>
            <a:spLocks noChangeArrowheads="1"/>
          </p:cNvSpPr>
          <p:nvPr/>
        </p:nvSpPr>
        <p:spPr bwMode="auto">
          <a:xfrm>
            <a:off x="3143240" y="2643182"/>
            <a:ext cx="3200400" cy="928694"/>
          </a:xfrm>
          <a:prstGeom prst="roundRect">
            <a:avLst>
              <a:gd name="adj" fmla="val 16667"/>
            </a:avLst>
          </a:prstGeom>
          <a:solidFill>
            <a:srgbClr val="FFFF00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b="1" dirty="0" smtClean="0"/>
              <a:t>STANDARD</a:t>
            </a:r>
            <a:endParaRPr lang="id-ID" sz="2000" b="1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blackWhite">
          <a:xfrm rot="16200000">
            <a:off x="-209568" y="3995726"/>
            <a:ext cx="4038600" cy="762008"/>
          </a:xfrm>
          <a:prstGeom prst="roundRect">
            <a:avLst>
              <a:gd name="adj" fmla="val 734"/>
            </a:avLst>
          </a:prstGeom>
          <a:gradFill rotWithShape="1">
            <a:gsLst>
              <a:gs pos="0">
                <a:schemeClr val="hlink">
                  <a:alpha val="25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ea typeface="+mn-ea"/>
              </a:rPr>
              <a:t>EMISSIONS CAUSED FROM </a:t>
            </a:r>
          </a:p>
          <a:p>
            <a:pPr algn="ctr" eaLnBrk="0" hangingPunct="0">
              <a:defRPr/>
            </a:pPr>
            <a:r>
              <a:rPr lang="en-US" sz="2000" b="1" dirty="0">
                <a:ea typeface="+mn-ea"/>
              </a:rPr>
              <a:t>MOTOR VEHICLE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 rot="16200000">
            <a:off x="-1197795" y="3983821"/>
            <a:ext cx="4038600" cy="78581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ea typeface="+mn-ea"/>
              </a:rPr>
              <a:t>TRAFFIC ACCIDENTS</a:t>
            </a:r>
          </a:p>
        </p:txBody>
      </p:sp>
      <p:sp>
        <p:nvSpPr>
          <p:cNvPr id="13" name="Rounded Rectangle 11"/>
          <p:cNvSpPr>
            <a:spLocks noChangeArrowheads="1"/>
          </p:cNvSpPr>
          <p:nvPr/>
        </p:nvSpPr>
        <p:spPr bwMode="auto">
          <a:xfrm>
            <a:off x="3143240" y="3857628"/>
            <a:ext cx="3200400" cy="928694"/>
          </a:xfrm>
          <a:prstGeom prst="roundRect">
            <a:avLst>
              <a:gd name="adj" fmla="val 16667"/>
            </a:avLst>
          </a:prstGeom>
          <a:solidFill>
            <a:srgbClr val="FFFF00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b="1" dirty="0" smtClean="0"/>
              <a:t>TECHNOLOGY</a:t>
            </a:r>
            <a:endParaRPr lang="id-ID" sz="2000" b="1" dirty="0"/>
          </a:p>
        </p:txBody>
      </p:sp>
      <p:sp>
        <p:nvSpPr>
          <p:cNvPr id="14" name="Rounded Rectangle 11"/>
          <p:cNvSpPr>
            <a:spLocks noChangeArrowheads="1"/>
          </p:cNvSpPr>
          <p:nvPr/>
        </p:nvSpPr>
        <p:spPr bwMode="auto">
          <a:xfrm>
            <a:off x="3143240" y="5143512"/>
            <a:ext cx="3200400" cy="928694"/>
          </a:xfrm>
          <a:prstGeom prst="roundRect">
            <a:avLst>
              <a:gd name="adj" fmla="val 16667"/>
            </a:avLst>
          </a:prstGeom>
          <a:solidFill>
            <a:srgbClr val="FFFF00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b="1" dirty="0" smtClean="0"/>
              <a:t>REGULATION</a:t>
            </a:r>
            <a:endParaRPr lang="id-ID" sz="2000" b="1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invGray">
          <a:xfrm>
            <a:off x="6572264" y="2071678"/>
            <a:ext cx="571504" cy="4495800"/>
          </a:xfrm>
          <a:prstGeom prst="rightArrow">
            <a:avLst>
              <a:gd name="adj1" fmla="val 79306"/>
              <a:gd name="adj2" fmla="val 72710"/>
            </a:avLst>
          </a:prstGeom>
          <a:gradFill rotWithShape="1">
            <a:gsLst>
              <a:gs pos="0">
                <a:srgbClr val="FFFF00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blackWhite">
          <a:xfrm rot="16200000">
            <a:off x="5695972" y="4019540"/>
            <a:ext cx="4038600" cy="71438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d-ID" sz="2000" b="1" dirty="0" smtClean="0">
                <a:ea typeface="+mn-ea"/>
              </a:rPr>
              <a:t>VEHICLE INSPECTION</a:t>
            </a:r>
            <a:endParaRPr lang="en-US" sz="2000" b="1" dirty="0">
              <a:ea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THE CURRENT SITUATION OF </a:t>
            </a:r>
          </a:p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LAND TRANSPORTATION IN INDONESIA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invGray">
          <a:xfrm>
            <a:off x="3000364" y="1500174"/>
            <a:ext cx="571504" cy="4495800"/>
          </a:xfrm>
          <a:prstGeom prst="rightArrow">
            <a:avLst>
              <a:gd name="adj1" fmla="val 79306"/>
              <a:gd name="adj2" fmla="val 72710"/>
            </a:avLst>
          </a:prstGeom>
          <a:gradFill rotWithShape="1">
            <a:gsLst>
              <a:gs pos="0">
                <a:srgbClr val="FFFF00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1214414" y="1928802"/>
            <a:ext cx="1643074" cy="785818"/>
          </a:xfrm>
          <a:prstGeom prst="roundRect">
            <a:avLst>
              <a:gd name="adj" fmla="val 16667"/>
            </a:avLst>
          </a:prstGeom>
          <a:solidFill>
            <a:srgbClr val="FFFF00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b="1" dirty="0" smtClean="0"/>
              <a:t>LINGKUNGAN </a:t>
            </a:r>
          </a:p>
          <a:p>
            <a:pPr algn="ctr"/>
            <a:r>
              <a:rPr lang="id-ID" sz="2000" b="1" dirty="0" smtClean="0"/>
              <a:t>HIDUP</a:t>
            </a:r>
            <a:endParaRPr lang="id-ID" sz="2000" b="1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blackWhite">
          <a:xfrm>
            <a:off x="6143636" y="3357562"/>
            <a:ext cx="1928826" cy="857256"/>
          </a:xfrm>
          <a:prstGeom prst="roundRect">
            <a:avLst>
              <a:gd name="adj" fmla="val 734"/>
            </a:avLst>
          </a:prstGeom>
          <a:gradFill rotWithShape="1">
            <a:gsLst>
              <a:gs pos="0">
                <a:schemeClr val="hlink">
                  <a:alpha val="25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d-ID" sz="2000" b="1" dirty="0" smtClean="0">
                <a:solidFill>
                  <a:schemeClr val="bg1"/>
                </a:solidFill>
                <a:ea typeface="+mn-ea"/>
              </a:rPr>
              <a:t>KELAIKAN TEKNIS</a:t>
            </a:r>
          </a:p>
          <a:p>
            <a:pPr algn="ctr" eaLnBrk="0" hangingPunct="0">
              <a:defRPr/>
            </a:pPr>
            <a:r>
              <a:rPr lang="id-ID" sz="2000" b="1" dirty="0" smtClean="0">
                <a:solidFill>
                  <a:schemeClr val="bg1"/>
                </a:solidFill>
              </a:rPr>
              <a:t>KBM</a:t>
            </a:r>
            <a:endParaRPr lang="en-US" sz="20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1214414" y="3286124"/>
            <a:ext cx="1643074" cy="785818"/>
          </a:xfrm>
          <a:prstGeom prst="roundRect">
            <a:avLst>
              <a:gd name="adj" fmla="val 16667"/>
            </a:avLst>
          </a:prstGeom>
          <a:solidFill>
            <a:srgbClr val="FFFF00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b="1" dirty="0" smtClean="0"/>
              <a:t>SAFETY</a:t>
            </a:r>
            <a:endParaRPr lang="id-ID" sz="2000" b="1" dirty="0"/>
          </a:p>
        </p:txBody>
      </p:sp>
      <p:sp>
        <p:nvSpPr>
          <p:cNvPr id="10" name="Rounded Rectangle 11"/>
          <p:cNvSpPr>
            <a:spLocks noChangeArrowheads="1"/>
          </p:cNvSpPr>
          <p:nvPr/>
        </p:nvSpPr>
        <p:spPr bwMode="auto">
          <a:xfrm>
            <a:off x="1214414" y="4643446"/>
            <a:ext cx="1643074" cy="785818"/>
          </a:xfrm>
          <a:prstGeom prst="roundRect">
            <a:avLst>
              <a:gd name="adj" fmla="val 16667"/>
            </a:avLst>
          </a:prstGeom>
          <a:solidFill>
            <a:srgbClr val="FFFF00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b="1" dirty="0" smtClean="0"/>
              <a:t>PUBLIC</a:t>
            </a:r>
          </a:p>
          <a:p>
            <a:pPr algn="ctr"/>
            <a:r>
              <a:rPr lang="id-ID" sz="2000" b="1" dirty="0" smtClean="0"/>
              <a:t>SERVICES</a:t>
            </a:r>
            <a:endParaRPr lang="id-ID" sz="2000" b="1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714744" y="2000240"/>
            <a:ext cx="1857388" cy="83822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d-ID" sz="1600" b="1" dirty="0" smtClean="0">
                <a:ea typeface="+mn-ea"/>
              </a:rPr>
              <a:t>REGULASI</a:t>
            </a:r>
          </a:p>
          <a:p>
            <a:pPr algn="ctr" eaLnBrk="0" hangingPunct="0">
              <a:defRPr/>
            </a:pPr>
            <a:r>
              <a:rPr lang="id-ID" sz="1600" b="1" dirty="0" smtClean="0"/>
              <a:t>NASIONAL</a:t>
            </a:r>
          </a:p>
          <a:p>
            <a:pPr algn="ctr" eaLnBrk="0" hangingPunct="0">
              <a:defRPr/>
            </a:pPr>
            <a:r>
              <a:rPr lang="id-ID" sz="1600" b="1" dirty="0" smtClean="0">
                <a:ea typeface="+mn-ea"/>
              </a:rPr>
              <a:t>INTERNASIONAL</a:t>
            </a:r>
            <a:endParaRPr lang="en-US" sz="1600" b="1" dirty="0">
              <a:ea typeface="+mn-ea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3714744" y="3286124"/>
            <a:ext cx="1857388" cy="83822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d-ID" sz="1600" b="1" dirty="0" smtClean="0">
                <a:ea typeface="+mn-ea"/>
              </a:rPr>
              <a:t>PENGUJIAN</a:t>
            </a:r>
          </a:p>
          <a:p>
            <a:pPr algn="ctr" eaLnBrk="0" hangingPunct="0">
              <a:defRPr/>
            </a:pPr>
            <a:r>
              <a:rPr lang="id-ID" sz="1600" b="1" dirty="0" smtClean="0"/>
              <a:t>KBM</a:t>
            </a:r>
            <a:endParaRPr lang="en-US" sz="1600" b="1" dirty="0">
              <a:ea typeface="+mn-ea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3714744" y="4643446"/>
            <a:ext cx="1857388" cy="83822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d-ID" sz="1600" b="1" dirty="0" smtClean="0">
                <a:ea typeface="+mn-ea"/>
              </a:rPr>
              <a:t>PERKEMBANGAN</a:t>
            </a:r>
          </a:p>
          <a:p>
            <a:pPr algn="ctr" eaLnBrk="0" hangingPunct="0">
              <a:defRPr/>
            </a:pPr>
            <a:r>
              <a:rPr lang="id-ID" sz="1600" b="1" dirty="0" smtClean="0"/>
              <a:t>TEKNOLOGI KBM</a:t>
            </a:r>
            <a:endParaRPr lang="en-US" sz="1600" b="1" dirty="0">
              <a:ea typeface="+mn-ea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143372" y="2928934"/>
            <a:ext cx="10001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Down Arrow 16"/>
          <p:cNvSpPr/>
          <p:nvPr/>
        </p:nvSpPr>
        <p:spPr>
          <a:xfrm rot="10800000">
            <a:off x="4071934" y="4214818"/>
            <a:ext cx="10001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6143636" y="4643446"/>
            <a:ext cx="1857388" cy="83822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d-ID" sz="1600" b="1" dirty="0" smtClean="0">
                <a:ea typeface="+mn-ea"/>
              </a:rPr>
              <a:t>TEKNOLOGI ALAT</a:t>
            </a:r>
          </a:p>
          <a:p>
            <a:pPr algn="ctr" eaLnBrk="0" hangingPunct="0">
              <a:defRPr/>
            </a:pPr>
            <a:r>
              <a:rPr lang="id-ID" sz="1600" b="1" dirty="0" smtClean="0"/>
              <a:t>UJI KBM</a:t>
            </a:r>
            <a:endParaRPr lang="en-US" sz="1600" b="1" dirty="0">
              <a:ea typeface="+mn-ea"/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5357818" y="4929198"/>
            <a:ext cx="10001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blackWhite">
          <a:xfrm>
            <a:off x="6143636" y="2000240"/>
            <a:ext cx="1857388" cy="83822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d-ID" sz="1600" b="1" dirty="0" smtClean="0">
                <a:ea typeface="+mn-ea"/>
              </a:rPr>
              <a:t>STANDAR MUTU</a:t>
            </a:r>
          </a:p>
          <a:p>
            <a:pPr algn="ctr" eaLnBrk="0" hangingPunct="0">
              <a:defRPr/>
            </a:pPr>
            <a:r>
              <a:rPr lang="id-ID" sz="1600" b="1" dirty="0" smtClean="0"/>
              <a:t>PENGUJIAN</a:t>
            </a:r>
            <a:endParaRPr lang="en-US" sz="1600" b="1" dirty="0">
              <a:ea typeface="+mn-ea"/>
            </a:endParaRPr>
          </a:p>
        </p:txBody>
      </p:sp>
      <p:sp>
        <p:nvSpPr>
          <p:cNvPr id="21" name="Down Arrow 20"/>
          <p:cNvSpPr/>
          <p:nvPr/>
        </p:nvSpPr>
        <p:spPr>
          <a:xfrm rot="16200000">
            <a:off x="5357818" y="2285992"/>
            <a:ext cx="10001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Down Arrow 21"/>
          <p:cNvSpPr/>
          <p:nvPr/>
        </p:nvSpPr>
        <p:spPr>
          <a:xfrm rot="16200000">
            <a:off x="5357818" y="3571876"/>
            <a:ext cx="1000132" cy="285752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PENGUJIAN KENDARAAN BERMOTOR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invGray">
          <a:xfrm>
            <a:off x="304800" y="2057400"/>
            <a:ext cx="5410200" cy="4495800"/>
          </a:xfrm>
          <a:prstGeom prst="rightArrow">
            <a:avLst>
              <a:gd name="adj1" fmla="val 79306"/>
              <a:gd name="adj2" fmla="val 21293"/>
            </a:avLst>
          </a:prstGeom>
          <a:gradFill rotWithShape="1">
            <a:gsLst>
              <a:gs pos="0">
                <a:srgbClr val="FFFF00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THE CURRENT SITUATION OF </a:t>
            </a:r>
          </a:p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LAND TRANSPORTATION IN INDONESIA</a:t>
            </a:r>
          </a:p>
        </p:txBody>
      </p:sp>
      <p:sp>
        <p:nvSpPr>
          <p:cNvPr id="7" name="Rounded Rectangle 11"/>
          <p:cNvSpPr>
            <a:spLocks noChangeArrowheads="1"/>
          </p:cNvSpPr>
          <p:nvPr/>
        </p:nvSpPr>
        <p:spPr bwMode="auto">
          <a:xfrm>
            <a:off x="5794745" y="3357562"/>
            <a:ext cx="3200400" cy="1947874"/>
          </a:xfrm>
          <a:prstGeom prst="roundRect">
            <a:avLst>
              <a:gd name="adj" fmla="val 16667"/>
            </a:avLst>
          </a:prstGeom>
          <a:solidFill>
            <a:srgbClr val="FFFF00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8" name="AutoShape 4">
            <a:hlinkClick r:id="rId2" action="ppaction://hlinksldjump"/>
          </p:cNvPr>
          <p:cNvSpPr>
            <a:spLocks noChangeArrowheads="1"/>
          </p:cNvSpPr>
          <p:nvPr/>
        </p:nvSpPr>
        <p:spPr bwMode="blackWhite">
          <a:xfrm>
            <a:off x="490870" y="2667000"/>
            <a:ext cx="4038600" cy="61912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ea typeface="+mn-ea"/>
              </a:rPr>
              <a:t>TRAFFIC CONGESTION</a:t>
            </a:r>
          </a:p>
        </p:txBody>
      </p:sp>
      <p:sp>
        <p:nvSpPr>
          <p:cNvPr id="9" name="AutoShape 5">
            <a:hlinkClick r:id="rId3" action="ppaction://hlinksldjump"/>
          </p:cNvPr>
          <p:cNvSpPr>
            <a:spLocks noChangeArrowheads="1"/>
          </p:cNvSpPr>
          <p:nvPr/>
        </p:nvSpPr>
        <p:spPr bwMode="blackWhite">
          <a:xfrm>
            <a:off x="500034" y="3429000"/>
            <a:ext cx="4038600" cy="76200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>
                  <a:alpha val="25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ea typeface="+mn-ea"/>
              </a:rPr>
              <a:t>EMISSIONS CAUSED FROM </a:t>
            </a:r>
          </a:p>
          <a:p>
            <a:pPr algn="ctr" eaLnBrk="0" hangingPunct="0">
              <a:defRPr/>
            </a:pPr>
            <a:r>
              <a:rPr lang="en-US" b="1" dirty="0">
                <a:ea typeface="+mn-ea"/>
              </a:rPr>
              <a:t>MOTOR VEHICLE</a:t>
            </a:r>
          </a:p>
        </p:txBody>
      </p:sp>
      <p:sp>
        <p:nvSpPr>
          <p:cNvPr id="10" name="AutoShape 6">
            <a:hlinkClick r:id="rId4" action="ppaction://hlinksldjump"/>
          </p:cNvPr>
          <p:cNvSpPr>
            <a:spLocks noChangeArrowheads="1"/>
          </p:cNvSpPr>
          <p:nvPr/>
        </p:nvSpPr>
        <p:spPr bwMode="blackWhite">
          <a:xfrm>
            <a:off x="500034" y="4286256"/>
            <a:ext cx="4038600" cy="78581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ea typeface="+mn-ea"/>
              </a:rPr>
              <a:t>TRAFFIC ACCIDENTS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865813" y="3576638"/>
            <a:ext cx="29940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Elephant" pitchFamily="18" charset="0"/>
              </a:rPr>
              <a:t>NEED TO HANDLED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Elephant" pitchFamily="18" charset="0"/>
              </a:rPr>
              <a:t>BY REGULATION,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Elephant" pitchFamily="18" charset="0"/>
              </a:rPr>
              <a:t>INFRASTRUCTURE,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Elephant" pitchFamily="18" charset="0"/>
              </a:rPr>
              <a:t>HUMAN RESOURCES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500034" y="5214950"/>
            <a:ext cx="4038600" cy="71438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d-ID" b="1" dirty="0" smtClean="0">
                <a:ea typeface="+mn-ea"/>
              </a:rPr>
              <a:t>ENERGI</a:t>
            </a:r>
            <a:endParaRPr lang="en-US" b="1" dirty="0">
              <a:ea typeface="+mn-ea"/>
            </a:endParaRPr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>
            <a:off x="7715272" y="5715016"/>
            <a:ext cx="1071570" cy="92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Next</a:t>
            </a:r>
            <a:endParaRPr lang="id-ID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SC016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238494" cy="5000660"/>
          </a:xfrm>
          <a:prstGeom prst="rect">
            <a:avLst/>
          </a:prstGeom>
          <a:noFill/>
        </p:spPr>
      </p:pic>
      <p:pic>
        <p:nvPicPr>
          <p:cNvPr id="4" name="Picture 6" descr="jakartamac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3"/>
            <a:ext cx="5072098" cy="50006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57166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THE CURRENT SITUATION OF </a:t>
            </a:r>
          </a:p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LAND TRANSPORTATION IN INDONESIA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rty bu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4744" y="3429000"/>
            <a:ext cx="5168884" cy="3138094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THE CURRENT SITUATION OF </a:t>
            </a:r>
          </a:p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LAND TRANSPORTATION IN INDONESIA</a:t>
            </a:r>
          </a:p>
        </p:txBody>
      </p:sp>
      <p:pic>
        <p:nvPicPr>
          <p:cNvPr id="4" name="Picture 3" descr="mac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357298"/>
            <a:ext cx="5640388" cy="3405188"/>
          </a:xfrm>
          <a:prstGeom prst="rect">
            <a:avLst/>
          </a:prstGeom>
          <a:noFill/>
          <a:ln w="63500">
            <a:solidFill>
              <a:srgbClr val="C0C0C0"/>
            </a:solidFill>
          </a:ln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285720" y="5786454"/>
            <a:ext cx="100013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Back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238" y="1025525"/>
            <a:ext cx="7632700" cy="4464050"/>
            <a:chOff x="1194" y="1169"/>
            <a:chExt cx="3479" cy="2404"/>
          </a:xfrm>
        </p:grpSpPr>
        <p:graphicFrame>
          <p:nvGraphicFramePr>
            <p:cNvPr id="126979" name="Object 3"/>
            <p:cNvGraphicFramePr>
              <a:graphicFrameLocks noChangeAspect="1"/>
            </p:cNvGraphicFramePr>
            <p:nvPr/>
          </p:nvGraphicFramePr>
          <p:xfrm>
            <a:off x="1194" y="1169"/>
            <a:ext cx="3479" cy="2404"/>
          </p:xfrm>
          <a:graphic>
            <a:graphicData uri="http://schemas.openxmlformats.org/presentationml/2006/ole">
              <p:oleObj spid="_x0000_s1027" name="Picture" r:id="rId3" imgW="5522987" imgH="3816104" progId="">
                <p:embed/>
              </p:oleObj>
            </a:graphicData>
          </a:graphic>
        </p:graphicFrame>
        <p:sp>
          <p:nvSpPr>
            <p:cNvPr id="126980" name="Text Box 4"/>
            <p:cNvSpPr txBox="1">
              <a:spLocks noChangeArrowheads="1"/>
            </p:cNvSpPr>
            <p:nvPr/>
          </p:nvSpPr>
          <p:spPr bwMode="auto">
            <a:xfrm>
              <a:off x="1522" y="1367"/>
              <a:ext cx="27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bg2"/>
                  </a:solidFill>
                  <a:latin typeface="Gill Sans MT" pitchFamily="34" charset="0"/>
                </a:rPr>
                <a:t>CO</a:t>
              </a:r>
            </a:p>
          </p:txBody>
        </p:sp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>
              <a:off x="1946" y="1543"/>
              <a:ext cx="27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HC</a:t>
              </a:r>
            </a:p>
          </p:txBody>
        </p:sp>
        <p:sp>
          <p:nvSpPr>
            <p:cNvPr id="126982" name="Text Box 6"/>
            <p:cNvSpPr txBox="1">
              <a:spLocks noChangeArrowheads="1"/>
            </p:cNvSpPr>
            <p:nvPr/>
          </p:nvSpPr>
          <p:spPr bwMode="auto">
            <a:xfrm>
              <a:off x="2282" y="1623"/>
              <a:ext cx="40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NOx</a:t>
              </a:r>
            </a:p>
          </p:txBody>
        </p:sp>
        <p:sp>
          <p:nvSpPr>
            <p:cNvPr id="126983" name="Text Box 7"/>
            <p:cNvSpPr txBox="1">
              <a:spLocks noChangeArrowheads="1"/>
            </p:cNvSpPr>
            <p:nvPr/>
          </p:nvSpPr>
          <p:spPr bwMode="auto">
            <a:xfrm>
              <a:off x="1594" y="1703"/>
              <a:ext cx="42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latin typeface="Gill Sans MT" pitchFamily="34" charset="0"/>
                </a:rPr>
                <a:t>SO2</a:t>
              </a:r>
            </a:p>
          </p:txBody>
        </p:sp>
        <p:sp>
          <p:nvSpPr>
            <p:cNvPr id="126984" name="Text Box 8"/>
            <p:cNvSpPr txBox="1">
              <a:spLocks noChangeArrowheads="1"/>
            </p:cNvSpPr>
            <p:nvPr/>
          </p:nvSpPr>
          <p:spPr bwMode="auto">
            <a:xfrm>
              <a:off x="1594" y="2063"/>
              <a:ext cx="43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CO2</a:t>
              </a:r>
            </a:p>
          </p:txBody>
        </p:sp>
        <p:sp>
          <p:nvSpPr>
            <p:cNvPr id="126985" name="Text Box 9"/>
            <p:cNvSpPr txBox="1">
              <a:spLocks noChangeArrowheads="1"/>
            </p:cNvSpPr>
            <p:nvPr/>
          </p:nvSpPr>
          <p:spPr bwMode="auto">
            <a:xfrm>
              <a:off x="2002" y="1879"/>
              <a:ext cx="27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Pb</a:t>
              </a:r>
            </a:p>
          </p:txBody>
        </p:sp>
        <p:sp>
          <p:nvSpPr>
            <p:cNvPr id="126986" name="Text Box 10"/>
            <p:cNvSpPr txBox="1">
              <a:spLocks noChangeArrowheads="1"/>
            </p:cNvSpPr>
            <p:nvPr/>
          </p:nvSpPr>
          <p:spPr bwMode="auto">
            <a:xfrm>
              <a:off x="1962" y="2279"/>
              <a:ext cx="52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Asap</a:t>
              </a:r>
            </a:p>
          </p:txBody>
        </p:sp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>
              <a:off x="2330" y="2031"/>
              <a:ext cx="27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C</a:t>
              </a:r>
            </a:p>
          </p:txBody>
        </p:sp>
        <p:sp>
          <p:nvSpPr>
            <p:cNvPr id="126988" name="Text Box 12"/>
            <p:cNvSpPr txBox="1">
              <a:spLocks noChangeArrowheads="1"/>
            </p:cNvSpPr>
            <p:nvPr/>
          </p:nvSpPr>
          <p:spPr bwMode="auto">
            <a:xfrm>
              <a:off x="3994" y="1511"/>
              <a:ext cx="27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bg2"/>
                  </a:solidFill>
                  <a:latin typeface="Gill Sans MT" pitchFamily="34" charset="0"/>
                </a:rPr>
                <a:t>CO</a:t>
              </a:r>
            </a:p>
          </p:txBody>
        </p:sp>
        <p:sp>
          <p:nvSpPr>
            <p:cNvPr id="126989" name="Text Box 13"/>
            <p:cNvSpPr txBox="1">
              <a:spLocks noChangeArrowheads="1"/>
            </p:cNvSpPr>
            <p:nvPr/>
          </p:nvSpPr>
          <p:spPr bwMode="auto">
            <a:xfrm>
              <a:off x="3986" y="1815"/>
              <a:ext cx="27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latin typeface="Gill Sans MT" pitchFamily="34" charset="0"/>
                </a:rPr>
                <a:t>HC</a:t>
              </a:r>
            </a:p>
          </p:txBody>
        </p:sp>
        <p:sp>
          <p:nvSpPr>
            <p:cNvPr id="126990" name="Text Box 14"/>
            <p:cNvSpPr txBox="1">
              <a:spLocks noChangeArrowheads="1"/>
            </p:cNvSpPr>
            <p:nvPr/>
          </p:nvSpPr>
          <p:spPr bwMode="auto">
            <a:xfrm>
              <a:off x="3954" y="2135"/>
              <a:ext cx="40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NOx</a:t>
              </a:r>
            </a:p>
          </p:txBody>
        </p:sp>
        <p:sp>
          <p:nvSpPr>
            <p:cNvPr id="126991" name="Text Box 15"/>
            <p:cNvSpPr txBox="1">
              <a:spLocks noChangeArrowheads="1"/>
            </p:cNvSpPr>
            <p:nvPr/>
          </p:nvSpPr>
          <p:spPr bwMode="auto">
            <a:xfrm>
              <a:off x="3818" y="2455"/>
              <a:ext cx="42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SO2</a:t>
              </a:r>
            </a:p>
          </p:txBody>
        </p:sp>
        <p:sp>
          <p:nvSpPr>
            <p:cNvPr id="126992" name="Text Box 16"/>
            <p:cNvSpPr txBox="1">
              <a:spLocks noChangeArrowheads="1"/>
            </p:cNvSpPr>
            <p:nvPr/>
          </p:nvSpPr>
          <p:spPr bwMode="auto">
            <a:xfrm>
              <a:off x="3466" y="1943"/>
              <a:ext cx="27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Pb</a:t>
              </a:r>
            </a:p>
          </p:txBody>
        </p:sp>
        <p:sp>
          <p:nvSpPr>
            <p:cNvPr id="126993" name="Text Box 17"/>
            <p:cNvSpPr txBox="1">
              <a:spLocks noChangeArrowheads="1"/>
            </p:cNvSpPr>
            <p:nvPr/>
          </p:nvSpPr>
          <p:spPr bwMode="auto">
            <a:xfrm>
              <a:off x="2890" y="1791"/>
              <a:ext cx="43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latin typeface="Gill Sans MT" pitchFamily="34" charset="0"/>
                </a:rPr>
                <a:t>CO2</a:t>
              </a:r>
            </a:p>
          </p:txBody>
        </p:sp>
        <p:sp>
          <p:nvSpPr>
            <p:cNvPr id="126994" name="Text Box 18"/>
            <p:cNvSpPr txBox="1">
              <a:spLocks noChangeArrowheads="1"/>
            </p:cNvSpPr>
            <p:nvPr/>
          </p:nvSpPr>
          <p:spPr bwMode="auto">
            <a:xfrm>
              <a:off x="3490" y="1655"/>
              <a:ext cx="27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latin typeface="Gill Sans MT" pitchFamily="34" charset="0"/>
                </a:rPr>
                <a:t>C</a:t>
              </a:r>
            </a:p>
          </p:txBody>
        </p:sp>
        <p:sp>
          <p:nvSpPr>
            <p:cNvPr id="126995" name="Text Box 19"/>
            <p:cNvSpPr txBox="1">
              <a:spLocks noChangeArrowheads="1"/>
            </p:cNvSpPr>
            <p:nvPr/>
          </p:nvSpPr>
          <p:spPr bwMode="auto">
            <a:xfrm>
              <a:off x="3210" y="2263"/>
              <a:ext cx="52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Gill Sans MT" pitchFamily="34" charset="0"/>
                </a:rPr>
                <a:t>Asap</a:t>
              </a:r>
            </a:p>
          </p:txBody>
        </p:sp>
      </p:grpSp>
      <p:graphicFrame>
        <p:nvGraphicFramePr>
          <p:cNvPr id="126996" name="Object 20"/>
          <p:cNvGraphicFramePr>
            <a:graphicFrameLocks noChangeAspect="1"/>
          </p:cNvGraphicFramePr>
          <p:nvPr>
            <p:ph idx="4294967295"/>
          </p:nvPr>
        </p:nvGraphicFramePr>
        <p:xfrm>
          <a:off x="71406" y="5572140"/>
          <a:ext cx="8858280" cy="1142984"/>
        </p:xfrm>
        <a:graphic>
          <a:graphicData uri="http://schemas.openxmlformats.org/presentationml/2006/ole">
            <p:oleObj spid="_x0000_s1026" name="Document" r:id="rId4" imgW="5955582" imgH="648954" progId="Word.Document.8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THE CURRENT SITUATION OF </a:t>
            </a:r>
          </a:p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LAND TRANSPORTATION IN 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3600" b="1" smtClean="0">
                <a:effectLst/>
                <a:latin typeface="Arial Narrow" pitchFamily="34" charset="0"/>
              </a:rPr>
              <a:t>DAMPAK PENCEMARAN </a:t>
            </a:r>
            <a:br>
              <a:rPr lang="en-US" sz="3600" b="1" smtClean="0">
                <a:effectLst/>
                <a:latin typeface="Arial Narrow" pitchFamily="34" charset="0"/>
              </a:rPr>
            </a:br>
            <a:r>
              <a:rPr lang="en-US" sz="3600" b="1" smtClean="0">
                <a:effectLst/>
                <a:latin typeface="Arial Narrow" pitchFamily="34" charset="0"/>
              </a:rPr>
              <a:t>EMISI KENDARAAN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62000"/>
          </a:xfrm>
          <a:noFill/>
        </p:spPr>
        <p:txBody>
          <a:bodyPr/>
          <a:lstStyle/>
          <a:p>
            <a:r>
              <a:rPr lang="en-US" sz="4000" b="1" smtClean="0">
                <a:effectLst/>
              </a:rPr>
              <a:t>HARUSKAH DEMIKIAN …… ?</a:t>
            </a: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4725" y="2590800"/>
            <a:ext cx="3089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3048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2952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500570"/>
            <a:ext cx="2209800" cy="1362075"/>
          </a:xfrm>
          <a:prstGeom prst="rect">
            <a:avLst/>
          </a:prstGeom>
          <a:noFill/>
        </p:spPr>
      </p:pic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5638800" y="5257800"/>
            <a:ext cx="3048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29032" name="AutoShape 8"/>
          <p:cNvSpPr>
            <a:spLocks noChangeArrowheads="1"/>
          </p:cNvSpPr>
          <p:nvPr/>
        </p:nvSpPr>
        <p:spPr bwMode="auto">
          <a:xfrm>
            <a:off x="2928926" y="4857760"/>
            <a:ext cx="3048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29033" name="AutoShape 9"/>
          <p:cNvSpPr>
            <a:spLocks noChangeArrowheads="1"/>
          </p:cNvSpPr>
          <p:nvPr/>
        </p:nvSpPr>
        <p:spPr bwMode="auto">
          <a:xfrm>
            <a:off x="4191000" y="3886200"/>
            <a:ext cx="7620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85720" y="5786454"/>
            <a:ext cx="100013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Back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715436" cy="53578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SzPct val="50000"/>
              <a:defRPr/>
            </a:pPr>
            <a:r>
              <a:rPr lang="en-US" sz="3600" dirty="0" err="1" smtClean="0">
                <a:latin typeface="Arial Narrow" pitchFamily="34" charset="0"/>
              </a:rPr>
              <a:t>Kecelakaan</a:t>
            </a:r>
            <a:r>
              <a:rPr lang="en-US" sz="3600" dirty="0" smtClean="0">
                <a:latin typeface="Arial Narrow" pitchFamily="34" charset="0"/>
              </a:rPr>
              <a:t> fatal </a:t>
            </a:r>
            <a:r>
              <a:rPr lang="en-US" sz="3600" dirty="0" err="1" smtClean="0">
                <a:latin typeface="Arial Narrow" pitchFamily="34" charset="0"/>
              </a:rPr>
              <a:t>pertama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di</a:t>
            </a:r>
            <a:r>
              <a:rPr lang="en-US" sz="3600" dirty="0" smtClean="0">
                <a:latin typeface="Arial Narrow" pitchFamily="34" charset="0"/>
              </a:rPr>
              <a:t> London Nov 1896 </a:t>
            </a:r>
            <a:r>
              <a:rPr lang="en-US" sz="3600" dirty="0" err="1" smtClean="0">
                <a:latin typeface="Arial Narrow" pitchFamily="34" charset="0"/>
              </a:rPr>
              <a:t>pada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kecepatan</a:t>
            </a:r>
            <a:r>
              <a:rPr lang="en-US" sz="3600" dirty="0" smtClean="0">
                <a:latin typeface="Arial Narrow" pitchFamily="34" charset="0"/>
              </a:rPr>
              <a:t> 15km/jam</a:t>
            </a:r>
          </a:p>
          <a:p>
            <a:pPr algn="just" eaLnBrk="1" hangingPunct="1">
              <a:lnSpc>
                <a:spcPct val="80000"/>
              </a:lnSpc>
              <a:buSzPct val="50000"/>
              <a:defRPr/>
            </a:pPr>
            <a:r>
              <a:rPr lang="en-US" sz="3600" dirty="0" smtClean="0">
                <a:latin typeface="Arial Narrow" pitchFamily="34" charset="0"/>
              </a:rPr>
              <a:t>“</a:t>
            </a:r>
            <a:r>
              <a:rPr lang="en-US" sz="3600" i="1" dirty="0" smtClean="0">
                <a:solidFill>
                  <a:srgbClr val="0099CC"/>
                </a:solidFill>
                <a:latin typeface="Arial Narrow" pitchFamily="34" charset="0"/>
              </a:rPr>
              <a:t>It will never happen again</a:t>
            </a:r>
            <a:r>
              <a:rPr lang="en-US" sz="3600" dirty="0" smtClean="0">
                <a:latin typeface="Arial Narrow" pitchFamily="34" charset="0"/>
              </a:rPr>
              <a:t>”</a:t>
            </a:r>
          </a:p>
          <a:p>
            <a:pPr algn="just" eaLnBrk="1" hangingPunct="1">
              <a:lnSpc>
                <a:spcPct val="80000"/>
              </a:lnSpc>
              <a:buSzPct val="50000"/>
              <a:defRPr/>
            </a:pPr>
            <a:r>
              <a:rPr lang="en-US" dirty="0" err="1" smtClean="0">
                <a:latin typeface="Arial Narrow" pitchFamily="34" charset="0"/>
              </a:rPr>
              <a:t>Saat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 1,5 </a:t>
            </a:r>
            <a:r>
              <a:rPr lang="en-US" dirty="0" err="1" smtClean="0">
                <a:latin typeface="Arial Narrow" pitchFamily="34" charset="0"/>
              </a:rPr>
              <a:t>juta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mati</a:t>
            </a:r>
            <a:r>
              <a:rPr lang="en-US" dirty="0" smtClean="0">
                <a:latin typeface="Arial Narrow" pitchFamily="34" charset="0"/>
              </a:rPr>
              <a:t>, 15 </a:t>
            </a:r>
            <a:r>
              <a:rPr lang="en-US" dirty="0" err="1" smtClean="0">
                <a:latin typeface="Arial Narrow" pitchFamily="34" charset="0"/>
              </a:rPr>
              <a:t>juta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luka</a:t>
            </a:r>
            <a:r>
              <a:rPr lang="en-US" dirty="0" smtClean="0">
                <a:latin typeface="Arial Narrow" pitchFamily="34" charset="0"/>
              </a:rPr>
              <a:t>/</a:t>
            </a:r>
            <a:r>
              <a:rPr lang="en-US" dirty="0" err="1" smtClean="0">
                <a:latin typeface="Arial Narrow" pitchFamily="34" charset="0"/>
              </a:rPr>
              <a:t>tahun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setengahnya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</a:t>
            </a:r>
            <a:r>
              <a:rPr lang="en-US" dirty="0" smtClean="0">
                <a:latin typeface="Arial Narrow" pitchFamily="34" charset="0"/>
              </a:rPr>
              <a:t> Asia-</a:t>
            </a:r>
            <a:r>
              <a:rPr lang="en-US" dirty="0" err="1" smtClean="0">
                <a:latin typeface="Arial Narrow" pitchFamily="34" charset="0"/>
              </a:rPr>
              <a:t>Pasifik</a:t>
            </a:r>
            <a:endParaRPr lang="en-US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80000"/>
              </a:lnSpc>
              <a:buSzPct val="50000"/>
              <a:defRPr/>
            </a:pPr>
            <a:r>
              <a:rPr lang="en-US" dirty="0" smtClean="0">
                <a:latin typeface="Arial Narrow" pitchFamily="34" charset="0"/>
              </a:rPr>
              <a:t>Trend </a:t>
            </a:r>
            <a:r>
              <a:rPr lang="en-US" dirty="0" err="1" smtClean="0">
                <a:latin typeface="Arial Narrow" pitchFamily="34" charset="0"/>
              </a:rPr>
              <a:t>kematian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pPr marL="808038" lvl="1" indent="-228600" algn="just" eaLnBrk="1" hangingPunct="1">
              <a:lnSpc>
                <a:spcPct val="80000"/>
              </a:lnSpc>
              <a:defRPr/>
            </a:pPr>
            <a:r>
              <a:rPr lang="en-US" dirty="0" err="1" smtClean="0">
                <a:latin typeface="Arial Narrow" pitchFamily="34" charset="0"/>
              </a:rPr>
              <a:t>Eropa</a:t>
            </a:r>
            <a:r>
              <a:rPr lang="en-US" dirty="0" smtClean="0">
                <a:latin typeface="Arial Narrow" pitchFamily="34" charset="0"/>
              </a:rPr>
              <a:t> -5%, </a:t>
            </a:r>
          </a:p>
          <a:p>
            <a:pPr marL="808038" lvl="1" indent="-228600" algn="just" eaLnBrk="1" hangingPunct="1">
              <a:lnSpc>
                <a:spcPct val="80000"/>
              </a:lnSpc>
              <a:defRPr/>
            </a:pPr>
            <a:r>
              <a:rPr lang="en-US" dirty="0" err="1" smtClean="0">
                <a:latin typeface="Arial Narrow" pitchFamily="34" charset="0"/>
              </a:rPr>
              <a:t>Afrika</a:t>
            </a:r>
            <a:r>
              <a:rPr lang="en-US" dirty="0" smtClean="0">
                <a:latin typeface="Arial Narrow" pitchFamily="34" charset="0"/>
              </a:rPr>
              <a:t> +15%, </a:t>
            </a:r>
          </a:p>
          <a:p>
            <a:pPr marL="808038" lvl="1" indent="-228600" algn="just"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 Narrow" pitchFamily="34" charset="0"/>
              </a:rPr>
              <a:t>Asia </a:t>
            </a:r>
            <a:r>
              <a:rPr lang="en-US" dirty="0" err="1" smtClean="0">
                <a:latin typeface="Arial Narrow" pitchFamily="34" charset="0"/>
              </a:rPr>
              <a:t>pasifik</a:t>
            </a:r>
            <a:r>
              <a:rPr lang="en-US" dirty="0" smtClean="0">
                <a:latin typeface="Arial Narrow" pitchFamily="34" charset="0"/>
              </a:rPr>
              <a:t> +95%</a:t>
            </a:r>
          </a:p>
          <a:p>
            <a:pPr algn="just" eaLnBrk="1" hangingPunct="1">
              <a:lnSpc>
                <a:spcPct val="80000"/>
              </a:lnSpc>
              <a:buSzPct val="50000"/>
              <a:defRPr/>
            </a:pPr>
            <a:r>
              <a:rPr lang="en-US" dirty="0" err="1" smtClean="0">
                <a:latin typeface="Arial Narrow" pitchFamily="34" charset="0"/>
              </a:rPr>
              <a:t>Kerugian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ekonomi</a:t>
            </a:r>
            <a:r>
              <a:rPr lang="en-US" dirty="0" smtClean="0">
                <a:latin typeface="Arial Narrow" pitchFamily="34" charset="0"/>
              </a:rPr>
              <a:t> BESAR: 2 - 4 % GNP</a:t>
            </a:r>
          </a:p>
          <a:p>
            <a:pPr algn="just" eaLnBrk="1" hangingPunct="1">
              <a:lnSpc>
                <a:spcPct val="80000"/>
              </a:lnSpc>
              <a:buSzPct val="50000"/>
              <a:defRPr/>
            </a:pPr>
            <a:r>
              <a:rPr lang="en-US" dirty="0" err="1" smtClean="0">
                <a:latin typeface="Arial Narrow" pitchFamily="34" charset="0"/>
              </a:rPr>
              <a:t>Isu</a:t>
            </a:r>
            <a:r>
              <a:rPr lang="en-US" dirty="0" smtClean="0">
                <a:latin typeface="Arial Narrow" pitchFamily="34" charset="0"/>
              </a:rPr>
              <a:t> global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serius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masalah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kesehatan</a:t>
            </a:r>
            <a:r>
              <a:rPr lang="en-US" dirty="0" smtClean="0">
                <a:latin typeface="Arial Narrow" pitchFamily="34" charset="0"/>
              </a:rPr>
              <a:t> (WHO)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57166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THE CURRENT SITUATION OF </a:t>
            </a:r>
          </a:p>
          <a:p>
            <a:pPr algn="ctr"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LAND TRANSPORTATION IN INDONESIA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KECELAKAAN…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19812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smtClean="0">
                <a:latin typeface="Arial Narrow" pitchFamily="34" charset="0"/>
              </a:rPr>
              <a:t>1 % merupakan kecelakaan murni (nasib): ketika semua sistem telah ideal!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smtClean="0">
                <a:latin typeface="Arial Narrow" pitchFamily="34" charset="0"/>
              </a:rPr>
              <a:t>99 % disebabkan satu atau lebih faktor ‘gagal’</a:t>
            </a:r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1524000" y="3124200"/>
            <a:ext cx="1293813" cy="936625"/>
          </a:xfrm>
          <a:custGeom>
            <a:avLst/>
            <a:gdLst>
              <a:gd name="T0" fmla="*/ 0 w 680"/>
              <a:gd name="T1" fmla="*/ 0 h 590"/>
              <a:gd name="T2" fmla="*/ 0 w 680"/>
              <a:gd name="T3" fmla="*/ 2147483647 h 590"/>
              <a:gd name="T4" fmla="*/ 2147483647 w 680"/>
              <a:gd name="T5" fmla="*/ 2147483647 h 590"/>
              <a:gd name="T6" fmla="*/ 0 60000 65536"/>
              <a:gd name="T7" fmla="*/ 0 60000 65536"/>
              <a:gd name="T8" fmla="*/ 0 60000 65536"/>
              <a:gd name="T9" fmla="*/ 0 w 680"/>
              <a:gd name="T10" fmla="*/ 0 h 590"/>
              <a:gd name="T11" fmla="*/ 680 w 680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590">
                <a:moveTo>
                  <a:pt x="0" y="0"/>
                </a:moveTo>
                <a:lnTo>
                  <a:pt x="0" y="590"/>
                </a:lnTo>
                <a:lnTo>
                  <a:pt x="680" y="59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1524000" y="4060825"/>
            <a:ext cx="1293813" cy="936625"/>
          </a:xfrm>
          <a:custGeom>
            <a:avLst/>
            <a:gdLst>
              <a:gd name="T0" fmla="*/ 0 w 680"/>
              <a:gd name="T1" fmla="*/ 0 h 590"/>
              <a:gd name="T2" fmla="*/ 0 w 680"/>
              <a:gd name="T3" fmla="*/ 2147483647 h 590"/>
              <a:gd name="T4" fmla="*/ 2147483647 w 680"/>
              <a:gd name="T5" fmla="*/ 2147483647 h 590"/>
              <a:gd name="T6" fmla="*/ 0 60000 65536"/>
              <a:gd name="T7" fmla="*/ 0 60000 65536"/>
              <a:gd name="T8" fmla="*/ 0 60000 65536"/>
              <a:gd name="T9" fmla="*/ 0 w 680"/>
              <a:gd name="T10" fmla="*/ 0 h 590"/>
              <a:gd name="T11" fmla="*/ 680 w 680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590">
                <a:moveTo>
                  <a:pt x="0" y="0"/>
                </a:moveTo>
                <a:lnTo>
                  <a:pt x="0" y="590"/>
                </a:lnTo>
                <a:lnTo>
                  <a:pt x="680" y="59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741613" y="3844925"/>
            <a:ext cx="3278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000" b="0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741613" y="3771900"/>
            <a:ext cx="3811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0">
                <a:latin typeface="Arial Narrow" pitchFamily="34" charset="0"/>
              </a:rPr>
              <a:t>Kendaraan &amp; Pengemudi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741613" y="4708525"/>
            <a:ext cx="3709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0">
                <a:latin typeface="Arial Narrow" pitchFamily="34" charset="0"/>
              </a:rPr>
              <a:t>INFRASTRUKTUR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" y="57150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>
                <a:solidFill>
                  <a:srgbClr val="FFCC00"/>
                </a:solidFill>
              </a:rPr>
              <a:t>Istilah yang tepat: Tabrakan (</a:t>
            </a:r>
            <a:r>
              <a:rPr lang="en-US" sz="3600" b="0" i="1">
                <a:solidFill>
                  <a:srgbClr val="FFCC00"/>
                </a:solidFill>
              </a:rPr>
              <a:t>crash</a:t>
            </a:r>
            <a:r>
              <a:rPr lang="en-US" sz="3600" b="0">
                <a:solidFill>
                  <a:srgbClr val="FFCC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488</Words>
  <Application>Microsoft Office PowerPoint</Application>
  <PresentationFormat>On-screen Show (4:3)</PresentationFormat>
  <Paragraphs>179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Picture</vt:lpstr>
      <vt:lpstr>Document</vt:lpstr>
      <vt:lpstr>PERMASALAHAN  TRANSPORTASI DARAT</vt:lpstr>
      <vt:lpstr>Slide 2</vt:lpstr>
      <vt:lpstr>Slide 3</vt:lpstr>
      <vt:lpstr>Slide 4</vt:lpstr>
      <vt:lpstr>Slide 5</vt:lpstr>
      <vt:lpstr>DAMPAK PENCEMARAN  EMISI KENDARAAN</vt:lpstr>
      <vt:lpstr>HARUSKAH DEMIKIAN …… ?</vt:lpstr>
      <vt:lpstr>Slide 8</vt:lpstr>
      <vt:lpstr>KECELAKAAN…</vt:lpstr>
      <vt:lpstr>Slide 10</vt:lpstr>
      <vt:lpstr>KECELAKAAN: Dampak Terhadap Kesejahteraan</vt:lpstr>
      <vt:lpstr>Berapa Kerugian akibat kecelakaan jalan?</vt:lpstr>
      <vt:lpstr>Global Burden of Disease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PAPARAN REVIEW KURIKULUM DIKLAT PKB</dc:title>
  <dc:creator>Zainal</dc:creator>
  <cp:lastModifiedBy>Zainal</cp:lastModifiedBy>
  <cp:revision>49</cp:revision>
  <dcterms:created xsi:type="dcterms:W3CDTF">2012-03-07T06:41:34Z</dcterms:created>
  <dcterms:modified xsi:type="dcterms:W3CDTF">2012-09-02T04:29:29Z</dcterms:modified>
</cp:coreProperties>
</file>