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7"/>
  </p:notesMasterIdLst>
  <p:handoutMasterIdLst>
    <p:handoutMasterId r:id="rId28"/>
  </p:handoutMasterIdLst>
  <p:sldIdLst>
    <p:sldId id="480" r:id="rId2"/>
    <p:sldId id="814" r:id="rId3"/>
    <p:sldId id="796" r:id="rId4"/>
    <p:sldId id="770" r:id="rId5"/>
    <p:sldId id="795" r:id="rId6"/>
    <p:sldId id="788" r:id="rId7"/>
    <p:sldId id="789" r:id="rId8"/>
    <p:sldId id="771" r:id="rId9"/>
    <p:sldId id="815" r:id="rId10"/>
    <p:sldId id="819" r:id="rId11"/>
    <p:sldId id="790" r:id="rId12"/>
    <p:sldId id="816" r:id="rId13"/>
    <p:sldId id="824" r:id="rId14"/>
    <p:sldId id="820" r:id="rId15"/>
    <p:sldId id="821" r:id="rId16"/>
    <p:sldId id="822" r:id="rId17"/>
    <p:sldId id="823" r:id="rId18"/>
    <p:sldId id="791" r:id="rId19"/>
    <p:sldId id="817" r:id="rId20"/>
    <p:sldId id="792" r:id="rId21"/>
    <p:sldId id="818" r:id="rId22"/>
    <p:sldId id="793" r:id="rId23"/>
    <p:sldId id="794" r:id="rId24"/>
    <p:sldId id="797" r:id="rId25"/>
    <p:sldId id="769" r:id="rId26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FF00"/>
    <a:srgbClr val="8E001B"/>
    <a:srgbClr val="339933"/>
    <a:srgbClr val="006600"/>
    <a:srgbClr val="FF66CC"/>
    <a:srgbClr val="61FF69"/>
    <a:srgbClr val="003300"/>
    <a:srgbClr val="FF33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98" autoAdjust="0"/>
    <p:restoredTop sz="94472" autoAdjust="0"/>
  </p:normalViewPr>
  <p:slideViewPr>
    <p:cSldViewPr>
      <p:cViewPr>
        <p:scale>
          <a:sx n="70" d="100"/>
          <a:sy n="70" d="100"/>
        </p:scale>
        <p:origin x="-124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4" d="100"/>
          <a:sy n="34" d="100"/>
        </p:scale>
        <p:origin x="-1494" y="-84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defTabSz="93345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 defTabSz="93345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defTabSz="93345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/>
            </a:lvl1pPr>
          </a:lstStyle>
          <a:p>
            <a:pPr>
              <a:defRPr/>
            </a:pPr>
            <a:fld id="{B3553061-2293-43A7-B947-BB9437B5A8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5613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defTabSz="93345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12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 defTabSz="93345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12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21188"/>
            <a:ext cx="5619750" cy="418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512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defTabSz="93345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12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/>
            </a:lvl1pPr>
          </a:lstStyle>
          <a:p>
            <a:pPr>
              <a:defRPr/>
            </a:pPr>
            <a:fld id="{5D062DCD-6D5B-445F-93A8-061AB54274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905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062DCD-6D5B-445F-93A8-061AB542741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830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AC7B60-8ED8-416F-9711-98D985DFDFB5}" type="slidenum">
              <a:rPr lang="en-AU" smtClean="0"/>
              <a:pPr/>
              <a:t>3</a:t>
            </a:fld>
            <a:endParaRPr lang="en-AU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Walnut"/>
          <p:cNvSpPr>
            <a:spLocks noChangeArrowheads="1"/>
          </p:cNvSpPr>
          <p:nvPr/>
        </p:nvSpPr>
        <p:spPr bwMode="auto">
          <a:xfrm>
            <a:off x="0" y="0"/>
            <a:ext cx="9144000" cy="2286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accent1"/>
              </a:solidFill>
            </a:endParaRPr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-96838" y="1752600"/>
            <a:ext cx="9372601" cy="5105400"/>
            <a:chOff x="-23" y="1525"/>
            <a:chExt cx="5783" cy="2495"/>
          </a:xfrm>
        </p:grpSpPr>
        <p:sp>
          <p:nvSpPr>
            <p:cNvPr id="6" name="Rectangle 8"/>
            <p:cNvSpPr>
              <a:spLocks noChangeArrowheads="1"/>
            </p:cNvSpPr>
            <p:nvPr/>
          </p:nvSpPr>
          <p:spPr bwMode="auto">
            <a:xfrm>
              <a:off x="0" y="1752"/>
              <a:ext cx="5760" cy="90"/>
            </a:xfrm>
            <a:prstGeom prst="rect">
              <a:avLst/>
            </a:prstGeom>
            <a:solidFill>
              <a:srgbClr val="66FF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42"/>
              <a:ext cx="5760" cy="91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0" y="1933"/>
              <a:ext cx="251" cy="2087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>
              <a:off x="0" y="1525"/>
              <a:ext cx="748" cy="273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Oval 12"/>
            <p:cNvSpPr>
              <a:spLocks noChangeArrowheads="1"/>
            </p:cNvSpPr>
            <p:nvPr/>
          </p:nvSpPr>
          <p:spPr bwMode="auto">
            <a:xfrm>
              <a:off x="431" y="1616"/>
              <a:ext cx="318" cy="318"/>
            </a:xfrm>
            <a:prstGeom prst="ellipse">
              <a:avLst/>
            </a:prstGeom>
            <a:solidFill>
              <a:srgbClr val="CC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Oval 13"/>
            <p:cNvSpPr>
              <a:spLocks noChangeArrowheads="1"/>
            </p:cNvSpPr>
            <p:nvPr/>
          </p:nvSpPr>
          <p:spPr bwMode="auto">
            <a:xfrm>
              <a:off x="158" y="1661"/>
              <a:ext cx="454" cy="227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Rectangle 14"/>
            <p:cNvSpPr>
              <a:spLocks noChangeArrowheads="1"/>
            </p:cNvSpPr>
            <p:nvPr/>
          </p:nvSpPr>
          <p:spPr bwMode="auto">
            <a:xfrm>
              <a:off x="-23" y="1525"/>
              <a:ext cx="295" cy="273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AutoShape 15"/>
            <p:cNvSpPr>
              <a:spLocks noChangeArrowheads="1"/>
            </p:cNvSpPr>
            <p:nvPr/>
          </p:nvSpPr>
          <p:spPr bwMode="auto">
            <a:xfrm>
              <a:off x="-23" y="1525"/>
              <a:ext cx="363" cy="408"/>
            </a:xfrm>
            <a:prstGeom prst="rtTriangle">
              <a:avLst/>
            </a:prstGeom>
            <a:solidFill>
              <a:srgbClr val="66FF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Text Box 16"/>
            <p:cNvSpPr txBox="1">
              <a:spLocks noChangeArrowheads="1"/>
            </p:cNvSpPr>
            <p:nvPr/>
          </p:nvSpPr>
          <p:spPr bwMode="auto">
            <a:xfrm rot="5400000">
              <a:off x="-822" y="2843"/>
              <a:ext cx="1967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AU" sz="1900" b="1" dirty="0">
                  <a:solidFill>
                    <a:srgbClr val="D60093"/>
                  </a:solidFill>
                  <a:latin typeface="Microsoft Sans Serif" pitchFamily="34" charset="0"/>
                </a:rPr>
                <a:t>© Yosa A. Alzuhdy – </a:t>
              </a:r>
              <a:r>
                <a:rPr lang="en-AU" sz="1900" b="1" dirty="0" smtClean="0">
                  <a:solidFill>
                    <a:srgbClr val="0000CC"/>
                  </a:solidFill>
                  <a:latin typeface="Microsoft Sans Serif" pitchFamily="34" charset="0"/>
                </a:rPr>
                <a:t>FBS</a:t>
              </a:r>
              <a:r>
                <a:rPr lang="en-AU" sz="1900" b="1" dirty="0" smtClean="0">
                  <a:solidFill>
                    <a:srgbClr val="D60093"/>
                  </a:solidFill>
                  <a:latin typeface="Microsoft Sans Serif" pitchFamily="34" charset="0"/>
                </a:rPr>
                <a:t>-UNY</a:t>
              </a:r>
              <a:endParaRPr lang="en-AU" sz="1900" dirty="0"/>
            </a:p>
          </p:txBody>
        </p:sp>
      </p:grp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2971800"/>
            <a:ext cx="7696200" cy="25146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AU" dirty="0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28675" y="358775"/>
            <a:ext cx="816292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AU" dirty="0"/>
              <a:t>Click to edit Master title style</a:t>
            </a:r>
          </a:p>
        </p:txBody>
      </p:sp>
      <p:sp>
        <p:nvSpPr>
          <p:cNvPr id="1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0" name="WordArt 21"/>
          <p:cNvSpPr>
            <a:spLocks noChangeArrowheads="1" noChangeShapeType="1" noTextEdit="1"/>
          </p:cNvSpPr>
          <p:nvPr userDrawn="1"/>
        </p:nvSpPr>
        <p:spPr bwMode="auto">
          <a:xfrm>
            <a:off x="15766" y="417708"/>
            <a:ext cx="1143000" cy="533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/>
              </a:rPr>
              <a:t>RESEARCH</a:t>
            </a:r>
            <a:endParaRPr lang="en-US" sz="3600" b="1" kern="1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Impact"/>
            </a:endParaRPr>
          </a:p>
        </p:txBody>
      </p:sp>
      <p:sp>
        <p:nvSpPr>
          <p:cNvPr id="21" name="WordArt 20"/>
          <p:cNvSpPr>
            <a:spLocks noChangeArrowheads="1" noChangeShapeType="1" noTextEdit="1"/>
          </p:cNvSpPr>
          <p:nvPr userDrawn="1"/>
        </p:nvSpPr>
        <p:spPr bwMode="auto">
          <a:xfrm>
            <a:off x="44450" y="89079"/>
            <a:ext cx="1066800" cy="306007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10319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 smtClean="0">
                <a:ln w="17780">
                  <a:solidFill>
                    <a:srgbClr val="FFFFFF"/>
                  </a:solidFill>
                  <a:miter lim="800000"/>
                  <a:headEnd/>
                  <a:tailEnd/>
                </a:ln>
                <a:solidFill>
                  <a:srgbClr val="50505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rotWithShape="0">
                    <a:srgbClr val="000000"/>
                  </a:outerShdw>
                </a:effectLst>
                <a:latin typeface="Impact"/>
              </a:rPr>
              <a:t>QUANTITATIVE</a:t>
            </a:r>
            <a:endParaRPr lang="en-US" sz="3600" b="1" kern="10" dirty="0">
              <a:ln w="17780">
                <a:solidFill>
                  <a:srgbClr val="FFFFFF"/>
                </a:solidFill>
                <a:miter lim="800000"/>
                <a:headEnd/>
                <a:tailEnd/>
              </a:ln>
              <a:solidFill>
                <a:srgbClr val="50505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algn="tl" rotWithShape="0">
                  <a:srgbClr val="000000"/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 spd="med" advClick="0">
    <p:checker/>
  </p:transition>
  <p:timing>
    <p:tnLst>
      <p:par>
        <p:cTn id="1" dur="indefinite" restart="never" nodeType="tmRoot"/>
      </p:par>
    </p:tnLst>
    <p:bldLst>
      <p:bldP spid="20" grpId="1"/>
      <p:bldP spid="20" grpId="2"/>
      <p:bldP spid="20" grpId="3"/>
      <p:bldP spid="20" grpId="4"/>
      <p:bldP spid="20" grpId="5"/>
      <p:bldP spid="20" grpId="6"/>
      <p:bldP spid="20" grpId="7"/>
      <p:bldP spid="20" grpId="8"/>
      <p:bldP spid="20" grpId="9"/>
      <p:bldP spid="20" grpId="10"/>
      <p:bldP spid="20" grpId="11"/>
      <p:bldP spid="20" grpId="12"/>
      <p:bldP spid="20" grpId="13"/>
      <p:bldP spid="20" grpId="14"/>
      <p:bldP spid="20" grpId="15"/>
      <p:bldP spid="20" grpId="16"/>
      <p:bldP spid="20" grpId="17"/>
      <p:bldP spid="20" grpId="18"/>
      <p:bldP spid="20" grpId="19"/>
      <p:bldP spid="20" grpId="20"/>
      <p:bldP spid="20" grpId="21"/>
      <p:bldP spid="20" grpId="22"/>
      <p:bldP spid="20" grpId="23"/>
      <p:bldP spid="20" grpId="24"/>
      <p:bldP spid="20" grpId="25"/>
      <p:bldP spid="20" grpId="26"/>
      <p:bldP spid="20" grpId="27"/>
      <p:bldP spid="21" grpId="1" animBg="1"/>
      <p:bldP spid="21" grpId="2" animBg="1"/>
      <p:bldP spid="21" grpId="3" animBg="1"/>
      <p:bldP spid="21" grpId="4" animBg="1"/>
      <p:bldP spid="21" grpId="5" animBg="1"/>
      <p:bldP spid="21" grpId="6" animBg="1"/>
      <p:bldP spid="21" grpId="7" animBg="1"/>
      <p:bldP spid="21" grpId="8" animBg="1"/>
      <p:bldP spid="21" grpId="9" animBg="1"/>
      <p:bldP spid="21" grpId="10" animBg="1"/>
      <p:bldP spid="21" grpId="11" animBg="1"/>
      <p:bldP spid="21" grpId="12" animBg="1"/>
      <p:bldP spid="21" grpId="13" animBg="1"/>
      <p:bldP spid="21" grpId="14" animBg="1"/>
      <p:bldP spid="21" grpId="15" animBg="1"/>
      <p:bldP spid="21" grpId="16" animBg="1"/>
      <p:bldP spid="21" grpId="17" animBg="1"/>
      <p:bldP spid="21" grpId="18" animBg="1"/>
      <p:bldP spid="21" grpId="19" animBg="1"/>
      <p:bldP spid="21" grpId="20" animBg="1"/>
      <p:bldP spid="21" grpId="21" animBg="1"/>
      <p:bldP spid="21" grpId="22" animBg="1"/>
      <p:bldP spid="21" grpId="23" animBg="1"/>
      <p:bldP spid="21" grpId="24" animBg="1"/>
      <p:bldP spid="21" grpId="25" animBg="1"/>
      <p:bldP spid="21" grpId="26" animBg="1"/>
      <p:bldP spid="21" grpId="27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43AC9-F051-440F-A054-0C3855545DFB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1800" b="0"/>
            </a:lvl1pPr>
          </a:lstStyle>
          <a:p>
            <a:pPr>
              <a:defRPr/>
            </a:pPr>
            <a:endParaRPr lang="en-AU"/>
          </a:p>
          <a:p>
            <a:pPr>
              <a:defRPr/>
            </a:pPr>
            <a:fld id="{D8E2F17B-35EF-4339-96AF-4DE3DA47070F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ransition spd="med" advClick="0">
    <p:checker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3250" y="115888"/>
            <a:ext cx="2190750" cy="65135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15888"/>
            <a:ext cx="6419850" cy="65135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23BB9-77E7-4D17-88AD-F1510B01C2F6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1800" b="0"/>
            </a:lvl1pPr>
          </a:lstStyle>
          <a:p>
            <a:pPr>
              <a:defRPr/>
            </a:pPr>
            <a:endParaRPr lang="en-AU"/>
          </a:p>
          <a:p>
            <a:pPr>
              <a:defRPr/>
            </a:pPr>
            <a:fld id="{03F2727D-DCC7-45AC-83AE-E779AA4FEEBF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ransition spd="med" advClick="0">
    <p:checker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6648" y="115888"/>
            <a:ext cx="7902575" cy="7223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None/>
              <a:defRPr/>
            </a:lvl1pPr>
            <a:lvl2pPr marL="1023938" indent="-566738">
              <a:defRPr/>
            </a:lvl2pPr>
            <a:lvl3pPr marL="1433513" indent="-519113">
              <a:defRPr/>
            </a:lvl3pPr>
            <a:lvl4pPr marL="1828800" indent="-457200">
              <a:defRPr/>
            </a:lvl4pPr>
            <a:lvl5pPr marL="2224088" indent="-395288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15B8D-5BF6-471F-8C52-C07E2B2F68C8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-334095" y="759004"/>
            <a:ext cx="914401" cy="625475"/>
          </a:xfrm>
        </p:spPr>
        <p:txBody>
          <a:bodyPr/>
          <a:lstStyle>
            <a:lvl1pPr>
              <a:defRPr sz="700" b="0"/>
            </a:lvl1pPr>
          </a:lstStyle>
          <a:p>
            <a:pPr>
              <a:defRPr/>
            </a:pPr>
            <a:endParaRPr lang="en-AU" dirty="0" smtClean="0"/>
          </a:p>
          <a:p>
            <a:pPr>
              <a:defRPr/>
            </a:pPr>
            <a:fld id="{5EFE5B72-F925-4B41-B02E-CCDD58C0A057}" type="slidenum">
              <a:rPr lang="en-AU" sz="1400" b="1" smtClean="0"/>
              <a:pPr>
                <a:defRPr/>
              </a:pPr>
              <a:t>‹#›</a:t>
            </a:fld>
            <a:endParaRPr lang="en-AU" sz="1600" b="1" dirty="0"/>
          </a:p>
        </p:txBody>
      </p:sp>
    </p:spTree>
  </p:cSld>
  <p:clrMapOvr>
    <a:masterClrMapping/>
  </p:clrMapOvr>
  <p:transition spd="med" advClick="0">
    <p:checker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E195F-42C6-4B24-B212-038E171AC0BF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-86931" y="648237"/>
            <a:ext cx="504825" cy="457200"/>
          </a:xfrm>
        </p:spPr>
        <p:txBody>
          <a:bodyPr/>
          <a:lstStyle>
            <a:lvl1pPr>
              <a:defRPr sz="1600" b="0"/>
            </a:lvl1pPr>
          </a:lstStyle>
          <a:p>
            <a:pPr>
              <a:defRPr/>
            </a:pPr>
            <a:endParaRPr lang="en-AU" dirty="0" smtClean="0"/>
          </a:p>
          <a:p>
            <a:pPr>
              <a:defRPr/>
            </a:pPr>
            <a:fld id="{0C75A260-20DB-46F2-8C65-16CBA7A23BE1}" type="slidenum">
              <a:rPr lang="en-AU" sz="1400" smtClean="0"/>
              <a:pPr>
                <a:defRPr/>
              </a:pPr>
              <a:t>‹#›</a:t>
            </a:fld>
            <a:endParaRPr lang="en-AU" sz="1400" dirty="0"/>
          </a:p>
        </p:txBody>
      </p:sp>
    </p:spTree>
  </p:cSld>
  <p:clrMapOvr>
    <a:masterClrMapping/>
  </p:clrMapOvr>
  <p:transition spd="med" advClick="0">
    <p:checker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95400"/>
            <a:ext cx="43053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295400"/>
            <a:ext cx="43053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BDDBF-7578-4780-BA2F-9371B09EAB2E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-112689" y="661116"/>
            <a:ext cx="504825" cy="457200"/>
          </a:xfrm>
        </p:spPr>
        <p:txBody>
          <a:bodyPr/>
          <a:lstStyle>
            <a:lvl1pPr>
              <a:defRPr sz="1800" b="0"/>
            </a:lvl1pPr>
          </a:lstStyle>
          <a:p>
            <a:pPr>
              <a:defRPr/>
            </a:pPr>
            <a:endParaRPr lang="en-AU" sz="1600" dirty="0" smtClean="0"/>
          </a:p>
          <a:p>
            <a:pPr>
              <a:defRPr/>
            </a:pPr>
            <a:fld id="{09ED9FF8-674A-4A3E-BA5D-57D2E674D5E2}" type="slidenum">
              <a:rPr lang="en-AU" sz="1600" smtClean="0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  <p:transition spd="med" advClick="0">
    <p:checker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EDA99-CE6C-425B-AC77-6DA33CC3EBB2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1800" b="0"/>
            </a:lvl1pPr>
          </a:lstStyle>
          <a:p>
            <a:pPr>
              <a:defRPr/>
            </a:pPr>
            <a:endParaRPr lang="en-AU"/>
          </a:p>
          <a:p>
            <a:pPr>
              <a:defRPr/>
            </a:pPr>
            <a:fld id="{F375F13E-9E56-4DE0-A180-238B02D2F6B8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ransition spd="med" advClick="0">
    <p:checker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06547-306D-47B9-AE97-DF858A8E2591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1800" b="0"/>
            </a:lvl1pPr>
          </a:lstStyle>
          <a:p>
            <a:pPr>
              <a:defRPr/>
            </a:pPr>
            <a:endParaRPr lang="en-AU"/>
          </a:p>
          <a:p>
            <a:pPr>
              <a:defRPr/>
            </a:pPr>
            <a:fld id="{78DED882-3382-4FEA-9E16-05BD07EE97A9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ransition spd="med" advClick="0">
    <p:checker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5BD38-0C24-4F4D-A17C-EB1E1EBD494C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1800" b="0"/>
            </a:lvl1pPr>
          </a:lstStyle>
          <a:p>
            <a:pPr>
              <a:defRPr/>
            </a:pPr>
            <a:endParaRPr lang="en-AU"/>
          </a:p>
          <a:p>
            <a:pPr>
              <a:defRPr/>
            </a:pPr>
            <a:fld id="{33ECE34D-DA64-4B58-AD13-C80CCC5D96A8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ransition spd="med" advClick="0">
    <p:checker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F85A6-BB67-4469-96B6-1A3DC35C1E4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1800" b="0"/>
            </a:lvl1pPr>
          </a:lstStyle>
          <a:p>
            <a:pPr>
              <a:defRPr/>
            </a:pPr>
            <a:endParaRPr lang="en-AU"/>
          </a:p>
          <a:p>
            <a:pPr>
              <a:defRPr/>
            </a:pPr>
            <a:fld id="{7251C355-2630-4345-8CD5-EF1F6B95E74B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ransition spd="med" advClick="0">
    <p:checker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A6173-2FA3-45FC-83BB-1179DED63741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1800" b="0"/>
            </a:lvl1pPr>
          </a:lstStyle>
          <a:p>
            <a:pPr>
              <a:defRPr/>
            </a:pPr>
            <a:endParaRPr lang="en-AU"/>
          </a:p>
          <a:p>
            <a:pPr>
              <a:defRPr/>
            </a:pPr>
            <a:fld id="{FBCC6D6A-67D3-4726-B2E9-0D32FC1EDBB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ransition spd="med" advClick="0">
    <p:checker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33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 descr="Medium wood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blipFill dpi="0" rotWithShape="1">
            <a:blip r:embed="rId13">
              <a:lum bright="-35000" contrast="-43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0"/>
            <a:ext cx="8763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15888"/>
            <a:ext cx="8283575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00600" y="51816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3333CC"/>
                </a:solidFill>
              </a:defRPr>
            </a:lvl1pPr>
          </a:lstStyle>
          <a:p>
            <a:pPr>
              <a:defRPr/>
            </a:pPr>
            <a:fld id="{12B75FBF-C9C8-41B3-A0BC-19F6FA086E3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-114300" y="1120775"/>
            <a:ext cx="406400" cy="5737225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0" y="885825"/>
            <a:ext cx="9410700" cy="109538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-114300" y="990600"/>
            <a:ext cx="9410700" cy="1301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110" name="Rectangle 14"/>
          <p:cNvSpPr>
            <a:spLocks noChangeArrowheads="1"/>
          </p:cNvSpPr>
          <p:nvPr/>
        </p:nvSpPr>
        <p:spPr bwMode="auto">
          <a:xfrm>
            <a:off x="-114300" y="0"/>
            <a:ext cx="1222375" cy="750888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111" name="Oval 15"/>
          <p:cNvSpPr>
            <a:spLocks noChangeArrowheads="1"/>
          </p:cNvSpPr>
          <p:nvPr/>
        </p:nvSpPr>
        <p:spPr bwMode="auto">
          <a:xfrm>
            <a:off x="588963" y="250825"/>
            <a:ext cx="520700" cy="873125"/>
          </a:xfrm>
          <a:prstGeom prst="ellipse">
            <a:avLst/>
          </a:prstGeom>
          <a:solidFill>
            <a:srgbClr val="CC00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112" name="Oval 16"/>
          <p:cNvSpPr>
            <a:spLocks noChangeArrowheads="1"/>
          </p:cNvSpPr>
          <p:nvPr/>
        </p:nvSpPr>
        <p:spPr bwMode="auto">
          <a:xfrm>
            <a:off x="142875" y="373063"/>
            <a:ext cx="742950" cy="6254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113" name="Rectangle 17"/>
          <p:cNvSpPr>
            <a:spLocks noChangeArrowheads="1"/>
          </p:cNvSpPr>
          <p:nvPr/>
        </p:nvSpPr>
        <p:spPr bwMode="auto">
          <a:xfrm>
            <a:off x="-152400" y="0"/>
            <a:ext cx="482600" cy="7508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114" name="AutoShape 18"/>
          <p:cNvSpPr>
            <a:spLocks noChangeArrowheads="1"/>
          </p:cNvSpPr>
          <p:nvPr/>
        </p:nvSpPr>
        <p:spPr bwMode="auto">
          <a:xfrm>
            <a:off x="-152400" y="0"/>
            <a:ext cx="593725" cy="1120775"/>
          </a:xfrm>
          <a:prstGeom prst="rtTriangle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115" name="Text Box 19"/>
          <p:cNvSpPr txBox="1">
            <a:spLocks noChangeArrowheads="1"/>
          </p:cNvSpPr>
          <p:nvPr/>
        </p:nvSpPr>
        <p:spPr bwMode="auto">
          <a:xfrm rot="5400000">
            <a:off x="-2314575" y="3533775"/>
            <a:ext cx="49863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AU" b="1" dirty="0">
              <a:solidFill>
                <a:srgbClr val="D60093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-74052" y="863958"/>
            <a:ext cx="504825" cy="279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 b="1"/>
            </a:lvl1pPr>
          </a:lstStyle>
          <a:p>
            <a:pPr>
              <a:defRPr/>
            </a:pPr>
            <a:fld id="{99C25317-4D8B-4904-B18A-E8C15F1D6AA5}" type="slidenum">
              <a:rPr lang="en-AU" smtClean="0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4117" name="WordArt 21"/>
          <p:cNvSpPr>
            <a:spLocks noChangeArrowheads="1" noChangeShapeType="1" noTextEdit="1"/>
          </p:cNvSpPr>
          <p:nvPr/>
        </p:nvSpPr>
        <p:spPr bwMode="auto">
          <a:xfrm>
            <a:off x="15766" y="417708"/>
            <a:ext cx="1143000" cy="533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/>
              </a:rPr>
              <a:t>RESEARCH</a:t>
            </a:r>
            <a:endParaRPr lang="en-US" sz="3600" b="1" kern="1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Impact"/>
            </a:endParaRPr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auto">
          <a:xfrm rot="5400000">
            <a:off x="-608806" y="5493544"/>
            <a:ext cx="1479550" cy="182562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>
              <a:defRPr/>
            </a:pPr>
            <a:r>
              <a:rPr lang="en-AU" sz="1000" dirty="0">
                <a:solidFill>
                  <a:schemeClr val="bg1"/>
                </a:solidFill>
              </a:rPr>
              <a:t>©</a:t>
            </a:r>
            <a:r>
              <a:rPr lang="en-AU" sz="900" dirty="0">
                <a:solidFill>
                  <a:schemeClr val="bg1"/>
                </a:solidFill>
              </a:rPr>
              <a:t> Yosa A. Alzuhdy - </a:t>
            </a:r>
            <a:r>
              <a:rPr lang="en-AU" sz="900" dirty="0" smtClean="0">
                <a:solidFill>
                  <a:schemeClr val="bg1"/>
                </a:solidFill>
              </a:rPr>
              <a:t>UNY</a:t>
            </a:r>
            <a:endParaRPr lang="en-AU" sz="900" dirty="0">
              <a:solidFill>
                <a:schemeClr val="bg1"/>
              </a:solidFill>
            </a:endParaRPr>
          </a:p>
        </p:txBody>
      </p:sp>
      <p:sp>
        <p:nvSpPr>
          <p:cNvPr id="20" name="WordArt 20"/>
          <p:cNvSpPr>
            <a:spLocks noChangeArrowheads="1" noChangeShapeType="1" noTextEdit="1"/>
          </p:cNvSpPr>
          <p:nvPr/>
        </p:nvSpPr>
        <p:spPr bwMode="auto">
          <a:xfrm>
            <a:off x="44450" y="77272"/>
            <a:ext cx="1066800" cy="33176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10319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 smtClean="0">
                <a:ln w="17780">
                  <a:solidFill>
                    <a:srgbClr val="61FF69"/>
                  </a:solidFill>
                  <a:miter lim="800000"/>
                  <a:headEnd/>
                  <a:tailEnd/>
                </a:ln>
                <a:solidFill>
                  <a:srgbClr val="8E001B"/>
                </a:solidFill>
                <a:effectLst>
                  <a:outerShdw algn="tl" rotWithShape="0">
                    <a:srgbClr val="000000"/>
                  </a:outerShdw>
                </a:effectLst>
                <a:latin typeface="Impact"/>
              </a:rPr>
              <a:t>QUANTITATIVE</a:t>
            </a:r>
            <a:endParaRPr lang="en-US" sz="3600" b="1" kern="10" dirty="0">
              <a:ln w="17780">
                <a:solidFill>
                  <a:srgbClr val="61FF69"/>
                </a:solidFill>
                <a:miter lim="800000"/>
                <a:headEnd/>
                <a:tailEnd/>
              </a:ln>
              <a:solidFill>
                <a:srgbClr val="8E001B"/>
              </a:solidFill>
              <a:effectLst>
                <a:outerShdw algn="tl" rotWithShape="0">
                  <a:srgbClr val="000000"/>
                </a:outerShdw>
              </a:effectLst>
              <a:latin typeface="Impac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ransition spd="med" advClick="0">
    <p:checker/>
  </p:transition>
  <p:timing>
    <p:tnLst>
      <p:par>
        <p:cTn id="1" dur="indefinite" restart="never" nodeType="tmRoot"/>
      </p:par>
    </p:tnLst>
    <p:bldLst>
      <p:bldP spid="4117" grpId="1"/>
      <p:bldP spid="4117" grpId="2"/>
      <p:bldP spid="4117" grpId="3"/>
      <p:bldP spid="4117" grpId="4"/>
      <p:bldP spid="4117" grpId="5"/>
      <p:bldP spid="4117" grpId="6"/>
      <p:bldP spid="4117" grpId="8"/>
      <p:bldP spid="4117" grpId="9"/>
      <p:bldP spid="4117" grpId="10"/>
      <p:bldP spid="4117" grpId="11"/>
      <p:bldP spid="4117" grpId="12"/>
      <p:bldP spid="4117" grpId="13"/>
      <p:bldP spid="4117" grpId="14"/>
      <p:bldP spid="4117" grpId="15"/>
      <p:bldP spid="4117" grpId="16"/>
      <p:bldP spid="4117" grpId="17"/>
      <p:bldP spid="4117" grpId="18"/>
      <p:bldP spid="4117" grpId="19"/>
      <p:bldP spid="4117" grpId="20"/>
      <p:bldP spid="4117" grpId="21"/>
      <p:bldP spid="4117" grpId="22"/>
      <p:bldP spid="4117" grpId="23"/>
      <p:bldP spid="4117" grpId="24"/>
      <p:bldP spid="4117" grpId="25"/>
      <p:bldP spid="4117" grpId="26"/>
      <p:bldP spid="4117" grpId="27"/>
      <p:bldP spid="4117" grpId="28"/>
      <p:bldP spid="20" grpId="1" animBg="1"/>
      <p:bldP spid="20" grpId="2" animBg="1"/>
      <p:bldP spid="20" grpId="3" animBg="1"/>
      <p:bldP spid="20" grpId="4" animBg="1"/>
      <p:bldP spid="20" grpId="5" animBg="1"/>
      <p:bldP spid="20" grpId="6" animBg="1"/>
      <p:bldP spid="20" grpId="7" animBg="1"/>
      <p:bldP spid="20" grpId="8" animBg="1"/>
      <p:bldP spid="20" grpId="9" animBg="1"/>
      <p:bldP spid="20" grpId="10" animBg="1"/>
      <p:bldP spid="20" grpId="11" animBg="1"/>
      <p:bldP spid="20" grpId="12" animBg="1"/>
      <p:bldP spid="20" grpId="13" animBg="1"/>
      <p:bldP spid="20" grpId="14" animBg="1"/>
      <p:bldP spid="20" grpId="15" animBg="1"/>
      <p:bldP spid="20" grpId="16" animBg="1"/>
      <p:bldP spid="20" grpId="17" animBg="1"/>
      <p:bldP spid="20" grpId="18" animBg="1"/>
      <p:bldP spid="20" grpId="19" animBg="1"/>
      <p:bldP spid="20" grpId="20" animBg="1"/>
      <p:bldP spid="20" grpId="21" animBg="1"/>
      <p:bldP spid="20" grpId="22" animBg="1"/>
      <p:bldP spid="20" grpId="23" animBg="1"/>
      <p:bldP spid="20" grpId="24" animBg="1"/>
      <p:bldP spid="20" grpId="25" animBg="1"/>
      <p:bldP spid="20" grpId="26" animBg="1"/>
      <p:bldP spid="20" grpId="27" animBg="1"/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None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1023938" indent="-56673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ÿ"/>
        <a:defRPr sz="2400">
          <a:solidFill>
            <a:schemeClr val="tx1"/>
          </a:solidFill>
          <a:latin typeface="+mn-lt"/>
        </a:defRPr>
      </a:lvl2pPr>
      <a:lvl3pPr marL="1377950" indent="-463550" algn="l" rtl="0" eaLnBrk="0" fontAlgn="base" hangingPunct="0">
        <a:spcBef>
          <a:spcPct val="20000"/>
        </a:spcBef>
        <a:spcAft>
          <a:spcPct val="0"/>
        </a:spcAft>
        <a:buClr>
          <a:srgbClr val="CC0066"/>
        </a:buClr>
        <a:buFont typeface="Wingdings" pitchFamily="2" charset="2"/>
        <a:buChar char="Ø"/>
        <a:defRPr sz="2400">
          <a:solidFill>
            <a:schemeClr val="tx1"/>
          </a:solidFill>
          <a:latin typeface="+mn-lt"/>
        </a:defRPr>
      </a:lvl3pPr>
      <a:lvl4pPr marL="1882775" indent="-5111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2200">
          <a:solidFill>
            <a:schemeClr val="tx1"/>
          </a:solidFill>
          <a:latin typeface="+mn-lt"/>
        </a:defRPr>
      </a:lvl4pPr>
      <a:lvl5pPr marL="2224088" indent="-3952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7" Type="http://schemas.microsoft.com/office/2007/relationships/hdphoto" Target="../media/hdphoto10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microsoft.com/office/2007/relationships/hdphoto" Target="../media/hdphoto9.wdp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3.wdp"/><Relationship Id="rId5" Type="http://schemas.openxmlformats.org/officeDocument/2006/relationships/image" Target="../media/image21.png"/><Relationship Id="rId4" Type="http://schemas.microsoft.com/office/2007/relationships/hdphoto" Target="../media/hdphoto12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microsoft.com/office/2007/relationships/hdphoto" Target="../media/hdphoto14.wdp"/><Relationship Id="rId7" Type="http://schemas.microsoft.com/office/2007/relationships/hdphoto" Target="../media/hdphoto13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4.png"/><Relationship Id="rId10" Type="http://schemas.openxmlformats.org/officeDocument/2006/relationships/image" Target="../media/image26.png"/><Relationship Id="rId4" Type="http://schemas.openxmlformats.org/officeDocument/2006/relationships/image" Target="../media/image23.png"/><Relationship Id="rId9" Type="http://schemas.microsoft.com/office/2007/relationships/hdphoto" Target="../media/hdphoto15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8.wdp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4.wdp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381000"/>
            <a:ext cx="8305800" cy="1470025"/>
          </a:xfrm>
        </p:spPr>
        <p:txBody>
          <a:bodyPr/>
          <a:lstStyle/>
          <a:p>
            <a:pPr eaLnBrk="1" hangingPunct="1"/>
            <a:r>
              <a:rPr lang="en-US" sz="5400" b="1" dirty="0" smtClean="0">
                <a:solidFill>
                  <a:srgbClr val="82E9FE"/>
                </a:solidFill>
              </a:rPr>
              <a:t>3. MEASUREMENT and DATA COLLECTION</a:t>
            </a:r>
            <a:endParaRPr lang="id-ID" sz="4000" b="1" dirty="0" smtClean="0">
              <a:solidFill>
                <a:srgbClr val="2CFC31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895600"/>
            <a:ext cx="8496300" cy="3429000"/>
          </a:xfrm>
          <a:solidFill>
            <a:schemeClr val="accent3">
              <a:lumMod val="65000"/>
            </a:schemeClr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endParaRPr lang="en-US" sz="3200" b="1" dirty="0" smtClean="0">
              <a:solidFill>
                <a:srgbClr val="0000A4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sz="4400" b="1" dirty="0" smtClean="0">
                <a:solidFill>
                  <a:srgbClr val="0000A4"/>
                </a:solidFill>
              </a:rPr>
              <a:t>Quantitative Research</a:t>
            </a:r>
          </a:p>
          <a:p>
            <a:pPr eaLnBrk="1" hangingPunct="1">
              <a:lnSpc>
                <a:spcPct val="90000"/>
              </a:lnSpc>
              <a:spcAft>
                <a:spcPct val="15000"/>
              </a:spcAft>
              <a:buFont typeface="Wingdings" pitchFamily="2" charset="2"/>
              <a:buNone/>
            </a:pPr>
            <a:r>
              <a:rPr lang="en-US" dirty="0" smtClean="0">
                <a:solidFill>
                  <a:schemeClr val="tx2"/>
                </a:solidFill>
              </a:rPr>
              <a:t>© Yosa A. Alzuhdy, M.Hum</a:t>
            </a:r>
            <a:r>
              <a:rPr lang="en-US" dirty="0" smtClean="0">
                <a:solidFill>
                  <a:schemeClr val="tx2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  <a:spcAft>
                <a:spcPct val="15000"/>
              </a:spcAft>
              <a:buFont typeface="Wingdings" pitchFamily="2" charset="2"/>
              <a:buNone/>
            </a:pPr>
            <a:r>
              <a:rPr lang="en-US" dirty="0" smtClean="0">
                <a:solidFill>
                  <a:srgbClr val="0000CC"/>
                </a:solidFill>
              </a:rPr>
              <a:t>yosa@uny.ac.id</a:t>
            </a:r>
            <a:endParaRPr lang="en-US" dirty="0" smtClean="0">
              <a:solidFill>
                <a:srgbClr val="0000CC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4000" b="1" dirty="0" smtClean="0">
                <a:solidFill>
                  <a:srgbClr val="006600"/>
                </a:solidFill>
                <a:latin typeface="Agatha" pitchFamily="2" charset="0"/>
              </a:rPr>
              <a:t>English Language and Literature Study Program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b="1" dirty="0" smtClean="0">
                <a:solidFill>
                  <a:srgbClr val="A20202"/>
                </a:solidFill>
              </a:rPr>
              <a:t>Yogyakarta State University</a:t>
            </a:r>
            <a:endParaRPr lang="id-ID" b="1" dirty="0" smtClean="0">
              <a:solidFill>
                <a:srgbClr val="A20202"/>
              </a:solidFill>
            </a:endParaRPr>
          </a:p>
        </p:txBody>
      </p:sp>
    </p:spTree>
  </p:cSld>
  <p:clrMapOvr>
    <a:masterClrMapping/>
  </p:clrMapOvr>
  <p:transition spd="med" advClick="0">
    <p:check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p.50  </a:t>
            </a:r>
            <a:r>
              <a:rPr lang="en-US" sz="4800" b="1" dirty="0" smtClean="0"/>
              <a:t>Your Turn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5EFE5B72-F925-4B41-B02E-CCDD58C0A057}" type="slidenum">
              <a:rPr lang="en-AU" sz="1400" b="1" smtClean="0"/>
              <a:pPr>
                <a:defRPr/>
              </a:pPr>
              <a:t>10</a:t>
            </a:fld>
            <a:endParaRPr lang="en-AU" sz="16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42975"/>
            <a:ext cx="9067800" cy="583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9414600"/>
      </p:ext>
    </p:extLst>
  </p:cSld>
  <p:clrMapOvr>
    <a:masterClrMapping/>
  </p:clrMapOvr>
  <p:transition spd="med" advClick="0">
    <p:check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ORDINAL DATA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87354"/>
            <a:ext cx="8763000" cy="521344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</a:pPr>
            <a:r>
              <a:rPr lang="en-US" sz="2200" dirty="0" smtClean="0"/>
              <a:t>It does not only categorize objects, individuals and responses into sub-categories on the basis of a common characteristics, but it also ranks them in descending order of magnitude.   </a:t>
            </a:r>
          </a:p>
          <a:p>
            <a:pPr eaLnBrk="1" hangingPunct="1">
              <a:lnSpc>
                <a:spcPct val="90000"/>
              </a:lnSpc>
              <a:spcBef>
                <a:spcPts val="1800"/>
              </a:spcBef>
            </a:pPr>
            <a:r>
              <a:rPr lang="en-US" sz="2200" dirty="0" smtClean="0"/>
              <a:t>Any number attached to an ordinal classification is ordered, but the intervals between may </a:t>
            </a:r>
            <a:r>
              <a:rPr lang="en-US" sz="2200" b="1" dirty="0" smtClean="0"/>
              <a:t>not be constant</a:t>
            </a:r>
            <a:r>
              <a:rPr lang="en-US" sz="2200" dirty="0" smtClean="0"/>
              <a:t>: Educational background, level of English competence, General English course taken, etc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667125"/>
            <a:ext cx="8991600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5EFE5B72-F925-4B41-B02E-CCDD58C0A057}" type="slidenum">
              <a:rPr lang="en-AU" sz="1400" b="1" smtClean="0"/>
              <a:pPr>
                <a:defRPr/>
              </a:pPr>
              <a:t>12</a:t>
            </a:fld>
            <a:endParaRPr lang="en-AU" sz="16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96" y="2335544"/>
            <a:ext cx="8924925" cy="21050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52" y="4471348"/>
            <a:ext cx="8896350" cy="27051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82" y="57150"/>
            <a:ext cx="902117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102977" y="700242"/>
            <a:ext cx="7669423" cy="250416"/>
          </a:xfrm>
          <a:prstGeom prst="rect">
            <a:avLst/>
          </a:prstGeom>
          <a:solidFill>
            <a:srgbClr val="FF0000">
              <a:alpha val="34902"/>
            </a:srgbClr>
          </a:solidFill>
          <a:ln w="9525" cap="flat" cmpd="sng" algn="ctr">
            <a:solidFill>
              <a:srgbClr val="0000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03497" y="1311094"/>
            <a:ext cx="5535304" cy="275458"/>
          </a:xfrm>
          <a:prstGeom prst="rect">
            <a:avLst/>
          </a:prstGeom>
          <a:solidFill>
            <a:srgbClr val="FF0000">
              <a:alpha val="34902"/>
            </a:srgbClr>
          </a:solidFill>
          <a:ln w="9525" cap="flat" cmpd="sng" algn="ctr">
            <a:solidFill>
              <a:srgbClr val="0000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663346" y="1309048"/>
            <a:ext cx="3124535" cy="275458"/>
          </a:xfrm>
          <a:prstGeom prst="rect">
            <a:avLst/>
          </a:prstGeom>
          <a:solidFill>
            <a:schemeClr val="accent2">
              <a:alpha val="34902"/>
            </a:schemeClr>
          </a:solidFill>
          <a:ln w="9525" cap="flat" cmpd="sng" algn="ctr">
            <a:solidFill>
              <a:srgbClr val="0000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244037"/>
      </p:ext>
    </p:extLst>
  </p:cSld>
  <p:clrMapOvr>
    <a:masterClrMapping/>
  </p:clrMapOvr>
  <p:transition spd="med" advClick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p.53</a:t>
            </a:r>
            <a:r>
              <a:rPr lang="en-US" dirty="0" smtClean="0"/>
              <a:t>  </a:t>
            </a:r>
            <a:r>
              <a:rPr lang="en-US" sz="4800" b="1" dirty="0" smtClean="0"/>
              <a:t>Your Turn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5EFE5B72-F925-4B41-B02E-CCDD58C0A057}" type="slidenum">
              <a:rPr lang="en-AU" sz="1400" b="1" smtClean="0"/>
              <a:pPr>
                <a:defRPr/>
              </a:pPr>
              <a:t>13</a:t>
            </a:fld>
            <a:endParaRPr lang="en-AU" sz="1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648"/>
            <a:ext cx="8534400" cy="6832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8339367"/>
      </p:ext>
    </p:extLst>
  </p:cSld>
  <p:clrMapOvr>
    <a:masterClrMapping/>
  </p:clrMapOvr>
  <p:transition spd="med" advClick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5EFE5B72-F925-4B41-B02E-CCDD58C0A057}" type="slidenum">
              <a:rPr lang="en-AU" sz="1400" b="1" smtClean="0"/>
              <a:pPr>
                <a:defRPr/>
              </a:pPr>
              <a:t>14</a:t>
            </a:fld>
            <a:endParaRPr lang="en-AU" sz="1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71" y="1191904"/>
            <a:ext cx="8799529" cy="414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0000" contras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20329"/>
            <a:ext cx="9067801" cy="68376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96" y="2358005"/>
            <a:ext cx="8279267" cy="98114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Up Arrow 4"/>
          <p:cNvSpPr/>
          <p:nvPr/>
        </p:nvSpPr>
        <p:spPr bwMode="auto">
          <a:xfrm rot="2055424">
            <a:off x="4542819" y="1526129"/>
            <a:ext cx="557471" cy="609600"/>
          </a:xfrm>
          <a:prstGeom prst="upArrow">
            <a:avLst/>
          </a:prstGeom>
          <a:solidFill>
            <a:srgbClr val="FFFF00"/>
          </a:solidFill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895441"/>
      </p:ext>
    </p:extLst>
  </p:cSld>
  <p:clrMapOvr>
    <a:masterClrMapping/>
  </p:clrMapOvr>
  <p:transition spd="med" advClick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5EFE5B72-F925-4B41-B02E-CCDD58C0A057}" type="slidenum">
              <a:rPr lang="en-AU" sz="1400" b="1" smtClean="0"/>
              <a:pPr>
                <a:defRPr/>
              </a:pPr>
              <a:t>15</a:t>
            </a:fld>
            <a:endParaRPr lang="en-AU" sz="16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 contras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51" y="109538"/>
            <a:ext cx="8991601" cy="674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20" y="2795588"/>
            <a:ext cx="3745580" cy="17002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60" y="3706208"/>
            <a:ext cx="3445665" cy="8706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2" y="54592"/>
            <a:ext cx="8279267" cy="98114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Up Arrow 10"/>
          <p:cNvSpPr/>
          <p:nvPr/>
        </p:nvSpPr>
        <p:spPr bwMode="auto">
          <a:xfrm rot="13700916">
            <a:off x="210678" y="2066298"/>
            <a:ext cx="557471" cy="609600"/>
          </a:xfrm>
          <a:prstGeom prst="upArrow">
            <a:avLst/>
          </a:prstGeom>
          <a:solidFill>
            <a:srgbClr val="FFFF00"/>
          </a:solidFill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Up Arrow 11"/>
          <p:cNvSpPr/>
          <p:nvPr/>
        </p:nvSpPr>
        <p:spPr bwMode="auto">
          <a:xfrm rot="2990153">
            <a:off x="65833" y="3515562"/>
            <a:ext cx="447291" cy="609600"/>
          </a:xfrm>
          <a:prstGeom prst="upArrow">
            <a:avLst/>
          </a:prstGeom>
          <a:solidFill>
            <a:srgbClr val="FFFF00"/>
          </a:solidFill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Up Arrow 13"/>
          <p:cNvSpPr/>
          <p:nvPr/>
        </p:nvSpPr>
        <p:spPr bwMode="auto">
          <a:xfrm rot="2990153">
            <a:off x="291971" y="3768908"/>
            <a:ext cx="447291" cy="609600"/>
          </a:xfrm>
          <a:prstGeom prst="upArrow">
            <a:avLst/>
          </a:prstGeom>
          <a:solidFill>
            <a:srgbClr val="FFFF00"/>
          </a:solidFill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2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16" y="5132696"/>
            <a:ext cx="8339827" cy="6823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" name="Up Arrow 14"/>
          <p:cNvSpPr/>
          <p:nvPr/>
        </p:nvSpPr>
        <p:spPr bwMode="auto">
          <a:xfrm rot="2990153">
            <a:off x="2142379" y="1178404"/>
            <a:ext cx="447291" cy="609600"/>
          </a:xfrm>
          <a:prstGeom prst="upArrow">
            <a:avLst/>
          </a:prstGeom>
          <a:solidFill>
            <a:srgbClr val="FFFF00"/>
          </a:solidFill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766" y="1066800"/>
            <a:ext cx="2121442" cy="143074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986336"/>
      </p:ext>
    </p:extLst>
  </p:cSld>
  <p:clrMapOvr>
    <a:masterClrMapping/>
  </p:clrMapOvr>
  <p:transition spd="med" advClick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5EFE5B72-F925-4B41-B02E-CCDD58C0A057}" type="slidenum">
              <a:rPr lang="en-AU" sz="1400" b="1" smtClean="0"/>
              <a:pPr>
                <a:defRPr/>
              </a:pPr>
              <a:t>16</a:t>
            </a:fld>
            <a:endParaRPr lang="en-AU" sz="16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931" y="195263"/>
            <a:ext cx="7858125" cy="646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ular Callout 5"/>
          <p:cNvSpPr/>
          <p:nvPr/>
        </p:nvSpPr>
        <p:spPr bwMode="auto">
          <a:xfrm>
            <a:off x="304800" y="1905000"/>
            <a:ext cx="3146177" cy="295466"/>
          </a:xfrm>
          <a:prstGeom prst="wedgeRectCallout">
            <a:avLst>
              <a:gd name="adj1" fmla="val -16198"/>
              <a:gd name="adj2" fmla="val -44406"/>
            </a:avLst>
          </a:prstGeom>
          <a:solidFill>
            <a:srgbClr val="FFFF00">
              <a:alpha val="96863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1828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r>
              <a:rPr lang="en-US" b="1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Select Subject Index:  </a:t>
            </a:r>
            <a:r>
              <a:rPr lang="en-US" b="1" u="sng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</a:p>
        </p:txBody>
      </p:sp>
      <p:sp>
        <p:nvSpPr>
          <p:cNvPr id="7" name="Rectangular Callout 6"/>
          <p:cNvSpPr/>
          <p:nvPr/>
        </p:nvSpPr>
        <p:spPr bwMode="auto">
          <a:xfrm>
            <a:off x="304800" y="2447734"/>
            <a:ext cx="2038503" cy="295466"/>
          </a:xfrm>
          <a:prstGeom prst="wedgeRectCallout">
            <a:avLst>
              <a:gd name="adj1" fmla="val -16198"/>
              <a:gd name="adj2" fmla="val -44406"/>
            </a:avLst>
          </a:prstGeom>
          <a:solidFill>
            <a:srgbClr val="FFFF00">
              <a:alpha val="96863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1828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r>
              <a:rPr lang="en-US" b="1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Select: </a:t>
            </a:r>
            <a:r>
              <a:rPr lang="en-US" b="1" u="sng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Political</a:t>
            </a:r>
          </a:p>
        </p:txBody>
      </p:sp>
      <p:sp>
        <p:nvSpPr>
          <p:cNvPr id="8" name="Rectangular Callout 7"/>
          <p:cNvSpPr/>
          <p:nvPr/>
        </p:nvSpPr>
        <p:spPr bwMode="auto">
          <a:xfrm>
            <a:off x="277504" y="3063022"/>
            <a:ext cx="3268005" cy="295466"/>
          </a:xfrm>
          <a:prstGeom prst="wedgeRectCallout">
            <a:avLst>
              <a:gd name="adj1" fmla="val -16198"/>
              <a:gd name="adj2" fmla="val -44406"/>
            </a:avLst>
          </a:prstGeom>
          <a:solidFill>
            <a:srgbClr val="FFFF00">
              <a:alpha val="96863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1828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r>
              <a:rPr lang="en-US" b="1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Select: </a:t>
            </a:r>
            <a:r>
              <a:rPr lang="en-US" b="1" u="sng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Political Ideology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3595048" y="5853859"/>
            <a:ext cx="1334685" cy="188141"/>
          </a:xfrm>
          <a:prstGeom prst="rect">
            <a:avLst/>
          </a:prstGeom>
          <a:solidFill>
            <a:srgbClr val="FF0000">
              <a:alpha val="34902"/>
            </a:srgbClr>
          </a:solidFill>
          <a:ln w="9525" cap="flat" cmpd="sng" algn="ctr">
            <a:solidFill>
              <a:srgbClr val="0000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275" y="1524000"/>
            <a:ext cx="4505325" cy="1952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Rectangular Callout 13"/>
          <p:cNvSpPr/>
          <p:nvPr/>
        </p:nvSpPr>
        <p:spPr bwMode="auto">
          <a:xfrm>
            <a:off x="247497" y="3666934"/>
            <a:ext cx="7233835" cy="295466"/>
          </a:xfrm>
          <a:prstGeom prst="wedgeRectCallout">
            <a:avLst>
              <a:gd name="adj1" fmla="val -16198"/>
              <a:gd name="adj2" fmla="val -44406"/>
            </a:avLst>
          </a:prstGeom>
          <a:solidFill>
            <a:srgbClr val="FFFF00">
              <a:alpha val="96863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1828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r>
              <a:rPr lang="en-US" b="1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Select: </a:t>
            </a:r>
            <a:r>
              <a:rPr lang="en-US" b="1" u="sng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THINK OF SELF AS LIBERAL OR CONSERVATIVE 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4907988" y="2639704"/>
            <a:ext cx="3808013" cy="206955"/>
          </a:xfrm>
          <a:prstGeom prst="rect">
            <a:avLst/>
          </a:prstGeom>
          <a:solidFill>
            <a:srgbClr val="FF0000">
              <a:alpha val="34902"/>
            </a:srgbClr>
          </a:solidFill>
          <a:ln w="9525" cap="flat" cmpd="sng" algn="ctr">
            <a:solidFill>
              <a:srgbClr val="0000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306691"/>
      </p:ext>
    </p:extLst>
  </p:cSld>
  <p:clrMapOvr>
    <a:masterClrMapping/>
  </p:clrMapOvr>
  <p:transition spd="med" advClick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5EFE5B72-F925-4B41-B02E-CCDD58C0A057}" type="slidenum">
              <a:rPr lang="en-AU" sz="1400" b="1" smtClean="0"/>
              <a:pPr>
                <a:defRPr/>
              </a:pPr>
              <a:t>17</a:t>
            </a:fld>
            <a:endParaRPr lang="en-AU" sz="1600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48" y="-82979"/>
            <a:ext cx="9067800" cy="6935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2000686"/>
      </p:ext>
    </p:extLst>
  </p:cSld>
  <p:clrMapOvr>
    <a:masterClrMapping/>
  </p:clrMapOvr>
  <p:transition spd="med" advClick="0">
    <p:check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INTERVAL DATA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6408" y="1227160"/>
            <a:ext cx="87630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It has the properties of the ordinal scale and, in addition, has a commencement and termination point, and uses a scale of </a:t>
            </a:r>
            <a:r>
              <a:rPr lang="en-US" sz="2800" b="1" dirty="0" smtClean="0"/>
              <a:t>equally spaced intervals </a:t>
            </a:r>
            <a:r>
              <a:rPr lang="en-US" sz="2800" dirty="0" smtClean="0"/>
              <a:t>in relation to the range of the variable. </a:t>
            </a:r>
          </a:p>
          <a:p>
            <a:pPr eaLnBrk="1" hangingPunct="1">
              <a:lnSpc>
                <a:spcPct val="90000"/>
              </a:lnSpc>
              <a:spcBef>
                <a:spcPts val="1800"/>
              </a:spcBef>
            </a:pPr>
            <a:r>
              <a:rPr lang="en-US" sz="2800" dirty="0" smtClean="0"/>
              <a:t>The number of intervals between the commencement and termination points is arbitrary and varies from one scale to another. </a:t>
            </a:r>
            <a:r>
              <a:rPr lang="en-US" sz="2800" b="1" dirty="0" smtClean="0"/>
              <a:t>Zero </a:t>
            </a:r>
            <a:r>
              <a:rPr lang="en-US" sz="2800" dirty="0" smtClean="0"/>
              <a:t>also </a:t>
            </a:r>
            <a:r>
              <a:rPr lang="en-US" sz="2800" b="1" dirty="0" smtClean="0"/>
              <a:t>has a value</a:t>
            </a:r>
            <a:r>
              <a:rPr lang="en-US" sz="2800" dirty="0" smtClean="0"/>
              <a:t>: such as the temperature degree.</a:t>
            </a:r>
          </a:p>
          <a:p>
            <a:pPr eaLnBrk="1" hangingPunct="1">
              <a:lnSpc>
                <a:spcPct val="90000"/>
              </a:lnSpc>
              <a:spcBef>
                <a:spcPts val="1800"/>
              </a:spcBef>
            </a:pPr>
            <a:r>
              <a:rPr lang="en-US" sz="2800" dirty="0" smtClean="0"/>
              <a:t>In measuring an attitude using the </a:t>
            </a:r>
            <a:r>
              <a:rPr lang="en-US" sz="2800" dirty="0" err="1" smtClean="0"/>
              <a:t>Likert</a:t>
            </a:r>
            <a:r>
              <a:rPr lang="en-US" sz="2800" dirty="0" smtClean="0"/>
              <a:t> scale, the intervals may mean the same up and down the scale of 1 to 5 but multiplication is not meaningful: a rating of ‘4’ is not twice as ‘favorable’ as a rating of ‘2’.</a:t>
            </a:r>
          </a:p>
        </p:txBody>
      </p:sp>
    </p:spTree>
  </p:cSld>
  <p:clrMapOvr>
    <a:masterClrMapping/>
  </p:clrMapOvr>
  <p:transition spd="med" advClick="0">
    <p:check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5EFE5B72-F925-4B41-B02E-CCDD58C0A057}" type="slidenum">
              <a:rPr lang="en-AU" sz="1400" b="1" smtClean="0"/>
              <a:pPr>
                <a:defRPr/>
              </a:pPr>
              <a:t>19</a:t>
            </a:fld>
            <a:endParaRPr lang="en-AU" sz="16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53" y="62553"/>
            <a:ext cx="8991599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52" y="3616656"/>
            <a:ext cx="9005247" cy="320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9960965"/>
      </p:ext>
    </p:extLst>
  </p:cSld>
  <p:clrMapOvr>
    <a:masterClrMapping/>
  </p:clrMapOvr>
  <p:transition spd="med" advClick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5EFE5B72-F925-4B41-B02E-CCDD58C0A057}" type="slidenum">
              <a:rPr lang="en-AU" sz="1400" b="1" smtClean="0"/>
              <a:pPr>
                <a:defRPr/>
              </a:pPr>
              <a:t>2</a:t>
            </a:fld>
            <a:endParaRPr lang="en-AU" sz="1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7" y="957261"/>
            <a:ext cx="9062113" cy="5748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9800173"/>
      </p:ext>
    </p:extLst>
  </p:cSld>
  <p:clrMapOvr>
    <a:masterClrMapping/>
  </p:clrMapOvr>
  <p:transition spd="med" advClick="0">
    <p:check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RATIO DATA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In addition to having all the properties of the nominal, ordinal and interval scales, the </a:t>
            </a:r>
            <a:r>
              <a:rPr lang="en-US" sz="2800" i="1" dirty="0" smtClean="0"/>
              <a:t>ratio scale</a:t>
            </a:r>
            <a:r>
              <a:rPr lang="en-US" sz="2800" dirty="0" smtClean="0"/>
              <a:t> has a </a:t>
            </a:r>
            <a:r>
              <a:rPr lang="en-US" sz="2800" b="1" dirty="0" smtClean="0"/>
              <a:t>zero point</a:t>
            </a:r>
            <a:r>
              <a:rPr lang="en-US" sz="2800" dirty="0" smtClean="0"/>
              <a:t>. </a:t>
            </a:r>
          </a:p>
          <a:p>
            <a:pPr eaLnBrk="1" hangingPunct="1">
              <a:lnSpc>
                <a:spcPct val="90000"/>
              </a:lnSpc>
              <a:spcBef>
                <a:spcPts val="1800"/>
              </a:spcBef>
            </a:pPr>
            <a:r>
              <a:rPr lang="en-US" sz="2800" dirty="0" smtClean="0"/>
              <a:t>The ratio scale is an absolute measure allowing multiplication to be meaningful.</a:t>
            </a:r>
          </a:p>
          <a:p>
            <a:pPr eaLnBrk="1" hangingPunct="1">
              <a:lnSpc>
                <a:spcPct val="90000"/>
              </a:lnSpc>
              <a:spcBef>
                <a:spcPts val="1800"/>
              </a:spcBef>
            </a:pPr>
            <a:r>
              <a:rPr lang="en-US" sz="2800" dirty="0" smtClean="0"/>
              <a:t>The numerical values are ‘real numbers’ with which you </a:t>
            </a:r>
            <a:r>
              <a:rPr lang="en-US" sz="2800" b="1" dirty="0" smtClean="0"/>
              <a:t>can conduct mathematical procedures</a:t>
            </a:r>
            <a:r>
              <a:rPr lang="en-US" sz="2800" dirty="0" smtClean="0"/>
              <a:t>:    a man aged 30 years is half the age of a woman of 60 years.</a:t>
            </a:r>
          </a:p>
        </p:txBody>
      </p:sp>
    </p:spTree>
  </p:cSld>
  <p:clrMapOvr>
    <a:masterClrMapping/>
  </p:clrMapOvr>
  <p:transition spd="med" advClick="0">
    <p:check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5EFE5B72-F925-4B41-B02E-CCDD58C0A057}" type="slidenum">
              <a:rPr lang="en-AU" sz="1400" b="1" smtClean="0"/>
              <a:pPr>
                <a:defRPr/>
              </a:pPr>
              <a:t>21</a:t>
            </a:fld>
            <a:endParaRPr lang="en-AU" sz="16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8991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2465980"/>
      </p:ext>
    </p:extLst>
  </p:cSld>
  <p:clrMapOvr>
    <a:masterClrMapping/>
  </p:clrMapOvr>
  <p:transition spd="med" advClick="0">
    <p:check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848" y="102240"/>
            <a:ext cx="5548952" cy="341312"/>
          </a:xfrm>
          <a:solidFill>
            <a:schemeClr val="accent2">
              <a:lumMod val="75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sz="1600" b="1" dirty="0" smtClean="0"/>
              <a:t>C A T E G O R I C A L</a:t>
            </a:r>
            <a:endParaRPr lang="en-US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474640"/>
          <a:ext cx="8458200" cy="629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600200"/>
                <a:gridCol w="2590800"/>
                <a:gridCol w="2895600"/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latin typeface="Arial"/>
                          <a:ea typeface="Times New Roman"/>
                          <a:cs typeface="Times New Roman"/>
                        </a:rPr>
                        <a:t>Unitary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latin typeface="Arial"/>
                          <a:ea typeface="Times New Roman"/>
                          <a:cs typeface="Times New Roman"/>
                        </a:rPr>
                        <a:t>Dichotomous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err="1">
                          <a:latin typeface="Arial"/>
                          <a:ea typeface="Times New Roman"/>
                          <a:cs typeface="Times New Roman"/>
                        </a:rPr>
                        <a:t>Polytomous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latin typeface="Arial"/>
                          <a:ea typeface="Times New Roman"/>
                          <a:cs typeface="Times New Roman"/>
                        </a:rPr>
                        <a:t>Interval or Ratio Scale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>
                          <a:latin typeface="Arial"/>
                          <a:ea typeface="Times New Roman"/>
                          <a:cs typeface="Times New Roman"/>
                        </a:rPr>
                        <a:t>Name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>
                          <a:latin typeface="Arial"/>
                          <a:ea typeface="Times New Roman"/>
                          <a:cs typeface="Times New Roman"/>
                        </a:rPr>
                        <a:t>Occupation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>
                          <a:latin typeface="Arial"/>
                          <a:ea typeface="Times New Roman"/>
                          <a:cs typeface="Times New Roman"/>
                        </a:rPr>
                        <a:t>Location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>
                          <a:latin typeface="Arial"/>
                          <a:ea typeface="Times New Roman"/>
                          <a:cs typeface="Times New Roman"/>
                        </a:rPr>
                        <a:t>Site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/>
                          <a:ea typeface="Times New Roman"/>
                          <a:cs typeface="Times New Roman"/>
                        </a:rPr>
                        <a:t>[1]   </a:t>
                      </a:r>
                      <a:r>
                        <a:rPr lang="en-US" sz="1600" dirty="0" smtClean="0">
                          <a:latin typeface="Arial"/>
                          <a:ea typeface="Times New Roman"/>
                          <a:cs typeface="Times New Roman"/>
                        </a:rPr>
                        <a:t>Yes 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/>
                          <a:ea typeface="Times New Roman"/>
                          <a:cs typeface="Times New Roman"/>
                        </a:rPr>
                        <a:t>[0] </a:t>
                      </a:r>
                      <a:r>
                        <a:rPr lang="en-US" sz="1600" dirty="0" smtClean="0">
                          <a:latin typeface="Arial"/>
                          <a:ea typeface="Times New Roman"/>
                          <a:cs typeface="Times New Roman"/>
                        </a:rPr>
                        <a:t>  No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/>
                          <a:ea typeface="Times New Roman"/>
                          <a:cs typeface="Times New Roman"/>
                        </a:rPr>
                        <a:t>[1] </a:t>
                      </a:r>
                      <a:r>
                        <a:rPr lang="en-US" sz="1600" dirty="0" smtClean="0">
                          <a:latin typeface="Arial"/>
                          <a:ea typeface="Times New Roman"/>
                          <a:cs typeface="Times New Roman"/>
                        </a:rPr>
                        <a:t>  Good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/>
                          <a:ea typeface="Times New Roman"/>
                          <a:cs typeface="Times New Roman"/>
                        </a:rPr>
                        <a:t>[0]  </a:t>
                      </a:r>
                      <a:r>
                        <a:rPr lang="en-US" sz="1600" dirty="0" smtClean="0">
                          <a:latin typeface="Arial"/>
                          <a:ea typeface="Times New Roman"/>
                          <a:cs typeface="Times New Roman"/>
                        </a:rPr>
                        <a:t> Bad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/>
                          <a:ea typeface="Times New Roman"/>
                          <a:cs typeface="Times New Roman"/>
                        </a:rPr>
                        <a:t>[1]  </a:t>
                      </a:r>
                      <a:r>
                        <a:rPr lang="en-US" sz="1600" dirty="0" smtClean="0">
                          <a:latin typeface="Arial"/>
                          <a:ea typeface="Times New Roman"/>
                          <a:cs typeface="Times New Roman"/>
                        </a:rPr>
                        <a:t> Female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/>
                          <a:ea typeface="Times New Roman"/>
                          <a:cs typeface="Times New Roman"/>
                        </a:rPr>
                        <a:t>[0]  </a:t>
                      </a:r>
                      <a:r>
                        <a:rPr lang="en-US" sz="1600" dirty="0" smtClean="0">
                          <a:latin typeface="Arial"/>
                          <a:ea typeface="Times New Roman"/>
                          <a:cs typeface="Times New Roman"/>
                        </a:rPr>
                        <a:t> Male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/>
                          <a:ea typeface="Times New Roman"/>
                          <a:cs typeface="Times New Roman"/>
                        </a:rPr>
                        <a:t>[1]  </a:t>
                      </a:r>
                      <a:r>
                        <a:rPr lang="en-US" sz="1600" dirty="0" smtClean="0">
                          <a:latin typeface="Arial"/>
                          <a:ea typeface="Times New Roman"/>
                          <a:cs typeface="Times New Roman"/>
                        </a:rPr>
                        <a:t> Right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/>
                          <a:ea typeface="Times New Roman"/>
                          <a:cs typeface="Times New Roman"/>
                        </a:rPr>
                        <a:t>[0]  </a:t>
                      </a:r>
                      <a:r>
                        <a:rPr lang="en-US" sz="1600" dirty="0" smtClean="0">
                          <a:latin typeface="Arial"/>
                          <a:ea typeface="Times New Roman"/>
                          <a:cs typeface="Times New Roman"/>
                        </a:rPr>
                        <a:t> Wrong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/>
                          <a:ea typeface="Times New Roman"/>
                          <a:cs typeface="Times New Roman"/>
                        </a:rPr>
                        <a:t>[1]  </a:t>
                      </a:r>
                      <a:r>
                        <a:rPr lang="en-US" sz="1600" dirty="0" smtClean="0">
                          <a:latin typeface="Arial"/>
                          <a:ea typeface="Times New Roman"/>
                          <a:cs typeface="Times New Roman"/>
                        </a:rPr>
                        <a:t> Extrovert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/>
                          <a:ea typeface="Times New Roman"/>
                          <a:cs typeface="Times New Roman"/>
                        </a:rPr>
                        <a:t>[0]  </a:t>
                      </a:r>
                      <a:r>
                        <a:rPr lang="en-US" sz="1600" dirty="0" smtClean="0">
                          <a:latin typeface="Arial"/>
                          <a:ea typeface="Times New Roman"/>
                          <a:cs typeface="Times New Roman"/>
                        </a:rPr>
                        <a:t> Introvert 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/>
                          <a:ea typeface="Times New Roman"/>
                          <a:cs typeface="Times New Roman"/>
                        </a:rPr>
                        <a:t>[1]  </a:t>
                      </a:r>
                      <a:r>
                        <a:rPr lang="en-US" sz="1600" dirty="0" smtClean="0">
                          <a:latin typeface="Arial"/>
                          <a:ea typeface="Times New Roman"/>
                          <a:cs typeface="Times New Roman"/>
                        </a:rPr>
                        <a:t> Psychotic 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/>
                          <a:ea typeface="Times New Roman"/>
                          <a:cs typeface="Times New Roman"/>
                        </a:rPr>
                        <a:t>[0]  </a:t>
                      </a:r>
                      <a:r>
                        <a:rPr lang="en-US" sz="1600" dirty="0" smtClean="0">
                          <a:latin typeface="Arial"/>
                          <a:ea typeface="Times New Roman"/>
                          <a:cs typeface="Times New Roman"/>
                        </a:rPr>
                        <a:t> Neurotic  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/>
                          <a:ea typeface="Times New Roman"/>
                          <a:cs typeface="Times New Roman"/>
                        </a:rPr>
                        <a:t>[1]  </a:t>
                      </a:r>
                      <a:r>
                        <a:rPr lang="en-US" sz="1600" dirty="0" smtClean="0">
                          <a:latin typeface="Arial"/>
                          <a:ea typeface="Times New Roman"/>
                          <a:cs typeface="Times New Roman"/>
                        </a:rPr>
                        <a:t> Assertive 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/>
                          <a:ea typeface="Times New Roman"/>
                          <a:cs typeface="Times New Roman"/>
                        </a:rPr>
                        <a:t>[0]  </a:t>
                      </a:r>
                      <a:r>
                        <a:rPr lang="en-US" sz="1600" dirty="0" smtClean="0">
                          <a:latin typeface="Arial"/>
                          <a:ea typeface="Times New Roman"/>
                          <a:cs typeface="Times New Roman"/>
                        </a:rPr>
                        <a:t> Passive 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/>
                          <a:ea typeface="Times New Roman"/>
                          <a:cs typeface="Times New Roman"/>
                        </a:rPr>
                        <a:t>[1]  </a:t>
                      </a:r>
                      <a:r>
                        <a:rPr lang="en-US" sz="1600" dirty="0" smtClean="0">
                          <a:latin typeface="Arial"/>
                          <a:ea typeface="Times New Roman"/>
                          <a:cs typeface="Times New Roman"/>
                        </a:rPr>
                        <a:t> Present 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/>
                          <a:ea typeface="Times New Roman"/>
                          <a:cs typeface="Times New Roman"/>
                        </a:rPr>
                        <a:t>[0]  </a:t>
                      </a:r>
                      <a:r>
                        <a:rPr lang="en-US" sz="1600" dirty="0" smtClean="0">
                          <a:latin typeface="Arial"/>
                          <a:ea typeface="Times New Roman"/>
                          <a:cs typeface="Times New Roman"/>
                        </a:rPr>
                        <a:t> Absent 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rial"/>
                          <a:ea typeface="Times New Roman"/>
                          <a:cs typeface="Times New Roman"/>
                        </a:rPr>
                        <a:t>Attitudes (</a:t>
                      </a:r>
                      <a:r>
                        <a:rPr lang="en-US" sz="1600" b="1" dirty="0" err="1">
                          <a:latin typeface="Arial"/>
                          <a:ea typeface="Times New Roman"/>
                          <a:cs typeface="Times New Roman"/>
                        </a:rPr>
                        <a:t>Likert</a:t>
                      </a:r>
                      <a:r>
                        <a:rPr lang="en-US" sz="1600" b="1" dirty="0">
                          <a:latin typeface="Arial"/>
                          <a:ea typeface="Times New Roman"/>
                          <a:cs typeface="Times New Roman"/>
                        </a:rPr>
                        <a:t> Scale):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31570" algn="l"/>
                        </a:tabLst>
                      </a:pPr>
                      <a:r>
                        <a:rPr lang="en-US" sz="1600" dirty="0">
                          <a:latin typeface="Arial"/>
                          <a:ea typeface="Times New Roman"/>
                          <a:cs typeface="Times New Roman"/>
                        </a:rPr>
                        <a:t>[5] . . . strongly agree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31570" algn="l"/>
                        </a:tabLst>
                      </a:pPr>
                      <a:r>
                        <a:rPr lang="en-US" sz="1600" dirty="0">
                          <a:latin typeface="Arial"/>
                          <a:ea typeface="Times New Roman"/>
                          <a:cs typeface="Times New Roman"/>
                        </a:rPr>
                        <a:t>[4] . . . agree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31570" algn="l"/>
                        </a:tabLst>
                      </a:pPr>
                      <a:r>
                        <a:rPr lang="en-US" sz="1600" dirty="0">
                          <a:latin typeface="Arial"/>
                          <a:ea typeface="Times New Roman"/>
                          <a:cs typeface="Times New Roman"/>
                        </a:rPr>
                        <a:t>[3] . . . uncertain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31570" algn="l"/>
                        </a:tabLst>
                      </a:pPr>
                      <a:r>
                        <a:rPr lang="en-US" sz="1600" dirty="0">
                          <a:latin typeface="Arial"/>
                          <a:ea typeface="Times New Roman"/>
                          <a:cs typeface="Times New Roman"/>
                        </a:rPr>
                        <a:t>[2] . . . disagree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31570" algn="l"/>
                        </a:tabLst>
                      </a:pPr>
                      <a:r>
                        <a:rPr lang="en-US" sz="1600" dirty="0">
                          <a:latin typeface="Arial"/>
                          <a:ea typeface="Times New Roman"/>
                          <a:cs typeface="Times New Roman"/>
                        </a:rPr>
                        <a:t>[1] . . . strongly disagree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1131570" algn="l"/>
                        </a:tabLst>
                      </a:pPr>
                      <a:r>
                        <a:rPr lang="en-US" sz="1600" b="1" dirty="0">
                          <a:latin typeface="Arial"/>
                          <a:ea typeface="Times New Roman"/>
                          <a:cs typeface="Times New Roman"/>
                        </a:rPr>
                        <a:t>Age: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31570" algn="l"/>
                        </a:tabLst>
                      </a:pPr>
                      <a:r>
                        <a:rPr lang="en-US" sz="1600" dirty="0">
                          <a:latin typeface="Arial"/>
                          <a:ea typeface="Times New Roman"/>
                          <a:cs typeface="Times New Roman"/>
                        </a:rPr>
                        <a:t>[4] . . . Old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31570" algn="l"/>
                        </a:tabLst>
                      </a:pPr>
                      <a:r>
                        <a:rPr lang="en-US" sz="1600" dirty="0">
                          <a:latin typeface="Arial"/>
                          <a:ea typeface="Times New Roman"/>
                          <a:cs typeface="Times New Roman"/>
                        </a:rPr>
                        <a:t>[3] . . . Middle-aged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31570" algn="l"/>
                        </a:tabLst>
                      </a:pPr>
                      <a:r>
                        <a:rPr lang="en-US" sz="1600" dirty="0">
                          <a:latin typeface="Arial"/>
                          <a:ea typeface="Times New Roman"/>
                          <a:cs typeface="Times New Roman"/>
                        </a:rPr>
                        <a:t>[2] . . . Young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31570" algn="l"/>
                        </a:tabLst>
                      </a:pPr>
                      <a:r>
                        <a:rPr lang="en-US" sz="1600" dirty="0">
                          <a:latin typeface="Arial"/>
                          <a:ea typeface="Times New Roman"/>
                          <a:cs typeface="Times New Roman"/>
                        </a:rPr>
                        <a:t>[1] . . . Child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1131570" algn="l"/>
                        </a:tabLst>
                      </a:pPr>
                      <a:r>
                        <a:rPr lang="en-US" sz="1600" b="1" dirty="0">
                          <a:latin typeface="Arial"/>
                          <a:ea typeface="Times New Roman"/>
                          <a:cs typeface="Times New Roman"/>
                        </a:rPr>
                        <a:t>Income: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31570" algn="l"/>
                        </a:tabLst>
                      </a:pPr>
                      <a:r>
                        <a:rPr lang="en-US" sz="1600" dirty="0">
                          <a:latin typeface="Arial"/>
                          <a:ea typeface="Times New Roman"/>
                          <a:cs typeface="Times New Roman"/>
                        </a:rPr>
                        <a:t>[3] . . . High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31570" algn="l"/>
                        </a:tabLst>
                      </a:pPr>
                      <a:r>
                        <a:rPr lang="en-US" sz="1600" dirty="0">
                          <a:latin typeface="Arial"/>
                          <a:ea typeface="Times New Roman"/>
                          <a:cs typeface="Times New Roman"/>
                        </a:rPr>
                        <a:t>[2] . . . Medium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31570" algn="l"/>
                        </a:tabLst>
                      </a:pPr>
                      <a:r>
                        <a:rPr lang="en-US" sz="1600" dirty="0">
                          <a:latin typeface="Arial"/>
                          <a:ea typeface="Times New Roman"/>
                          <a:cs typeface="Times New Roman"/>
                        </a:rPr>
                        <a:t>[1] . . . Low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1131570" algn="l"/>
                        </a:tabLst>
                      </a:pPr>
                      <a:r>
                        <a:rPr lang="en-US" sz="1600" b="1" dirty="0">
                          <a:latin typeface="Arial"/>
                          <a:ea typeface="Times New Roman"/>
                          <a:cs typeface="Times New Roman"/>
                        </a:rPr>
                        <a:t>Socio-Economic Status: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31570" algn="l"/>
                        </a:tabLst>
                      </a:pPr>
                      <a:r>
                        <a:rPr lang="en-US" sz="1600" dirty="0">
                          <a:latin typeface="Arial"/>
                          <a:ea typeface="Times New Roman"/>
                          <a:cs typeface="Times New Roman"/>
                        </a:rPr>
                        <a:t>[5] . . . A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31570" algn="l"/>
                        </a:tabLst>
                      </a:pPr>
                      <a:r>
                        <a:rPr lang="en-US" sz="1600" dirty="0">
                          <a:latin typeface="Arial"/>
                          <a:ea typeface="Times New Roman"/>
                          <a:cs typeface="Times New Roman"/>
                        </a:rPr>
                        <a:t>[4] . . . B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31570" algn="l"/>
                        </a:tabLst>
                      </a:pPr>
                      <a:r>
                        <a:rPr lang="en-US" sz="1600" dirty="0">
                          <a:latin typeface="Arial"/>
                          <a:ea typeface="Times New Roman"/>
                          <a:cs typeface="Times New Roman"/>
                        </a:rPr>
                        <a:t>[3] . . . C1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31570" algn="l"/>
                        </a:tabLst>
                      </a:pPr>
                      <a:r>
                        <a:rPr lang="en-US" sz="1600" dirty="0">
                          <a:latin typeface="Arial"/>
                          <a:ea typeface="Times New Roman"/>
                          <a:cs typeface="Times New Roman"/>
                        </a:rPr>
                        <a:t>[2] . . . C2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31570" algn="l"/>
                        </a:tabLst>
                      </a:pPr>
                      <a:r>
                        <a:rPr lang="en-US" sz="1600" dirty="0">
                          <a:latin typeface="Arial"/>
                          <a:ea typeface="Times New Roman"/>
                          <a:cs typeface="Times New Roman"/>
                        </a:rPr>
                        <a:t>[1] . . . D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31570" algn="l"/>
                        </a:tabLst>
                      </a:pPr>
                      <a:r>
                        <a:rPr lang="en-US" sz="1600" dirty="0">
                          <a:latin typeface="Arial"/>
                          <a:ea typeface="Times New Roman"/>
                          <a:cs typeface="Times New Roman"/>
                        </a:rPr>
                        <a:t>[0] . . . E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/>
                          <a:ea typeface="Times New Roman"/>
                          <a:cs typeface="Times New Roman"/>
                        </a:rPr>
                        <a:t>Income (£000s per annum)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/>
                          <a:ea typeface="Times New Roman"/>
                          <a:cs typeface="Times New Roman"/>
                        </a:rPr>
                        <a:t>Age (in years)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/>
                          <a:ea typeface="Times New Roman"/>
                          <a:cs typeface="Times New Roman"/>
                        </a:rPr>
                        <a:t>Reaction Time (in seconds)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/>
                          <a:ea typeface="Times New Roman"/>
                          <a:cs typeface="Times New Roman"/>
                        </a:rPr>
                        <a:t>Absence (in days)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/>
                          <a:ea typeface="Times New Roman"/>
                          <a:cs typeface="Times New Roman"/>
                        </a:rPr>
                        <a:t>Distance (in </a:t>
                      </a:r>
                      <a:r>
                        <a:rPr lang="en-US" sz="1600" dirty="0" err="1">
                          <a:latin typeface="Arial"/>
                          <a:ea typeface="Times New Roman"/>
                          <a:cs typeface="Times New Roman"/>
                        </a:rPr>
                        <a:t>kilometres</a:t>
                      </a:r>
                      <a:r>
                        <a:rPr lang="en-US" sz="1600" dirty="0">
                          <a:latin typeface="Arial"/>
                          <a:ea typeface="Times New Roman"/>
                          <a:cs typeface="Times New Roman"/>
                        </a:rPr>
                        <a:t>)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/>
                          <a:ea typeface="Times New Roman"/>
                          <a:cs typeface="Times New Roman"/>
                        </a:rPr>
                        <a:t>Length (</a:t>
                      </a:r>
                      <a:r>
                        <a:rPr lang="en-US" sz="1600" dirty="0" err="1">
                          <a:latin typeface="Arial"/>
                          <a:ea typeface="Times New Roman"/>
                          <a:cs typeface="Times New Roman"/>
                        </a:rPr>
                        <a:t>metres</a:t>
                      </a:r>
                      <a:r>
                        <a:rPr lang="en-US" sz="1600" dirty="0">
                          <a:latin typeface="Arial"/>
                          <a:ea typeface="Times New Roman"/>
                          <a:cs typeface="Times New Roman"/>
                        </a:rPr>
                        <a:t>)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/>
                          <a:ea typeface="Times New Roman"/>
                          <a:cs typeface="Times New Roman"/>
                        </a:rPr>
                        <a:t>Number of children (kids)</a:t>
                      </a:r>
                    </a:p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/>
                          <a:ea typeface="Times New Roman"/>
                          <a:cs typeface="Times New Roman"/>
                        </a:rPr>
                        <a:t>GPA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5EFE5B72-F925-4B41-B02E-CCDD58C0A057}" type="slidenum">
              <a:rPr lang="en-AU" sz="1400" b="1" smtClean="0"/>
              <a:pPr>
                <a:defRPr/>
              </a:pPr>
              <a:t>22</a:t>
            </a:fld>
            <a:endParaRPr lang="en-AU" sz="1600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6019800" y="94280"/>
            <a:ext cx="2881952" cy="34131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 O N T I N U</a:t>
            </a:r>
            <a:r>
              <a:rPr kumimoji="0" lang="en-US" sz="16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 U S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 advClick="0">
    <p:check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way of classification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53704" y="1295400"/>
          <a:ext cx="8667466" cy="43881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6345"/>
                <a:gridCol w="4411121"/>
              </a:tblGrid>
              <a:tr h="44102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Arial"/>
                          <a:ea typeface="Times New Roman"/>
                          <a:cs typeface="Times New Roman"/>
                        </a:rPr>
                        <a:t>Qualitative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Arial"/>
                          <a:ea typeface="Times New Roman"/>
                          <a:cs typeface="Times New Roman"/>
                        </a:rPr>
                        <a:t>Quantitative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CC"/>
                    </a:solidFill>
                  </a:tcPr>
                </a:tc>
              </a:tr>
              <a:tr h="237837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/>
                          <a:ea typeface="Times New Roman"/>
                          <a:cs typeface="Times New Roman"/>
                        </a:rPr>
                        <a:t>Sex (Male/Female)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/>
                          <a:ea typeface="Times New Roman"/>
                          <a:cs typeface="Times New Roman"/>
                        </a:rPr>
                        <a:t>Age (Old/Young)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/>
                          <a:ea typeface="Times New Roman"/>
                          <a:cs typeface="Times New Roman"/>
                        </a:rPr>
                        <a:t>Attitude (</a:t>
                      </a:r>
                      <a:r>
                        <a:rPr lang="en-US" sz="1800" dirty="0" err="1">
                          <a:latin typeface="Arial"/>
                          <a:ea typeface="Times New Roman"/>
                          <a:cs typeface="Times New Roman"/>
                        </a:rPr>
                        <a:t>Favourable</a:t>
                      </a:r>
                      <a:r>
                        <a:rPr lang="en-US" sz="1800" dirty="0">
                          <a:latin typeface="Arial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en-US" sz="1800" dirty="0" err="1">
                          <a:latin typeface="Arial"/>
                          <a:ea typeface="Times New Roman"/>
                          <a:cs typeface="Times New Roman"/>
                        </a:rPr>
                        <a:t>Unfavourable</a:t>
                      </a:r>
                      <a:r>
                        <a:rPr lang="en-US" sz="1800" dirty="0">
                          <a:latin typeface="Arial"/>
                          <a:ea typeface="Times New Roman"/>
                          <a:cs typeface="Times New Roman"/>
                        </a:rPr>
                        <a:t>)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/>
                          <a:ea typeface="Times New Roman"/>
                          <a:cs typeface="Times New Roman"/>
                        </a:rPr>
                        <a:t>Attitude (</a:t>
                      </a:r>
                      <a:r>
                        <a:rPr lang="en-US" sz="1800" dirty="0" err="1">
                          <a:latin typeface="Arial"/>
                          <a:ea typeface="Times New Roman"/>
                          <a:cs typeface="Times New Roman"/>
                        </a:rPr>
                        <a:t>Likert</a:t>
                      </a:r>
                      <a:r>
                        <a:rPr lang="en-US" sz="1800" dirty="0">
                          <a:latin typeface="Arial"/>
                          <a:ea typeface="Times New Roman"/>
                          <a:cs typeface="Times New Roman"/>
                        </a:rPr>
                        <a:t> scale)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/>
                          <a:ea typeface="Times New Roman"/>
                          <a:cs typeface="Times New Roman"/>
                        </a:rPr>
                        <a:t>Achieved Educational Level (High/Low)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/>
                          <a:ea typeface="Times New Roman"/>
                          <a:cs typeface="Times New Roman"/>
                        </a:rPr>
                        <a:t>Style (Autocratic/Participative)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/>
                          <a:ea typeface="Times New Roman"/>
                          <a:cs typeface="Times New Roman"/>
                        </a:rPr>
                        <a:t>Location (Urban/Rural)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/>
                          <a:ea typeface="Times New Roman"/>
                          <a:cs typeface="Times New Roman"/>
                        </a:rPr>
                        <a:t>Performance (Good/Bad</a:t>
                      </a:r>
                      <a:r>
                        <a:rPr lang="en-US" sz="1800" dirty="0" smtClean="0">
                          <a:latin typeface="Arial"/>
                          <a:ea typeface="Times New Roman"/>
                          <a:cs typeface="Times New Roman"/>
                        </a:rPr>
                        <a:t>)</a:t>
                      </a:r>
                    </a:p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/>
                          <a:ea typeface="Times New Roman"/>
                          <a:cs typeface="Times New Roman"/>
                        </a:rPr>
                        <a:t>Age (in years)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/>
                          <a:ea typeface="Times New Roman"/>
                          <a:cs typeface="Times New Roman"/>
                        </a:rPr>
                        <a:t>Attitude (</a:t>
                      </a:r>
                      <a:r>
                        <a:rPr lang="en-US" sz="1800" dirty="0" err="1">
                          <a:latin typeface="Arial"/>
                          <a:ea typeface="Times New Roman"/>
                          <a:cs typeface="Times New Roman"/>
                        </a:rPr>
                        <a:t>Guttman</a:t>
                      </a:r>
                      <a:r>
                        <a:rPr lang="en-US" sz="1800" dirty="0">
                          <a:latin typeface="Arial"/>
                          <a:ea typeface="Times New Roman"/>
                          <a:cs typeface="Times New Roman"/>
                        </a:rPr>
                        <a:t> scale)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/>
                          <a:ea typeface="Times New Roman"/>
                          <a:cs typeface="Times New Roman"/>
                        </a:rPr>
                        <a:t>Attitude (</a:t>
                      </a:r>
                      <a:r>
                        <a:rPr lang="en-US" sz="1800" dirty="0" err="1">
                          <a:latin typeface="Arial"/>
                          <a:ea typeface="Times New Roman"/>
                          <a:cs typeface="Times New Roman"/>
                        </a:rPr>
                        <a:t>Thurstone</a:t>
                      </a:r>
                      <a:r>
                        <a:rPr lang="en-US" sz="1800" dirty="0">
                          <a:latin typeface="Arial"/>
                          <a:ea typeface="Times New Roman"/>
                          <a:cs typeface="Times New Roman"/>
                        </a:rPr>
                        <a:t> &amp; </a:t>
                      </a:r>
                      <a:r>
                        <a:rPr lang="en-US" sz="1800" dirty="0" err="1">
                          <a:latin typeface="Arial"/>
                          <a:ea typeface="Times New Roman"/>
                          <a:cs typeface="Times New Roman"/>
                        </a:rPr>
                        <a:t>Cheve</a:t>
                      </a:r>
                      <a:r>
                        <a:rPr lang="en-US" sz="1800" dirty="0">
                          <a:latin typeface="Arial"/>
                          <a:ea typeface="Times New Roman"/>
                          <a:cs typeface="Times New Roman"/>
                        </a:rPr>
                        <a:t> scale)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/>
                          <a:ea typeface="Times New Roman"/>
                          <a:cs typeface="Times New Roman"/>
                        </a:rPr>
                        <a:t>Performance (errors or faults per minute)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177800" marR="0" indent="-177800"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/>
                          <a:ea typeface="Times New Roman"/>
                          <a:cs typeface="Times New Roman"/>
                        </a:rPr>
                        <a:t>Achieved Educational Level (number of years post-secondary school education)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5EFE5B72-F925-4B41-B02E-CCDD58C0A057}" type="slidenum">
              <a:rPr lang="en-AU" sz="1400" b="1" smtClean="0"/>
              <a:pPr>
                <a:defRPr/>
              </a:pPr>
              <a:t>23</a:t>
            </a:fld>
            <a:endParaRPr lang="en-AU" sz="1600" b="1" dirty="0"/>
          </a:p>
        </p:txBody>
      </p:sp>
    </p:spTree>
  </p:cSld>
  <p:clrMapOvr>
    <a:masterClrMapping/>
  </p:clrMapOvr>
  <p:transition spd="med" advClick="0">
    <p:check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5EFE5B72-F925-4B41-B02E-CCDD58C0A057}" type="slidenum">
              <a:rPr lang="en-AU" sz="1400" b="1" smtClean="0"/>
              <a:pPr>
                <a:defRPr/>
              </a:pPr>
              <a:t>24</a:t>
            </a:fld>
            <a:endParaRPr lang="en-AU" sz="1600" b="1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 contrast="7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221280"/>
            <a:ext cx="9131631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>
    <p:check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1274593" y="3048000"/>
            <a:ext cx="6878807" cy="923330"/>
          </a:xfrm>
          <a:prstGeom prst="rect">
            <a:avLst/>
          </a:prstGeom>
          <a:solidFill>
            <a:srgbClr val="0000CC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contourW="12700" prstMaterial="dkEdge">
              <a:bevelT w="38100" h="25400"/>
              <a:extrusionClr>
                <a:srgbClr val="006600"/>
              </a:extrusionClr>
              <a:contourClr>
                <a:srgbClr val="FF0000"/>
              </a:contourClr>
            </a:sp3d>
          </a:bodyPr>
          <a:lstStyle/>
          <a:p>
            <a:pPr algn="ctr"/>
            <a:r>
              <a:rPr lang="en-US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See you next time…</a:t>
            </a:r>
            <a:endParaRPr lang="en-US" sz="5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ransition spd="med" advClick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7" name="Picture 13" descr="http://t0.gstatic.com/images?q=tbn:ANd9GcQ6AjbRZM2jIvH3vn8n13eC2S3p24TMOH5Uu6uJTZEOgnrgkPIvC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971800"/>
            <a:ext cx="1619250" cy="171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12" descr="Qualitative Quantitative Research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295864" y="957616"/>
            <a:ext cx="1691680" cy="1691681"/>
          </a:xfrm>
          <a:prstGeom prst="rect">
            <a:avLst/>
          </a:prstGeom>
          <a:noFill/>
        </p:spPr>
      </p:pic>
      <p:pic>
        <p:nvPicPr>
          <p:cNvPr id="22531" name="Picture 7" descr="http://t0.gstatic.com/images?q=tbn:ANd9GcQ7gP2OfmT3y72_t_2xckyYDHE6LSVbAg9BOglvPBfre_8EvkA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35148" y="4675496"/>
            <a:ext cx="214630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 Box 15"/>
          <p:cNvSpPr txBox="1">
            <a:spLocks noChangeArrowheads="1"/>
          </p:cNvSpPr>
          <p:nvPr/>
        </p:nvSpPr>
        <p:spPr bwMode="auto">
          <a:xfrm>
            <a:off x="2533650" y="76200"/>
            <a:ext cx="55435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AU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Quantitative research</a:t>
            </a:r>
          </a:p>
        </p:txBody>
      </p:sp>
      <p:pic>
        <p:nvPicPr>
          <p:cNvPr id="22533" name="Picture 6" descr="http://product-image.tradeindia.com/00353059/b/1/Quantitative-Research-Service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381000"/>
            <a:ext cx="1973263" cy="154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357953" y="1801504"/>
            <a:ext cx="6310952" cy="5132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77800">
              <a:buClr>
                <a:schemeClr val="accent2"/>
              </a:buClr>
              <a:buSzPct val="150000"/>
              <a:buFont typeface="Arial" charset="0"/>
              <a:buChar char="•"/>
            </a:pPr>
            <a:r>
              <a:rPr lang="en-AU" sz="2400" dirty="0">
                <a:latin typeface="Franklin Gothic Medium Cond" pitchFamily="34" charset="0"/>
              </a:rPr>
              <a:t>Quantitative research stands for </a:t>
            </a:r>
            <a:r>
              <a:rPr lang="en-AU" sz="2400" dirty="0" smtClean="0">
                <a:latin typeface="Franklin Gothic Medium Cond" pitchFamily="34" charset="0"/>
              </a:rPr>
              <a:t>any </a:t>
            </a:r>
            <a:r>
              <a:rPr lang="en-AU" sz="2400" dirty="0">
                <a:latin typeface="Franklin Gothic Medium Cond" pitchFamily="34" charset="0"/>
              </a:rPr>
              <a:t>systematic empirical investigation of </a:t>
            </a:r>
            <a:r>
              <a:rPr lang="en-AU" sz="2400" dirty="0" smtClean="0">
                <a:latin typeface="Franklin Gothic Medium Cond" pitchFamily="34" charset="0"/>
              </a:rPr>
              <a:t> quantitative </a:t>
            </a:r>
            <a:r>
              <a:rPr lang="en-AU" sz="2400" dirty="0">
                <a:latin typeface="Franklin Gothic Medium Cond" pitchFamily="34" charset="0"/>
              </a:rPr>
              <a:t>phenomenon and properties;</a:t>
            </a:r>
          </a:p>
          <a:p>
            <a:pPr marL="177800" indent="-177800">
              <a:buClr>
                <a:schemeClr val="accent2"/>
              </a:buClr>
              <a:buSzPct val="150000"/>
              <a:buFont typeface="Arial" charset="0"/>
              <a:buChar char="•"/>
            </a:pPr>
            <a:endParaRPr lang="en-AU" sz="1050" dirty="0">
              <a:latin typeface="Franklin Gothic Medium Cond" pitchFamily="34" charset="0"/>
            </a:endParaRPr>
          </a:p>
          <a:p>
            <a:pPr marL="177800" indent="-177800">
              <a:buClr>
                <a:schemeClr val="accent2"/>
              </a:buClr>
              <a:buSzPct val="150000"/>
              <a:buFont typeface="Arial" charset="0"/>
              <a:buChar char="•"/>
            </a:pPr>
            <a:r>
              <a:rPr lang="en-AU" sz="2400" dirty="0">
                <a:latin typeface="Franklin Gothic Medium Cond" pitchFamily="34" charset="0"/>
              </a:rPr>
              <a:t>Numeric analysis and measurement are the key parts of quantitative </a:t>
            </a:r>
            <a:r>
              <a:rPr lang="en-AU" sz="2400" dirty="0" smtClean="0">
                <a:latin typeface="Franklin Gothic Medium Cond" pitchFamily="34" charset="0"/>
              </a:rPr>
              <a:t>research </a:t>
            </a:r>
            <a:r>
              <a:rPr lang="en-AU" sz="2400" dirty="0">
                <a:latin typeface="Franklin Gothic Medium Cond" pitchFamily="34" charset="0"/>
              </a:rPr>
              <a:t>that state the fundamental connection between </a:t>
            </a:r>
            <a:r>
              <a:rPr lang="en-AU" sz="2400" dirty="0" smtClean="0">
                <a:latin typeface="Franklin Gothic Medium Cond" pitchFamily="34" charset="0"/>
              </a:rPr>
              <a:t>observation </a:t>
            </a:r>
            <a:r>
              <a:rPr lang="en-AU" sz="2400" dirty="0">
                <a:latin typeface="Franklin Gothic Medium Cond" pitchFamily="34" charset="0"/>
              </a:rPr>
              <a:t>and analytical statement;</a:t>
            </a:r>
          </a:p>
          <a:p>
            <a:pPr marL="177800" indent="-177800">
              <a:buClr>
                <a:schemeClr val="accent2"/>
              </a:buClr>
              <a:buSzPct val="150000"/>
              <a:buFont typeface="Arial" charset="0"/>
              <a:buChar char="•"/>
            </a:pPr>
            <a:endParaRPr lang="en-AU" sz="1100" dirty="0">
              <a:latin typeface="Franklin Gothic Medium Cond" pitchFamily="34" charset="0"/>
            </a:endParaRPr>
          </a:p>
          <a:p>
            <a:pPr marL="177800" indent="-177800">
              <a:buClr>
                <a:schemeClr val="accent2"/>
              </a:buClr>
              <a:buSzPct val="150000"/>
              <a:buFont typeface="Arial" charset="0"/>
              <a:buChar char="•"/>
            </a:pPr>
            <a:r>
              <a:rPr lang="en-AU" sz="2400" dirty="0">
                <a:latin typeface="Franklin Gothic Medium Cond" pitchFamily="34" charset="0"/>
              </a:rPr>
              <a:t>Quantitative methods are mostly used to </a:t>
            </a:r>
            <a:r>
              <a:rPr lang="en-AU" sz="2400" dirty="0" smtClean="0">
                <a:latin typeface="Franklin Gothic Medium Cond" pitchFamily="34" charset="0"/>
              </a:rPr>
              <a:t>justify          the </a:t>
            </a:r>
            <a:r>
              <a:rPr lang="en-AU" sz="2400" dirty="0">
                <a:latin typeface="Franklin Gothic Medium Cond" pitchFamily="34" charset="0"/>
              </a:rPr>
              <a:t>hypotheses and </a:t>
            </a:r>
            <a:r>
              <a:rPr lang="en-AU" sz="2400" dirty="0" smtClean="0">
                <a:latin typeface="Franklin Gothic Medium Cond" pitchFamily="34" charset="0"/>
              </a:rPr>
              <a:t>draw a </a:t>
            </a:r>
            <a:r>
              <a:rPr lang="en-AU" sz="2400" dirty="0">
                <a:latin typeface="Franklin Gothic Medium Cond" pitchFamily="34" charset="0"/>
              </a:rPr>
              <a:t>general conclusion on selected hypotheses;</a:t>
            </a:r>
          </a:p>
          <a:p>
            <a:pPr marL="177800" indent="-177800">
              <a:buClr>
                <a:schemeClr val="accent2"/>
              </a:buClr>
              <a:buSzPct val="150000"/>
            </a:pPr>
            <a:endParaRPr lang="en-AU" sz="1100" dirty="0">
              <a:latin typeface="Franklin Gothic Medium Cond" pitchFamily="34" charset="0"/>
            </a:endParaRPr>
          </a:p>
          <a:p>
            <a:pPr marL="177800" indent="-177800">
              <a:buClr>
                <a:schemeClr val="accent2"/>
              </a:buClr>
              <a:buSzPct val="150000"/>
              <a:buFont typeface="Arial" charset="0"/>
              <a:buChar char="•"/>
            </a:pPr>
            <a:r>
              <a:rPr lang="en-AU" sz="2400" dirty="0">
                <a:latin typeface="Franklin Gothic Medium Cond" pitchFamily="34" charset="0"/>
              </a:rPr>
              <a:t>Statistics, tables and graphs, are often used to present </a:t>
            </a:r>
            <a:r>
              <a:rPr lang="en-AU" sz="2400" dirty="0" smtClean="0">
                <a:latin typeface="Franklin Gothic Medium Cond" pitchFamily="34" charset="0"/>
              </a:rPr>
              <a:t>the </a:t>
            </a:r>
            <a:r>
              <a:rPr lang="en-AU" sz="2400" dirty="0">
                <a:latin typeface="Franklin Gothic Medium Cond" pitchFamily="34" charset="0"/>
              </a:rPr>
              <a:t>results of </a:t>
            </a:r>
            <a:r>
              <a:rPr lang="en-AU" sz="2400" dirty="0" smtClean="0">
                <a:latin typeface="Franklin Gothic Medium Cond" pitchFamily="34" charset="0"/>
              </a:rPr>
              <a:t>these </a:t>
            </a:r>
            <a:r>
              <a:rPr lang="en-AU" sz="2400" dirty="0">
                <a:latin typeface="Franklin Gothic Medium Cond" pitchFamily="34" charset="0"/>
              </a:rPr>
              <a:t>methods.</a:t>
            </a:r>
          </a:p>
        </p:txBody>
      </p:sp>
      <p:sp>
        <p:nvSpPr>
          <p:cNvPr id="22535" name="AutoShape 9" descr="data:image/jpg;base64,/9j/4AAQSkZJRgABAQAAAQABAAD/2wBDAAkGBwgHBgkIBwgKCgkLDRYPDQwMDRsUFRAWIB0iIiAdHx8kKDQsJCYxJx8fLT0tMTU3Ojo6Iys/RD84QzQ5Ojf/2wBDAQoKCg0MDRoPDxo3JR8lNzc3Nzc3Nzc3Nzc3Nzc3Nzc3Nzc3Nzc3Nzc3Nzc3Nzc3Nzc3Nzc3Nzc3Nzc3Nzc3Nzf/wAARCAC0AJsDASIAAhEBAxEB/8QAHAABAAIDAQEBAAAAAAAAAAAAAAYHAQMFBAII/8QAQRAAAQMDAQUDCAYJBAMAAAAAAQACAwQFERIGEyExQSJRYQcUMnGBkaHBFUJSsbLRIyY2YnKCkqLhFiRT8CVj8f/EABoBAQADAQEBAAAAAAAAAAAAAAADBAUCAQb/xAApEQACAgIABgEDBQEAAAAAAAAAAQIDBBEFEhMhMTJBUWGhFCIjM1KR/9oADAMBAAIRAxEAPwC8UREAREQBERAEREAREQBERAEREAREQBERAEREAREQBYWVE9sNpZbLLDT0kcbpnt1uMgJDRnA5HnwPuXE5qC2zqMXJ6RK0UKs21NdcI8vZCHA4cA088Z71KbfVGqg1vaGvBw7HIqKvJrslyryd2Uzgts9qIisEQRYyEyEBlFjITK82DKLCwSvQfSKJXDb+zUNW+mIqJTG8se+JoLQRz5niu5a7tTXONslOXaXt1NyOYUfWhzcu+5305Jb0dFFgLKkOAiIgCIiAKqtvXatpZwfqxRtHuz81aqqjbr9pao/ux/hCqZfoT43uZ2PkxLUxE8XRhzR4g/5+CllBdfMQ4StDg/BHHGD1UH2bk0XNvdu3fDHyyp5Z2sNwLHsaRpOMjPcVmwcuqlF6Zeml03tbN52lpx9Qf1/4X0NpKcj0QP5x+S6+4i/4mf0BNzF/xM/pC0+ld/v8FDnr/wA/kiG0+00jLXM6gljhkYC5zi7JLR0HcVxqK+VlRZJJ46yXVEwTelzHUe7iuv5R9kv9RW+HzVpE1O4nRG7QXtPMf98VF4bNeaa0TRR2upBeN0Ozyb1OOfJZedVe2tNt/YsVOtrt2JE+51Xm9JWsq5S0uDHN1nHgVukuNYDUxtrZcsAkbxGcd33riPortuqSkjtVUQ52tztOAO4Z6LYbXf3b+VtrlDiBG0Fzc45Z5rLVGa/r+SV9JfQ7jbtWPdT6akhtQzuHZI7uCwy7VzgwvqDwk3Mg4Yz38lxvoy9tkZGLZPpp251Bw7R8OK0VlLdqKiE1ZQSRQtfvZXmRvA5wOveUVWevmQ5avsfFTs5bgyU7okRvGrtnJDuoPQrrbHMfb5RRmTeNhmfG13TScOH3qKTbRNEMhc07yUjgDyAXu2JuEtTJU1M3B2/a7TnOBjAHuCkxVfCXNY+xI47TRbgWV8NOQD3r7X1qMgIiL0BERAYVU7cDO01X6mfhCtZVXtt+0tZ6mfhCqZnoWMb3ObYcfS8DTyeHN97VPLO8i4Uzj9YFp9eFX9rOi60jjwG9HxOPmptA98NSJA3JjkDhw7/+lZSlyWRky+1zQaJplfL3BjS5xAAGSTyXDdc695xHSzHuIiPzXP2hrZ6ey1ct1ppjRBmJgAMlp4cgc9Vq/q18Rf8Awz1Q/lo2u2+2f84dAypkkLcgujiLmn1HqvJN5R7M2ndNHDVyaXYIEYBHvKpyG6UFRfHT2qmfFSNc0iNwI49V0oqlgq6vU0aJBxAPAd6jnkWJmzRwyiyHNtlnSeUe1t3YFLWOMjct7LcZ7ufqXgf5T2uhe+Czyl8bu218wGB38lXPnv8A46lZw1Mly3PVHV+mvrZMtDZGYf8ANc9exky4Xjp91+SxZvKVNqYyC0tO9ZmJz5+BPdwC59522qLxZX0clvji353ZkbKTpcCCBgjwUD8+wyiia8b1jtTR1AWX1ri4tyRvJt40EY68151LGjtYOJF+PyeuOknl1saw72MlroxzznouzsYXxT1EL2lrywO0nnwXCp6+Xf1E8Mjg4kHUOByOq6+y73C8apHFzpQck8yqVy/Y0Q3whCzUS7aJ+9pYnjq0Fehc6wP3lqgPc3HuK6K26Zc1cX9j56a1JoIiKQ5CIiAwqq21/aWs9TPwhWqqo22/aWr9TPwhU8z0LGN7nFjeWTRvH1Tq9xCn0bgK2nkHDU4D4/kq9lxoJP2SpxrPmzX89BDv++wrJk9STNGK2mieYWqqp4qqnkgqGCSGVpY9juIc08CFsDgWA9CFXe13lMZZ7w+2W+mjnlhdpllkcQ0O4dkAd3Urfc1FGM3y9zI8k9qZW76Ovq2U+ou3IDT7NWM/DK9tP5MLDG2YSyVk29P1pdOnj0wB8VG6zymXhlXTbuko44JW5AcHO1HrxyPuXkq9stp6ioqKE1kVO9zdUboogCBzHFROdf0D4lNLXOyexeT7ZmPcn6P1mLkXzPOfWM4PuXo/0dsvTxSF1nogxx1PMjc/EqpHbUbSPtu8deatslLKGyAOALs+PVeSaSWrqzDX1889NWR7wh8pOl2M9TjPdwTqRXwRSz38tl5QU1jonRinit8Dwz9HpDGnT4dcKObf3i0P2dmbDW0Ukpka1oZI1xGDk4wqkpdwaJ29AM9PJpYccwtjRSNqq+naz9E9gkiH2Hc+HxK5lbzJrRF+tae0eqQNET9GPQC32mUR3GncHcQcEL0WS4UsVGJKmijqHFgHb6HPNfNbOyor454aSGAMI9Dm7/4sya7NM28a7rQVhcOy7829zPsSOHxXZUb2RkBbUs/eDveFJFp4Ut0RKmQtWtBERWiELBWUQGFVO2g/WWsP8H4QrWVXbZNztHV/yfhCp5voWMb3I3IOyf4T8lNKI7yjbn68LD8MfJRF7ewT4KU2p2aOkPXQ6M+sFY9vg0oEip23SqgiexgDC0EOfNzGO4BVN5UrlWR3X6Hnt0cRie2UVLcdtpHMcM8fHqFd1kObZT56N0+4kLXebBab5G2O7UMNU1nol44t9RHELZqx48qkZdtj24n51qagyUVHBI8AseS3wHHP3r1NqJ6u/MZCJXzBgbpY0lziegA8Cr8p9mLDTRRRw2iiDYvQzC0lvtPFe+QU8GqdwijwMukIA4eJXfR+rM9YqfkoKHZvaKtp6iejsta4TS6RraI+HfhxBPDrhdym8m20cskbpG0UDY4st1zFx1HoQAVZ1TtPZKZrXSXCAtecNLDryR6lyqnbyhD5oqOkqJ5Y25AIDA7xBP5LyXSj5ZZhw+U/EWyI2zyV3Yx/7+50sJe/LxEx0mRnPM44rz3/AMn/ANBW6Wrluz6iSaVrAGwhmAf5j0CkM3lDq3RRTU9sjbEXaJDJISWH2Bcm4XW7XvXQXKena1j2ysLIsDHTr4qGy6pRfL5LlfCrN7lHsRjctghETMkB4GSeJQSAnA55Uins1spAG3C9Q7wnVu48ZXIr47UwE0D6mSYOGHl3Zx14Kg5bLcIKK0kWTsbJ+mPHg+Fp/tClygmxM+ptE77UbW/2u/JTtX+Hv+LX0ZTy1/JsyiIr5VCIiAwqy2wGdoqr+X8IVmqtNrx+sNT/AC/cFTzPQsY3ucNzOz6wu5aXj6OP/qm+B4rjuHZ9nzXQs54VcfRwBA8cLIt9TRr8klr9ootntm/OXRmWUylkUYzxPPJ8Ao2Ntbzc6CU0Zp4pR2g5jOOOoGfvWnaLaKqtFG0UlHHUPlj1Ze7GOh5BRLZask1F0paHSZy1gzzOcBW43WSqXL8HePRVzyU0m/PckNXfL1XW1lWLnUDcHttY7TqHjjGSvJUu13KGWpnfOyrYNe8cTxPy4r5tdFca63VfmFBUzBxPBrMYJPjgZwuvFsRf5nUZMVNFGxvaEkvFnrAHh3oo3TRcc8ap+UjkRQws8+o+DhH2oieY6rdFUN00M+AHNJaS76w7s+5Sik8nUzqiolr7scSHsiniwR7XZ6eCkdr2TtFujjb5u2plZktlqAHu/Ie5SRw5vyyCfE6Yr9vcqeWpEsVcynBma+RrQI2l3a4dy6NZRXGkfS1VZTviikYGNc4gFx8RnI9oVqyzWmy0+qV9HQwk9S2MZUY8oNRDU0NukglZLE6R7mvjcHA8OYIXdmIq63LZWXFJzlypaK2mpxJVCVkYY0A448XeJX21jWNPHovfBTSyyN0QvcNB4hvivqptFTu3OLo4uHDWVRf3BI9ipQI6U59GRrf7j+asoclU2x8j2NxIAHNex2Af3lbDTloPervD37Ip5i7pn2iItIphERAFWm1/7Q1PqZ+EKy1Wm2RxtDPn7Lfwqpmf1ljG9zju9E+xeq1P0Vzh0dw+H+F5Cez7Ftojpr89AR8lkWLcWaVfZku2Yt9FWmU1lNFM+E4YZG50jJ5KQU1mtlHUOqaW300MrvSkZEGn3hV7c75W7PUU0tCI95LNudUjc6MgkOAzzyoebre7oZ7fc7rVOEoBI3hDXY48vlyW3wvHdtCaMvOu6dzWy8rhdrdbY2yV9bT07HHDTJIBk+Heo/X+UTZ+krDSNmmqHjm6nj1N5ZxnIB9ipelpRPTVMMz/ANNTE4OefH58FseWOoqadgxOx2CQOh71rwwl8sz5ZH0RPrl5VK2emnFntQimiccmofqIb4NGOPtUcrdrtornEKuW5vjpnt3ckNP2GgHr3rnOm03qOeIYEkfEfAe1bbJZbjc4quC20kk8YkcRgANBJwOJx0U6oqr7v8kbtnLweDzRraqahqnulbp3kT5HZIz6+q7VguG4p3QyN3jG6jpPIO5ZHdkKQ0XkzuUlbHNX1dPDEyMDEWXvz8Bz+5e2u2BgpqIRUNVKZskvklaCH+GByH5qnmW1SplCPdsnx4zVikziVF3qOLWFkTQOg4+9c9k752OdK8vJH1uKltk2aod0+O+RSvlJ4SxyODQPUP8AK8l/2RNuppay1VDqmlHF7D6cY7+HML5x0TS5mbKug3o89heGzys66Y8f1K1qN+8pYX/aYD8FTlnmxWOH2tIHscCrasT95aaYg8mY9y6wXq2SOMtfsizooiLWKB8uWveYK2EZC0SMXgPveBVrtq79Yaj+Bn4VYDiQq321eW355cMFzGfAYVPM/rLGN7ng1cPZ81907tNW4+HyXmD8j2D71tgP+69wWVPwaUX3Nu2ke8s9W4cNEsMg9px81FoxNU19KYGF87m6QxgyegViQ0dPc3eZ1rXOgmhZrDXaScHI49OSlVBRUlugZBQ00cUcYw3DeOPE8ytvg+V0qHFL5MviVHPan9iqrTsXfKu41JfRupIySN5UDSOWB4lSi1+TOmZSMZda573hwOmnADeHiRkqbgvPILY2F55q/LKsl28FONMV5ObQ7K2KiqY6mChZv42hrXvc5xGOR4nGfYu4xrWjSxoa3uAXyynI4krcGgBQOTl5ZKkl4MaVrfTtdzW9F5o9PE63xnotMtpjdktcWHvacLpouXFM92yKw7HUjavfvDTxydPZz7uHwUkpqeOlhbDC0NY0cAFuRcxqhF7S7nrnKS02ERFIcmDyWmTgt6+HNygPBOchRHaOxx3L9I8vEoGBIw4cFN3Q6l5pKTPT4KOUVLsz1NrwVMbRPRNMT3FwzweePvWInEVB1c8jKsmstAnY4FhKhd+sNVQy+cxRPkiA7RaMlvjjuVDIx9LcS5Rf31I6NqkxW0ru9uP7lOoqUKvLRHNUmkNO0vOCMt4jmFZrPRGeeE4amoy2e5zTktHy2Jo6L7AwsotMohERAEREAREQBERAEREAREQBMIiAwQFgtHcvpEBrZGxnoNa31DC+wMLKLxJLwAiIvQEREAREQBERAEREAREQBERAEREAREQBERAEREAREQBERAEREAREQBERAf/Z"/>
          <p:cNvSpPr>
            <a:spLocks noChangeAspect="1" noChangeArrowheads="1"/>
          </p:cNvSpPr>
          <p:nvPr/>
        </p:nvSpPr>
        <p:spPr bwMode="auto">
          <a:xfrm>
            <a:off x="176213" y="-693738"/>
            <a:ext cx="1257300" cy="1457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6" name="AutoShape 11" descr="data:image/jpg;base64,/9j/4AAQSkZJRgABAQAAAQABAAD/2wBDAAkGBwgHBgkIBwgKCgkLDRYPDQwMDRsUFRAWIB0iIiAdHx8kKDQsJCYxJx8fLT0tMTU3Ojo6Iys/RD84QzQ5Ojf/2wBDAQoKCg0MDRoPDxo3JR8lNzc3Nzc3Nzc3Nzc3Nzc3Nzc3Nzc3Nzc3Nzc3Nzc3Nzc3Nzc3Nzc3Nzc3Nzc3Nzc3Nzf/wAARCAC0AJsDASIAAhEBAxEB/8QAHAABAAIDAQEBAAAAAAAAAAAAAAYHAQMFBAII/8QAQRAAAQMDAQUDCAYJBAMAAAAAAQACAwQFERIGEyExQSJRYQcUMnGBkaHBFUJSsbLRIyY2YnKCkqLhFiRT8CVj8f/EABoBAQADAQEBAAAAAAAAAAAAAAADBAUCAQb/xAApEQACAgIABgEDBQEAAAAAAAAAAQIDBBEFEhMhMTJBUWGhFCIjM1KR/9oADAMBAAIRAxEAPwC8UREAREQBERAEREAREQBERAEREAREQBERAEREAREQBYWVE9sNpZbLLDT0kcbpnt1uMgJDRnA5HnwPuXE5qC2zqMXJ6RK0UKs21NdcI8vZCHA4cA088Z71KbfVGqg1vaGvBw7HIqKvJrslyryd2Uzgts9qIisEQRYyEyEBlFjITK82DKLCwSvQfSKJXDb+zUNW+mIqJTG8se+JoLQRz5niu5a7tTXONslOXaXt1NyOYUfWhzcu+5305Jb0dFFgLKkOAiIgCIiAKqtvXatpZwfqxRtHuz81aqqjbr9pao/ux/hCqZfoT43uZ2PkxLUxE8XRhzR4g/5+CllBdfMQ4StDg/BHHGD1UH2bk0XNvdu3fDHyyp5Z2sNwLHsaRpOMjPcVmwcuqlF6Zeml03tbN52lpx9Qf1/4X0NpKcj0QP5x+S6+4i/4mf0BNzF/xM/pC0+ld/v8FDnr/wA/kiG0+00jLXM6gljhkYC5zi7JLR0HcVxqK+VlRZJJ46yXVEwTelzHUe7iuv5R9kv9RW+HzVpE1O4nRG7QXtPMf98VF4bNeaa0TRR2upBeN0Ozyb1OOfJZedVe2tNt/YsVOtrt2JE+51Xm9JWsq5S0uDHN1nHgVukuNYDUxtrZcsAkbxGcd33riPortuqSkjtVUQ52tztOAO4Z6LYbXf3b+VtrlDiBG0Fzc45Z5rLVGa/r+SV9JfQ7jbtWPdT6akhtQzuHZI7uCwy7VzgwvqDwk3Mg4Yz38lxvoy9tkZGLZPpp251Bw7R8OK0VlLdqKiE1ZQSRQtfvZXmRvA5wOveUVWevmQ5avsfFTs5bgyU7okRvGrtnJDuoPQrrbHMfb5RRmTeNhmfG13TScOH3qKTbRNEMhc07yUjgDyAXu2JuEtTJU1M3B2/a7TnOBjAHuCkxVfCXNY+xI47TRbgWV8NOQD3r7X1qMgIiL0BERAYVU7cDO01X6mfhCtZVXtt+0tZ6mfhCqZnoWMb3ObYcfS8DTyeHN97VPLO8i4Uzj9YFp9eFX9rOi60jjwG9HxOPmptA98NSJA3JjkDhw7/+lZSlyWRky+1zQaJplfL3BjS5xAAGSTyXDdc695xHSzHuIiPzXP2hrZ6ey1ct1ppjRBmJgAMlp4cgc9Vq/q18Rf8Awz1Q/lo2u2+2f84dAypkkLcgujiLmn1HqvJN5R7M2ndNHDVyaXYIEYBHvKpyG6UFRfHT2qmfFSNc0iNwI49V0oqlgq6vU0aJBxAPAd6jnkWJmzRwyiyHNtlnSeUe1t3YFLWOMjct7LcZ7ufqXgf5T2uhe+Czyl8bu218wGB38lXPnv8A46lZw1Mly3PVHV+mvrZMtDZGYf8ANc9exky4Xjp91+SxZvKVNqYyC0tO9ZmJz5+BPdwC59522qLxZX0clvji353ZkbKTpcCCBgjwUD8+wyiia8b1jtTR1AWX1ri4tyRvJt40EY68151LGjtYOJF+PyeuOknl1saw72MlroxzznouzsYXxT1EL2lrywO0nnwXCp6+Xf1E8Mjg4kHUOByOq6+y73C8apHFzpQck8yqVy/Y0Q3whCzUS7aJ+9pYnjq0Fehc6wP3lqgPc3HuK6K26Zc1cX9j56a1JoIiKQ5CIiAwqq21/aWs9TPwhWqqo22/aWr9TPwhU8z0LGN7nFjeWTRvH1Tq9xCn0bgK2nkHDU4D4/kq9lxoJP2SpxrPmzX89BDv++wrJk9STNGK2mieYWqqp4qqnkgqGCSGVpY9juIc08CFsDgWA9CFXe13lMZZ7w+2W+mjnlhdpllkcQ0O4dkAd3Urfc1FGM3y9zI8k9qZW76Ovq2U+ou3IDT7NWM/DK9tP5MLDG2YSyVk29P1pdOnj0wB8VG6zymXhlXTbuko44JW5AcHO1HrxyPuXkq9stp6ioqKE1kVO9zdUboogCBzHFROdf0D4lNLXOyexeT7ZmPcn6P1mLkXzPOfWM4PuXo/0dsvTxSF1nogxx1PMjc/EqpHbUbSPtu8deatslLKGyAOALs+PVeSaSWrqzDX1889NWR7wh8pOl2M9TjPdwTqRXwRSz38tl5QU1jonRinit8Dwz9HpDGnT4dcKObf3i0P2dmbDW0Ukpka1oZI1xGDk4wqkpdwaJ29AM9PJpYccwtjRSNqq+naz9E9gkiH2Hc+HxK5lbzJrRF+tae0eqQNET9GPQC32mUR3GncHcQcEL0WS4UsVGJKmijqHFgHb6HPNfNbOyor454aSGAMI9Dm7/4sya7NM28a7rQVhcOy7829zPsSOHxXZUb2RkBbUs/eDveFJFp4Ut0RKmQtWtBERWiELBWUQGFVO2g/WWsP8H4QrWVXbZNztHV/yfhCp5voWMb3I3IOyf4T8lNKI7yjbn68LD8MfJRF7ewT4KU2p2aOkPXQ6M+sFY9vg0oEip23SqgiexgDC0EOfNzGO4BVN5UrlWR3X6Hnt0cRie2UVLcdtpHMcM8fHqFd1kObZT56N0+4kLXebBab5G2O7UMNU1nol44t9RHELZqx48qkZdtj24n51qagyUVHBI8AseS3wHHP3r1NqJ6u/MZCJXzBgbpY0lziegA8Cr8p9mLDTRRRw2iiDYvQzC0lvtPFe+QU8GqdwijwMukIA4eJXfR+rM9YqfkoKHZvaKtp6iejsta4TS6RraI+HfhxBPDrhdym8m20cskbpG0UDY4st1zFx1HoQAVZ1TtPZKZrXSXCAtecNLDryR6lyqnbyhD5oqOkqJ5Y25AIDA7xBP5LyXSj5ZZhw+U/EWyI2zyV3Yx/7+50sJe/LxEx0mRnPM44rz3/AMn/ANBW6Wrluz6iSaVrAGwhmAf5j0CkM3lDq3RRTU9sjbEXaJDJISWH2Bcm4XW7XvXQXKena1j2ysLIsDHTr4qGy6pRfL5LlfCrN7lHsRjctghETMkB4GSeJQSAnA55Uins1spAG3C9Q7wnVu48ZXIr47UwE0D6mSYOGHl3Zx14Kg5bLcIKK0kWTsbJ+mPHg+Fp/tClygmxM+ptE77UbW/2u/JTtX+Hv+LX0ZTy1/JsyiIr5VCIiAwqy2wGdoqr+X8IVmqtNrx+sNT/AC/cFTzPQsY3ucNzOz6wu5aXj6OP/qm+B4rjuHZ9nzXQs54VcfRwBA8cLIt9TRr8klr9ootntm/OXRmWUylkUYzxPPJ8Ao2Ntbzc6CU0Zp4pR2g5jOOOoGfvWnaLaKqtFG0UlHHUPlj1Ze7GOh5BRLZask1F0paHSZy1gzzOcBW43WSqXL8HePRVzyU0m/PckNXfL1XW1lWLnUDcHttY7TqHjjGSvJUu13KGWpnfOyrYNe8cTxPy4r5tdFca63VfmFBUzBxPBrMYJPjgZwuvFsRf5nUZMVNFGxvaEkvFnrAHh3oo3TRcc8ap+UjkRQws8+o+DhH2oieY6rdFUN00M+AHNJaS76w7s+5Sik8nUzqiolr7scSHsiniwR7XZ6eCkdr2TtFujjb5u2plZktlqAHu/Ie5SRw5vyyCfE6Yr9vcqeWpEsVcynBma+RrQI2l3a4dy6NZRXGkfS1VZTviikYGNc4gFx8RnI9oVqyzWmy0+qV9HQwk9S2MZUY8oNRDU0NukglZLE6R7mvjcHA8OYIXdmIq63LZWXFJzlypaK2mpxJVCVkYY0A448XeJX21jWNPHovfBTSyyN0QvcNB4hvivqptFTu3OLo4uHDWVRf3BI9ipQI6U59GRrf7j+asoclU2x8j2NxIAHNex2Af3lbDTloPervD37Ip5i7pn2iItIphERAFWm1/7Q1PqZ+EKy1Wm2RxtDPn7Lfwqpmf1ljG9zju9E+xeq1P0Vzh0dw+H+F5Cez7Ftojpr89AR8lkWLcWaVfZku2Yt9FWmU1lNFM+E4YZG50jJ5KQU1mtlHUOqaW300MrvSkZEGn3hV7c75W7PUU0tCI95LNudUjc6MgkOAzzyoebre7oZ7fc7rVOEoBI3hDXY48vlyW3wvHdtCaMvOu6dzWy8rhdrdbY2yV9bT07HHDTJIBk+Heo/X+UTZ+krDSNmmqHjm6nj1N5ZxnIB9ipelpRPTVMMz/ANNTE4OefH58FseWOoqadgxOx2CQOh71rwwl8sz5ZH0RPrl5VK2emnFntQimiccmofqIb4NGOPtUcrdrtornEKuW5vjpnt3ckNP2GgHr3rnOm03qOeIYEkfEfAe1bbJZbjc4quC20kk8YkcRgANBJwOJx0U6oqr7v8kbtnLweDzRraqahqnulbp3kT5HZIz6+q7VguG4p3QyN3jG6jpPIO5ZHdkKQ0XkzuUlbHNX1dPDEyMDEWXvz8Bz+5e2u2BgpqIRUNVKZskvklaCH+GByH5qnmW1SplCPdsnx4zVikziVF3qOLWFkTQOg4+9c9k752OdK8vJH1uKltk2aod0+O+RSvlJ4SxyODQPUP8AK8l/2RNuppay1VDqmlHF7D6cY7+HML5x0TS5mbKug3o89heGzys66Y8f1K1qN+8pYX/aYD8FTlnmxWOH2tIHscCrasT95aaYg8mY9y6wXq2SOMtfsizooiLWKB8uWveYK2EZC0SMXgPveBVrtq79Yaj+Bn4VYDiQq321eW355cMFzGfAYVPM/rLGN7ng1cPZ81907tNW4+HyXmD8j2D71tgP+69wWVPwaUX3Nu2ke8s9W4cNEsMg9px81FoxNU19KYGF87m6QxgyegViQ0dPc3eZ1rXOgmhZrDXaScHI49OSlVBRUlugZBQ00cUcYw3DeOPE8ytvg+V0qHFL5MviVHPan9iqrTsXfKu41JfRupIySN5UDSOWB4lSi1+TOmZSMZda573hwOmnADeHiRkqbgvPILY2F55q/LKsl28FONMV5ObQ7K2KiqY6mChZv42hrXvc5xGOR4nGfYu4xrWjSxoa3uAXyynI4krcGgBQOTl5ZKkl4MaVrfTtdzW9F5o9PE63xnotMtpjdktcWHvacLpouXFM92yKw7HUjavfvDTxydPZz7uHwUkpqeOlhbDC0NY0cAFuRcxqhF7S7nrnKS02ERFIcmDyWmTgt6+HNygPBOchRHaOxx3L9I8vEoGBIw4cFN3Q6l5pKTPT4KOUVLsz1NrwVMbRPRNMT3FwzweePvWInEVB1c8jKsmstAnY4FhKhd+sNVQy+cxRPkiA7RaMlvjjuVDIx9LcS5Rf31I6NqkxW0ru9uP7lOoqUKvLRHNUmkNO0vOCMt4jmFZrPRGeeE4amoy2e5zTktHy2Jo6L7AwsotMohERAEREAREQBERAEREAREQBMIiAwQFgtHcvpEBrZGxnoNa31DC+wMLKLxJLwAiIvQEREAREQBERAEREAREQBERAEREAREQBERAEREAREQBERAEREAREQBERAf/Z"/>
          <p:cNvSpPr>
            <a:spLocks noChangeAspect="1" noChangeArrowheads="1"/>
          </p:cNvSpPr>
          <p:nvPr/>
        </p:nvSpPr>
        <p:spPr bwMode="auto">
          <a:xfrm>
            <a:off x="176213" y="-693738"/>
            <a:ext cx="1257300" cy="1457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Measurement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sz="2800" b="1" dirty="0" smtClean="0"/>
              <a:t>Measurement</a:t>
            </a:r>
            <a:r>
              <a:rPr lang="en-US" sz="2800" dirty="0" smtClean="0"/>
              <a:t>: turning abstractions into variables.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sz="2800" b="1" dirty="0" smtClean="0"/>
              <a:t>Variable</a:t>
            </a:r>
            <a:r>
              <a:rPr lang="en-US" sz="2800" dirty="0" smtClean="0"/>
              <a:t>: a construct that can take on two or more distinct values. It can be anything that can be counted or measured, the result of which will be the data of research.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sz="2800" b="1" dirty="0" smtClean="0"/>
              <a:t>Data </a:t>
            </a:r>
            <a:r>
              <a:rPr lang="en-US" sz="2800" dirty="0" smtClean="0"/>
              <a:t>: a collection of variable measurements from a sample, to be analyzed and interpreted.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sz="2800" b="1" dirty="0" smtClean="0"/>
              <a:t>Operational definition</a:t>
            </a:r>
            <a:r>
              <a:rPr lang="en-US" sz="2800" dirty="0" smtClean="0"/>
              <a:t>: description of how an abstract concept measured in the research. It defines how a variable will specifically be measured or assessed.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</p:txBody>
      </p:sp>
    </p:spTree>
  </p:cSld>
  <p:clrMapOvr>
    <a:masterClrMapping/>
  </p:clrMapOvr>
  <p:transition spd="med" advClick="0">
    <p:check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Quantitative Data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6868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sz="2800" dirty="0" smtClean="0"/>
              <a:t>The term quantitative data is used to </a:t>
            </a:r>
            <a:r>
              <a:rPr lang="en-US" sz="2800" b="1" dirty="0" smtClean="0"/>
              <a:t>describe </a:t>
            </a:r>
            <a:r>
              <a:rPr lang="en-US" sz="2800" dirty="0" smtClean="0"/>
              <a:t>a type of </a:t>
            </a:r>
            <a:r>
              <a:rPr lang="en-US" sz="2800" b="1" dirty="0" smtClean="0">
                <a:solidFill>
                  <a:srgbClr val="0000CC"/>
                </a:solidFill>
              </a:rPr>
              <a:t>information that can be counted or expressed numerically</a:t>
            </a:r>
            <a:r>
              <a:rPr lang="en-US" sz="2800" dirty="0" smtClean="0"/>
              <a:t>. This type of data is often collected in experiments, manipulated and statistically analyzed. Quantitative data can be represented visually in graphs, histograms, tables and charts.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sz="2800" dirty="0" smtClean="0"/>
              <a:t>Some examples of quantitative data include </a:t>
            </a:r>
            <a:r>
              <a:rPr lang="en-US" sz="2800" b="1" dirty="0" smtClean="0">
                <a:solidFill>
                  <a:srgbClr val="0000CC"/>
                </a:solidFill>
              </a:rPr>
              <a:t>exact counts</a:t>
            </a:r>
            <a:r>
              <a:rPr lang="en-US" sz="2800" b="1" dirty="0" smtClean="0"/>
              <a:t> </a:t>
            </a:r>
            <a:r>
              <a:rPr lang="en-US" sz="2800" dirty="0" smtClean="0"/>
              <a:t>('there were </a:t>
            </a:r>
            <a:r>
              <a:rPr lang="en-US" sz="2800" b="1" dirty="0" smtClean="0"/>
              <a:t>789 students </a:t>
            </a:r>
            <a:r>
              <a:rPr lang="en-US" sz="2800" dirty="0" smtClean="0"/>
              <a:t>who attended  the rally') or </a:t>
            </a:r>
            <a:r>
              <a:rPr lang="en-US" sz="2800" b="1" dirty="0" smtClean="0">
                <a:solidFill>
                  <a:srgbClr val="0000CC"/>
                </a:solidFill>
              </a:rPr>
              <a:t>other types of measurement </a:t>
            </a:r>
            <a:r>
              <a:rPr lang="en-US" sz="2800" dirty="0" smtClean="0"/>
              <a:t>('it was </a:t>
            </a:r>
            <a:r>
              <a:rPr lang="en-US" sz="2800" b="1" dirty="0" smtClean="0"/>
              <a:t>78 degree Fahrenheit </a:t>
            </a:r>
            <a:r>
              <a:rPr lang="en-US" sz="2800" dirty="0" smtClean="0"/>
              <a:t>yesterday at 2 PM').</a:t>
            </a:r>
          </a:p>
        </p:txBody>
      </p:sp>
    </p:spTree>
  </p:cSld>
  <p:clrMapOvr>
    <a:masterClrMapping/>
  </p:clrMapOvr>
  <p:transition spd="med" advClick="0">
    <p:check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Variable/Data types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9916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600" b="1" dirty="0" smtClean="0"/>
              <a:t>Nominal</a:t>
            </a:r>
            <a:r>
              <a:rPr lang="en-US" sz="2600" dirty="0" smtClean="0"/>
              <a:t>: divide responses into two or more distinct categories in </a:t>
            </a:r>
            <a:r>
              <a:rPr lang="en-US" sz="2600" b="1" dirty="0" smtClean="0"/>
              <a:t>kind</a:t>
            </a:r>
            <a:r>
              <a:rPr lang="en-US" sz="2600" dirty="0" smtClean="0"/>
              <a:t>, not in degree or amount.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600" b="1" dirty="0" smtClean="0"/>
              <a:t>Ordinal</a:t>
            </a:r>
            <a:r>
              <a:rPr lang="en-US" sz="2600" dirty="0" smtClean="0"/>
              <a:t>: makes further distinction of categories by </a:t>
            </a:r>
            <a:r>
              <a:rPr lang="en-US" sz="2600" b="1" dirty="0" smtClean="0"/>
              <a:t>quantity </a:t>
            </a:r>
            <a:r>
              <a:rPr lang="en-US" sz="2600" dirty="0" smtClean="0"/>
              <a:t>of response alternatives, with numerical differences.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600" b="1" dirty="0" smtClean="0"/>
              <a:t>Interval</a:t>
            </a:r>
            <a:r>
              <a:rPr lang="en-US" sz="2600" dirty="0" smtClean="0"/>
              <a:t>: reflects increases in quantity with exactly </a:t>
            </a:r>
            <a:r>
              <a:rPr lang="en-US" sz="2600" b="1" dirty="0" smtClean="0"/>
              <a:t>the same quantity </a:t>
            </a:r>
            <a:r>
              <a:rPr lang="en-US" sz="2600" dirty="0" smtClean="0"/>
              <a:t>between different responses of variables.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600" b="1" dirty="0" smtClean="0"/>
              <a:t>Ratio</a:t>
            </a:r>
            <a:r>
              <a:rPr lang="en-US" sz="2600" dirty="0" smtClean="0"/>
              <a:t>: shows categories of increasing or decreasing  quantity with additional property of an absolute zero, corresponding to the absence of the measure.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The measurement of variables can be categorized as </a:t>
            </a:r>
            <a:r>
              <a:rPr lang="en-US" sz="2600" b="1" dirty="0" smtClean="0"/>
              <a:t>categorical</a:t>
            </a:r>
            <a:r>
              <a:rPr lang="en-US" sz="2600" dirty="0" smtClean="0"/>
              <a:t> (nominal or ordinal scales) or </a:t>
            </a:r>
            <a:r>
              <a:rPr lang="en-US" sz="2600" b="1" dirty="0" smtClean="0"/>
              <a:t>continuous </a:t>
            </a:r>
            <a:r>
              <a:rPr lang="en-US" sz="2600" dirty="0" smtClean="0"/>
              <a:t>(interval or ratio scales).</a:t>
            </a:r>
          </a:p>
        </p:txBody>
      </p:sp>
    </p:spTree>
  </p:cSld>
  <p:clrMapOvr>
    <a:masterClrMapping/>
  </p:clrMapOvr>
  <p:transition spd="med" advClick="0">
    <p:check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6649" y="115888"/>
            <a:ext cx="6234752" cy="722312"/>
          </a:xfrm>
        </p:spPr>
        <p:txBody>
          <a:bodyPr/>
          <a:lstStyle/>
          <a:p>
            <a:r>
              <a:rPr lang="en-US" dirty="0" smtClean="0"/>
              <a:t>Types of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5EFE5B72-F925-4B41-B02E-CCDD58C0A057}" type="slidenum">
              <a:rPr lang="en-AU" sz="1400" b="1" smtClean="0"/>
              <a:pPr>
                <a:defRPr/>
              </a:pPr>
              <a:t>7</a:t>
            </a:fld>
            <a:endParaRPr lang="en-AU" sz="1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-20000" contrast="30000"/>
          </a:blip>
          <a:srcRect/>
          <a:stretch>
            <a:fillRect/>
          </a:stretch>
        </p:blipFill>
        <p:spPr bwMode="auto">
          <a:xfrm>
            <a:off x="60634" y="867414"/>
            <a:ext cx="9077325" cy="597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ular Callout 5"/>
          <p:cNvSpPr/>
          <p:nvPr/>
        </p:nvSpPr>
        <p:spPr bwMode="auto">
          <a:xfrm>
            <a:off x="6553200" y="542734"/>
            <a:ext cx="2429635" cy="295466"/>
          </a:xfrm>
          <a:prstGeom prst="wedgeRectCallout">
            <a:avLst>
              <a:gd name="adj1" fmla="val -16198"/>
              <a:gd name="adj2" fmla="val -44406"/>
            </a:avLst>
          </a:prstGeom>
          <a:solidFill>
            <a:srgbClr val="FFFF00">
              <a:alpha val="96863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1828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r>
              <a:rPr lang="en-US" b="1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Table 3.1, page 49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ransition spd="med" advClick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NOMINAL DATA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1152" y="1143000"/>
            <a:ext cx="8915400" cy="5334000"/>
          </a:xfrm>
        </p:spPr>
        <p:txBody>
          <a:bodyPr/>
          <a:lstStyle/>
          <a:p>
            <a:pPr marL="177800" indent="-177800" eaLnBrk="1" hangingPunct="1">
              <a:spcBef>
                <a:spcPts val="1200"/>
              </a:spcBef>
            </a:pPr>
            <a:r>
              <a:rPr lang="en-US" sz="2200" dirty="0" smtClean="0"/>
              <a:t>Allows for the </a:t>
            </a:r>
            <a:r>
              <a:rPr lang="en-US" sz="2200" b="1" dirty="0" smtClean="0"/>
              <a:t>classification</a:t>
            </a:r>
            <a:r>
              <a:rPr lang="en-US" sz="2200" dirty="0" smtClean="0"/>
              <a:t> of objects, individual and responses based on a common characteristic or shared property.</a:t>
            </a:r>
          </a:p>
          <a:p>
            <a:pPr marL="177800" indent="-177800" eaLnBrk="1" hangingPunct="1">
              <a:spcBef>
                <a:spcPts val="1200"/>
              </a:spcBef>
            </a:pPr>
            <a:r>
              <a:rPr lang="en-US" sz="2200" dirty="0" smtClean="0"/>
              <a:t>A variable measured on the nominal scale may have one, two or more sub-categories depending on the degree of variation in the coding.   </a:t>
            </a:r>
          </a:p>
          <a:p>
            <a:pPr marL="177800" indent="-177800" eaLnBrk="1" hangingPunct="1">
              <a:spcBef>
                <a:spcPts val="1200"/>
              </a:spcBef>
            </a:pPr>
            <a:r>
              <a:rPr lang="en-US" sz="2200" dirty="0" smtClean="0"/>
              <a:t>Any number attached to a nominal classification is merely a label, and no ordering is implied: social worker, nurse, electrician, physicist, politician, teacher, plumber, etc.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52" y="3962827"/>
            <a:ext cx="89916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5EFE5B72-F925-4B41-B02E-CCDD58C0A057}" type="slidenum">
              <a:rPr lang="en-AU" sz="1400" b="1" smtClean="0"/>
              <a:pPr>
                <a:defRPr/>
              </a:pPr>
              <a:t>9</a:t>
            </a:fld>
            <a:endParaRPr lang="en-AU" sz="1600" b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52" y="114300"/>
            <a:ext cx="89916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02" y="2702256"/>
            <a:ext cx="8572500" cy="1994848"/>
          </a:xfrm>
          <a:prstGeom prst="rect">
            <a:avLst/>
          </a:prstGeom>
          <a:noFill/>
          <a:ln w="9525">
            <a:solidFill>
              <a:srgbClr val="8E001B"/>
            </a:solidFill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35" y="4710752"/>
            <a:ext cx="8544565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997283"/>
      </p:ext>
    </p:extLst>
  </p:cSld>
  <p:clrMapOvr>
    <a:masterClrMapping/>
  </p:clrMapOvr>
  <p:transition spd="med" advClick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Yosa A. Alzuhdy">
  <a:themeElements>
    <a:clrScheme name="Yosa A. Alzuhd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Yosa A. Alzuhdy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Yosa A. Alzuhd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osa A. Alzuhd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osa A. Alzuhd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osa A. Alzuhd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osa A. Alzuhd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osa A. Alzuhd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osa A. Alzuhd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osa A. Alzuhd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osa A. Alzuhd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osa A. Alzuhd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osa A. Alzuhd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osa A. Alzuhd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31755</TotalTime>
  <Words>1124</Words>
  <Application>Microsoft Office PowerPoint</Application>
  <PresentationFormat>On-screen Show (4:3)</PresentationFormat>
  <Paragraphs>164</Paragraphs>
  <Slides>25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Yosa A. Alzuhdy</vt:lpstr>
      <vt:lpstr>3. MEASUREMENT and DATA COLLECTION</vt:lpstr>
      <vt:lpstr>Learning Objectives</vt:lpstr>
      <vt:lpstr>PowerPoint Presentation</vt:lpstr>
      <vt:lpstr>Measurement</vt:lpstr>
      <vt:lpstr>Quantitative Data</vt:lpstr>
      <vt:lpstr>Variable/Data types</vt:lpstr>
      <vt:lpstr>Types of Data</vt:lpstr>
      <vt:lpstr>NOMINAL DATA</vt:lpstr>
      <vt:lpstr>PowerPoint Presentation</vt:lpstr>
      <vt:lpstr>p.50  Your Turn</vt:lpstr>
      <vt:lpstr>ORDINAL DATA</vt:lpstr>
      <vt:lpstr>PowerPoint Presentation</vt:lpstr>
      <vt:lpstr>p.53  Your Turn</vt:lpstr>
      <vt:lpstr>PowerPoint Presentation</vt:lpstr>
      <vt:lpstr>PowerPoint Presentation</vt:lpstr>
      <vt:lpstr>PowerPoint Presentation</vt:lpstr>
      <vt:lpstr>PowerPoint Presentation</vt:lpstr>
      <vt:lpstr>INTERVAL DATA</vt:lpstr>
      <vt:lpstr>PowerPoint Presentation</vt:lpstr>
      <vt:lpstr>RATIO DATA</vt:lpstr>
      <vt:lpstr>PowerPoint Presentation</vt:lpstr>
      <vt:lpstr>C A T E G O R I C A L</vt:lpstr>
      <vt:lpstr>Another way of classification</vt:lpstr>
      <vt:lpstr>PowerPoint Presentation</vt:lpstr>
      <vt:lpstr>PowerPoint Presentation</vt:lpstr>
    </vt:vector>
  </TitlesOfParts>
  <Company>Fujitsu Indonesia Ltd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Sentences</dc:title>
  <dc:creator>Yosa A. Alzuhdy</dc:creator>
  <cp:lastModifiedBy>Yosa A. Alzuhdy</cp:lastModifiedBy>
  <cp:revision>573</cp:revision>
  <dcterms:created xsi:type="dcterms:W3CDTF">2006-10-15T19:30:25Z</dcterms:created>
  <dcterms:modified xsi:type="dcterms:W3CDTF">2016-10-06T18:18:33Z</dcterms:modified>
</cp:coreProperties>
</file>