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AC6EC4-7D27-46CB-A58D-77E019648965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59FC50F-DE33-48AF-BB3E-690E6E4A3CA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en-GB" dirty="0" smtClean="0"/>
              <a:t>Elements </a:t>
            </a:r>
            <a:r>
              <a:rPr lang="en-GB" dirty="0"/>
              <a:t>of Fiction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Prose 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336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Theme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the form of a </a:t>
            </a:r>
            <a:r>
              <a:rPr lang="en-GB" dirty="0" smtClean="0"/>
              <a:t>statement</a:t>
            </a:r>
            <a:endParaRPr lang="id-ID" dirty="0" smtClean="0"/>
          </a:p>
          <a:p>
            <a:r>
              <a:rPr lang="en-GB" dirty="0" smtClean="0"/>
              <a:t>as </a:t>
            </a:r>
            <a:r>
              <a:rPr lang="en-GB" dirty="0"/>
              <a:t>a generalization about life; </a:t>
            </a:r>
            <a:r>
              <a:rPr lang="id-ID" dirty="0" smtClean="0"/>
              <a:t>avoid </a:t>
            </a:r>
            <a:r>
              <a:rPr lang="en-GB" dirty="0" smtClean="0"/>
              <a:t>names </a:t>
            </a:r>
            <a:r>
              <a:rPr lang="en-GB" dirty="0"/>
              <a:t>of characters or specific situations in the </a:t>
            </a:r>
            <a:r>
              <a:rPr lang="en-GB" dirty="0" smtClean="0"/>
              <a:t>plot</a:t>
            </a:r>
            <a:endParaRPr lang="id-ID" dirty="0" smtClean="0"/>
          </a:p>
          <a:p>
            <a:r>
              <a:rPr lang="id-ID" dirty="0"/>
              <a:t>n</a:t>
            </a:r>
            <a:r>
              <a:rPr lang="id-ID" dirty="0" smtClean="0"/>
              <a:t>ot too </a:t>
            </a:r>
            <a:r>
              <a:rPr lang="en-GB" dirty="0" smtClean="0"/>
              <a:t>general</a:t>
            </a:r>
            <a:r>
              <a:rPr lang="id-ID" dirty="0" smtClean="0"/>
              <a:t>, neither</a:t>
            </a:r>
            <a:r>
              <a:rPr lang="en-GB" dirty="0" smtClean="0"/>
              <a:t> </a:t>
            </a:r>
            <a:r>
              <a:rPr lang="id-ID" dirty="0" smtClean="0"/>
              <a:t> too specific </a:t>
            </a:r>
          </a:p>
        </p:txBody>
      </p:sp>
    </p:spTree>
    <p:extLst>
      <p:ext uri="{BB962C8B-B14F-4D97-AF65-F5344CB8AC3E}">
        <p14:creationId xmlns:p14="http://schemas.microsoft.com/office/powerpoint/2010/main" val="15092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Theme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central and unifying concept of the story. </a:t>
            </a:r>
            <a:endParaRPr lang="id-ID" dirty="0" smtClean="0"/>
          </a:p>
          <a:p>
            <a:pPr marL="1074738" indent="-354013">
              <a:buNone/>
            </a:pPr>
            <a:r>
              <a:rPr lang="en-GB" dirty="0" smtClean="0"/>
              <a:t>1</a:t>
            </a:r>
            <a:r>
              <a:rPr lang="en-GB" dirty="0"/>
              <a:t>. </a:t>
            </a:r>
            <a:r>
              <a:rPr lang="id-ID" dirty="0" smtClean="0"/>
              <a:t>	</a:t>
            </a:r>
            <a:r>
              <a:rPr lang="en-GB" dirty="0" smtClean="0"/>
              <a:t>It </a:t>
            </a:r>
            <a:r>
              <a:rPr lang="en-GB" dirty="0"/>
              <a:t>must account for all the major </a:t>
            </a:r>
            <a:r>
              <a:rPr lang="id-ID" dirty="0" smtClean="0"/>
              <a:t> </a:t>
            </a:r>
            <a:r>
              <a:rPr lang="en-GB" dirty="0" smtClean="0"/>
              <a:t>details </a:t>
            </a:r>
            <a:r>
              <a:rPr lang="en-GB" dirty="0"/>
              <a:t>of the story</a:t>
            </a:r>
            <a:r>
              <a:rPr lang="en-GB" dirty="0" smtClean="0"/>
              <a:t>.</a:t>
            </a:r>
            <a:endParaRPr lang="id-ID" dirty="0" smtClean="0"/>
          </a:p>
          <a:p>
            <a:pPr marL="1074738" lvl="1" indent="-354013">
              <a:buNone/>
            </a:pPr>
            <a:r>
              <a:rPr lang="en-GB" dirty="0" smtClean="0"/>
              <a:t>2</a:t>
            </a:r>
            <a:r>
              <a:rPr lang="en-GB" dirty="0"/>
              <a:t>. </a:t>
            </a:r>
            <a:r>
              <a:rPr lang="id-ID" dirty="0" smtClean="0"/>
              <a:t>	</a:t>
            </a:r>
            <a:r>
              <a:rPr lang="en-GB" dirty="0" smtClean="0"/>
              <a:t>It </a:t>
            </a:r>
            <a:r>
              <a:rPr lang="en-GB" dirty="0"/>
              <a:t>must not be contradicted by any detail of the story. </a:t>
            </a:r>
            <a:endParaRPr lang="id-ID" dirty="0" smtClean="0"/>
          </a:p>
          <a:p>
            <a:r>
              <a:rPr lang="en-GB" dirty="0"/>
              <a:t>no one way of stating the theme of a story.</a:t>
            </a:r>
            <a:endParaRPr lang="id-ID" dirty="0"/>
          </a:p>
          <a:p>
            <a:r>
              <a:rPr lang="id-ID" dirty="0"/>
              <a:t>no </a:t>
            </a:r>
            <a:r>
              <a:rPr lang="en-GB" dirty="0"/>
              <a:t>familiar saying, aphorism, or cliché</a:t>
            </a:r>
            <a:endParaRPr lang="id-ID" dirty="0"/>
          </a:p>
          <a:p>
            <a:pPr marL="811213" lvl="1" indent="-354013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86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Points Of View</a:t>
            </a:r>
            <a:r>
              <a:rPr lang="en-GB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Omniscient</a:t>
            </a:r>
            <a:r>
              <a:rPr lang="en-GB" dirty="0" smtClean="0"/>
              <a:t> </a:t>
            </a:r>
            <a:r>
              <a:rPr lang="en-GB" dirty="0"/>
              <a:t>- a story told by the author, using the third </a:t>
            </a:r>
            <a:r>
              <a:rPr lang="en-GB" dirty="0" smtClean="0"/>
              <a:t>person</a:t>
            </a:r>
            <a:endParaRPr lang="id-ID" dirty="0" smtClean="0"/>
          </a:p>
          <a:p>
            <a:r>
              <a:rPr lang="en-GB" u="sng" dirty="0" smtClean="0"/>
              <a:t>Limited </a:t>
            </a:r>
            <a:r>
              <a:rPr lang="en-GB" u="sng" dirty="0"/>
              <a:t>Omniscient</a:t>
            </a:r>
            <a:r>
              <a:rPr lang="en-GB" dirty="0"/>
              <a:t> - </a:t>
            </a:r>
            <a:r>
              <a:rPr lang="en-GB" dirty="0" smtClean="0"/>
              <a:t>the </a:t>
            </a:r>
            <a:r>
              <a:rPr lang="en-GB" dirty="0"/>
              <a:t>author associates with a major or minor character; this character serves as the author's spokesperson or mouthpiece</a:t>
            </a:r>
            <a:r>
              <a:rPr lang="en-GB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30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Points Of View </a:t>
            </a:r>
            <a:r>
              <a:rPr lang="id-ID" b="1" dirty="0" smtClean="0"/>
              <a:t>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u="sng" dirty="0"/>
              <a:t>o</a:t>
            </a:r>
            <a:r>
              <a:rPr lang="en-GB" u="sng" dirty="0" err="1" smtClean="0"/>
              <a:t>bjective</a:t>
            </a:r>
            <a:r>
              <a:rPr lang="en-GB" u="sng" dirty="0" smtClean="0"/>
              <a:t> </a:t>
            </a:r>
            <a:r>
              <a:rPr lang="en-GB" u="sng" dirty="0"/>
              <a:t>or </a:t>
            </a:r>
            <a:r>
              <a:rPr lang="id-ID" u="sng" dirty="0"/>
              <a:t>d</a:t>
            </a:r>
            <a:r>
              <a:rPr lang="en-GB" u="sng" dirty="0" err="1" smtClean="0"/>
              <a:t>ramatic</a:t>
            </a:r>
            <a:r>
              <a:rPr lang="id-ID" u="sng" dirty="0" smtClean="0"/>
              <a:t>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displays </a:t>
            </a:r>
            <a:r>
              <a:rPr lang="en-GB" dirty="0"/>
              <a:t>authorial </a:t>
            </a:r>
            <a:r>
              <a:rPr lang="en-GB" dirty="0" smtClean="0"/>
              <a:t>objectivity. </a:t>
            </a:r>
            <a:endParaRPr lang="id-ID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set</a:t>
            </a:r>
            <a:r>
              <a:rPr lang="id-ID" dirty="0" smtClean="0"/>
              <a:t>s</a:t>
            </a:r>
            <a:r>
              <a:rPr lang="en-GB" dirty="0" smtClean="0"/>
              <a:t> </a:t>
            </a:r>
            <a:r>
              <a:rPr lang="id-ID" dirty="0" smtClean="0"/>
              <a:t>the story </a:t>
            </a:r>
            <a:r>
              <a:rPr lang="en-GB" dirty="0" smtClean="0"/>
              <a:t>in </a:t>
            </a:r>
            <a:r>
              <a:rPr lang="en-GB" dirty="0"/>
              <a:t>the present</a:t>
            </a:r>
            <a:r>
              <a:rPr lang="en-GB" dirty="0" smtClean="0"/>
              <a:t>. </a:t>
            </a:r>
            <a:endParaRPr lang="id-ID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GB" dirty="0" smtClean="0"/>
              <a:t>relies </a:t>
            </a:r>
            <a:r>
              <a:rPr lang="en-GB" dirty="0"/>
              <a:t>heavily on external action and </a:t>
            </a:r>
            <a:r>
              <a:rPr lang="en-GB" dirty="0" smtClean="0"/>
              <a:t>dialogue</a:t>
            </a:r>
            <a:r>
              <a:rPr lang="id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31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Symbol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492896"/>
            <a:ext cx="6777317" cy="350897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id-ID" u="sng" dirty="0"/>
              <a:t>n</a:t>
            </a:r>
            <a:r>
              <a:rPr lang="en-GB" u="sng" dirty="0" err="1" smtClean="0"/>
              <a:t>ames</a:t>
            </a:r>
            <a:endParaRPr lang="id-ID" dirty="0" smtClean="0"/>
          </a:p>
          <a:p>
            <a:pPr marL="514350" indent="-514350">
              <a:buAutoNum type="alphaUcPeriod"/>
            </a:pPr>
            <a:r>
              <a:rPr lang="en-GB" u="sng" dirty="0" smtClean="0"/>
              <a:t>objects</a:t>
            </a:r>
            <a:endParaRPr lang="id-ID" dirty="0" smtClean="0"/>
          </a:p>
          <a:p>
            <a:pPr marL="514350" indent="-514350">
              <a:buAutoNum type="alphaUcPeriod"/>
            </a:pPr>
            <a:r>
              <a:rPr lang="en-GB" u="sng" dirty="0" smtClean="0"/>
              <a:t>actions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98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Symbol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>
              <a:buNone/>
            </a:pPr>
            <a:r>
              <a:rPr lang="en-GB" dirty="0" smtClean="0"/>
              <a:t>1</a:t>
            </a:r>
            <a:r>
              <a:rPr lang="id-ID" dirty="0" smtClean="0"/>
              <a:t> </a:t>
            </a:r>
            <a:r>
              <a:rPr lang="id-ID" b="1" dirty="0" smtClean="0"/>
              <a:t> </a:t>
            </a:r>
            <a:r>
              <a:rPr lang="id-ID" dirty="0"/>
              <a:t>s</a:t>
            </a:r>
            <a:r>
              <a:rPr lang="en-GB" dirty="0" err="1" smtClean="0"/>
              <a:t>ignal</a:t>
            </a:r>
            <a:r>
              <a:rPr lang="id-ID" dirty="0" smtClean="0"/>
              <a:t>s</a:t>
            </a:r>
            <a:r>
              <a:rPr lang="en-GB" dirty="0" smtClean="0"/>
              <a:t> </a:t>
            </a:r>
            <a:r>
              <a:rPr lang="id-ID" dirty="0" smtClean="0"/>
              <a:t>its</a:t>
            </a:r>
            <a:r>
              <a:rPr lang="en-GB" dirty="0" smtClean="0"/>
              <a:t> </a:t>
            </a:r>
            <a:r>
              <a:rPr lang="en-GB" dirty="0"/>
              <a:t>existence by emphasis, repetition, or position. </a:t>
            </a:r>
            <a:endParaRPr lang="id-ID" dirty="0" smtClean="0"/>
          </a:p>
          <a:p>
            <a:pPr marL="354013" indent="-354013">
              <a:buNone/>
            </a:pPr>
            <a:r>
              <a:rPr lang="en-GB" dirty="0" smtClean="0"/>
              <a:t>2</a:t>
            </a:r>
            <a:r>
              <a:rPr lang="en-GB" dirty="0"/>
              <a:t>. </a:t>
            </a:r>
            <a:r>
              <a:rPr lang="id-ID" dirty="0" smtClean="0"/>
              <a:t>is </a:t>
            </a:r>
            <a:r>
              <a:rPr lang="en-GB" dirty="0" smtClean="0"/>
              <a:t>established </a:t>
            </a:r>
            <a:r>
              <a:rPr lang="en-GB" dirty="0"/>
              <a:t>and supported by the entire context of the story. </a:t>
            </a:r>
            <a:endParaRPr lang="id-ID" dirty="0" smtClean="0"/>
          </a:p>
          <a:p>
            <a:pPr marL="354013" indent="-354013">
              <a:buNone/>
            </a:pPr>
            <a:r>
              <a:rPr lang="id-ID" dirty="0" smtClean="0"/>
              <a:t>3. </a:t>
            </a:r>
            <a:r>
              <a:rPr lang="en-GB" dirty="0" smtClean="0"/>
              <a:t>has </a:t>
            </a:r>
            <a:r>
              <a:rPr lang="en-GB" dirty="0"/>
              <a:t>its meaning inside not outside a story. </a:t>
            </a:r>
            <a:endParaRPr lang="id-ID" dirty="0" smtClean="0"/>
          </a:p>
          <a:p>
            <a:pPr marL="354013" indent="-354013">
              <a:buNone/>
            </a:pPr>
            <a:r>
              <a:rPr lang="id-ID" dirty="0"/>
              <a:t>4</a:t>
            </a:r>
            <a:r>
              <a:rPr lang="en-GB" dirty="0" smtClean="0"/>
              <a:t>. </a:t>
            </a:r>
            <a:r>
              <a:rPr lang="id-ID" dirty="0" smtClean="0"/>
              <a:t>	</a:t>
            </a:r>
            <a:r>
              <a:rPr lang="en-GB" dirty="0" smtClean="0"/>
              <a:t>must </a:t>
            </a:r>
            <a:r>
              <a:rPr lang="en-GB" dirty="0"/>
              <a:t>suggest a meaning different in kind from its literal meaning. </a:t>
            </a:r>
            <a:endParaRPr lang="id-ID" dirty="0" smtClean="0"/>
          </a:p>
          <a:p>
            <a:pPr marL="354013" indent="-354013">
              <a:buNone/>
            </a:pPr>
            <a:r>
              <a:rPr lang="id-ID" dirty="0"/>
              <a:t>5</a:t>
            </a:r>
            <a:r>
              <a:rPr lang="en-GB" dirty="0" smtClean="0"/>
              <a:t>. </a:t>
            </a:r>
            <a:r>
              <a:rPr lang="id-ID" dirty="0" smtClean="0"/>
              <a:t>	</a:t>
            </a:r>
            <a:r>
              <a:rPr lang="en-GB" dirty="0" smtClean="0"/>
              <a:t>has </a:t>
            </a:r>
            <a:r>
              <a:rPr lang="en-GB" dirty="0"/>
              <a:t>a cluster of meanings</a:t>
            </a:r>
            <a:r>
              <a:rPr lang="en-GB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9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Irony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/>
            <a:r>
              <a:rPr lang="id-ID" dirty="0" smtClean="0"/>
              <a:t>the </a:t>
            </a:r>
            <a:r>
              <a:rPr lang="en-GB" dirty="0" smtClean="0"/>
              <a:t>discrepancy </a:t>
            </a:r>
            <a:r>
              <a:rPr lang="en-GB" dirty="0"/>
              <a:t>or </a:t>
            </a:r>
            <a:r>
              <a:rPr lang="en-GB" dirty="0" smtClean="0"/>
              <a:t>incongruity </a:t>
            </a:r>
            <a:endParaRPr lang="id-ID" dirty="0" smtClean="0"/>
          </a:p>
          <a:p>
            <a:pPr indent="-342900"/>
            <a:r>
              <a:rPr lang="en-GB" dirty="0" smtClean="0"/>
              <a:t>the </a:t>
            </a:r>
            <a:r>
              <a:rPr lang="en-GB" dirty="0"/>
              <a:t>difference between appearance and </a:t>
            </a:r>
            <a:r>
              <a:rPr lang="en-GB" dirty="0" smtClean="0"/>
              <a:t>reality</a:t>
            </a:r>
            <a:endParaRPr lang="id-ID" dirty="0" smtClean="0"/>
          </a:p>
          <a:p>
            <a:pPr indent="-342900"/>
            <a:r>
              <a:rPr lang="en-GB" dirty="0" smtClean="0"/>
              <a:t>the </a:t>
            </a:r>
            <a:r>
              <a:rPr lang="en-GB" dirty="0"/>
              <a:t>difference between </a:t>
            </a:r>
            <a:r>
              <a:rPr lang="en-GB" dirty="0"/>
              <a:t>expectation and </a:t>
            </a:r>
            <a:r>
              <a:rPr lang="en-GB" dirty="0" err="1"/>
              <a:t>fulfillment</a:t>
            </a:r>
            <a:r>
              <a:rPr lang="en-GB" dirty="0"/>
              <a:t>,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09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Irony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GB" u="sng" dirty="0" smtClean="0"/>
              <a:t>Verbal </a:t>
            </a:r>
            <a:r>
              <a:rPr lang="en-GB" u="sng" dirty="0"/>
              <a:t>irony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id-ID" dirty="0" smtClean="0"/>
              <a:t>stated vs </a:t>
            </a:r>
            <a:r>
              <a:rPr lang="en-GB" dirty="0" smtClean="0"/>
              <a:t>intended</a:t>
            </a:r>
            <a:r>
              <a:rPr lang="en-GB" dirty="0" smtClean="0"/>
              <a:t>.</a:t>
            </a:r>
            <a:endParaRPr lang="id-ID" dirty="0" smtClean="0"/>
          </a:p>
          <a:p>
            <a:pPr marL="514350" indent="-514350">
              <a:buAutoNum type="alphaUcPeriod"/>
            </a:pPr>
            <a:r>
              <a:rPr lang="en-GB" u="sng" dirty="0" smtClean="0"/>
              <a:t>Dramatic </a:t>
            </a:r>
            <a:r>
              <a:rPr lang="en-GB" u="sng" dirty="0"/>
              <a:t>irony</a:t>
            </a:r>
            <a:r>
              <a:rPr lang="en-GB" dirty="0"/>
              <a:t> - </a:t>
            </a:r>
            <a:r>
              <a:rPr lang="en-GB" dirty="0" smtClean="0"/>
              <a:t>what </a:t>
            </a:r>
            <a:r>
              <a:rPr lang="en-GB" dirty="0"/>
              <a:t>a character says </a:t>
            </a:r>
            <a:r>
              <a:rPr lang="id-ID" dirty="0" smtClean="0"/>
              <a:t>vs</a:t>
            </a:r>
            <a:r>
              <a:rPr lang="en-GB" dirty="0" smtClean="0"/>
              <a:t> </a:t>
            </a:r>
            <a:r>
              <a:rPr lang="en-GB" dirty="0"/>
              <a:t>what </a:t>
            </a:r>
            <a:r>
              <a:rPr lang="id-ID" dirty="0" smtClean="0"/>
              <a:t>is </a:t>
            </a:r>
            <a:r>
              <a:rPr lang="en-GB" dirty="0" smtClean="0"/>
              <a:t>true.</a:t>
            </a:r>
            <a:endParaRPr lang="id-ID" dirty="0" smtClean="0"/>
          </a:p>
          <a:p>
            <a:pPr marL="514350" indent="-514350">
              <a:buAutoNum type="alphaUcPeriod"/>
            </a:pPr>
            <a:r>
              <a:rPr lang="en-GB" u="sng" dirty="0" smtClean="0"/>
              <a:t>Irony </a:t>
            </a:r>
            <a:r>
              <a:rPr lang="en-GB" u="sng" dirty="0"/>
              <a:t>of situation</a:t>
            </a:r>
            <a:r>
              <a:rPr lang="en-GB" dirty="0"/>
              <a:t> </a:t>
            </a:r>
            <a:endParaRPr lang="id-ID" dirty="0" smtClean="0"/>
          </a:p>
          <a:p>
            <a:pPr marL="1165225" indent="-514350"/>
            <a:r>
              <a:rPr lang="en-GB" dirty="0" smtClean="0"/>
              <a:t>appearance</a:t>
            </a:r>
            <a:r>
              <a:rPr lang="id-ID" dirty="0" smtClean="0"/>
              <a:t> vs </a:t>
            </a:r>
            <a:r>
              <a:rPr lang="en-GB" dirty="0" smtClean="0"/>
              <a:t>reality</a:t>
            </a:r>
            <a:r>
              <a:rPr lang="id-ID" dirty="0" smtClean="0"/>
              <a:t>,</a:t>
            </a:r>
          </a:p>
          <a:p>
            <a:pPr marL="1165225" indent="-514350"/>
            <a:r>
              <a:rPr lang="en-GB" dirty="0"/>
              <a:t>what is </a:t>
            </a:r>
            <a:r>
              <a:rPr lang="id-ID" dirty="0" smtClean="0"/>
              <a:t>vs </a:t>
            </a:r>
            <a:r>
              <a:rPr lang="en-GB" dirty="0" smtClean="0"/>
              <a:t>what </a:t>
            </a:r>
            <a:r>
              <a:rPr lang="en-GB" dirty="0"/>
              <a:t>would seem</a:t>
            </a:r>
            <a:endParaRPr lang="id-ID" dirty="0" smtClean="0"/>
          </a:p>
          <a:p>
            <a:pPr marL="0" indent="0">
              <a:buNone/>
            </a:pPr>
            <a:r>
              <a:rPr lang="en-GB" dirty="0"/>
              <a:t> 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66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the sequence of events </a:t>
            </a:r>
            <a:r>
              <a:rPr lang="id-ID" sz="3600" dirty="0" smtClean="0"/>
              <a:t>that compose a </a:t>
            </a:r>
            <a:r>
              <a:rPr lang="en-GB" sz="3600" dirty="0" smtClean="0"/>
              <a:t>story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2453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Plot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Conflict</a:t>
            </a:r>
            <a:r>
              <a:rPr lang="id-ID" dirty="0" smtClean="0"/>
              <a:t> is </a:t>
            </a:r>
            <a:r>
              <a:rPr lang="en-GB" dirty="0" smtClean="0"/>
              <a:t>a </a:t>
            </a:r>
            <a:r>
              <a:rPr lang="en-GB" dirty="0"/>
              <a:t>clash of actions, ideas, desires or </a:t>
            </a:r>
            <a:r>
              <a:rPr lang="en-GB" dirty="0" smtClean="0"/>
              <a:t>wills</a:t>
            </a:r>
            <a:r>
              <a:rPr lang="id-ID" dirty="0" smtClean="0"/>
              <a:t>. 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It can be:</a:t>
            </a:r>
            <a:endParaRPr lang="id-ID" dirty="0" smtClean="0"/>
          </a:p>
          <a:p>
            <a:r>
              <a:rPr lang="en-GB" dirty="0"/>
              <a:t>person </a:t>
            </a:r>
            <a:r>
              <a:rPr lang="id-ID" dirty="0" smtClean="0"/>
              <a:t>vs. </a:t>
            </a:r>
            <a:r>
              <a:rPr lang="en-GB" dirty="0" smtClean="0"/>
              <a:t>person</a:t>
            </a:r>
            <a:r>
              <a:rPr lang="en-GB" dirty="0" smtClean="0"/>
              <a:t>.</a:t>
            </a:r>
            <a:endParaRPr lang="id-ID" dirty="0" smtClean="0"/>
          </a:p>
          <a:p>
            <a:r>
              <a:rPr lang="en-GB" dirty="0" smtClean="0"/>
              <a:t>person </a:t>
            </a:r>
            <a:r>
              <a:rPr lang="id-ID" dirty="0" smtClean="0"/>
              <a:t>vs. </a:t>
            </a:r>
            <a:r>
              <a:rPr lang="en-GB" dirty="0" smtClean="0"/>
              <a:t>external force</a:t>
            </a:r>
            <a:endParaRPr lang="id-ID" dirty="0" smtClean="0"/>
          </a:p>
          <a:p>
            <a:r>
              <a:rPr lang="en-GB" dirty="0" smtClean="0"/>
              <a:t>person </a:t>
            </a:r>
            <a:r>
              <a:rPr lang="id-ID" dirty="0" smtClean="0"/>
              <a:t>vs. </a:t>
            </a:r>
            <a:r>
              <a:rPr lang="en-GB" dirty="0" smtClean="0"/>
              <a:t>herself/himself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17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Plot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Artistic Unity</a:t>
            </a:r>
            <a:endParaRPr lang="id-ID" dirty="0" smtClean="0"/>
          </a:p>
          <a:p>
            <a:r>
              <a:rPr lang="id-ID" dirty="0" smtClean="0"/>
              <a:t>very significant</a:t>
            </a:r>
            <a:r>
              <a:rPr lang="en-GB" dirty="0" smtClean="0"/>
              <a:t>; </a:t>
            </a:r>
            <a:endParaRPr lang="id-ID" dirty="0" smtClean="0"/>
          </a:p>
          <a:p>
            <a:r>
              <a:rPr lang="id-ID" dirty="0" smtClean="0"/>
              <a:t>n</a:t>
            </a:r>
            <a:r>
              <a:rPr lang="en-GB" dirty="0" err="1" smtClean="0"/>
              <a:t>othing</a:t>
            </a:r>
            <a:r>
              <a:rPr lang="en-GB" dirty="0" smtClean="0"/>
              <a:t> irrelevant</a:t>
            </a:r>
            <a:r>
              <a:rPr lang="id-ID" dirty="0" smtClean="0"/>
              <a:t> exists</a:t>
            </a:r>
            <a:r>
              <a:rPr lang="en-GB" dirty="0" smtClean="0"/>
              <a:t>; </a:t>
            </a:r>
            <a:endParaRPr lang="id-ID" dirty="0" smtClean="0"/>
          </a:p>
          <a:p>
            <a:r>
              <a:rPr lang="id-ID" dirty="0"/>
              <a:t>r</a:t>
            </a:r>
            <a:r>
              <a:rPr lang="id-ID" dirty="0" smtClean="0"/>
              <a:t>elated to other part(s) of the story</a:t>
            </a:r>
            <a:r>
              <a:rPr lang="en-GB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61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Plot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Plot Manipulation and </a:t>
            </a:r>
            <a:r>
              <a:rPr lang="en-GB" dirty="0" err="1" smtClean="0"/>
              <a:t>Fabulation</a:t>
            </a:r>
            <a:endParaRPr lang="id-ID" dirty="0" smtClean="0"/>
          </a:p>
          <a:p>
            <a:r>
              <a:rPr lang="en-GB" dirty="0" smtClean="0"/>
              <a:t>any </a:t>
            </a:r>
            <a:r>
              <a:rPr lang="en-GB" dirty="0"/>
              <a:t>unjustified or unexpected turns or twists, </a:t>
            </a:r>
            <a:r>
              <a:rPr lang="en-GB" dirty="0" smtClean="0"/>
              <a:t>false </a:t>
            </a:r>
            <a:r>
              <a:rPr lang="en-GB" dirty="0"/>
              <a:t>leads, and </a:t>
            </a:r>
            <a:r>
              <a:rPr lang="en-GB" dirty="0" smtClean="0"/>
              <a:t>misleading </a:t>
            </a:r>
            <a:r>
              <a:rPr lang="en-GB" dirty="0"/>
              <a:t>information</a:t>
            </a:r>
            <a:r>
              <a:rPr lang="en-GB" dirty="0" smtClean="0"/>
              <a:t>;</a:t>
            </a:r>
            <a:endParaRPr lang="id-ID" dirty="0" smtClean="0"/>
          </a:p>
          <a:p>
            <a:r>
              <a:rPr lang="en-GB" dirty="0" err="1" smtClean="0"/>
              <a:t>fabulation</a:t>
            </a:r>
            <a:r>
              <a:rPr lang="en-GB" dirty="0" smtClean="0"/>
              <a:t> is the introduction of the unrealistic </a:t>
            </a:r>
            <a:r>
              <a:rPr lang="en-GB" dirty="0"/>
              <a:t>or gothic elements in </a:t>
            </a:r>
            <a:r>
              <a:rPr lang="en-GB" dirty="0" smtClean="0"/>
              <a:t>a realistic </a:t>
            </a:r>
            <a:r>
              <a:rPr lang="en-GB" dirty="0"/>
              <a:t>setting.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91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Plot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Story Ending</a:t>
            </a:r>
            <a:endParaRPr lang="id-ID" dirty="0" smtClean="0"/>
          </a:p>
          <a:p>
            <a:r>
              <a:rPr lang="id-ID" u="sng" dirty="0"/>
              <a:t>h</a:t>
            </a:r>
            <a:r>
              <a:rPr lang="en-GB" u="sng" dirty="0" err="1" smtClean="0"/>
              <a:t>appy</a:t>
            </a:r>
            <a:r>
              <a:rPr lang="en-GB" u="sng" dirty="0" smtClean="0"/>
              <a:t> </a:t>
            </a:r>
            <a:r>
              <a:rPr lang="en-GB" u="sng" dirty="0"/>
              <a:t>Ending</a:t>
            </a:r>
            <a:r>
              <a:rPr lang="en-GB" dirty="0"/>
              <a:t> </a:t>
            </a:r>
            <a:endParaRPr lang="id-ID" dirty="0" smtClean="0"/>
          </a:p>
          <a:p>
            <a:pPr marL="536575" indent="0">
              <a:buNone/>
            </a:pPr>
            <a:r>
              <a:rPr lang="en-GB" dirty="0" smtClean="0"/>
              <a:t>the </a:t>
            </a:r>
            <a:r>
              <a:rPr lang="en-GB" dirty="0"/>
              <a:t>stereotypical expectation is that the protagonist </a:t>
            </a:r>
            <a:r>
              <a:rPr lang="id-ID" dirty="0" smtClean="0"/>
              <a:t>can </a:t>
            </a:r>
            <a:r>
              <a:rPr lang="en-GB" dirty="0" smtClean="0"/>
              <a:t>solve </a:t>
            </a:r>
            <a:r>
              <a:rPr lang="en-GB" dirty="0"/>
              <a:t>all the problems, defeat </a:t>
            </a:r>
            <a:r>
              <a:rPr lang="en-GB" dirty="0" smtClean="0"/>
              <a:t>the</a:t>
            </a:r>
            <a:r>
              <a:rPr lang="id-ID" dirty="0" smtClean="0"/>
              <a:t> enemy</a:t>
            </a:r>
            <a:r>
              <a:rPr lang="en-GB" dirty="0" smtClean="0"/>
              <a:t>, </a:t>
            </a:r>
            <a:r>
              <a:rPr lang="en-GB" dirty="0"/>
              <a:t>win the girl, and live </a:t>
            </a:r>
            <a:r>
              <a:rPr lang="en-GB" dirty="0" smtClean="0"/>
              <a:t>happily</a:t>
            </a:r>
            <a:r>
              <a:rPr lang="id-ID" dirty="0" smtClean="0"/>
              <a:t> forever</a:t>
            </a:r>
            <a:r>
              <a:rPr lang="en-GB" dirty="0" smtClean="0"/>
              <a:t>.</a:t>
            </a:r>
            <a:endParaRPr lang="id-ID" dirty="0" smtClean="0"/>
          </a:p>
          <a:p>
            <a:r>
              <a:rPr lang="en-GB" u="sng" dirty="0"/>
              <a:t>unhappy </a:t>
            </a:r>
            <a:r>
              <a:rPr lang="en-GB" u="sng" dirty="0" smtClean="0"/>
              <a:t>ending</a:t>
            </a:r>
            <a:r>
              <a:rPr lang="en-GB" dirty="0" smtClean="0"/>
              <a:t>;</a:t>
            </a:r>
            <a:endParaRPr lang="id-ID" dirty="0" smtClean="0"/>
          </a:p>
          <a:p>
            <a:pPr marL="536575" indent="0">
              <a:buNone/>
            </a:pPr>
            <a:r>
              <a:rPr lang="en-GB" dirty="0" smtClean="0"/>
              <a:t>the </a:t>
            </a:r>
            <a:r>
              <a:rPr lang="en-GB" dirty="0"/>
              <a:t>protagonist </a:t>
            </a:r>
            <a:r>
              <a:rPr lang="id-ID" dirty="0" smtClean="0"/>
              <a:t>fails to </a:t>
            </a:r>
            <a:r>
              <a:rPr lang="en-GB" dirty="0" smtClean="0"/>
              <a:t>solve the problem, </a:t>
            </a:r>
            <a:r>
              <a:rPr lang="en-GB" dirty="0"/>
              <a:t>defeat the villain, win the </a:t>
            </a:r>
            <a:r>
              <a:rPr lang="en-GB" dirty="0" smtClean="0"/>
              <a:t>girl</a:t>
            </a:r>
            <a:r>
              <a:rPr lang="id-ID" dirty="0" smtClean="0"/>
              <a:t>.</a:t>
            </a:r>
            <a:endParaRPr lang="id-ID" dirty="0" smtClean="0"/>
          </a:p>
          <a:p>
            <a:pPr marL="536575" indent="0">
              <a:buNone/>
            </a:pPr>
            <a:r>
              <a:rPr lang="en-GB" dirty="0" smtClean="0"/>
              <a:t>for </a:t>
            </a:r>
            <a:r>
              <a:rPr lang="en-GB" dirty="0"/>
              <a:t>the writers of serious fiction, the unhappy endings are more likely to raise significant issues concerning life and living.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38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Character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416824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u="sng" dirty="0"/>
              <a:t>Character </a:t>
            </a:r>
            <a:r>
              <a:rPr lang="en-GB" sz="1800" u="sng" dirty="0" smtClean="0"/>
              <a:t>Types</a:t>
            </a:r>
            <a:endParaRPr lang="id-ID" sz="1800" dirty="0" smtClean="0"/>
          </a:p>
          <a:p>
            <a:r>
              <a:rPr lang="en-GB" sz="1800" dirty="0" smtClean="0"/>
              <a:t>a </a:t>
            </a:r>
            <a:r>
              <a:rPr lang="en-GB" sz="1800" dirty="0"/>
              <a:t>Flat character </a:t>
            </a:r>
            <a:endParaRPr lang="id-ID" sz="1800" dirty="0" smtClean="0"/>
          </a:p>
          <a:p>
            <a:r>
              <a:rPr lang="en-GB" sz="1800" dirty="0" smtClean="0"/>
              <a:t>a </a:t>
            </a:r>
            <a:r>
              <a:rPr lang="en-GB" sz="1800" dirty="0"/>
              <a:t>Round character </a:t>
            </a:r>
            <a:r>
              <a:rPr lang="id-ID" sz="1800" dirty="0" smtClean="0"/>
              <a:t>(</a:t>
            </a:r>
            <a:r>
              <a:rPr lang="en-GB" sz="1800" dirty="0" smtClean="0"/>
              <a:t>complex </a:t>
            </a:r>
            <a:r>
              <a:rPr lang="en-GB" sz="1800" dirty="0"/>
              <a:t>and </a:t>
            </a:r>
            <a:r>
              <a:rPr lang="en-GB" sz="1800" dirty="0" smtClean="0"/>
              <a:t>many-sided</a:t>
            </a:r>
            <a:r>
              <a:rPr lang="id-ID" sz="1800" dirty="0" smtClean="0"/>
              <a:t>)</a:t>
            </a:r>
            <a:r>
              <a:rPr lang="en-GB" sz="1800" dirty="0" smtClean="0"/>
              <a:t> </a:t>
            </a:r>
            <a:endParaRPr lang="id-ID" sz="1800" dirty="0" smtClean="0"/>
          </a:p>
          <a:p>
            <a:r>
              <a:rPr lang="en-GB" sz="1800" dirty="0" smtClean="0"/>
              <a:t>a </a:t>
            </a:r>
            <a:r>
              <a:rPr lang="en-GB" sz="1800" dirty="0"/>
              <a:t>Stock character </a:t>
            </a:r>
            <a:r>
              <a:rPr lang="id-ID" sz="1800" dirty="0" smtClean="0"/>
              <a:t> (</a:t>
            </a:r>
            <a:r>
              <a:rPr lang="en-GB" sz="1800" dirty="0" smtClean="0"/>
              <a:t>stereotyped character</a:t>
            </a:r>
            <a:r>
              <a:rPr lang="id-ID" sz="1800" dirty="0" smtClean="0"/>
              <a:t>)</a:t>
            </a:r>
            <a:r>
              <a:rPr lang="en-GB" sz="1800" dirty="0" smtClean="0"/>
              <a:t> </a:t>
            </a:r>
            <a:endParaRPr lang="id-ID" sz="1800" dirty="0" smtClean="0"/>
          </a:p>
          <a:p>
            <a:r>
              <a:rPr lang="en-GB" sz="1800" dirty="0" smtClean="0"/>
              <a:t>a </a:t>
            </a:r>
            <a:r>
              <a:rPr lang="en-GB" sz="1800" dirty="0"/>
              <a:t>Static character </a:t>
            </a:r>
            <a:r>
              <a:rPr lang="id-ID" sz="1800" dirty="0" smtClean="0"/>
              <a:t> (</a:t>
            </a:r>
            <a:r>
              <a:rPr lang="en-GB" sz="1800" dirty="0" smtClean="0"/>
              <a:t>remain </a:t>
            </a:r>
            <a:r>
              <a:rPr lang="en-GB" sz="1800" dirty="0"/>
              <a:t>the same from the beginning </a:t>
            </a:r>
            <a:r>
              <a:rPr lang="en-GB" sz="1800" dirty="0" smtClean="0"/>
              <a:t>to </a:t>
            </a:r>
            <a:r>
              <a:rPr lang="en-GB" sz="1800" dirty="0"/>
              <a:t>the </a:t>
            </a:r>
            <a:r>
              <a:rPr lang="en-GB" sz="1800" dirty="0" smtClean="0"/>
              <a:t>end</a:t>
            </a:r>
            <a:r>
              <a:rPr lang="id-ID" sz="1800" dirty="0" smtClean="0"/>
              <a:t> of the story)</a:t>
            </a:r>
            <a:r>
              <a:rPr lang="en-GB" sz="1800" dirty="0" smtClean="0"/>
              <a:t> </a:t>
            </a:r>
            <a:endParaRPr lang="id-ID" sz="1800" dirty="0" smtClean="0"/>
          </a:p>
          <a:p>
            <a:r>
              <a:rPr lang="en-GB" sz="1800" dirty="0" smtClean="0"/>
              <a:t>a </a:t>
            </a:r>
            <a:r>
              <a:rPr lang="en-GB" sz="1800" dirty="0" smtClean="0"/>
              <a:t>Dynamic</a:t>
            </a:r>
            <a:r>
              <a:rPr lang="id-ID" sz="1800" dirty="0" smtClean="0"/>
              <a:t> (</a:t>
            </a:r>
            <a:r>
              <a:rPr lang="en-GB" sz="1800" dirty="0" smtClean="0"/>
              <a:t>undergoes </a:t>
            </a:r>
            <a:r>
              <a:rPr lang="en-GB" sz="1800" dirty="0"/>
              <a:t>permanent </a:t>
            </a:r>
            <a:r>
              <a:rPr lang="en-GB" sz="1800" dirty="0" smtClean="0"/>
              <a:t>change</a:t>
            </a:r>
            <a:r>
              <a:rPr lang="id-ID" sz="1800" dirty="0" smtClean="0"/>
              <a:t>)</a:t>
            </a:r>
            <a:r>
              <a:rPr lang="en-GB" sz="1800" dirty="0" smtClean="0"/>
              <a:t> </a:t>
            </a:r>
            <a:endParaRPr lang="id-ID" sz="1800" dirty="0" smtClean="0"/>
          </a:p>
          <a:p>
            <a:pPr marL="0" indent="0">
              <a:buNone/>
            </a:pPr>
            <a:endParaRPr lang="id-ID" sz="1800" dirty="0" smtClean="0"/>
          </a:p>
          <a:p>
            <a:pPr marL="0" indent="0">
              <a:buNone/>
            </a:pPr>
            <a:r>
              <a:rPr lang="en-GB" sz="1800" dirty="0" err="1" smtClean="0"/>
              <a:t>Th</a:t>
            </a:r>
            <a:r>
              <a:rPr lang="id-ID" sz="1800" dirty="0" smtClean="0"/>
              <a:t>e</a:t>
            </a:r>
            <a:r>
              <a:rPr lang="en-GB" sz="1800" dirty="0" smtClean="0"/>
              <a:t> </a:t>
            </a:r>
            <a:r>
              <a:rPr lang="en-GB" sz="1800" dirty="0"/>
              <a:t>change must </a:t>
            </a:r>
            <a:r>
              <a:rPr lang="en-GB" sz="1800" dirty="0" smtClean="0"/>
              <a:t>be</a:t>
            </a:r>
            <a:r>
              <a:rPr lang="id-ID" sz="1800" dirty="0" smtClean="0"/>
              <a:t>:</a:t>
            </a:r>
            <a:r>
              <a:rPr lang="en-GB" sz="1800" dirty="0" smtClean="0"/>
              <a:t> </a:t>
            </a:r>
            <a:endParaRPr lang="id-ID" sz="1800" dirty="0" smtClean="0"/>
          </a:p>
          <a:p>
            <a:r>
              <a:rPr lang="id-ID" sz="1800" dirty="0" smtClean="0"/>
              <a:t>1. </a:t>
            </a:r>
            <a:r>
              <a:rPr lang="en-GB" sz="1800" dirty="0" smtClean="0"/>
              <a:t>within </a:t>
            </a:r>
            <a:r>
              <a:rPr lang="en-GB" sz="1800" dirty="0"/>
              <a:t>the possibilities of the character; </a:t>
            </a:r>
            <a:endParaRPr lang="id-ID" sz="1800" dirty="0" smtClean="0"/>
          </a:p>
          <a:p>
            <a:r>
              <a:rPr lang="id-ID" sz="1800" dirty="0" smtClean="0"/>
              <a:t>2. </a:t>
            </a:r>
            <a:r>
              <a:rPr lang="en-GB" sz="1800" dirty="0" smtClean="0"/>
              <a:t>sufficiently </a:t>
            </a:r>
            <a:r>
              <a:rPr lang="en-GB" sz="1800" dirty="0"/>
              <a:t>motivated; and </a:t>
            </a:r>
            <a:endParaRPr lang="id-ID" sz="1800" dirty="0" smtClean="0"/>
          </a:p>
          <a:p>
            <a:r>
              <a:rPr lang="id-ID" sz="1800" dirty="0" smtClean="0"/>
              <a:t>3. </a:t>
            </a:r>
            <a:r>
              <a:rPr lang="en-GB" sz="1800" dirty="0" smtClean="0"/>
              <a:t>allowed </a:t>
            </a:r>
            <a:r>
              <a:rPr lang="en-GB" sz="1800" dirty="0"/>
              <a:t>sufficient time for change.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4705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Character</a:t>
            </a:r>
            <a:r>
              <a:rPr lang="id-ID" b="1" dirty="0" smtClean="0"/>
              <a:t> (contd)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Protagonist and </a:t>
            </a:r>
            <a:r>
              <a:rPr lang="en-GB" dirty="0" smtClean="0"/>
              <a:t>Antagonist</a:t>
            </a:r>
            <a:endParaRPr lang="id-ID" dirty="0" smtClean="0"/>
          </a:p>
          <a:p>
            <a:r>
              <a:rPr lang="en-GB" dirty="0" smtClean="0"/>
              <a:t>the </a:t>
            </a:r>
            <a:r>
              <a:rPr lang="en-GB" dirty="0"/>
              <a:t>protagonist </a:t>
            </a:r>
            <a:r>
              <a:rPr lang="id-ID" dirty="0" smtClean="0"/>
              <a:t> (</a:t>
            </a:r>
            <a:r>
              <a:rPr lang="en-GB" dirty="0" smtClean="0"/>
              <a:t>the </a:t>
            </a:r>
            <a:r>
              <a:rPr lang="en-GB" dirty="0"/>
              <a:t>central </a:t>
            </a:r>
            <a:r>
              <a:rPr lang="en-GB" dirty="0" smtClean="0"/>
              <a:t>character</a:t>
            </a:r>
            <a:r>
              <a:rPr lang="id-ID" dirty="0" smtClean="0"/>
              <a:t>)</a:t>
            </a:r>
            <a:endParaRPr lang="id-ID" dirty="0" smtClean="0"/>
          </a:p>
          <a:p>
            <a:r>
              <a:rPr lang="en-GB" dirty="0"/>
              <a:t>the antagonists </a:t>
            </a:r>
            <a:r>
              <a:rPr lang="id-ID" dirty="0" smtClean="0"/>
              <a:t>(</a:t>
            </a:r>
            <a:r>
              <a:rPr lang="en-GB" dirty="0" smtClean="0"/>
              <a:t>forces against</a:t>
            </a:r>
            <a:r>
              <a:rPr lang="id-ID" dirty="0" smtClean="0"/>
              <a:t> the protagonist</a:t>
            </a:r>
            <a:r>
              <a:rPr lang="en-GB" dirty="0" smtClean="0"/>
              <a:t>, </a:t>
            </a:r>
            <a:r>
              <a:rPr lang="en-GB" dirty="0"/>
              <a:t>whether persons, things, conventions of society, or traits of their own </a:t>
            </a:r>
            <a:r>
              <a:rPr lang="en-GB" dirty="0" smtClean="0"/>
              <a:t>character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18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controlling idea or central </a:t>
            </a:r>
            <a:r>
              <a:rPr lang="en-GB" dirty="0" smtClean="0"/>
              <a:t>insight.</a:t>
            </a:r>
            <a:endParaRPr lang="id-ID" dirty="0" smtClean="0"/>
          </a:p>
          <a:p>
            <a:r>
              <a:rPr lang="en-GB" dirty="0" smtClean="0"/>
              <a:t>It </a:t>
            </a:r>
            <a:r>
              <a:rPr lang="en-GB" dirty="0"/>
              <a:t>can be </a:t>
            </a:r>
            <a:endParaRPr lang="id-ID" dirty="0" smtClean="0"/>
          </a:p>
          <a:p>
            <a:pPr marL="811213" lvl="1" indent="-354013">
              <a:buNone/>
            </a:pPr>
            <a:r>
              <a:rPr lang="en-GB" dirty="0" smtClean="0"/>
              <a:t>1</a:t>
            </a:r>
            <a:r>
              <a:rPr lang="en-GB" dirty="0"/>
              <a:t>. </a:t>
            </a:r>
            <a:r>
              <a:rPr lang="id-ID" dirty="0" smtClean="0"/>
              <a:t>	</a:t>
            </a:r>
            <a:r>
              <a:rPr lang="en-GB" dirty="0" smtClean="0"/>
              <a:t>a </a:t>
            </a:r>
            <a:r>
              <a:rPr lang="en-GB" dirty="0"/>
              <a:t>revelation of human character; </a:t>
            </a:r>
            <a:endParaRPr lang="id-ID" dirty="0" smtClean="0"/>
          </a:p>
          <a:p>
            <a:pPr marL="811213" lvl="1" indent="-354013">
              <a:buNone/>
            </a:pPr>
            <a:r>
              <a:rPr lang="en-GB" dirty="0" smtClean="0"/>
              <a:t>2</a:t>
            </a:r>
            <a:r>
              <a:rPr lang="en-GB" dirty="0"/>
              <a:t>. </a:t>
            </a:r>
            <a:r>
              <a:rPr lang="id-ID" dirty="0" smtClean="0"/>
              <a:t>	</a:t>
            </a:r>
            <a:r>
              <a:rPr lang="en-GB" dirty="0" smtClean="0"/>
              <a:t>may </a:t>
            </a:r>
            <a:r>
              <a:rPr lang="en-GB" dirty="0"/>
              <a:t>be stated briefly or at great length; </a:t>
            </a:r>
            <a:r>
              <a:rPr lang="en-GB" dirty="0" smtClean="0"/>
              <a:t>and</a:t>
            </a:r>
            <a:endParaRPr lang="id-ID" dirty="0" smtClean="0"/>
          </a:p>
          <a:p>
            <a:pPr marL="811213" lvl="1" indent="-354013">
              <a:buNone/>
            </a:pPr>
            <a:r>
              <a:rPr lang="en-GB" dirty="0" smtClean="0"/>
              <a:t>3</a:t>
            </a:r>
            <a:r>
              <a:rPr lang="en-GB" dirty="0"/>
              <a:t>. </a:t>
            </a:r>
            <a:r>
              <a:rPr lang="id-ID" dirty="0" smtClean="0"/>
              <a:t>	</a:t>
            </a:r>
            <a:r>
              <a:rPr lang="en-GB" dirty="0" smtClean="0"/>
              <a:t>a </a:t>
            </a:r>
            <a:r>
              <a:rPr lang="en-GB" dirty="0"/>
              <a:t>theme is not the "moral" of the story.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03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</TotalTime>
  <Words>533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  Elements of Fiction</vt:lpstr>
      <vt:lpstr>Plot</vt:lpstr>
      <vt:lpstr>Plot (contd)</vt:lpstr>
      <vt:lpstr>Plot (contd)</vt:lpstr>
      <vt:lpstr>Plot (contd)</vt:lpstr>
      <vt:lpstr>Plot (contd)</vt:lpstr>
      <vt:lpstr>Character (contd)</vt:lpstr>
      <vt:lpstr>Character (contd)</vt:lpstr>
      <vt:lpstr>Theme</vt:lpstr>
      <vt:lpstr>Theme (contd)</vt:lpstr>
      <vt:lpstr>Theme (contd)</vt:lpstr>
      <vt:lpstr>Points Of View </vt:lpstr>
      <vt:lpstr>Points Of View (contd)</vt:lpstr>
      <vt:lpstr>Symbol</vt:lpstr>
      <vt:lpstr>Symbol (contd)</vt:lpstr>
      <vt:lpstr>Irony</vt:lpstr>
      <vt:lpstr>Irony (contd)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in American Literature</dc:title>
  <dc:creator>FM</dc:creator>
  <cp:lastModifiedBy>FM</cp:lastModifiedBy>
  <cp:revision>14</cp:revision>
  <dcterms:created xsi:type="dcterms:W3CDTF">2011-07-16T14:46:44Z</dcterms:created>
  <dcterms:modified xsi:type="dcterms:W3CDTF">2011-07-17T01:47:08Z</dcterms:modified>
</cp:coreProperties>
</file>