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4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4572C-3F4B-4F28-9A7A-433593C3EEA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5B11A-4776-49B5-9442-35B63C12F1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2F7240-72F5-479B-AA08-E8FEE80E6EB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7F50B-F67D-45B1-9033-88EA401B85B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112046-8DCE-41BD-B325-C311BF094B7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E1883B-86BD-4BBF-9BB1-E61362F623A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A0ED8B-6C6B-405C-A8ED-5B22EA635862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2D816A-FBDF-4625-A682-4303FE620EE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1BD63A-A70C-4F72-A56D-F4219FDDDA7F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B5ECEE-022E-4371-8F43-92318E369411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A84DF3-BC3D-4D1F-B870-B6AB930298A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4122E1-43D1-420F-86E8-E38187B071B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886CE-7EE6-4AC6-8312-1B563B045E87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FFB34-08FF-4099-86EE-6D86840287A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4E70E-9A12-4ED0-9F0B-87E9DF0CA66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AECB4D-B0E5-414A-9568-95BA5342DD0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B7DFF9-4717-45C9-9D3C-E6EF1A07116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613752-D973-484E-878A-3729DA265F0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2E69-94CC-4DB5-95BA-2B5BF875FAF5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00D3-ACB8-447A-9FD3-43832A9FB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2E69-94CC-4DB5-95BA-2B5BF875FAF5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00D3-ACB8-447A-9FD3-43832A9FB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2E69-94CC-4DB5-95BA-2B5BF875FAF5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00D3-ACB8-447A-9FD3-43832A9FB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2E69-94CC-4DB5-95BA-2B5BF875FAF5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00D3-ACB8-447A-9FD3-43832A9FB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2E69-94CC-4DB5-95BA-2B5BF875FAF5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00D3-ACB8-447A-9FD3-43832A9FB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2E69-94CC-4DB5-95BA-2B5BF875FAF5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00D3-ACB8-447A-9FD3-43832A9FB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2E69-94CC-4DB5-95BA-2B5BF875FAF5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00D3-ACB8-447A-9FD3-43832A9FB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2E69-94CC-4DB5-95BA-2B5BF875FAF5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00D3-ACB8-447A-9FD3-43832A9FB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2E69-94CC-4DB5-95BA-2B5BF875FAF5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00D3-ACB8-447A-9FD3-43832A9FB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2E69-94CC-4DB5-95BA-2B5BF875FAF5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00D3-ACB8-447A-9FD3-43832A9FB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32E69-94CC-4DB5-95BA-2B5BF875FAF5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600D3-ACB8-447A-9FD3-43832A9FB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32E69-94CC-4DB5-95BA-2B5BF875FAF5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600D3-ACB8-447A-9FD3-43832A9FB1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33600"/>
            <a:ext cx="82296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smtClean="0"/>
              <a:t>RETORIKA, </a:t>
            </a:r>
            <a:br>
              <a:rPr lang="en-US" sz="5400" smtClean="0"/>
            </a:br>
            <a:r>
              <a:rPr lang="en-US" sz="5400" smtClean="0"/>
              <a:t>SENI BERKOMUNIKASI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PRINSIP KOMUNIKASI EFEKTIF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038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REACH</a:t>
            </a:r>
            <a:r>
              <a:rPr lang="en-US" dirty="0" smtClean="0"/>
              <a:t>,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merengkuh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endParaRPr lang="en-US" dirty="0" smtClean="0"/>
          </a:p>
          <a:p>
            <a:pPr eaLnBrk="1" hangingPunct="1"/>
            <a:r>
              <a:rPr lang="en-US" i="1" dirty="0" smtClean="0"/>
              <a:t>Respect</a:t>
            </a:r>
            <a:r>
              <a:rPr lang="en-US" dirty="0" smtClean="0"/>
              <a:t> =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hormat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menghargai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Empathy = </a:t>
            </a:r>
            <a:r>
              <a:rPr lang="en-US" dirty="0" err="1" smtClean="0"/>
              <a:t>paham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eaLnBrk="1" hangingPunct="1"/>
            <a:r>
              <a:rPr lang="en-US" i="1" dirty="0" smtClean="0"/>
              <a:t>Audible</a:t>
            </a:r>
            <a:r>
              <a:rPr lang="en-US" dirty="0" smtClean="0"/>
              <a:t> =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didengar</a:t>
            </a:r>
            <a:r>
              <a:rPr lang="en-US" dirty="0" smtClean="0"/>
              <a:t>/</a:t>
            </a:r>
            <a:r>
              <a:rPr lang="en-US" dirty="0" err="1" smtClean="0"/>
              <a:t>dimengerti</a:t>
            </a:r>
            <a:endParaRPr lang="en-US" dirty="0" smtClean="0"/>
          </a:p>
          <a:p>
            <a:pPr eaLnBrk="1" hangingPunct="1"/>
            <a:r>
              <a:rPr lang="en-US" i="1" dirty="0" smtClean="0"/>
              <a:t>Clarity</a:t>
            </a:r>
            <a:r>
              <a:rPr lang="en-US" dirty="0" smtClean="0"/>
              <a:t> = </a:t>
            </a:r>
            <a:r>
              <a:rPr lang="en-US" dirty="0" err="1" smtClean="0"/>
              <a:t>kejelasan</a:t>
            </a:r>
            <a:endParaRPr lang="en-US" dirty="0" smtClean="0"/>
          </a:p>
          <a:p>
            <a:pPr eaLnBrk="1" hangingPunct="1"/>
            <a:r>
              <a:rPr lang="en-US" i="1" dirty="0" smtClean="0"/>
              <a:t>Humble</a:t>
            </a:r>
            <a:r>
              <a:rPr lang="en-US" dirty="0" smtClean="0"/>
              <a:t> =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RESPECT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Sikap hormat dan menghargai lawan bicara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Pada prinsipnya manusia ingin dihargai dan dianggap penting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Sikap respect akan membuka kemungki-nan terjalinnya komunikasi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Samuel Johnson: </a:t>
            </a:r>
            <a:r>
              <a:rPr lang="en-US" i="1" smtClean="0"/>
              <a:t>there will be no RES-PECT without TRUST, and there is no TRUST without INTEGRITY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EMPHATY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28800"/>
            <a:ext cx="9144000" cy="4495800"/>
          </a:xfrm>
        </p:spPr>
        <p:txBody>
          <a:bodyPr/>
          <a:lstStyle/>
          <a:p>
            <a:pPr eaLnBrk="1" hangingPunct="1"/>
            <a:r>
              <a:rPr lang="en-US" sz="2800" smtClean="0"/>
              <a:t>Kemampuan untuk menempatkan diri kita pada situasi atau kondisi yang dihadapi orang lain</a:t>
            </a:r>
          </a:p>
          <a:p>
            <a:pPr eaLnBrk="1" hangingPunct="1"/>
            <a:r>
              <a:rPr lang="en-US" sz="2800" smtClean="0"/>
              <a:t>Kemampuan untuk </a:t>
            </a:r>
            <a:r>
              <a:rPr lang="en-US" sz="2800" b="1" i="1" smtClean="0"/>
              <a:t>mendengar</a:t>
            </a:r>
            <a:r>
              <a:rPr lang="en-US" sz="2800" smtClean="0"/>
              <a:t> dan bersikap </a:t>
            </a:r>
            <a:r>
              <a:rPr lang="id-ID" sz="2800" smtClean="0"/>
              <a:t>reseptif</a:t>
            </a:r>
            <a:r>
              <a:rPr lang="en-US" sz="2800" smtClean="0"/>
              <a:t> atau siap menerima masukan/umpan balik</a:t>
            </a:r>
          </a:p>
          <a:p>
            <a:pPr eaLnBrk="1" hangingPunct="1"/>
            <a:r>
              <a:rPr lang="en-US" sz="2800" smtClean="0"/>
              <a:t>Kita perlu mengerti dan memahami dengan cermat kondisi lawan bicara</a:t>
            </a:r>
          </a:p>
          <a:p>
            <a:pPr eaLnBrk="1" hangingPunct="1"/>
            <a:r>
              <a:rPr lang="en-US" sz="2800" smtClean="0"/>
              <a:t>Empati akan memudahkan kita memilih cara dan sikap yang tepat agar penerima pesan mudah diterima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/>
              <a:t>AUDIBLE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6868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Pesan dapat didengar dan dimengerti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Kunci utama agar pesan bersifat audible: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a) susun pesan sesederhana mungkin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b) fokus pada informasi penting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c) gunakan ilustrasi/analogi utk memperjelas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d) taruhlah perhatian pada fasilitas yang ada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dan lingkungan di sekitar Anda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e) selalu menyiapkan rencana (pesan)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       cadangan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CLARITY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038600"/>
          </a:xfrm>
        </p:spPr>
        <p:txBody>
          <a:bodyPr/>
          <a:lstStyle/>
          <a:p>
            <a:pPr eaLnBrk="1" hangingPunct="1"/>
            <a:r>
              <a:rPr lang="en-US" smtClean="0"/>
              <a:t>Pesan harus jelas sehingga tidak menim-bulkan multiinterpretasi</a:t>
            </a:r>
          </a:p>
          <a:p>
            <a:pPr eaLnBrk="1" hangingPunct="1"/>
            <a:r>
              <a:rPr lang="en-US" smtClean="0"/>
              <a:t>Berkaitan dengan kualitas suara </a:t>
            </a:r>
          </a:p>
          <a:p>
            <a:pPr eaLnBrk="1" hangingPunct="1"/>
            <a:r>
              <a:rPr lang="en-US" smtClean="0"/>
              <a:t>Berkaitan dengan pilihan bahasa (kata, kalimat) yang kita gunakan</a:t>
            </a:r>
          </a:p>
          <a:p>
            <a:pPr eaLnBrk="1" hangingPunct="1"/>
            <a:r>
              <a:rPr lang="en-US" smtClean="0"/>
              <a:t>Berkaitan dengan pengorganisasian ide (pesan)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HUMBLE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3733800"/>
          </a:xfrm>
        </p:spPr>
        <p:txBody>
          <a:bodyPr/>
          <a:lstStyle/>
          <a:p>
            <a:pPr eaLnBrk="1" hangingPunct="1"/>
            <a:r>
              <a:rPr lang="en-US" smtClean="0"/>
              <a:t>Adalah sikap rendah hati</a:t>
            </a:r>
          </a:p>
          <a:p>
            <a:pPr eaLnBrk="1" hangingPunct="1"/>
            <a:r>
              <a:rPr lang="en-US" smtClean="0"/>
              <a:t>Merupakan unsur yang terkait dengan prinsip pertama (</a:t>
            </a:r>
            <a:r>
              <a:rPr lang="en-US" i="1" smtClean="0"/>
              <a:t>respect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Rendah hati akan memunculkan sikap menghormati orang lain</a:t>
            </a:r>
          </a:p>
          <a:p>
            <a:pPr eaLnBrk="1" hangingPunct="1"/>
            <a:r>
              <a:rPr lang="en-US" i="1" smtClean="0"/>
              <a:t>Rendah hati</a:t>
            </a:r>
            <a:r>
              <a:rPr lang="en-US" smtClean="0"/>
              <a:t> versus </a:t>
            </a:r>
            <a:r>
              <a:rPr lang="en-US" i="1" smtClean="0"/>
              <a:t>rendah diri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TEAM 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Prinsip komunikasi di atas juga berlaku untuk komunikasi dalam/antar</a:t>
            </a:r>
            <a:r>
              <a:rPr lang="id-ID" smtClean="0"/>
              <a:t> </a:t>
            </a:r>
            <a:r>
              <a:rPr lang="en-US" smtClean="0"/>
              <a:t>kelompok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Komponen  penting dalam  membangun organisasi (teamwork) yaitu komunikasi yang efektif dalam team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TEAM: akronim dari </a:t>
            </a:r>
            <a:r>
              <a:rPr lang="en-US" i="1" smtClean="0"/>
              <a:t>Together Everyone Achieve More”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Kondisi tersebut akan menghadirkan </a:t>
            </a:r>
            <a:r>
              <a:rPr lang="en-US" b="1" i="1" smtClean="0"/>
              <a:t>sinergi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EFEKTIVITAS KOMUNIKASI</a:t>
            </a:r>
          </a:p>
        </p:txBody>
      </p:sp>
      <p:sp>
        <p:nvSpPr>
          <p:cNvPr id="17411" name="Oval 8"/>
          <p:cNvSpPr>
            <a:spLocks noChangeArrowheads="1"/>
          </p:cNvSpPr>
          <p:nvPr/>
        </p:nvSpPr>
        <p:spPr bwMode="auto">
          <a:xfrm>
            <a:off x="1143000" y="2971800"/>
            <a:ext cx="44196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FRAME OF </a:t>
            </a:r>
          </a:p>
          <a:p>
            <a:r>
              <a:rPr lang="en-US"/>
              <a:t>REFEREN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id-ID" smtClean="0"/>
          </a:p>
        </p:txBody>
      </p:sp>
      <p:sp>
        <p:nvSpPr>
          <p:cNvPr id="17413" name="Oval 11"/>
          <p:cNvSpPr>
            <a:spLocks noChangeArrowheads="1"/>
          </p:cNvSpPr>
          <p:nvPr/>
        </p:nvSpPr>
        <p:spPr bwMode="auto">
          <a:xfrm>
            <a:off x="3886200" y="2895600"/>
            <a:ext cx="42672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marL="1200150" algn="ctr"/>
            <a:r>
              <a:rPr lang="en-US"/>
              <a:t>FIELD OF </a:t>
            </a:r>
          </a:p>
          <a:p>
            <a:pPr marL="1200150" algn="ctr"/>
            <a:r>
              <a:rPr lang="en-US"/>
              <a:t>EXPERIENCE</a:t>
            </a:r>
          </a:p>
        </p:txBody>
      </p:sp>
      <p:sp>
        <p:nvSpPr>
          <p:cNvPr id="17414" name="Line 12"/>
          <p:cNvSpPr>
            <a:spLocks noChangeShapeType="1"/>
          </p:cNvSpPr>
          <p:nvPr/>
        </p:nvSpPr>
        <p:spPr bwMode="auto">
          <a:xfrm>
            <a:off x="4419600" y="3124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5" name="Oval 15"/>
          <p:cNvSpPr>
            <a:spLocks noChangeArrowheads="1"/>
          </p:cNvSpPr>
          <p:nvPr/>
        </p:nvSpPr>
        <p:spPr bwMode="auto">
          <a:xfrm>
            <a:off x="3429000" y="3200400"/>
            <a:ext cx="22098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416" name="Line 16"/>
          <p:cNvSpPr>
            <a:spLocks noChangeShapeType="1"/>
          </p:cNvSpPr>
          <p:nvPr/>
        </p:nvSpPr>
        <p:spPr bwMode="auto">
          <a:xfrm flipV="1">
            <a:off x="3810000" y="35052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7" name="Line 17"/>
          <p:cNvSpPr>
            <a:spLocks noChangeShapeType="1"/>
          </p:cNvSpPr>
          <p:nvPr/>
        </p:nvSpPr>
        <p:spPr bwMode="auto">
          <a:xfrm flipV="1">
            <a:off x="3810000" y="36576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8" name="Line 18"/>
          <p:cNvSpPr>
            <a:spLocks noChangeShapeType="1"/>
          </p:cNvSpPr>
          <p:nvPr/>
        </p:nvSpPr>
        <p:spPr bwMode="auto">
          <a:xfrm flipV="1">
            <a:off x="3810000" y="38100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9" name="Line 19"/>
          <p:cNvSpPr>
            <a:spLocks noChangeShapeType="1"/>
          </p:cNvSpPr>
          <p:nvPr/>
        </p:nvSpPr>
        <p:spPr bwMode="auto">
          <a:xfrm flipV="1">
            <a:off x="3810000" y="3962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0" name="Line 20"/>
          <p:cNvSpPr>
            <a:spLocks noChangeShapeType="1"/>
          </p:cNvSpPr>
          <p:nvPr/>
        </p:nvSpPr>
        <p:spPr bwMode="auto">
          <a:xfrm flipV="1">
            <a:off x="3810000" y="41910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1" name="Line 21"/>
          <p:cNvSpPr>
            <a:spLocks noChangeShapeType="1"/>
          </p:cNvSpPr>
          <p:nvPr/>
        </p:nvSpPr>
        <p:spPr bwMode="auto">
          <a:xfrm flipV="1">
            <a:off x="3810000" y="4343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2" name="Line 22"/>
          <p:cNvSpPr>
            <a:spLocks noChangeShapeType="1"/>
          </p:cNvSpPr>
          <p:nvPr/>
        </p:nvSpPr>
        <p:spPr bwMode="auto">
          <a:xfrm flipV="1">
            <a:off x="3810000" y="44958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3" name="Line 23"/>
          <p:cNvSpPr>
            <a:spLocks noChangeShapeType="1"/>
          </p:cNvSpPr>
          <p:nvPr/>
        </p:nvSpPr>
        <p:spPr bwMode="auto">
          <a:xfrm flipV="1">
            <a:off x="3810000" y="46482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4" name="Line 24"/>
          <p:cNvSpPr>
            <a:spLocks noChangeShapeType="1"/>
          </p:cNvSpPr>
          <p:nvPr/>
        </p:nvSpPr>
        <p:spPr bwMode="auto">
          <a:xfrm>
            <a:off x="3962400" y="3429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5" name="Line 25"/>
          <p:cNvSpPr>
            <a:spLocks noChangeShapeType="1"/>
          </p:cNvSpPr>
          <p:nvPr/>
        </p:nvSpPr>
        <p:spPr bwMode="auto">
          <a:xfrm>
            <a:off x="4191000" y="3429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6" name="Line 26"/>
          <p:cNvSpPr>
            <a:spLocks noChangeShapeType="1"/>
          </p:cNvSpPr>
          <p:nvPr/>
        </p:nvSpPr>
        <p:spPr bwMode="auto">
          <a:xfrm>
            <a:off x="4419600" y="3429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7" name="Line 27"/>
          <p:cNvSpPr>
            <a:spLocks noChangeShapeType="1"/>
          </p:cNvSpPr>
          <p:nvPr/>
        </p:nvSpPr>
        <p:spPr bwMode="auto">
          <a:xfrm>
            <a:off x="4648200" y="3429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8" name="Line 28"/>
          <p:cNvSpPr>
            <a:spLocks noChangeShapeType="1"/>
          </p:cNvSpPr>
          <p:nvPr/>
        </p:nvSpPr>
        <p:spPr bwMode="auto">
          <a:xfrm>
            <a:off x="4876800" y="3429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29" name="Line 29"/>
          <p:cNvSpPr>
            <a:spLocks noChangeShapeType="1"/>
          </p:cNvSpPr>
          <p:nvPr/>
        </p:nvSpPr>
        <p:spPr bwMode="auto">
          <a:xfrm>
            <a:off x="5105400" y="34290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/>
          <a:lstStyle/>
          <a:p>
            <a:pPr eaLnBrk="1" hangingPunct="1">
              <a:tabLst>
                <a:tab pos="4216400" algn="l"/>
              </a:tabLst>
            </a:pPr>
            <a:r>
              <a:rPr lang="id-ID" sz="2400" smtClean="0"/>
              <a:t>Efektivitas komunikasi sangat ditentukan oleh faktor kerangka acuan (</a:t>
            </a:r>
            <a:r>
              <a:rPr lang="id-ID" sz="2400" i="1" smtClean="0"/>
              <a:t>frame of reference</a:t>
            </a:r>
            <a:r>
              <a:rPr lang="id-ID" sz="2400" smtClean="0"/>
              <a:t>) dan cakupan pengalaman (</a:t>
            </a:r>
            <a:r>
              <a:rPr lang="id-ID" sz="2400" i="1" smtClean="0"/>
              <a:t>field of experince</a:t>
            </a:r>
            <a:r>
              <a:rPr lang="id-ID" sz="2400" smtClean="0"/>
              <a:t>) yang dimiliki oleh Pembicara (0-1) dan Pendengar (0-2).</a:t>
            </a:r>
          </a:p>
          <a:p>
            <a:pPr eaLnBrk="1" hangingPunct="1">
              <a:tabLst>
                <a:tab pos="4216400" algn="l"/>
              </a:tabLst>
            </a:pPr>
            <a:r>
              <a:rPr lang="id-ID" sz="2400" smtClean="0"/>
              <a:t>Daerah yang diarsir menunjukkan kesamaan acuan dan pengalaman antara 0-1 dan 0-2. Artinya, jika 0-1 dan 0-2 memiliki acuan dan pengalaman yang relatif sama, maka komunikasi akan berjalan dengan lancar. Daerah yang diarsir semakin luas, berarti komunikasi makin efektif.</a:t>
            </a:r>
          </a:p>
          <a:p>
            <a:pPr eaLnBrk="1" hangingPunct="1">
              <a:tabLst>
                <a:tab pos="4216400" algn="l"/>
              </a:tabLst>
            </a:pPr>
            <a:r>
              <a:rPr lang="id-ID" sz="2400" smtClean="0"/>
              <a:t>Sebagai ilustrasi, jika Anda (mahasiswa) akan berkomu-nikasi dengan seorang petani, harus ada upaya menya-makan atau “mendekati” acuan (kemampuan berpikir) dan pengalaman yang dimiliki oleh petani. Dengan demikian, komunikasi akan bisa berjalan dengan lancar (‘</a:t>
            </a:r>
            <a:r>
              <a:rPr lang="id-ID" sz="2400" i="1" smtClean="0"/>
              <a:t>nyambung</a:t>
            </a:r>
            <a:r>
              <a:rPr lang="id-ID" sz="2400" smtClean="0"/>
              <a:t>”)</a:t>
            </a:r>
          </a:p>
          <a:p>
            <a:pPr eaLnBrk="1" hangingPunct="1">
              <a:tabLst>
                <a:tab pos="4216400" algn="l"/>
              </a:tabLst>
            </a:pPr>
            <a:endParaRPr lang="id-ID" sz="2400" smtClean="0"/>
          </a:p>
          <a:p>
            <a:pPr eaLnBrk="1" hangingPunct="1">
              <a:tabLst>
                <a:tab pos="4216400" algn="l"/>
              </a:tabLst>
            </a:pPr>
            <a:endParaRPr lang="id-ID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PENUTUP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3429000"/>
          </a:xfrm>
        </p:spPr>
        <p:txBody>
          <a:bodyPr/>
          <a:lstStyle/>
          <a:p>
            <a:pPr eaLnBrk="1" hangingPunct="1"/>
            <a:r>
              <a:rPr lang="en-US" sz="3600" i="1" smtClean="0"/>
              <a:t>We are judged each day by our speech</a:t>
            </a:r>
          </a:p>
          <a:p>
            <a:pPr eaLnBrk="1" hangingPunct="1"/>
            <a:r>
              <a:rPr lang="en-US" sz="3600" i="1" smtClean="0"/>
              <a:t>Ajining saliro dumunung ing busono, ajining diri dumunung ing lathi</a:t>
            </a:r>
          </a:p>
          <a:p>
            <a:pPr eaLnBrk="1" hangingPunct="1"/>
            <a:r>
              <a:rPr lang="en-US" sz="3600" smtClean="0"/>
              <a:t>Cara bicara mengungkapkan apakah kita orang </a:t>
            </a:r>
            <a:r>
              <a:rPr lang="en-US" sz="3600" i="1" smtClean="0"/>
              <a:t>terpelajar</a:t>
            </a:r>
            <a:r>
              <a:rPr lang="en-US" sz="3600" smtClean="0"/>
              <a:t> atau </a:t>
            </a:r>
            <a:r>
              <a:rPr lang="en-US" sz="3600" i="1" smtClean="0"/>
              <a:t>kurang ajar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PENGANTAR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209800"/>
            <a:ext cx="8839200" cy="3886200"/>
          </a:xfrm>
        </p:spPr>
        <p:txBody>
          <a:bodyPr/>
          <a:lstStyle/>
          <a:p>
            <a:pPr marL="282575" indent="-282575" algn="l" eaLnBrk="1" hangingPunct="1">
              <a:buFontTx/>
              <a:buChar char="•"/>
              <a:defRPr/>
            </a:pPr>
            <a:r>
              <a:rPr lang="en-US" dirty="0" smtClean="0"/>
              <a:t>Kita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</a:t>
            </a:r>
          </a:p>
          <a:p>
            <a:pPr marL="282575" indent="-282575" algn="l" eaLnBrk="1" hangingPunct="1">
              <a:buFontTx/>
              <a:buChar char="•"/>
              <a:defRPr/>
            </a:pP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bertutur</a:t>
            </a:r>
            <a:endParaRPr lang="en-US" dirty="0" smtClean="0"/>
          </a:p>
          <a:p>
            <a:pPr marL="282575" indent="-282575" algn="l" eaLnBrk="1" hangingPunct="1">
              <a:buFontTx/>
              <a:buChar char="•"/>
              <a:defRPr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bertutur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mengungkapkan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,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insani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8229600" cy="5029200"/>
          </a:xfrm>
        </p:spPr>
        <p:txBody>
          <a:bodyPr/>
          <a:lstStyle/>
          <a:p>
            <a:pPr eaLnBrk="1" hangingPunct="1"/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bertutur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Kepandaian</a:t>
            </a:r>
            <a:r>
              <a:rPr lang="en-US" dirty="0" smtClean="0"/>
              <a:t> </a:t>
            </a:r>
            <a:r>
              <a:rPr lang="en-US" dirty="0" err="1" smtClean="0"/>
              <a:t>bicara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 smtClean="0"/>
          </a:p>
          <a:p>
            <a:pPr eaLnBrk="1" hangingPunct="1"/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memperhati-kan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bertutur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endParaRPr lang="en-US" dirty="0" smtClean="0"/>
          </a:p>
          <a:p>
            <a:pPr eaLnBrk="1" hangingPunct="1"/>
            <a:r>
              <a:rPr lang="en-US" dirty="0" smtClean="0"/>
              <a:t>Di </a:t>
            </a:r>
            <a:r>
              <a:rPr lang="en-US" dirty="0" err="1" smtClean="0"/>
              <a:t>sinilah</a:t>
            </a:r>
            <a:r>
              <a:rPr lang="en-US" dirty="0" smtClean="0"/>
              <a:t> </a:t>
            </a:r>
            <a:r>
              <a:rPr lang="en-US" b="1" i="1" dirty="0" err="1" smtClean="0"/>
              <a:t>retorika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“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berbi-cara</a:t>
            </a:r>
            <a:r>
              <a:rPr lang="en-US" dirty="0" smtClean="0"/>
              <a:t>”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PENGERTIAN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eaLnBrk="1" hangingPunct="1"/>
            <a:r>
              <a:rPr lang="en-US" sz="2800" smtClean="0"/>
              <a:t>Retorik (</a:t>
            </a:r>
            <a:r>
              <a:rPr lang="en-US" sz="2800" i="1" smtClean="0"/>
              <a:t>rhetoric</a:t>
            </a:r>
            <a:r>
              <a:rPr lang="en-US" sz="2800" smtClean="0"/>
              <a:t>, </a:t>
            </a:r>
            <a:r>
              <a:rPr lang="en-US" sz="2800" i="1" smtClean="0"/>
              <a:t>rhetorica</a:t>
            </a:r>
            <a:r>
              <a:rPr lang="en-US" sz="2800" smtClean="0"/>
              <a:t>) yakni ilmu berpidato (</a:t>
            </a:r>
            <a:r>
              <a:rPr lang="en-US" sz="2800" i="1" smtClean="0"/>
              <a:t>the art of oratory</a:t>
            </a:r>
            <a:r>
              <a:rPr lang="en-US" sz="2800" smtClean="0"/>
              <a:t>)</a:t>
            </a:r>
          </a:p>
          <a:p>
            <a:pPr eaLnBrk="1" hangingPunct="1"/>
            <a:r>
              <a:rPr lang="en-US" sz="2800" smtClean="0"/>
              <a:t>Seni penggunaan bahasa secara efektif (</a:t>
            </a:r>
            <a:r>
              <a:rPr lang="en-US" sz="2800" i="1" smtClean="0"/>
              <a:t>the art of using language effectively</a:t>
            </a:r>
            <a:r>
              <a:rPr lang="en-US" sz="2800" smtClean="0"/>
              <a:t>)</a:t>
            </a:r>
          </a:p>
          <a:p>
            <a:pPr eaLnBrk="1" hangingPunct="1"/>
            <a:r>
              <a:rPr lang="en-US" sz="2800" smtClean="0"/>
              <a:t>Seni berbicara dengan baik yang dicapai berdasarkan bakat alam dan keterampilan teknis</a:t>
            </a:r>
          </a:p>
          <a:p>
            <a:pPr eaLnBrk="1" hangingPunct="1"/>
            <a:r>
              <a:rPr lang="en-US" sz="2800" smtClean="0"/>
              <a:t>Ilmu dan seni yang mengajar orang untuk terampil menyusun tuturan yang efektif</a:t>
            </a:r>
          </a:p>
          <a:p>
            <a:pPr eaLnBrk="1" hangingPunct="1"/>
            <a:r>
              <a:rPr lang="en-US" sz="2800" smtClean="0"/>
              <a:t>Seni untuk “memanipulasi” percakapan (</a:t>
            </a:r>
            <a:r>
              <a:rPr lang="en-US" sz="2800" i="1" smtClean="0"/>
              <a:t>the art of fake speech</a:t>
            </a:r>
            <a:r>
              <a:rPr lang="en-US" sz="280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ELEMEN DASAR KOMUNIKASI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pPr marL="609600" indent="-609600" algn="ctr" eaLnBrk="1" hangingPunct="1"/>
            <a:r>
              <a:rPr lang="en-US" b="1" i="1" smtClean="0"/>
              <a:t>Who Says What In Which Channel To Whom With What Effect</a:t>
            </a:r>
          </a:p>
          <a:p>
            <a:pPr marL="609600" indent="-609600" algn="ctr" eaLnBrk="1" hangingPunct="1">
              <a:buFontTx/>
              <a:buAutoNum type="arabicPeriod"/>
            </a:pPr>
            <a:r>
              <a:rPr lang="en-US" smtClean="0"/>
              <a:t>Sumber (</a:t>
            </a:r>
            <a:r>
              <a:rPr lang="en-US" i="1" smtClean="0"/>
              <a:t>source</a:t>
            </a:r>
            <a:r>
              <a:rPr lang="en-US" smtClean="0"/>
              <a:t>)</a:t>
            </a:r>
          </a:p>
          <a:p>
            <a:pPr marL="609600" indent="-609600" algn="ctr" eaLnBrk="1" hangingPunct="1">
              <a:buFontTx/>
              <a:buAutoNum type="arabicPeriod"/>
            </a:pPr>
            <a:r>
              <a:rPr lang="en-US" smtClean="0"/>
              <a:t>Pesan (</a:t>
            </a:r>
            <a:r>
              <a:rPr lang="en-US" i="1" smtClean="0"/>
              <a:t>message</a:t>
            </a:r>
            <a:r>
              <a:rPr lang="en-US" smtClean="0"/>
              <a:t>)</a:t>
            </a:r>
          </a:p>
          <a:p>
            <a:pPr marL="609600" indent="-609600" algn="ctr" eaLnBrk="1" hangingPunct="1">
              <a:buFontTx/>
              <a:buAutoNum type="arabicPeriod"/>
            </a:pPr>
            <a:r>
              <a:rPr lang="en-US" smtClean="0"/>
              <a:t>Saluran (</a:t>
            </a:r>
            <a:r>
              <a:rPr lang="en-US" i="1" smtClean="0"/>
              <a:t>media</a:t>
            </a:r>
            <a:r>
              <a:rPr lang="en-US" smtClean="0"/>
              <a:t>) </a:t>
            </a:r>
          </a:p>
          <a:p>
            <a:pPr marL="609600" indent="-609600" algn="ctr" eaLnBrk="1" hangingPunct="1">
              <a:buFontTx/>
              <a:buAutoNum type="arabicPeriod"/>
            </a:pPr>
            <a:r>
              <a:rPr lang="en-US" smtClean="0"/>
              <a:t>Penerima (</a:t>
            </a:r>
            <a:r>
              <a:rPr lang="en-US" i="1" smtClean="0"/>
              <a:t>receiver</a:t>
            </a:r>
            <a:r>
              <a:rPr lang="en-US" smtClean="0"/>
              <a:t>)</a:t>
            </a:r>
          </a:p>
          <a:p>
            <a:pPr marL="609600" indent="-609600" algn="ctr" eaLnBrk="1" hangingPunct="1">
              <a:buFontTx/>
              <a:buAutoNum type="arabicPeriod"/>
            </a:pPr>
            <a:r>
              <a:rPr lang="en-US" smtClean="0"/>
              <a:t>Efek (</a:t>
            </a:r>
            <a:r>
              <a:rPr lang="en-US" i="1" smtClean="0"/>
              <a:t>effect</a:t>
            </a:r>
            <a:r>
              <a:rPr lang="en-US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TIGA ASPEK RETORIK PLATO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dirty="0" err="1" smtClean="0"/>
              <a:t>Pertama</a:t>
            </a:r>
            <a:r>
              <a:rPr lang="en-US" sz="2800" dirty="0" smtClean="0"/>
              <a:t>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penutur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sanggup</a:t>
            </a:r>
            <a:r>
              <a:rPr lang="en-US" sz="2800" dirty="0" smtClean="0"/>
              <a:t> </a:t>
            </a:r>
            <a:r>
              <a:rPr lang="en-US" sz="2800" dirty="0" err="1" smtClean="0"/>
              <a:t>menun-jukkan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khalayak</a:t>
            </a:r>
            <a:r>
              <a:rPr lang="en-US" sz="2800" dirty="0" smtClean="0"/>
              <a:t> </a:t>
            </a:r>
            <a:r>
              <a:rPr lang="en-US" sz="2800" dirty="0" err="1" smtClean="0"/>
              <a:t>bhawa</a:t>
            </a:r>
            <a:r>
              <a:rPr lang="en-US" sz="2800" dirty="0" smtClean="0"/>
              <a:t>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pe-ngetahuan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luas</a:t>
            </a:r>
            <a:r>
              <a:rPr lang="en-US" sz="2800" dirty="0" smtClean="0"/>
              <a:t>, </a:t>
            </a:r>
            <a:r>
              <a:rPr lang="en-US" sz="2800" dirty="0" err="1" smtClean="0"/>
              <a:t>kepribadian</a:t>
            </a:r>
            <a:r>
              <a:rPr lang="en-US" sz="2800" dirty="0" smtClean="0"/>
              <a:t> </a:t>
            </a:r>
            <a:r>
              <a:rPr lang="en-US" sz="2800" dirty="0" err="1" smtClean="0"/>
              <a:t>terpercaya</a:t>
            </a:r>
            <a:r>
              <a:rPr lang="en-US" sz="2800" dirty="0" smtClean="0"/>
              <a:t>, status </a:t>
            </a:r>
            <a:r>
              <a:rPr lang="en-US" sz="2800" dirty="0" err="1" smtClean="0"/>
              <a:t>terhormat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(PRINSIP ETHOS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  <a:spcAft>
                <a:spcPct val="5000"/>
              </a:spcAft>
            </a:pPr>
            <a:r>
              <a:rPr lang="en-US" sz="2800" b="1" i="1" dirty="0" err="1" smtClean="0"/>
              <a:t>Kedua</a:t>
            </a:r>
            <a:r>
              <a:rPr lang="en-US" sz="2800" dirty="0" smtClean="0"/>
              <a:t>,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menyentuh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 </a:t>
            </a:r>
            <a:r>
              <a:rPr lang="en-US" sz="2800" dirty="0" err="1" smtClean="0"/>
              <a:t>khalayak</a:t>
            </a:r>
            <a:r>
              <a:rPr lang="en-US" sz="2800" dirty="0" smtClean="0"/>
              <a:t>, </a:t>
            </a:r>
            <a:r>
              <a:rPr lang="en-US" sz="2800" dirty="0" err="1" smtClean="0"/>
              <a:t>pera-saan</a:t>
            </a:r>
            <a:r>
              <a:rPr lang="en-US" sz="2800" dirty="0" smtClean="0"/>
              <a:t>, </a:t>
            </a:r>
            <a:r>
              <a:rPr lang="en-US" sz="2800" dirty="0" err="1" smtClean="0"/>
              <a:t>emosi</a:t>
            </a:r>
            <a:r>
              <a:rPr lang="en-US" sz="2800" dirty="0" smtClean="0"/>
              <a:t>, </a:t>
            </a:r>
            <a:r>
              <a:rPr lang="en-US" sz="2800" dirty="0" err="1" smtClean="0"/>
              <a:t>harapan</a:t>
            </a:r>
            <a:r>
              <a:rPr lang="en-US" sz="2800" dirty="0" smtClean="0"/>
              <a:t>, </a:t>
            </a:r>
            <a:r>
              <a:rPr lang="en-US" sz="2800" dirty="0" err="1" smtClean="0"/>
              <a:t>kebencian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r>
              <a:rPr lang="en-US" sz="2800" dirty="0" smtClean="0"/>
              <a:t> </a:t>
            </a:r>
            <a:r>
              <a:rPr lang="en-US" sz="2800" dirty="0" err="1" smtClean="0"/>
              <a:t>sayang</a:t>
            </a:r>
            <a:r>
              <a:rPr lang="en-US" sz="2800" dirty="0" smtClean="0"/>
              <a:t> (</a:t>
            </a:r>
            <a:r>
              <a:rPr lang="en-US" sz="2800" dirty="0" smtClean="0">
                <a:solidFill>
                  <a:srgbClr val="FF0000"/>
                </a:solidFill>
              </a:rPr>
              <a:t>PRINSIP PHATOS) 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10000"/>
              </a:spcAft>
            </a:pPr>
            <a:r>
              <a:rPr lang="en-US" sz="2800" b="1" i="1" dirty="0" err="1" smtClean="0"/>
              <a:t>Ketiga</a:t>
            </a:r>
            <a:r>
              <a:rPr lang="en-US" sz="2800" dirty="0" smtClean="0"/>
              <a:t>,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meyakinkan</a:t>
            </a:r>
            <a:r>
              <a:rPr lang="en-US" sz="2800" dirty="0" smtClean="0"/>
              <a:t> </a:t>
            </a:r>
            <a:r>
              <a:rPr lang="en-US" sz="2800" dirty="0" err="1" smtClean="0"/>
              <a:t>khalayak</a:t>
            </a:r>
            <a:r>
              <a:rPr lang="en-US" sz="2800" dirty="0" smtClean="0"/>
              <a:t> de-</a:t>
            </a:r>
            <a:r>
              <a:rPr lang="en-US" sz="2800" dirty="0" err="1" smtClean="0"/>
              <a:t>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menunjukkan</a:t>
            </a:r>
            <a:r>
              <a:rPr lang="en-US" sz="2800" dirty="0" smtClean="0"/>
              <a:t> </a:t>
            </a:r>
            <a:r>
              <a:rPr lang="en-US" sz="2800" dirty="0" err="1" smtClean="0"/>
              <a:t>bukti</a:t>
            </a:r>
            <a:r>
              <a:rPr lang="en-US" sz="2800" dirty="0" smtClean="0"/>
              <a:t>, </a:t>
            </a:r>
            <a:r>
              <a:rPr lang="en-US" sz="2800" dirty="0" err="1" smtClean="0"/>
              <a:t>fakta</a:t>
            </a:r>
            <a:r>
              <a:rPr lang="en-US" sz="2800" dirty="0" smtClean="0"/>
              <a:t>, </a:t>
            </a:r>
            <a:r>
              <a:rPr lang="en-US" sz="2800" dirty="0" err="1" smtClean="0"/>
              <a:t>evidensi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argumentasi</a:t>
            </a:r>
            <a:r>
              <a:rPr lang="en-US" sz="2800" dirty="0" smtClean="0"/>
              <a:t> (</a:t>
            </a:r>
            <a:r>
              <a:rPr lang="en-US" sz="2800" dirty="0" smtClean="0">
                <a:solidFill>
                  <a:srgbClr val="FF0000"/>
                </a:solidFill>
              </a:rPr>
              <a:t>PRINSIP LOGOS</a:t>
            </a:r>
            <a:r>
              <a:rPr lang="en-US" sz="28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Pengembangan prinsip ethos – phatos -- logos berkaitan dengan aspek utama komunikasi, yaitu aspek </a:t>
            </a:r>
            <a:r>
              <a:rPr lang="en-US" sz="3600" b="1" i="1" smtClean="0"/>
              <a:t>verbal</a:t>
            </a:r>
            <a:r>
              <a:rPr lang="en-US" smtClean="0"/>
              <a:t> dan </a:t>
            </a:r>
            <a:r>
              <a:rPr lang="en-US" sz="3600" b="1" i="1" smtClean="0"/>
              <a:t>nonverbal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Prinsip </a:t>
            </a:r>
            <a:r>
              <a:rPr lang="en-US" b="1" i="1" smtClean="0"/>
              <a:t>ethos – pahtos – logos</a:t>
            </a:r>
            <a:r>
              <a:rPr lang="en-US" smtClean="0"/>
              <a:t> pada da-sarnya dapat diterapkan dalam segala situasi komunikasi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Penerapan prinsip tersebut tetap harus memperhatikan elemen dasar komunikasi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motif (motive sequence)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1039813" indent="-514350">
              <a:buAutoNum type="arabicPeriod"/>
            </a:pPr>
            <a:r>
              <a:rPr lang="en-US" dirty="0" err="1" smtClean="0"/>
              <a:t>Perhatian</a:t>
            </a:r>
            <a:r>
              <a:rPr lang="en-US" dirty="0" smtClean="0"/>
              <a:t> (</a:t>
            </a:r>
            <a:r>
              <a:rPr lang="en-US" i="1" dirty="0" smtClean="0"/>
              <a:t>attention</a:t>
            </a:r>
            <a:r>
              <a:rPr lang="en-US" dirty="0" smtClean="0"/>
              <a:t>)</a:t>
            </a:r>
          </a:p>
          <a:p>
            <a:pPr marL="1039813" indent="-514350">
              <a:buAutoNum type="arabicPeriod"/>
            </a:pPr>
            <a:r>
              <a:rPr lang="en-US" dirty="0" err="1" smtClean="0"/>
              <a:t>Kebutuhan</a:t>
            </a:r>
            <a:r>
              <a:rPr lang="en-US" dirty="0" smtClean="0"/>
              <a:t> (</a:t>
            </a:r>
            <a:r>
              <a:rPr lang="en-US" i="1" dirty="0" smtClean="0"/>
              <a:t>need</a:t>
            </a:r>
            <a:r>
              <a:rPr lang="en-US" dirty="0" smtClean="0"/>
              <a:t>)</a:t>
            </a:r>
          </a:p>
          <a:p>
            <a:pPr marL="1039813" indent="-514350">
              <a:buAutoNum type="arabicPeriod"/>
            </a:pPr>
            <a:r>
              <a:rPr lang="en-US" dirty="0" err="1" smtClean="0"/>
              <a:t>Pemuasan</a:t>
            </a:r>
            <a:r>
              <a:rPr lang="en-US" dirty="0" smtClean="0"/>
              <a:t> (</a:t>
            </a:r>
            <a:r>
              <a:rPr lang="en-US" i="1" dirty="0" err="1" smtClean="0"/>
              <a:t>satisfication</a:t>
            </a:r>
            <a:r>
              <a:rPr lang="en-US" dirty="0" smtClean="0"/>
              <a:t>)</a:t>
            </a:r>
          </a:p>
          <a:p>
            <a:pPr marL="1039813" indent="-514350">
              <a:buAutoNum type="arabicPeriod"/>
            </a:pPr>
            <a:r>
              <a:rPr lang="en-US" dirty="0" err="1" smtClean="0"/>
              <a:t>Visualisasi</a:t>
            </a:r>
            <a:r>
              <a:rPr lang="en-US" dirty="0" smtClean="0"/>
              <a:t> (</a:t>
            </a:r>
            <a:r>
              <a:rPr lang="en-US" i="1" dirty="0" err="1" smtClean="0"/>
              <a:t>visualisation</a:t>
            </a:r>
            <a:r>
              <a:rPr lang="en-US" dirty="0" smtClean="0"/>
              <a:t>)</a:t>
            </a:r>
          </a:p>
          <a:p>
            <a:pPr marL="1039813" indent="-514350">
              <a:buAutoNum type="arabicPeriod"/>
            </a:pPr>
            <a:r>
              <a:rPr lang="en-US" dirty="0" err="1" smtClean="0"/>
              <a:t>Tindakan</a:t>
            </a:r>
            <a:r>
              <a:rPr lang="en-US" dirty="0" smtClean="0"/>
              <a:t> (</a:t>
            </a:r>
            <a:r>
              <a:rPr lang="en-US" i="1" dirty="0" smtClean="0"/>
              <a:t>action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PERNYATAAN PENTING</a:t>
            </a:r>
          </a:p>
          <a:p>
            <a:pPr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lain, </a:t>
            </a:r>
            <a:r>
              <a:rPr lang="en-US" dirty="0" err="1" smtClean="0"/>
              <a:t>rebutlah</a:t>
            </a:r>
            <a:r>
              <a:rPr lang="en-US" dirty="0" smtClean="0"/>
              <a:t> </a:t>
            </a:r>
            <a:r>
              <a:rPr lang="en-US" dirty="0" err="1" smtClean="0"/>
              <a:t>perhatiannya</a:t>
            </a:r>
            <a:r>
              <a:rPr lang="en-US" dirty="0" smtClean="0"/>
              <a:t>,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bangkitkan</a:t>
            </a:r>
            <a:r>
              <a:rPr lang="en-US" dirty="0" smtClean="0"/>
              <a:t> </a:t>
            </a:r>
            <a:r>
              <a:rPr lang="en-US" dirty="0" err="1" smtClean="0"/>
              <a:t>kebutuhannya</a:t>
            </a:r>
            <a:r>
              <a:rPr lang="en-US" dirty="0" smtClean="0"/>
              <a:t>, </a:t>
            </a:r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(</a:t>
            </a:r>
            <a:r>
              <a:rPr lang="en-US" dirty="0" err="1" smtClean="0"/>
              <a:t>memuaskan</a:t>
            </a:r>
            <a:r>
              <a:rPr lang="en-US" dirty="0" smtClean="0"/>
              <a:t> </a:t>
            </a:r>
            <a:r>
              <a:rPr lang="en-US" dirty="0" err="1" smtClean="0"/>
              <a:t>kebutuhannya</a:t>
            </a:r>
            <a:r>
              <a:rPr lang="en-US" dirty="0" smtClean="0"/>
              <a:t>), 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pikirannya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kerugian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doronglah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127</TotalTime>
  <Words>829</Words>
  <Application>Microsoft Office PowerPoint</Application>
  <PresentationFormat>On-screen Show (4:3)</PresentationFormat>
  <Paragraphs>109</Paragraphs>
  <Slides>19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RETORIKA,  SENI BERKOMUNIKASI</vt:lpstr>
      <vt:lpstr>PENGANTAR</vt:lpstr>
      <vt:lpstr>Slide 3</vt:lpstr>
      <vt:lpstr>PENGERTIAN</vt:lpstr>
      <vt:lpstr>ELEMEN DASAR KOMUNIKASI</vt:lpstr>
      <vt:lpstr>TIGA ASPEK RETORIK PLATO</vt:lpstr>
      <vt:lpstr>Slide 7</vt:lpstr>
      <vt:lpstr>Pengaturan Pesan</vt:lpstr>
      <vt:lpstr>Slide 9</vt:lpstr>
      <vt:lpstr>PRINSIP KOMUNIKASI EFEKTIF</vt:lpstr>
      <vt:lpstr>RESPECT</vt:lpstr>
      <vt:lpstr>EMPHATY</vt:lpstr>
      <vt:lpstr>AUDIBLE</vt:lpstr>
      <vt:lpstr>CLARITY</vt:lpstr>
      <vt:lpstr>HUMBLE</vt:lpstr>
      <vt:lpstr>TEAM WORK</vt:lpstr>
      <vt:lpstr>EFEKTIVITAS KOMUNIKASI</vt:lpstr>
      <vt:lpstr>Slide 18</vt:lpstr>
      <vt:lpstr>PENUTUP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RETORIKA,  SENI BERKOMUNIKASI</dc:title>
  <dc:creator>PORTEGE</dc:creator>
  <cp:lastModifiedBy>PORTEGE</cp:lastModifiedBy>
  <cp:revision>7</cp:revision>
  <dcterms:created xsi:type="dcterms:W3CDTF">2011-09-23T00:06:28Z</dcterms:created>
  <dcterms:modified xsi:type="dcterms:W3CDTF">2011-10-04T00:13:19Z</dcterms:modified>
</cp:coreProperties>
</file>