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8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5" r:id="rId23"/>
    <p:sldId id="289" r:id="rId24"/>
    <p:sldId id="291" r:id="rId25"/>
    <p:sldId id="283" r:id="rId26"/>
    <p:sldId id="284" r:id="rId27"/>
    <p:sldId id="281" r:id="rId28"/>
    <p:sldId id="290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00" r:id="rId37"/>
    <p:sldId id="301" r:id="rId38"/>
    <p:sldId id="302" r:id="rId39"/>
    <p:sldId id="305" r:id="rId40"/>
    <p:sldId id="306" r:id="rId41"/>
    <p:sldId id="307" r:id="rId42"/>
    <p:sldId id="308" r:id="rId43"/>
    <p:sldId id="309" r:id="rId44"/>
    <p:sldId id="310" r:id="rId45"/>
    <p:sldId id="312" r:id="rId46"/>
    <p:sldId id="313" r:id="rId47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8F1DD-EAAF-4FAA-82A3-80C14AB9AB3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630"/>
            <a:ext cx="2971800" cy="465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630"/>
            <a:ext cx="2971800" cy="465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838E1-1DB2-432D-9DB2-2C5E94CDB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FFD29-3A6C-4B6F-808C-1989B05683E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88E29B-790C-437D-AAF1-E7F49E640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69342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ASPEK KEBAHASAAN</a:t>
            </a:r>
            <a:br>
              <a:rPr lang="en-US" dirty="0" smtClean="0"/>
            </a:br>
            <a:r>
              <a:rPr lang="en-US" dirty="0" smtClean="0"/>
              <a:t>ARTIKEL ILMIAH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Anwar </a:t>
            </a:r>
            <a:r>
              <a:rPr lang="en-US" dirty="0" err="1" smtClean="0">
                <a:solidFill>
                  <a:schemeClr val="tx1"/>
                </a:solidFill>
              </a:rPr>
              <a:t>Efendi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FBS </a:t>
            </a:r>
            <a:r>
              <a:rPr lang="en-US" dirty="0" err="1" smtClean="0">
                <a:solidFill>
                  <a:schemeClr val="tx1"/>
                </a:solidFill>
              </a:rPr>
              <a:t>Universitas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Negeri</a:t>
            </a:r>
            <a:r>
              <a:rPr lang="en-US" dirty="0" smtClean="0">
                <a:solidFill>
                  <a:schemeClr val="tx1"/>
                </a:solidFill>
              </a:rPr>
              <a:t> Yogyakarta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efendianwar@ymail.com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71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err="1" smtClean="0"/>
              <a:t>Perbaikan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Penanaman</a:t>
            </a:r>
            <a:r>
              <a:rPr lang="en-US" dirty="0" smtClean="0"/>
              <a:t> moral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moral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. </a:t>
            </a:r>
            <a:r>
              <a:rPr lang="en-US" dirty="0" err="1" smtClean="0"/>
              <a:t>Penanaman</a:t>
            </a:r>
            <a:r>
              <a:rPr lang="en-US" dirty="0" smtClean="0"/>
              <a:t> moral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Moral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paling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langusng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moral </a:t>
            </a:r>
            <a:r>
              <a:rPr lang="en-US" dirty="0" err="1" smtClean="0"/>
              <a:t>Pancasila</a:t>
            </a:r>
            <a:r>
              <a:rPr lang="en-US" dirty="0" smtClean="0"/>
              <a:t>.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penanaman</a:t>
            </a:r>
            <a:r>
              <a:rPr lang="en-US" dirty="0" smtClean="0"/>
              <a:t> moral Pan </a:t>
            </a:r>
            <a:r>
              <a:rPr lang="en-US" dirty="0" err="1" smtClean="0"/>
              <a:t>casila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Agama, IPS, </a:t>
            </a:r>
            <a:r>
              <a:rPr lang="en-US" dirty="0" err="1" smtClean="0"/>
              <a:t>Sejarah</a:t>
            </a:r>
            <a:r>
              <a:rPr lang="en-US" dirty="0" smtClean="0"/>
              <a:t>, PSPB,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Ciri</a:t>
            </a:r>
            <a:r>
              <a:rPr lang="en-US" dirty="0" smtClean="0"/>
              <a:t> 4: </a:t>
            </a: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680"/>
            <a:ext cx="8229600" cy="3931920"/>
          </a:xfrm>
        </p:spPr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pe-nonjolan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endParaRPr lang="en-US" dirty="0" smtClean="0"/>
          </a:p>
          <a:p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berorien-tasi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endParaRPr lang="en-US" dirty="0" smtClean="0"/>
          </a:p>
          <a:p>
            <a:r>
              <a:rPr lang="en-US" dirty="0" err="1" smtClean="0"/>
              <a:t>Paparan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Contoh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(1) Dari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i="1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berbakat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pPr marL="514350" indent="-4763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berbakat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(2) </a:t>
            </a:r>
            <a:r>
              <a:rPr lang="en-US" i="1" dirty="0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moral </a:t>
            </a:r>
            <a:r>
              <a:rPr lang="en-US" dirty="0" err="1" smtClean="0"/>
              <a:t>Pancasila</a:t>
            </a:r>
            <a:r>
              <a:rPr lang="en-US" dirty="0" smtClean="0"/>
              <a:t>.</a:t>
            </a:r>
          </a:p>
          <a:p>
            <a:pPr marL="514350" indent="-49213">
              <a:buNone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moral </a:t>
            </a:r>
            <a:r>
              <a:rPr lang="en-US" dirty="0" err="1" smtClean="0"/>
              <a:t>Pancasila</a:t>
            </a:r>
            <a:r>
              <a:rPr lang="en-US" dirty="0" smtClean="0"/>
              <a:t>.</a:t>
            </a:r>
          </a:p>
          <a:p>
            <a:pPr marL="514350" indent="-49213">
              <a:buNone/>
            </a:pPr>
            <a:endParaRPr lang="en-US" dirty="0" smtClean="0"/>
          </a:p>
          <a:p>
            <a:pPr marL="514350" indent="-514350">
              <a:buAutoNum type="arabicParenBoth"/>
            </a:pPr>
            <a:endParaRPr lang="en-US" dirty="0" smtClean="0"/>
          </a:p>
          <a:p>
            <a:pPr marL="514350" indent="-514350">
              <a:buAutoNum type="arabicParenBoth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Ciri</a:t>
            </a:r>
            <a:r>
              <a:rPr lang="en-US" dirty="0" smtClean="0"/>
              <a:t> 5: 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305800" cy="461772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formal</a:t>
            </a:r>
          </a:p>
          <a:p>
            <a:r>
              <a:rPr lang="en-US" dirty="0" smtClean="0"/>
              <a:t>Tingkat </a:t>
            </a:r>
            <a:r>
              <a:rPr lang="en-US" dirty="0" err="1" smtClean="0"/>
              <a:t>koformalan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endParaRPr lang="en-US" dirty="0" smtClean="0"/>
          </a:p>
          <a:p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r>
              <a:rPr lang="en-US" dirty="0" err="1" smtClean="0"/>
              <a:t>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formal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BI</a:t>
            </a:r>
          </a:p>
          <a:p>
            <a:r>
              <a:rPr lang="en-US" dirty="0" err="1" smtClean="0"/>
              <a:t>Keformalan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: (a)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(SP), (b) </a:t>
            </a:r>
            <a:r>
              <a:rPr lang="en-US" dirty="0" err="1" smtClean="0"/>
              <a:t>ketetapan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(c) </a:t>
            </a:r>
            <a:r>
              <a:rPr lang="en-US" dirty="0" err="1" smtClean="0"/>
              <a:t>kebernalaran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en-US" dirty="0" err="1" smtClean="0"/>
              <a:t>Kata</a:t>
            </a:r>
            <a:r>
              <a:rPr lang="en-US" dirty="0" smtClean="0"/>
              <a:t> Formal			</a:t>
            </a:r>
            <a:r>
              <a:rPr lang="en-US" dirty="0" err="1" smtClean="0"/>
              <a:t>Kata</a:t>
            </a:r>
            <a:r>
              <a:rPr lang="en-US" dirty="0" smtClean="0"/>
              <a:t> Informal</a:t>
            </a:r>
          </a:p>
          <a:p>
            <a:pPr marL="273050" indent="11113">
              <a:buNone/>
            </a:pPr>
            <a:r>
              <a:rPr lang="en-US" sz="2000" dirty="0" err="1" smtClean="0"/>
              <a:t>berkata</a:t>
            </a:r>
            <a:r>
              <a:rPr lang="en-US" sz="2000" dirty="0" smtClean="0"/>
              <a:t>				</a:t>
            </a:r>
            <a:r>
              <a:rPr lang="en-US" sz="2000" dirty="0" err="1" smtClean="0"/>
              <a:t>bilang</a:t>
            </a:r>
            <a:endParaRPr lang="en-US" sz="2000" dirty="0" smtClean="0"/>
          </a:p>
          <a:p>
            <a:pPr marL="273050" indent="11113">
              <a:buNone/>
            </a:pPr>
            <a:r>
              <a:rPr lang="en-US" sz="2000" dirty="0" err="1" smtClean="0"/>
              <a:t>membuat</a:t>
            </a:r>
            <a:r>
              <a:rPr lang="en-US" sz="2000" dirty="0" smtClean="0"/>
              <a:t>				</a:t>
            </a:r>
            <a:r>
              <a:rPr lang="en-US" sz="2000" dirty="0" err="1" smtClean="0"/>
              <a:t>bikin</a:t>
            </a:r>
            <a:endParaRPr lang="en-US" sz="2000" dirty="0" smtClean="0"/>
          </a:p>
          <a:p>
            <a:pPr marL="273050" indent="11113">
              <a:buNone/>
            </a:pPr>
            <a:r>
              <a:rPr lang="en-US" sz="2000" dirty="0" err="1" smtClean="0"/>
              <a:t>hanya</a:t>
            </a:r>
            <a:r>
              <a:rPr lang="en-US" sz="2000" dirty="0" smtClean="0"/>
              <a:t>				</a:t>
            </a:r>
            <a:r>
              <a:rPr lang="en-US" sz="2000" dirty="0" err="1" smtClean="0"/>
              <a:t>cuma</a:t>
            </a:r>
            <a:endParaRPr lang="en-US" sz="2000" dirty="0" smtClean="0"/>
          </a:p>
          <a:p>
            <a:pPr marL="273050" indent="11113">
              <a:buNone/>
            </a:pPr>
            <a:r>
              <a:rPr lang="en-US" sz="2000" dirty="0" err="1" smtClean="0"/>
              <a:t>bagi</a:t>
            </a:r>
            <a:r>
              <a:rPr lang="en-US" sz="2000" dirty="0" smtClean="0"/>
              <a:t>					</a:t>
            </a:r>
            <a:r>
              <a:rPr lang="en-US" sz="2000" dirty="0" err="1" smtClean="0"/>
              <a:t>buat</a:t>
            </a:r>
            <a:endParaRPr lang="en-US" sz="2000" dirty="0" smtClean="0"/>
          </a:p>
          <a:p>
            <a:pPr marL="273050" indent="11113">
              <a:buNone/>
            </a:pPr>
            <a:r>
              <a:rPr lang="en-US" sz="2000" dirty="0" err="1" smtClean="0"/>
              <a:t>memberi</a:t>
            </a:r>
            <a:r>
              <a:rPr lang="en-US" sz="2000" dirty="0" smtClean="0"/>
              <a:t>				</a:t>
            </a:r>
            <a:r>
              <a:rPr lang="en-US" sz="2000" dirty="0" err="1" smtClean="0"/>
              <a:t>kasih</a:t>
            </a:r>
            <a:endParaRPr lang="en-US" sz="2000" dirty="0" smtClean="0"/>
          </a:p>
          <a:p>
            <a:pPr marL="273050" indent="11113">
              <a:buNone/>
            </a:pPr>
            <a:endParaRPr lang="en-US" dirty="0" smtClean="0"/>
          </a:p>
          <a:p>
            <a:pPr marL="284163" indent="-284163"/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		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endParaRPr lang="en-US" dirty="0" smtClean="0"/>
          </a:p>
          <a:p>
            <a:pPr marL="284163" indent="0">
              <a:buNone/>
            </a:pPr>
            <a:r>
              <a:rPr lang="en-US" sz="2400" dirty="0" err="1" smtClean="0"/>
              <a:t>anarki</a:t>
            </a:r>
            <a:r>
              <a:rPr lang="en-US" sz="2400" dirty="0" smtClean="0"/>
              <a:t>				</a:t>
            </a:r>
            <a:r>
              <a:rPr lang="en-US" sz="2400" dirty="0" err="1" smtClean="0"/>
              <a:t>kekacauan</a:t>
            </a:r>
            <a:r>
              <a:rPr lang="en-US" sz="2400" dirty="0" smtClean="0"/>
              <a:t>, </a:t>
            </a:r>
            <a:r>
              <a:rPr lang="en-US" sz="2400" dirty="0" err="1" smtClean="0"/>
              <a:t>kekerasan</a:t>
            </a:r>
            <a:endParaRPr lang="en-US" sz="2400" dirty="0" smtClean="0"/>
          </a:p>
          <a:p>
            <a:pPr marL="284163" indent="0">
              <a:buNone/>
            </a:pPr>
            <a:r>
              <a:rPr lang="en-US" sz="2400" dirty="0" err="1" smtClean="0"/>
              <a:t>antipati</a:t>
            </a:r>
            <a:r>
              <a:rPr lang="en-US" sz="2400" dirty="0" smtClean="0"/>
              <a:t>				rasa </a:t>
            </a:r>
            <a:r>
              <a:rPr lang="en-US" sz="2400" dirty="0" err="1" smtClean="0"/>
              <a:t>benci</a:t>
            </a:r>
            <a:endParaRPr lang="en-US" sz="2400" dirty="0" smtClean="0"/>
          </a:p>
          <a:p>
            <a:pPr marL="284163" indent="0">
              <a:buNone/>
            </a:pPr>
            <a:r>
              <a:rPr lang="en-US" sz="2400" dirty="0" err="1" smtClean="0"/>
              <a:t>antisipasi</a:t>
            </a:r>
            <a:r>
              <a:rPr lang="en-US" sz="2400" dirty="0" smtClean="0"/>
              <a:t>				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endParaRPr lang="en-US" sz="2400" dirty="0" smtClean="0"/>
          </a:p>
          <a:p>
            <a:pPr marL="284163" indent="0">
              <a:buNone/>
            </a:pPr>
            <a:r>
              <a:rPr lang="en-US" sz="2400" dirty="0" err="1" smtClean="0"/>
              <a:t>argumen</a:t>
            </a:r>
            <a:r>
              <a:rPr lang="en-US" sz="2400" dirty="0" smtClean="0"/>
              <a:t>				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</a:t>
            </a:r>
            <a:endParaRPr lang="en-US" sz="2400" dirty="0" smtClean="0"/>
          </a:p>
          <a:p>
            <a:pPr marL="273050" indent="11113">
              <a:buNone/>
            </a:pPr>
            <a:endParaRPr lang="en-US" dirty="0" smtClean="0"/>
          </a:p>
          <a:p>
            <a:pPr marL="273050" indent="11113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formal		</a:t>
            </a:r>
            <a:r>
              <a:rPr lang="en-US" dirty="0" err="1" smtClean="0"/>
              <a:t>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Informal</a:t>
            </a:r>
          </a:p>
          <a:p>
            <a:pPr marL="273050" indent="11113">
              <a:buNone/>
            </a:pPr>
            <a:r>
              <a:rPr lang="en-US" sz="2400" dirty="0" err="1" smtClean="0"/>
              <a:t>membaca</a:t>
            </a:r>
            <a:r>
              <a:rPr lang="en-US" sz="2400" dirty="0" smtClean="0"/>
              <a:t>				</a:t>
            </a:r>
            <a:r>
              <a:rPr lang="en-US" sz="2400" dirty="0" err="1" smtClean="0"/>
              <a:t>mbaca</a:t>
            </a:r>
            <a:endParaRPr lang="en-US" sz="2400" dirty="0" smtClean="0"/>
          </a:p>
          <a:p>
            <a:pPr marL="273050" indent="11113">
              <a:buNone/>
            </a:pPr>
            <a:r>
              <a:rPr lang="en-US" sz="2400" dirty="0" err="1" smtClean="0"/>
              <a:t>menulis</a:t>
            </a:r>
            <a:r>
              <a:rPr lang="en-US" sz="2400" dirty="0" smtClean="0"/>
              <a:t>				</a:t>
            </a:r>
            <a:r>
              <a:rPr lang="en-US" sz="2400" dirty="0" err="1" smtClean="0"/>
              <a:t>nulis</a:t>
            </a:r>
            <a:endParaRPr lang="en-US" sz="2400" dirty="0" smtClean="0"/>
          </a:p>
          <a:p>
            <a:pPr marL="273050" indent="11113">
              <a:buNone/>
            </a:pPr>
            <a:r>
              <a:rPr lang="en-US" sz="2400" dirty="0" err="1" smtClean="0"/>
              <a:t>tertabrak</a:t>
            </a:r>
            <a:r>
              <a:rPr lang="en-US" sz="2400" dirty="0" smtClean="0"/>
              <a:t>				</a:t>
            </a:r>
            <a:r>
              <a:rPr lang="en-US" sz="2400" dirty="0" err="1" smtClean="0"/>
              <a:t>ketabrak</a:t>
            </a:r>
            <a:endParaRPr lang="en-US" sz="2400" dirty="0" smtClean="0"/>
          </a:p>
          <a:p>
            <a:pPr marL="273050" indent="11113">
              <a:buNone/>
            </a:pPr>
            <a:r>
              <a:rPr lang="en-US" sz="2400" dirty="0" err="1" smtClean="0"/>
              <a:t>legalisasi</a:t>
            </a:r>
            <a:r>
              <a:rPr lang="en-US" sz="2400" dirty="0" smtClean="0"/>
              <a:t>				</a:t>
            </a:r>
            <a:r>
              <a:rPr lang="en-US" sz="2400" dirty="0" err="1" smtClean="0"/>
              <a:t>legalisir</a:t>
            </a:r>
            <a:endParaRPr lang="en-US" sz="2400" dirty="0" smtClean="0"/>
          </a:p>
          <a:p>
            <a:pPr marL="273050" indent="11113">
              <a:buNone/>
            </a:pPr>
            <a:r>
              <a:rPr lang="en-US" sz="2400" dirty="0" err="1" smtClean="0"/>
              <a:t>koordinasi</a:t>
            </a:r>
            <a:r>
              <a:rPr lang="en-US" sz="2400" dirty="0" smtClean="0"/>
              <a:t>				</a:t>
            </a:r>
            <a:r>
              <a:rPr lang="en-US" sz="2400" dirty="0" err="1" smtClean="0"/>
              <a:t>koordinir</a:t>
            </a:r>
            <a:endParaRPr lang="en-US" sz="2400" dirty="0" smtClean="0"/>
          </a:p>
          <a:p>
            <a:pPr marL="273050" indent="11113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(1) 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Valenda</a:t>
            </a:r>
            <a:r>
              <a:rPr lang="en-US" sz="2400" dirty="0" smtClean="0"/>
              <a:t> (2004)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milenium</a:t>
            </a:r>
            <a:r>
              <a:rPr lang="en-US" sz="2400" dirty="0" smtClean="0"/>
              <a:t> …</a:t>
            </a:r>
          </a:p>
          <a:p>
            <a:pPr marL="514350" indent="-49213">
              <a:buNone/>
            </a:pPr>
            <a:r>
              <a:rPr lang="en-US" sz="2400" dirty="0" err="1" smtClean="0"/>
              <a:t>Valendika</a:t>
            </a:r>
            <a:r>
              <a:rPr lang="en-US" sz="2400" dirty="0" smtClean="0"/>
              <a:t> (2004)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milenium</a:t>
            </a:r>
            <a:r>
              <a:rPr lang="en-US" sz="2400" dirty="0" smtClean="0"/>
              <a:t> ….</a:t>
            </a:r>
          </a:p>
          <a:p>
            <a:pPr marL="465138" indent="-465138">
              <a:buNone/>
            </a:pPr>
            <a:r>
              <a:rPr lang="en-US" sz="2400" dirty="0" smtClean="0"/>
              <a:t>(2)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temuan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diungkapkan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…</a:t>
            </a:r>
          </a:p>
          <a:p>
            <a:pPr marL="509588" indent="-44450">
              <a:buNone/>
            </a:pP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mengungkapkan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temuan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509588" indent="-509588">
              <a:buNone/>
            </a:pPr>
            <a:endParaRPr lang="en-US" sz="2400" dirty="0" smtClean="0"/>
          </a:p>
          <a:p>
            <a:pPr marL="509588" indent="-509588"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Ciri</a:t>
            </a:r>
            <a:r>
              <a:rPr lang="en-US" dirty="0" smtClean="0"/>
              <a:t> 6: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389120"/>
          </a:xfrm>
        </p:spPr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 smtClean="0"/>
          </a:p>
          <a:p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modalitas</a:t>
            </a:r>
            <a:r>
              <a:rPr lang="en-US" dirty="0" smtClean="0"/>
              <a:t> (</a:t>
            </a:r>
            <a:r>
              <a:rPr lang="en-US" dirty="0" err="1" smtClean="0"/>
              <a:t>penyangatan</a:t>
            </a:r>
            <a:r>
              <a:rPr lang="en-US" dirty="0" smtClean="0"/>
              <a:t>: </a:t>
            </a:r>
            <a:r>
              <a:rPr lang="en-US" dirty="0" err="1" smtClean="0"/>
              <a:t>antusias</a:t>
            </a:r>
            <a:r>
              <a:rPr lang="en-US" dirty="0" smtClean="0"/>
              <a:t> </a:t>
            </a:r>
            <a:r>
              <a:rPr lang="en-US" i="1" dirty="0" err="1" smtClean="0"/>
              <a:t>sekali</a:t>
            </a:r>
            <a:r>
              <a:rPr lang="en-US" dirty="0" smtClean="0"/>
              <a:t>, </a:t>
            </a:r>
            <a:r>
              <a:rPr lang="en-US" i="1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ekstrem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: </a:t>
            </a:r>
            <a:r>
              <a:rPr lang="en-US" dirty="0" err="1" smtClean="0"/>
              <a:t>betapa</a:t>
            </a:r>
            <a:r>
              <a:rPr lang="en-US" dirty="0" smtClean="0"/>
              <a:t>, </a:t>
            </a:r>
            <a:r>
              <a:rPr lang="en-US" dirty="0" err="1" smtClean="0"/>
              <a:t>kiranya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, </a:t>
            </a:r>
            <a:r>
              <a:rPr lang="en-US" dirty="0" err="1" smtClean="0"/>
              <a:t>wajib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, </a:t>
            </a:r>
            <a:r>
              <a:rPr lang="en-US" dirty="0" err="1" smtClean="0"/>
              <a:t>tampaknya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kurang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39319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i="1" dirty="0" err="1" smtClean="0"/>
              <a:t>betapa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….</a:t>
            </a:r>
          </a:p>
          <a:p>
            <a:pPr>
              <a:buNone/>
            </a:pPr>
            <a:r>
              <a:rPr lang="en-US" dirty="0" smtClean="0"/>
              <a:t>2) Dari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i="1" dirty="0" err="1" smtClean="0"/>
              <a:t>kiranya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…</a:t>
            </a:r>
          </a:p>
          <a:p>
            <a:pPr>
              <a:buNone/>
            </a:pPr>
            <a:r>
              <a:rPr lang="en-US" dirty="0" smtClean="0"/>
              <a:t>3)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i="1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4)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i="1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5) </a:t>
            </a:r>
            <a:r>
              <a:rPr lang="en-US" dirty="0" err="1" smtClean="0"/>
              <a:t>Melalui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i="1" dirty="0" err="1" smtClean="0"/>
              <a:t>tampaknya</a:t>
            </a:r>
            <a:r>
              <a:rPr lang="en-US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antusias</a:t>
            </a:r>
            <a:r>
              <a:rPr lang="en-US" i="1" dirty="0" smtClean="0"/>
              <a:t> </a:t>
            </a:r>
            <a:r>
              <a:rPr lang="en-US" i="1" dirty="0" err="1" smtClean="0"/>
              <a:t>sekali</a:t>
            </a:r>
            <a:r>
              <a:rPr lang="en-US" i="1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Ciri</a:t>
            </a:r>
            <a:r>
              <a:rPr lang="en-US" dirty="0" smtClean="0"/>
              <a:t> 7: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direalisasikan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 smtClean="0"/>
          </a:p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gagasan-gagasan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endParaRPr lang="en-US" dirty="0" smtClean="0"/>
          </a:p>
          <a:p>
            <a:r>
              <a:rPr lang="en-US" dirty="0" err="1" smtClean="0"/>
              <a:t>Keringkasan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sebagaimana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tersebut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pada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papar</a:t>
            </a:r>
            <a:r>
              <a:rPr lang="en-US" dirty="0" err="1" smtClean="0">
                <a:solidFill>
                  <a:srgbClr val="FF0000"/>
                </a:solidFill>
              </a:rPr>
              <a:t>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dasar</a:t>
            </a:r>
            <a:r>
              <a:rPr lang="en-US" i="1" dirty="0" smtClean="0"/>
              <a:t> </a:t>
            </a:r>
            <a:r>
              <a:rPr lang="en-US" i="1" dirty="0" err="1" smtClean="0"/>
              <a:t>pegangan</a:t>
            </a:r>
            <a:r>
              <a:rPr lang="en-US" i="1" dirty="0" smtClean="0"/>
              <a:t> </a:t>
            </a:r>
            <a:r>
              <a:rPr lang="en-US" i="1" dirty="0" err="1" smtClean="0"/>
              <a:t>hidup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kehidupan</a:t>
            </a:r>
            <a:r>
              <a:rPr lang="en-US" i="1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Pembangunan (BPKP) </a:t>
            </a:r>
            <a:r>
              <a:rPr lang="en-US" dirty="0" err="1" smtClean="0"/>
              <a:t>terungkap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  <a:r>
              <a:rPr lang="en-US" i="1" dirty="0" err="1" smtClean="0">
                <a:solidFill>
                  <a:srgbClr val="FF0000"/>
                </a:solidFill>
              </a:rPr>
              <a:t>Jadi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tidak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ada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pelaksanaan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proyek</a:t>
            </a:r>
            <a:r>
              <a:rPr lang="en-US" i="1" dirty="0" smtClean="0">
                <a:solidFill>
                  <a:srgbClr val="FF0000"/>
                </a:solidFill>
              </a:rPr>
              <a:t> yang </a:t>
            </a:r>
            <a:r>
              <a:rPr lang="en-US" i="1" dirty="0" err="1" smtClean="0">
                <a:solidFill>
                  <a:srgbClr val="FF0000"/>
                </a:solidFill>
              </a:rPr>
              <a:t>menyalahi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aturan</a:t>
            </a:r>
            <a:r>
              <a:rPr lang="en-US" i="1" dirty="0" smtClean="0">
                <a:solidFill>
                  <a:srgbClr val="FF0000"/>
                </a:solidFill>
              </a:rPr>
              <a:t>. </a:t>
            </a:r>
            <a:r>
              <a:rPr lang="en-US" i="1" dirty="0" err="1" smtClean="0">
                <a:solidFill>
                  <a:srgbClr val="FF0000"/>
                </a:solidFill>
              </a:rPr>
              <a:t>Artinya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pelaksanaan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proyek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itu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sudah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benar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sudah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mengikuti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aturan</a:t>
            </a:r>
            <a:r>
              <a:rPr lang="en-US" i="1" dirty="0" smtClean="0">
                <a:solidFill>
                  <a:srgbClr val="FF0000"/>
                </a:solidFill>
              </a:rPr>
              <a:t> yang </a:t>
            </a:r>
            <a:r>
              <a:rPr lang="en-US" i="1" dirty="0" err="1" smtClean="0">
                <a:solidFill>
                  <a:srgbClr val="FF0000"/>
                </a:solidFill>
              </a:rPr>
              <a:t>telah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ditetapkan</a:t>
            </a:r>
            <a:r>
              <a:rPr lang="en-US" dirty="0" smtClean="0"/>
              <a:t>.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lima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i="1" dirty="0" err="1" smtClean="0">
                <a:solidFill>
                  <a:srgbClr val="FF0000"/>
                </a:solidFill>
              </a:rPr>
              <a:t>Kelima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kelompok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tersebut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adalah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sebagai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berikut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(a) </a:t>
            </a:r>
            <a:r>
              <a:rPr lang="en-US" dirty="0" err="1" smtClean="0"/>
              <a:t>isi</a:t>
            </a:r>
            <a:r>
              <a:rPr lang="en-US" dirty="0" smtClean="0"/>
              <a:t>, (b) </a:t>
            </a:r>
            <a:r>
              <a:rPr lang="en-US" dirty="0" err="1" smtClean="0"/>
              <a:t>sistematika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(c) </a:t>
            </a:r>
            <a:r>
              <a:rPr lang="en-US" dirty="0" err="1" smtClean="0"/>
              <a:t>bahasa</a:t>
            </a:r>
            <a:endParaRPr lang="en-US" dirty="0" smtClean="0"/>
          </a:p>
          <a:p>
            <a:r>
              <a:rPr lang="en-US" dirty="0" smtClean="0"/>
              <a:t>Kadar </a:t>
            </a:r>
            <a:r>
              <a:rPr lang="en-US" dirty="0" err="1" smtClean="0"/>
              <a:t>keilmuan</a:t>
            </a:r>
            <a:r>
              <a:rPr lang="en-US" dirty="0" smtClean="0"/>
              <a:t> (</a:t>
            </a:r>
            <a:r>
              <a:rPr lang="en-US" dirty="0" err="1" smtClean="0"/>
              <a:t>isi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  <a:r>
              <a:rPr lang="en-US" dirty="0" err="1" smtClean="0"/>
              <a:t>runtut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r>
              <a:rPr lang="en-US" dirty="0" smtClean="0"/>
              <a:t>Kadar </a:t>
            </a:r>
            <a:r>
              <a:rPr lang="en-US" dirty="0" err="1" smtClean="0"/>
              <a:t>keilmuan</a:t>
            </a:r>
            <a:r>
              <a:rPr lang="en-US" dirty="0" smtClean="0"/>
              <a:t> (</a:t>
            </a:r>
            <a:r>
              <a:rPr lang="en-US" dirty="0" err="1" smtClean="0"/>
              <a:t>isi</a:t>
            </a:r>
            <a:r>
              <a:rPr lang="en-US" dirty="0" smtClean="0"/>
              <a:t>)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sistemati</a:t>
            </a:r>
            <a:r>
              <a:rPr lang="en-US" dirty="0" smtClean="0"/>
              <a:t>-ka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 yang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media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pula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Ciri</a:t>
            </a:r>
            <a:r>
              <a:rPr lang="en-US" dirty="0" smtClean="0"/>
              <a:t> 8: </a:t>
            </a:r>
            <a:r>
              <a:rPr lang="en-US" dirty="0" err="1" smtClean="0"/>
              <a:t>Konsisten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3931920"/>
          </a:xfrm>
        </p:spPr>
        <p:txBody>
          <a:bodyPr/>
          <a:lstStyle/>
          <a:p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ditampakkan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endParaRPr lang="en-US" dirty="0" smtClean="0"/>
          </a:p>
          <a:p>
            <a:r>
              <a:rPr lang="en-US" dirty="0" err="1" smtClean="0"/>
              <a:t>Pengklasifikasian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peng-gunaan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endParaRPr lang="en-US" dirty="0" smtClean="0"/>
          </a:p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err="1" smtClean="0"/>
              <a:t>Konsisten</a:t>
            </a:r>
            <a:r>
              <a:rPr lang="en-US" sz="2400" dirty="0" smtClean="0"/>
              <a:t>					</a:t>
            </a:r>
          </a:p>
          <a:p>
            <a:pPr marL="739775" indent="-514350">
              <a:buAutoNum type="arabicParenR"/>
            </a:pP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jodoh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(a) </a:t>
            </a:r>
            <a:r>
              <a:rPr lang="en-US" sz="2400" dirty="0" err="1" smtClean="0"/>
              <a:t>keturunan</a:t>
            </a:r>
            <a:r>
              <a:rPr lang="en-US" sz="2400" dirty="0" smtClean="0"/>
              <a:t>, (b) </a:t>
            </a:r>
            <a:r>
              <a:rPr lang="en-US" sz="2400" dirty="0" err="1" smtClean="0"/>
              <a:t>ketaqwaan</a:t>
            </a:r>
            <a:r>
              <a:rPr lang="en-US" sz="2400" dirty="0" smtClean="0"/>
              <a:t>, (c) </a:t>
            </a:r>
            <a:r>
              <a:rPr lang="en-US" sz="2400" dirty="0" err="1" smtClean="0"/>
              <a:t>keberadaban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(d)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endParaRPr lang="en-US" sz="2400" dirty="0" smtClean="0"/>
          </a:p>
          <a:p>
            <a:pPr marL="739775" indent="-514350">
              <a:buAutoNum type="arabicParenR"/>
            </a:pP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(a)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, (b)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kisi-kisi</a:t>
            </a:r>
            <a:r>
              <a:rPr lang="en-US" sz="2400" dirty="0" smtClean="0"/>
              <a:t>, (c)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, (d)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, (e) </a:t>
            </a:r>
            <a:r>
              <a:rPr lang="en-US" sz="2400" dirty="0" err="1" smtClean="0"/>
              <a:t>pengujicobaaan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(f)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	</a:t>
            </a:r>
          </a:p>
          <a:p>
            <a:pPr marL="739775" indent="-51435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konsisten</a:t>
            </a:r>
            <a:r>
              <a:rPr lang="en-US" sz="3000" dirty="0" smtClean="0"/>
              <a:t> </a:t>
            </a:r>
            <a:r>
              <a:rPr lang="en-US" sz="2400" dirty="0" smtClean="0"/>
              <a:t>	</a:t>
            </a:r>
          </a:p>
          <a:p>
            <a:pPr marL="739775" indent="-514350">
              <a:buAutoNum type="arabicParenR"/>
            </a:pP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jodoh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(a) </a:t>
            </a:r>
            <a:r>
              <a:rPr lang="en-US" sz="2400" dirty="0" err="1" smtClean="0"/>
              <a:t>keturunan</a:t>
            </a:r>
            <a:r>
              <a:rPr lang="en-US" sz="2400" dirty="0" smtClean="0"/>
              <a:t>, (b) </a:t>
            </a:r>
            <a:r>
              <a:rPr lang="en-US" sz="2400" dirty="0" err="1" smtClean="0"/>
              <a:t>Jawa</a:t>
            </a:r>
            <a:r>
              <a:rPr lang="en-US" sz="2400" dirty="0" smtClean="0"/>
              <a:t>, (c)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(d) </a:t>
            </a:r>
            <a:r>
              <a:rPr lang="en-US" sz="2400" dirty="0" err="1" smtClean="0"/>
              <a:t>sabar</a:t>
            </a:r>
            <a:endParaRPr lang="en-US" sz="2400" dirty="0" smtClean="0"/>
          </a:p>
          <a:p>
            <a:pPr marL="739775" indent="-514350">
              <a:buAutoNum type="arabicParenR"/>
            </a:pP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(a)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, (b)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kisi-kisi</a:t>
            </a:r>
            <a:r>
              <a:rPr lang="en-US" sz="2400" dirty="0" smtClean="0"/>
              <a:t>, (c)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, (d) </a:t>
            </a:r>
            <a:r>
              <a:rPr lang="en-US" sz="2400" dirty="0" err="1" smtClean="0"/>
              <a:t>menysusun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, (e) </a:t>
            </a:r>
            <a:r>
              <a:rPr lang="en-US" sz="2400" dirty="0" err="1" smtClean="0"/>
              <a:t>pengujicobaaan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(f) </a:t>
            </a:r>
            <a:r>
              <a:rPr lang="en-US" sz="2400" dirty="0" err="1" smtClean="0"/>
              <a:t>memperbaiki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		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512"/>
            <a:ext cx="8229600" cy="1466088"/>
          </a:xfrm>
        </p:spPr>
        <p:txBody>
          <a:bodyPr>
            <a:noAutofit/>
          </a:bodyPr>
          <a:lstStyle/>
          <a:p>
            <a:pPr algn="r"/>
            <a:r>
              <a:rPr lang="en-US" sz="5400" dirty="0" smtClean="0"/>
              <a:t>ASPEK BAHASA </a:t>
            </a:r>
            <a:br>
              <a:rPr lang="en-US" sz="5400" dirty="0" smtClean="0"/>
            </a:br>
            <a:r>
              <a:rPr lang="en-US" sz="5400" dirty="0" smtClean="0"/>
              <a:t> ARTIKEL ILMIAH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276600"/>
          </a:xfrm>
        </p:spPr>
        <p:txBody>
          <a:bodyPr/>
          <a:lstStyle/>
          <a:p>
            <a:pPr marL="2341563" indent="-573088"/>
            <a:r>
              <a:rPr lang="en-US" sz="4000" dirty="0" err="1" smtClean="0"/>
              <a:t>Pemilihan</a:t>
            </a:r>
            <a:r>
              <a:rPr lang="en-US" sz="4000" dirty="0" smtClean="0"/>
              <a:t> </a:t>
            </a:r>
            <a:r>
              <a:rPr lang="en-US" sz="4000" dirty="0" err="1" smtClean="0"/>
              <a:t>Kata</a:t>
            </a:r>
            <a:endParaRPr lang="en-US" sz="4000" dirty="0" smtClean="0"/>
          </a:p>
          <a:p>
            <a:pPr marL="2341563" indent="-573088"/>
            <a:r>
              <a:rPr lang="en-US" sz="4000" dirty="0" err="1" smtClean="0"/>
              <a:t>Penataan</a:t>
            </a:r>
            <a:r>
              <a:rPr lang="en-US" sz="4000" dirty="0" smtClean="0"/>
              <a:t> </a:t>
            </a:r>
            <a:r>
              <a:rPr lang="en-US" sz="4000" dirty="0" err="1" smtClean="0"/>
              <a:t>Kalimat</a:t>
            </a:r>
            <a:endParaRPr lang="en-US" sz="4000" dirty="0" smtClean="0"/>
          </a:p>
          <a:p>
            <a:pPr marL="2341563" indent="-573088"/>
            <a:r>
              <a:rPr lang="en-US" sz="4000" dirty="0" err="1" smtClean="0"/>
              <a:t>Pengembangan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paragraf</a:t>
            </a:r>
            <a:endParaRPr lang="en-US" sz="4000" dirty="0" smtClean="0"/>
          </a:p>
          <a:p>
            <a:pPr marL="2341563" indent="-573088"/>
            <a:r>
              <a:rPr lang="en-US" sz="4000" dirty="0" err="1" smtClean="0"/>
              <a:t>Kaidah</a:t>
            </a:r>
            <a:r>
              <a:rPr lang="en-US" sz="4000" dirty="0" smtClean="0"/>
              <a:t> </a:t>
            </a:r>
            <a:r>
              <a:rPr lang="en-US" sz="4000" dirty="0" err="1" smtClean="0"/>
              <a:t>pengejaan</a:t>
            </a:r>
            <a:r>
              <a:rPr lang="en-US" sz="4000" dirty="0" smtClean="0"/>
              <a:t> (EYD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PEMILIHAN 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pembi-cara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melambangkan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 </a:t>
            </a:r>
            <a:r>
              <a:rPr lang="en-US" dirty="0" err="1" smtClean="0"/>
              <a:t>pelambangan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 </a:t>
            </a:r>
            <a:r>
              <a:rPr lang="en-US" dirty="0" err="1" smtClean="0"/>
              <a:t>denotatif</a:t>
            </a:r>
            <a:r>
              <a:rPr lang="en-US" dirty="0" smtClean="0"/>
              <a:t>, </a:t>
            </a:r>
            <a:r>
              <a:rPr lang="en-US" dirty="0" err="1" smtClean="0"/>
              <a:t>konotatif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figuratif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yang </a:t>
            </a:r>
            <a:r>
              <a:rPr lang="en-US" dirty="0" err="1" smtClean="0"/>
              <a:t>denotatif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berbanding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yang </a:t>
            </a:r>
            <a:r>
              <a:rPr lang="en-US" dirty="0" err="1" smtClean="0"/>
              <a:t>konotatif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rasa.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yang </a:t>
            </a:r>
            <a:r>
              <a:rPr lang="en-US" dirty="0" err="1" smtClean="0"/>
              <a:t>figuratif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melambangkan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lain.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bermajas</a:t>
            </a:r>
            <a:r>
              <a:rPr lang="en-US" dirty="0" smtClean="0"/>
              <a:t> (</a:t>
            </a:r>
            <a:r>
              <a:rPr lang="en-US" i="1" dirty="0" smtClean="0"/>
              <a:t>figurative</a:t>
            </a:r>
            <a:r>
              <a:rPr lang="en-US" dirty="0" smtClean="0"/>
              <a:t> </a:t>
            </a:r>
            <a:r>
              <a:rPr lang="en-US" i="1" dirty="0" smtClean="0"/>
              <a:t>language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/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konotatif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serampangan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pula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pemakaian-nya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pem-bicara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asal-asalan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endParaRPr lang="en-US" dirty="0" smtClean="0"/>
          </a:p>
          <a:p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endParaRPr lang="en-US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secermat-cermatnya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kegandaan</a:t>
            </a:r>
            <a:r>
              <a:rPr lang="en-US" dirty="0" smtClean="0"/>
              <a:t> </a:t>
            </a:r>
            <a:r>
              <a:rPr lang="en-US" dirty="0" err="1" smtClean="0"/>
              <a:t>tafsir</a:t>
            </a:r>
            <a:r>
              <a:rPr lang="en-US" dirty="0" smtClean="0"/>
              <a:t> </a:t>
            </a:r>
            <a:r>
              <a:rPr lang="en-US" dirty="0" err="1" smtClean="0"/>
              <a:t>terhadapnya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6052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Kekhasan</a:t>
            </a:r>
            <a:r>
              <a:rPr lang="en-US" b="1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maknanya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coraknya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samar</a:t>
            </a:r>
            <a:r>
              <a:rPr lang="en-US" dirty="0" smtClean="0"/>
              <a:t> </a:t>
            </a:r>
            <a:r>
              <a:rPr lang="en-US" dirty="0" err="1" smtClean="0"/>
              <a:t>maknanya</a:t>
            </a:r>
            <a:endParaRPr lang="en-US" dirty="0" smtClean="0"/>
          </a:p>
          <a:p>
            <a:r>
              <a:rPr lang="en-US" b="1" dirty="0" err="1" smtClean="0"/>
              <a:t>Kekonkretan</a:t>
            </a:r>
            <a:r>
              <a:rPr lang="en-US" b="1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abstrak</a:t>
            </a:r>
            <a:endParaRPr lang="en-US" dirty="0" smtClean="0"/>
          </a:p>
          <a:p>
            <a:r>
              <a:rPr lang="en-US" b="1" dirty="0" err="1" smtClean="0"/>
              <a:t>Keringkasan</a:t>
            </a:r>
            <a:r>
              <a:rPr lang="en-US" b="1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yang </a:t>
            </a:r>
            <a:r>
              <a:rPr lang="en-US" dirty="0" err="1" smtClean="0"/>
              <a:t>berunsur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r>
              <a:rPr lang="en-US" b="1" dirty="0" err="1" smtClean="0"/>
              <a:t>Idiomatik</a:t>
            </a:r>
            <a:r>
              <a:rPr lang="en-US" b="1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 yang </a:t>
            </a:r>
            <a:r>
              <a:rPr lang="en-US" dirty="0" err="1" smtClean="0"/>
              <a:t>penjabaran</a:t>
            </a:r>
            <a:r>
              <a:rPr lang="en-US" dirty="0" smtClean="0"/>
              <a:t> </a:t>
            </a:r>
            <a:r>
              <a:rPr lang="en-US" dirty="0" err="1" smtClean="0"/>
              <a:t>maknanya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unsur-unsurnya</a:t>
            </a:r>
            <a:endParaRPr lang="en-US" dirty="0" smtClean="0"/>
          </a:p>
          <a:p>
            <a:r>
              <a:rPr lang="en-US" b="1" dirty="0" err="1" smtClean="0"/>
              <a:t>Ekonomis</a:t>
            </a:r>
            <a:r>
              <a:rPr lang="en-US" b="1" dirty="0" smtClean="0"/>
              <a:t>,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penjelas</a:t>
            </a:r>
            <a:r>
              <a:rPr lang="en-US" dirty="0" smtClean="0"/>
              <a:t>/ </a:t>
            </a:r>
            <a:r>
              <a:rPr lang="en-US" dirty="0" err="1" smtClean="0"/>
              <a:t>pembatas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kecermatan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Kebaruan</a:t>
            </a:r>
            <a:r>
              <a:rPr lang="en-US" b="1" dirty="0" smtClean="0"/>
              <a:t>, </a:t>
            </a:r>
            <a:r>
              <a:rPr lang="en-US" dirty="0" err="1" smtClean="0"/>
              <a:t>ungkapan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yang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malas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Kecermatan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617720"/>
          </a:xfrm>
        </p:spPr>
        <p:txBody>
          <a:bodyPr>
            <a:normAutofit/>
          </a:bodyPr>
          <a:lstStyle/>
          <a:p>
            <a:pPr marL="404813" lvl="0" indent="-404813">
              <a:buFont typeface="+mj-lt"/>
              <a:buAutoNum type="arabicParenR"/>
            </a:pPr>
            <a:r>
              <a:rPr lang="en-GB" dirty="0" err="1" smtClean="0"/>
              <a:t>membedakan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cermat</a:t>
            </a:r>
            <a:r>
              <a:rPr lang="en-GB" dirty="0" smtClean="0"/>
              <a:t> </a:t>
            </a:r>
            <a:r>
              <a:rPr lang="en-GB" dirty="0" err="1" smtClean="0"/>
              <a:t>makna</a:t>
            </a:r>
            <a:r>
              <a:rPr lang="en-GB" dirty="0" smtClean="0"/>
              <a:t> </a:t>
            </a:r>
            <a:r>
              <a:rPr lang="en-GB" dirty="0" err="1" smtClean="0"/>
              <a:t>kata</a:t>
            </a:r>
            <a:r>
              <a:rPr lang="en-GB" dirty="0" smtClean="0"/>
              <a:t> yang </a:t>
            </a:r>
            <a:r>
              <a:rPr lang="en-GB" dirty="0" err="1" smtClean="0"/>
              <a:t>denotatif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konotatif</a:t>
            </a:r>
            <a:endParaRPr lang="en-US" dirty="0" smtClean="0"/>
          </a:p>
          <a:p>
            <a:pPr marL="404813" lvl="0" indent="-404813">
              <a:buFont typeface="+mj-lt"/>
              <a:buAutoNum type="arabicParenR"/>
            </a:pPr>
            <a:r>
              <a:rPr lang="en-GB" dirty="0" err="1" smtClean="0"/>
              <a:t>menghindarkan</a:t>
            </a:r>
            <a:r>
              <a:rPr lang="en-GB" dirty="0" smtClean="0"/>
              <a:t> </a:t>
            </a:r>
            <a:r>
              <a:rPr lang="en-GB" dirty="0" err="1" smtClean="0"/>
              <a:t>penggunaan</a:t>
            </a:r>
            <a:r>
              <a:rPr lang="en-GB" dirty="0" smtClean="0"/>
              <a:t> </a:t>
            </a:r>
            <a:r>
              <a:rPr lang="en-GB" dirty="0" err="1" smtClean="0"/>
              <a:t>kelompok</a:t>
            </a:r>
            <a:r>
              <a:rPr lang="en-GB" dirty="0" smtClean="0"/>
              <a:t> </a:t>
            </a:r>
            <a:r>
              <a:rPr lang="en-GB" dirty="0" err="1" smtClean="0"/>
              <a:t>kata</a:t>
            </a:r>
            <a:r>
              <a:rPr lang="en-GB" dirty="0" smtClean="0"/>
              <a:t> yang </a:t>
            </a:r>
            <a:r>
              <a:rPr lang="en-GB" dirty="0" err="1" smtClean="0"/>
              <a:t>panjang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padanan</a:t>
            </a:r>
            <a:r>
              <a:rPr lang="en-GB" dirty="0" smtClean="0"/>
              <a:t> yang </a:t>
            </a:r>
            <a:r>
              <a:rPr lang="en-GB" dirty="0" err="1" smtClean="0"/>
              <a:t>pendek</a:t>
            </a:r>
            <a:r>
              <a:rPr lang="en-GB" dirty="0" smtClean="0"/>
              <a:t>/</a:t>
            </a:r>
            <a:r>
              <a:rPr lang="en-GB" dirty="0" err="1" smtClean="0"/>
              <a:t>singkat</a:t>
            </a:r>
            <a:endParaRPr lang="en-US" dirty="0" smtClean="0"/>
          </a:p>
          <a:p>
            <a:pPr marL="404813" lvl="0" indent="-404813">
              <a:buFont typeface="+mj-lt"/>
              <a:buAutoNum type="arabicParenR"/>
            </a:pPr>
            <a:r>
              <a:rPr lang="en-GB" dirty="0" err="1" smtClean="0"/>
              <a:t>menghindarkan</a:t>
            </a:r>
            <a:r>
              <a:rPr lang="en-GB" dirty="0" smtClean="0"/>
              <a:t> </a:t>
            </a:r>
            <a:r>
              <a:rPr lang="en-GB" dirty="0" err="1" smtClean="0"/>
              <a:t>pemakaian</a:t>
            </a:r>
            <a:r>
              <a:rPr lang="en-GB" dirty="0" smtClean="0"/>
              <a:t> </a:t>
            </a:r>
            <a:r>
              <a:rPr lang="en-GB" dirty="0" err="1" smtClean="0"/>
              <a:t>kata-kata</a:t>
            </a:r>
            <a:r>
              <a:rPr lang="en-GB" dirty="0" smtClean="0"/>
              <a:t> </a:t>
            </a:r>
            <a:r>
              <a:rPr lang="en-GB" dirty="0" err="1" smtClean="0"/>
              <a:t>klise</a:t>
            </a:r>
            <a:endParaRPr lang="en-US" dirty="0" smtClean="0"/>
          </a:p>
          <a:p>
            <a:pPr marL="404813" lvl="0" indent="-404813">
              <a:buFont typeface="+mj-lt"/>
              <a:buAutoNum type="arabicParenR"/>
            </a:pPr>
            <a:r>
              <a:rPr lang="en-GB" dirty="0" err="1" smtClean="0"/>
              <a:t>menghindarkan</a:t>
            </a:r>
            <a:r>
              <a:rPr lang="en-GB" dirty="0" smtClean="0"/>
              <a:t> </a:t>
            </a:r>
            <a:r>
              <a:rPr lang="en-GB" dirty="0" err="1" smtClean="0"/>
              <a:t>pemakaian</a:t>
            </a:r>
            <a:r>
              <a:rPr lang="en-GB" dirty="0" smtClean="0"/>
              <a:t> </a:t>
            </a:r>
            <a:r>
              <a:rPr lang="en-GB" dirty="0" err="1" smtClean="0"/>
              <a:t>kata-kata</a:t>
            </a:r>
            <a:r>
              <a:rPr lang="en-GB" dirty="0" smtClean="0"/>
              <a:t> yang </a:t>
            </a:r>
            <a:r>
              <a:rPr lang="en-GB" dirty="0" err="1" smtClean="0"/>
              <a:t>abstrak</a:t>
            </a:r>
            <a:endParaRPr lang="en-US" dirty="0" smtClean="0"/>
          </a:p>
          <a:p>
            <a:pPr marL="404813" lvl="0" indent="-404813">
              <a:buFont typeface="+mj-lt"/>
              <a:buAutoNum type="arabicParenR"/>
            </a:pPr>
            <a:r>
              <a:rPr lang="en-GB" dirty="0" err="1" smtClean="0"/>
              <a:t>memperhatikan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 </a:t>
            </a:r>
            <a:r>
              <a:rPr lang="en-GB" dirty="0" err="1" smtClean="0"/>
              <a:t>makna</a:t>
            </a:r>
            <a:r>
              <a:rPr lang="en-GB" dirty="0" smtClean="0"/>
              <a:t> yang </a:t>
            </a:r>
            <a:r>
              <a:rPr lang="en-GB" dirty="0" err="1" smtClean="0"/>
              <a:t>terjadi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kata-kata</a:t>
            </a:r>
            <a:r>
              <a:rPr lang="en-GB" dirty="0" smtClean="0"/>
              <a:t> yang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dikenal</a:t>
            </a:r>
            <a:endParaRPr lang="en-US" dirty="0" smtClean="0"/>
          </a:p>
          <a:p>
            <a:pPr marL="404813" indent="-404813">
              <a:buFont typeface="+mj-lt"/>
              <a:buAutoNum type="arabicParenR"/>
            </a:pPr>
            <a:r>
              <a:rPr lang="en-GB" dirty="0" err="1" smtClean="0"/>
              <a:t>menghindarkan</a:t>
            </a:r>
            <a:r>
              <a:rPr lang="en-GB" dirty="0" smtClean="0"/>
              <a:t> </a:t>
            </a:r>
            <a:r>
              <a:rPr lang="en-GB" dirty="0" err="1" smtClean="0"/>
              <a:t>percampuran</a:t>
            </a:r>
            <a:r>
              <a:rPr lang="en-GB" dirty="0" smtClean="0"/>
              <a:t> </a:t>
            </a:r>
            <a:r>
              <a:rPr lang="en-GB" dirty="0" err="1" smtClean="0"/>
              <a:t>ragam</a:t>
            </a:r>
            <a:r>
              <a:rPr lang="en-GB" dirty="0" smtClean="0"/>
              <a:t> yang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baku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yang </a:t>
            </a:r>
            <a:r>
              <a:rPr lang="en-GB" dirty="0" err="1" smtClean="0"/>
              <a:t>baku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PENATAAN KALIMAT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Tata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(</a:t>
            </a:r>
            <a:r>
              <a:rPr lang="en-US" dirty="0" err="1" smtClean="0"/>
              <a:t>karangan</a:t>
            </a:r>
            <a:r>
              <a:rPr lang="en-US" dirty="0" smtClean="0"/>
              <a:t>),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yang </a:t>
            </a:r>
            <a:r>
              <a:rPr lang="en-US" dirty="0" err="1" smtClean="0"/>
              <a:t>terkecil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dibeda-bedakan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retoriknya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PRINSIP BAHASA ILMIAH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Bahasa</a:t>
            </a:r>
            <a:r>
              <a:rPr lang="en-US" dirty="0" smtClean="0"/>
              <a:t> 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230188">
              <a:buFont typeface="+mj-lt"/>
              <a:buAutoNum type="arabicPeriod"/>
            </a:pPr>
            <a:r>
              <a:rPr lang="en-US" dirty="0" smtClean="0"/>
              <a:t>   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endParaRPr lang="en-US" dirty="0" smtClean="0"/>
          </a:p>
          <a:p>
            <a:pPr marL="749300" indent="-465138">
              <a:buFont typeface="+mj-lt"/>
              <a:buAutoNum type="arabicPeriod"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pPr marL="749300" indent="-465138">
              <a:buFont typeface="+mj-lt"/>
              <a:buAutoNum type="arabicPeriod"/>
            </a:pP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endParaRPr lang="en-US" dirty="0" smtClean="0"/>
          </a:p>
          <a:p>
            <a:pPr marL="749300" indent="-465138">
              <a:buFont typeface="+mj-lt"/>
              <a:buAutoNum type="arabicPeriod"/>
            </a:pP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padu</a:t>
            </a:r>
            <a:r>
              <a:rPr lang="en-US" dirty="0" smtClean="0"/>
              <a:t> (</a:t>
            </a:r>
            <a:r>
              <a:rPr lang="en-US" dirty="0" err="1" smtClean="0"/>
              <a:t>kohesif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koheren</a:t>
            </a:r>
            <a:r>
              <a:rPr lang="en-US" dirty="0" smtClean="0"/>
              <a:t>)</a:t>
            </a:r>
          </a:p>
          <a:p>
            <a:pPr marL="749300" indent="-465138">
              <a:buFont typeface="+mj-lt"/>
              <a:buAutoNum type="arabicPeriod"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antargagasan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runtut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endParaRPr lang="en-US" dirty="0" smtClean="0"/>
          </a:p>
          <a:p>
            <a:pPr marL="749300" indent="-465138">
              <a:buFont typeface="+mj-lt"/>
              <a:buAutoNum type="arabicPeriod"/>
            </a:pP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format </a:t>
            </a:r>
            <a:r>
              <a:rPr lang="en-US" dirty="0" err="1" smtClean="0"/>
              <a:t>esai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pemaparan</a:t>
            </a:r>
            <a:r>
              <a:rPr lang="en-US" dirty="0" smtClean="0"/>
              <a:t> (</a:t>
            </a:r>
            <a:r>
              <a:rPr lang="en-US" dirty="0" err="1" smtClean="0"/>
              <a:t>ekspo-sitoris</a:t>
            </a:r>
            <a:r>
              <a:rPr lang="en-US" dirty="0" smtClean="0"/>
              <a:t>),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 smtClean="0"/>
          </a:p>
          <a:p>
            <a:pPr marL="749300" indent="-465138">
              <a:buFont typeface="+mj-lt"/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endParaRPr lang="en-US" dirty="0" smtClean="0"/>
          </a:p>
          <a:p>
            <a:pPr marL="749300" indent="-465138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agar </a:t>
            </a:r>
            <a:r>
              <a:rPr lang="en-US" dirty="0" err="1" smtClean="0"/>
              <a:t>tulisannya</a:t>
            </a:r>
            <a:r>
              <a:rPr lang="en-US" dirty="0" smtClean="0"/>
              <a:t> </a:t>
            </a:r>
            <a:r>
              <a:rPr lang="en-US" dirty="0" err="1" smtClean="0"/>
              <a:t>terpelihara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endParaRPr lang="en-US" dirty="0" smtClean="0"/>
          </a:p>
          <a:p>
            <a:pPr marL="630238" indent="-434975">
              <a:buNone/>
            </a:pPr>
            <a:r>
              <a:rPr lang="en-US" dirty="0" smtClean="0"/>
              <a:t>(1) KB1 + KB2 (</a:t>
            </a:r>
            <a:r>
              <a:rPr lang="en-US" dirty="0" err="1" smtClean="0"/>
              <a:t>Ani</a:t>
            </a:r>
            <a:r>
              <a:rPr lang="en-US" dirty="0" smtClean="0"/>
              <a:t> + guru)</a:t>
            </a:r>
          </a:p>
          <a:p>
            <a:pPr marL="630238" indent="-434975">
              <a:buNone/>
            </a:pPr>
            <a:r>
              <a:rPr lang="en-US" dirty="0" smtClean="0"/>
              <a:t>(2) KB + KS (</a:t>
            </a:r>
            <a:r>
              <a:rPr lang="en-US" dirty="0" err="1" smtClean="0"/>
              <a:t>Ani</a:t>
            </a:r>
            <a:r>
              <a:rPr lang="en-US" dirty="0" smtClean="0"/>
              <a:t> + </a:t>
            </a:r>
            <a:r>
              <a:rPr lang="en-US" dirty="0" err="1" smtClean="0"/>
              <a:t>cantik</a:t>
            </a:r>
            <a:r>
              <a:rPr lang="en-US" dirty="0" smtClean="0"/>
              <a:t>)</a:t>
            </a:r>
          </a:p>
          <a:p>
            <a:pPr marL="630238" indent="-434975">
              <a:buNone/>
            </a:pPr>
            <a:r>
              <a:rPr lang="en-US" dirty="0" smtClean="0"/>
              <a:t>(3) KB + KK (</a:t>
            </a:r>
            <a:r>
              <a:rPr lang="en-US" dirty="0" err="1" smtClean="0"/>
              <a:t>Ani</a:t>
            </a:r>
            <a:r>
              <a:rPr lang="en-US" dirty="0" smtClean="0"/>
              <a:t> + </a:t>
            </a:r>
            <a:r>
              <a:rPr lang="en-US" dirty="0" err="1" smtClean="0"/>
              <a:t>mengajar</a:t>
            </a:r>
            <a:r>
              <a:rPr lang="en-US" dirty="0" smtClean="0"/>
              <a:t>)</a:t>
            </a:r>
          </a:p>
          <a:p>
            <a:pPr marL="630238" indent="-434975">
              <a:buNone/>
            </a:pPr>
            <a:r>
              <a:rPr lang="en-US" dirty="0" smtClean="0"/>
              <a:t>(4) KB1 + KK + KB2 (</a:t>
            </a:r>
            <a:r>
              <a:rPr lang="en-US" dirty="0" err="1" smtClean="0"/>
              <a:t>Ani</a:t>
            </a:r>
            <a:r>
              <a:rPr lang="en-US" dirty="0" smtClean="0"/>
              <a:t> + </a:t>
            </a:r>
            <a:r>
              <a:rPr lang="en-US" dirty="0" err="1" smtClean="0"/>
              <a:t>menulis</a:t>
            </a:r>
            <a:r>
              <a:rPr lang="en-US" dirty="0" smtClean="0"/>
              <a:t> + </a:t>
            </a:r>
            <a:r>
              <a:rPr lang="en-US" dirty="0" err="1" smtClean="0"/>
              <a:t>puisi</a:t>
            </a:r>
            <a:r>
              <a:rPr lang="en-US" dirty="0" smtClean="0"/>
              <a:t>)</a:t>
            </a:r>
          </a:p>
          <a:p>
            <a:pPr marL="630238" indent="-434975">
              <a:buNone/>
            </a:pPr>
            <a:r>
              <a:rPr lang="en-US" dirty="0" smtClean="0"/>
              <a:t>(5) KB1 + KK + KB2 + KB3 (</a:t>
            </a:r>
            <a:r>
              <a:rPr lang="en-US" dirty="0" err="1" smtClean="0"/>
              <a:t>Ani</a:t>
            </a:r>
            <a:r>
              <a:rPr lang="en-US" dirty="0" smtClean="0"/>
              <a:t> + </a:t>
            </a:r>
            <a:r>
              <a:rPr lang="en-US" dirty="0" err="1" smtClean="0"/>
              <a:t>membelikan</a:t>
            </a:r>
            <a:r>
              <a:rPr lang="en-US" dirty="0" smtClean="0"/>
              <a:t> + </a:t>
            </a:r>
            <a:r>
              <a:rPr lang="en-US" dirty="0" err="1" smtClean="0"/>
              <a:t>saya</a:t>
            </a:r>
            <a:r>
              <a:rPr lang="en-US" dirty="0" smtClean="0"/>
              <a:t> + </a:t>
            </a:r>
            <a:r>
              <a:rPr lang="en-US" dirty="0" err="1" smtClean="0"/>
              <a:t>celana</a:t>
            </a:r>
            <a:r>
              <a:rPr lang="en-US" dirty="0" smtClean="0"/>
              <a:t>)</a:t>
            </a:r>
          </a:p>
          <a:p>
            <a:pPr marL="630238" indent="-434975">
              <a:buNone/>
            </a:pPr>
            <a:r>
              <a:rPr lang="en-US" dirty="0" smtClean="0"/>
              <a:t>(6) KB1 + KD + KB2 (</a:t>
            </a:r>
            <a:r>
              <a:rPr lang="en-US" dirty="0" err="1" smtClean="0"/>
              <a:t>Ani</a:t>
            </a:r>
            <a:r>
              <a:rPr lang="en-US" dirty="0" smtClean="0"/>
              <a:t> + (</a:t>
            </a:r>
            <a:r>
              <a:rPr lang="en-US" dirty="0" err="1" smtClean="0"/>
              <a:t>di</a:t>
            </a:r>
            <a:r>
              <a:rPr lang="en-US" dirty="0" smtClean="0"/>
              <a:t>, </a:t>
            </a:r>
            <a:r>
              <a:rPr lang="en-US" dirty="0" err="1" smtClean="0"/>
              <a:t>ke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) + </a:t>
            </a:r>
            <a:r>
              <a:rPr lang="en-US" dirty="0" err="1" smtClean="0"/>
              <a:t>kelas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deklaratif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interogatif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deklaratif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deklaratif</a:t>
            </a:r>
            <a:r>
              <a:rPr lang="en-US" dirty="0" smtClean="0"/>
              <a:t>  “</a:t>
            </a:r>
            <a:r>
              <a:rPr lang="en-US" dirty="0" err="1" smtClean="0"/>
              <a:t>menyatakan</a:t>
            </a:r>
            <a:r>
              <a:rPr lang="en-US" dirty="0" smtClean="0"/>
              <a:t>”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interogatif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gramatikal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retorik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;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ditata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keserasian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agar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retoriknya</a:t>
            </a:r>
            <a:r>
              <a:rPr lang="en-US" dirty="0" smtClean="0"/>
              <a:t>,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digolong-kan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berbangun</a:t>
            </a:r>
            <a:r>
              <a:rPr lang="en-US" dirty="0" smtClean="0"/>
              <a:t> </a:t>
            </a:r>
            <a:r>
              <a:rPr lang="en-US" dirty="0" err="1" smtClean="0"/>
              <a:t>induk-anak</a:t>
            </a:r>
            <a:r>
              <a:rPr lang="en-US" dirty="0" smtClean="0"/>
              <a:t>,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berbangun</a:t>
            </a:r>
            <a:r>
              <a:rPr lang="en-US" dirty="0" smtClean="0"/>
              <a:t> </a:t>
            </a:r>
            <a:r>
              <a:rPr lang="en-US" dirty="0" err="1" smtClean="0"/>
              <a:t>anak-induk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berimbang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komunikasinya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</a:p>
          <a:p>
            <a:pPr marL="273050" indent="-47625">
              <a:buNone/>
            </a:pPr>
            <a:r>
              <a:rPr lang="en-US" dirty="0" smtClean="0"/>
              <a:t> 1) </a:t>
            </a:r>
            <a:r>
              <a:rPr lang="en-US" dirty="0" err="1" smtClean="0"/>
              <a:t>keutuhan</a:t>
            </a:r>
            <a:r>
              <a:rPr lang="en-US" dirty="0" smtClean="0"/>
              <a:t>, </a:t>
            </a:r>
          </a:p>
          <a:p>
            <a:pPr marL="273050" indent="-47625">
              <a:buNone/>
            </a:pPr>
            <a:r>
              <a:rPr lang="en-US" dirty="0" smtClean="0"/>
              <a:t>2) </a:t>
            </a:r>
            <a:r>
              <a:rPr lang="en-US" dirty="0" err="1" smtClean="0"/>
              <a:t>pertautan</a:t>
            </a:r>
            <a:r>
              <a:rPr lang="en-US" dirty="0" smtClean="0"/>
              <a:t>, </a:t>
            </a:r>
          </a:p>
          <a:p>
            <a:pPr marL="273050" indent="-47625">
              <a:buNone/>
            </a:pPr>
            <a:r>
              <a:rPr lang="en-US" dirty="0" smtClean="0"/>
              <a:t>3) </a:t>
            </a:r>
            <a:r>
              <a:rPr lang="en-US" dirty="0" err="1" smtClean="0"/>
              <a:t>penegasan</a:t>
            </a:r>
            <a:r>
              <a:rPr lang="en-US" dirty="0" smtClean="0"/>
              <a:t>,</a:t>
            </a:r>
          </a:p>
          <a:p>
            <a:pPr marL="273050" indent="-47625">
              <a:buNone/>
            </a:pPr>
            <a:r>
              <a:rPr lang="en-US" dirty="0" smtClean="0"/>
              <a:t>4)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273050" indent="-47625">
              <a:buNone/>
            </a:pPr>
            <a:r>
              <a:rPr lang="en-US" dirty="0" smtClean="0"/>
              <a:t>5) </a:t>
            </a:r>
            <a:r>
              <a:rPr lang="en-US" dirty="0" err="1" smtClean="0"/>
              <a:t>variasinya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Keutuhan</a:t>
            </a:r>
            <a:r>
              <a:rPr lang="en-US" dirty="0" smtClean="0"/>
              <a:t>:</a:t>
            </a:r>
          </a:p>
          <a:p>
            <a:pPr marL="273050" indent="11113">
              <a:buNone/>
            </a:pP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yang </a:t>
            </a:r>
            <a:r>
              <a:rPr lang="en-US" dirty="0" err="1" smtClean="0"/>
              <a:t>jalin-menjalin</a:t>
            </a:r>
            <a:r>
              <a:rPr lang="en-US" dirty="0" smtClean="0"/>
              <a:t>. </a:t>
            </a:r>
          </a:p>
          <a:p>
            <a:pPr marL="273050" indent="11113">
              <a:buNone/>
            </a:pP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. </a:t>
            </a:r>
          </a:p>
          <a:p>
            <a:pPr marL="273050" indent="11113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penggalan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</a:t>
            </a:r>
          </a:p>
          <a:p>
            <a:pPr marL="273050" indent="11113">
              <a:buNone/>
            </a:pP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kalimatnya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bertalian</a:t>
            </a:r>
            <a:r>
              <a:rPr lang="en-US" dirty="0" smtClean="0"/>
              <a:t>. </a:t>
            </a:r>
          </a:p>
          <a:p>
            <a:pPr marL="273050" indent="11113">
              <a:buNone/>
            </a:pP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yang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r>
              <a:rPr lang="en-US" sz="4000" dirty="0" err="1" smtClean="0"/>
              <a:t>Pertautan</a:t>
            </a:r>
            <a:endParaRPr lang="en-US" dirty="0" smtClean="0"/>
          </a:p>
          <a:p>
            <a:pPr marL="273050" indent="11113">
              <a:buNone/>
            </a:pPr>
            <a:r>
              <a:rPr lang="en-US" dirty="0" err="1" smtClean="0"/>
              <a:t>Pertautan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pertalian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unsur-unsurnya</a:t>
            </a:r>
            <a:r>
              <a:rPr lang="en-US" dirty="0" smtClean="0"/>
              <a:t>. </a:t>
            </a:r>
          </a:p>
          <a:p>
            <a:pPr marL="273050" indent="11113">
              <a:buNone/>
            </a:pPr>
            <a:r>
              <a:rPr lang="en-US" dirty="0" err="1" smtClean="0"/>
              <a:t>Pertalian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frase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 </a:t>
            </a:r>
          </a:p>
          <a:p>
            <a:pPr marL="273050" indent="11113">
              <a:buNone/>
            </a:pPr>
            <a:r>
              <a:rPr lang="en-US" dirty="0" err="1" smtClean="0"/>
              <a:t>Pertautan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 (1)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; (2)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yang </a:t>
            </a:r>
            <a:r>
              <a:rPr lang="en-US" dirty="0" err="1" smtClean="0"/>
              <a:t>sejajar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(3)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/>
              <a:t>Penegasan</a:t>
            </a:r>
            <a:endParaRPr lang="en-US" dirty="0" smtClean="0"/>
          </a:p>
          <a:p>
            <a:pPr marL="273050" indent="11113">
              <a:buNone/>
            </a:pPr>
            <a:r>
              <a:rPr lang="en-US" dirty="0" err="1" smtClean="0"/>
              <a:t>Penegasan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terpenting</a:t>
            </a:r>
            <a:r>
              <a:rPr lang="en-US" dirty="0" smtClean="0"/>
              <a:t>.</a:t>
            </a:r>
          </a:p>
          <a:p>
            <a:pPr marL="273050" indent="11113">
              <a:buNone/>
            </a:pPr>
            <a:r>
              <a:rPr lang="en-US" dirty="0" err="1" smtClean="0"/>
              <a:t>Penegasan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lazim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pasif</a:t>
            </a:r>
            <a:r>
              <a:rPr lang="en-US" dirty="0" smtClean="0"/>
              <a:t>, </a:t>
            </a:r>
            <a:r>
              <a:rPr lang="en-US" dirty="0" err="1" smtClean="0"/>
              <a:t>aktif</a:t>
            </a:r>
            <a:r>
              <a:rPr lang="en-US" dirty="0" smtClean="0"/>
              <a:t>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pungtuasi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</a:p>
          <a:p>
            <a:pPr marL="273050" indent="11113">
              <a:buNone/>
            </a:pPr>
            <a:endParaRPr lang="en-US" dirty="0" smtClean="0"/>
          </a:p>
          <a:p>
            <a:pPr marL="3175" indent="11113"/>
            <a:r>
              <a:rPr lang="en-US" sz="3600" dirty="0" err="1" smtClean="0"/>
              <a:t>Prinsip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endParaRPr lang="en-US" sz="3600" dirty="0" smtClean="0"/>
          </a:p>
          <a:p>
            <a:pPr marL="287338" indent="11113"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. </a:t>
            </a:r>
          </a:p>
          <a:p>
            <a:pPr marL="287338" indent="11113">
              <a:buNone/>
            </a:pP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,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bunga-bunga</a:t>
            </a:r>
            <a:r>
              <a:rPr lang="en-US" dirty="0" smtClean="0"/>
              <a:t>,”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artistik</a:t>
            </a:r>
            <a:r>
              <a:rPr lang="en-US" dirty="0" smtClean="0"/>
              <a:t>,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.</a:t>
            </a:r>
          </a:p>
          <a:p>
            <a:pPr marL="3175" indent="1111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4000" dirty="0" err="1" smtClean="0"/>
              <a:t>Variasi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</a:t>
            </a:r>
            <a:r>
              <a:rPr lang="en-US" sz="4000" dirty="0" err="1" smtClean="0"/>
              <a:t>kalimat</a:t>
            </a:r>
            <a:endParaRPr lang="en-US" sz="4000" dirty="0" smtClean="0"/>
          </a:p>
          <a:p>
            <a:pPr marL="273050" indent="11113">
              <a:spcBef>
                <a:spcPts val="600"/>
              </a:spcBef>
              <a:buNone/>
            </a:pPr>
            <a:r>
              <a:rPr lang="en-US" dirty="0" err="1" smtClean="0"/>
              <a:t>Kelincahan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berurutan</a:t>
            </a:r>
            <a:r>
              <a:rPr lang="en-US" dirty="0" smtClean="0"/>
              <a:t>. </a:t>
            </a:r>
          </a:p>
          <a:p>
            <a:pPr marL="273050" indent="71438"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749300" indent="-404813">
              <a:buNone/>
            </a:pPr>
            <a:r>
              <a:rPr lang="en-US" dirty="0" smtClean="0"/>
              <a:t>1)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gramatikal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retorik</a:t>
            </a:r>
            <a:r>
              <a:rPr lang="en-US" dirty="0" smtClean="0"/>
              <a:t>; </a:t>
            </a:r>
          </a:p>
          <a:p>
            <a:pPr marL="749300" indent="-404813">
              <a:buNone/>
            </a:pPr>
            <a:r>
              <a:rPr lang="en-US" dirty="0" smtClean="0"/>
              <a:t>2) 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panjangnya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; </a:t>
            </a:r>
          </a:p>
          <a:p>
            <a:pPr marL="749300" indent="-404813">
              <a:buNone/>
            </a:pPr>
            <a:r>
              <a:rPr lang="en-US" dirty="0" smtClean="0"/>
              <a:t>3)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berselang-seling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KEEFEKTIFAN PARAGRAF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800" dirty="0" smtClean="0">
                <a:latin typeface="Arial Unicode MS" pitchFamily="34" charset="-128"/>
              </a:rPr>
              <a:t>Secara visual paragraf ditandi dengan ditulis mulai baris baru dengan sistem menjorok, lurus, atau campuran</a:t>
            </a:r>
          </a:p>
          <a:p>
            <a:pPr>
              <a:lnSpc>
                <a:spcPct val="90000"/>
              </a:lnSpc>
            </a:pPr>
            <a:r>
              <a:rPr lang="id-ID" sz="2800" dirty="0" smtClean="0">
                <a:latin typeface="Arial Unicode MS" pitchFamily="34" charset="-128"/>
              </a:rPr>
              <a:t>Dilihat dari segi makna, paragraf merupakan satuan informasi yang memiliki ide pokok sebagai dasarnya </a:t>
            </a:r>
          </a:p>
          <a:p>
            <a:pPr>
              <a:lnSpc>
                <a:spcPct val="90000"/>
              </a:lnSpc>
            </a:pPr>
            <a:r>
              <a:rPr lang="id-ID" sz="2800" dirty="0" smtClean="0">
                <a:latin typeface="Arial Unicode MS" pitchFamily="34" charset="-128"/>
              </a:rPr>
              <a:t>Paragraf adalah bagian karangan yang berpotensi terdiri dari beberapa kalimat yang berkaitan secara utuh dan membentuk satu kesatuan pikiran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id-ID" sz="6000" dirty="0"/>
              <a:t>Unsur Paragraf</a:t>
            </a:r>
            <a:r>
              <a:rPr lang="id-ID" dirty="0"/>
              <a:t>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590800"/>
            <a:ext cx="7772400" cy="36576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id-ID" sz="3600" dirty="0"/>
              <a:t>kalimat topik atau kalimat utama</a:t>
            </a:r>
            <a:r>
              <a:rPr lang="en-US" sz="3600" dirty="0"/>
              <a:t> </a:t>
            </a:r>
            <a:endParaRPr lang="id-ID" sz="3600" dirty="0">
              <a:latin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id-ID" sz="3600" dirty="0"/>
              <a:t>kalimat pengembang atau kalimat penjelas</a:t>
            </a:r>
            <a:r>
              <a:rPr lang="en-US" sz="3600" dirty="0"/>
              <a:t> </a:t>
            </a:r>
            <a:endParaRPr lang="id-ID" sz="3600" dirty="0">
              <a:latin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id-ID" sz="3600" dirty="0"/>
              <a:t>kalimat penegas</a:t>
            </a:r>
            <a:r>
              <a:rPr lang="en-US" sz="3600" dirty="0"/>
              <a:t> </a:t>
            </a:r>
            <a:endParaRPr lang="id-ID" sz="3600" dirty="0">
              <a:latin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id-ID" sz="3600" dirty="0"/>
              <a:t>kalimat, frasa, atau kata transisi</a:t>
            </a:r>
            <a:r>
              <a:rPr lang="en-US" sz="3600" dirty="0"/>
              <a:t> 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Pentingnya</a:t>
            </a:r>
            <a:r>
              <a:rPr lang="en-US" dirty="0" smtClean="0"/>
              <a:t> Format </a:t>
            </a:r>
            <a:r>
              <a:rPr lang="en-US" dirty="0" err="1" smtClean="0"/>
              <a:t>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men-</a:t>
            </a:r>
            <a:r>
              <a:rPr lang="en-US" dirty="0" err="1" smtClean="0"/>
              <a:t>jamin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endParaRPr lang="en-US" dirty="0" smtClean="0"/>
          </a:p>
          <a:p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seoalah-olah</a:t>
            </a:r>
            <a:r>
              <a:rPr lang="en-US" dirty="0" smtClean="0"/>
              <a:t> </a:t>
            </a:r>
            <a:r>
              <a:rPr lang="en-US" dirty="0" err="1" smtClean="0"/>
              <a:t>berkomuni-kasi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berdialog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format </a:t>
            </a:r>
            <a:r>
              <a:rPr lang="en-US" dirty="0" err="1" smtClean="0"/>
              <a:t>enumeratif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diguna-kan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endParaRPr lang="en-US" dirty="0" smtClean="0"/>
          </a:p>
          <a:p>
            <a:r>
              <a:rPr lang="en-US" dirty="0" smtClean="0"/>
              <a:t>Format </a:t>
            </a:r>
            <a:r>
              <a:rPr lang="en-US" dirty="0" err="1" smtClean="0"/>
              <a:t>esai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‘</a:t>
            </a:r>
            <a:r>
              <a:rPr lang="en-US" dirty="0" err="1" smtClean="0"/>
              <a:t>penandaan</a:t>
            </a:r>
            <a:r>
              <a:rPr lang="en-US" dirty="0" smtClean="0"/>
              <a:t>’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(1) …………… (2) …….. (3) …….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914400"/>
            <a:ext cx="6324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id-ID" dirty="0"/>
              <a:t>Syarat Paragraf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yang </a:t>
            </a:r>
            <a:r>
              <a:rPr lang="id-ID" dirty="0"/>
              <a:t>Baik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21280"/>
            <a:ext cx="8229600" cy="339852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 dirty="0"/>
              <a:t>K</a:t>
            </a:r>
            <a:r>
              <a:rPr lang="id-ID" sz="4000" dirty="0"/>
              <a:t>esatuan (kohesi), </a:t>
            </a:r>
            <a:endParaRPr lang="en-US" sz="4000" dirty="0"/>
          </a:p>
          <a:p>
            <a:pPr marL="609600" indent="-609600">
              <a:buFontTx/>
              <a:buAutoNum type="arabicPeriod"/>
            </a:pPr>
            <a:r>
              <a:rPr lang="en-US" sz="4000" dirty="0"/>
              <a:t>K</a:t>
            </a:r>
            <a:r>
              <a:rPr lang="id-ID" sz="4000" dirty="0"/>
              <a:t>eselarasan (koherensi), dan</a:t>
            </a:r>
            <a:endParaRPr lang="en-US" sz="4000" dirty="0"/>
          </a:p>
          <a:p>
            <a:pPr marL="609600" indent="-609600">
              <a:buFontTx/>
              <a:buAutoNum type="arabicPeriod"/>
            </a:pPr>
            <a:r>
              <a:rPr lang="en-US" sz="4000" dirty="0"/>
              <a:t>K</a:t>
            </a:r>
            <a:r>
              <a:rPr lang="id-ID" sz="4000" dirty="0"/>
              <a:t>elengkapan (pengembangan)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/>
              <a:t>Kesatuan (Kohesi)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87880"/>
            <a:ext cx="8229600" cy="4389120"/>
          </a:xfrm>
        </p:spPr>
        <p:txBody>
          <a:bodyPr>
            <a:normAutofit fontScale="92500"/>
          </a:bodyPr>
          <a:lstStyle/>
          <a:p>
            <a:pPr marL="284163" indent="-284163"/>
            <a:r>
              <a:rPr lang="id-ID" sz="3600" dirty="0"/>
              <a:t>Tiap paragraf hanya mengandung satu pikiran pokok. </a:t>
            </a:r>
            <a:endParaRPr lang="en-US" sz="3600" dirty="0" smtClean="0"/>
          </a:p>
          <a:p>
            <a:pPr marL="284163" indent="-284163"/>
            <a:r>
              <a:rPr lang="id-ID" sz="3600" dirty="0" smtClean="0"/>
              <a:t>Fungsi </a:t>
            </a:r>
            <a:r>
              <a:rPr lang="id-ID" sz="3600" dirty="0"/>
              <a:t>paragraf adalah mengembangkan pikiran pokok tersebut. </a:t>
            </a:r>
            <a:endParaRPr lang="en-US" sz="3600" dirty="0" smtClean="0"/>
          </a:p>
          <a:p>
            <a:pPr marL="284163" indent="-284163"/>
            <a:r>
              <a:rPr lang="id-ID" sz="3600" dirty="0" smtClean="0"/>
              <a:t>Oleh </a:t>
            </a:r>
            <a:r>
              <a:rPr lang="id-ID" sz="3600" dirty="0"/>
              <a:t>sebab itu, kalimat-kalimat </a:t>
            </a:r>
            <a:r>
              <a:rPr lang="id-ID" sz="3600" dirty="0" smtClean="0"/>
              <a:t>pengem</a:t>
            </a:r>
            <a:r>
              <a:rPr lang="en-US" sz="3600" dirty="0" smtClean="0"/>
              <a:t>-</a:t>
            </a:r>
            <a:r>
              <a:rPr lang="id-ID" sz="3600" dirty="0" smtClean="0"/>
              <a:t>bangnya </a:t>
            </a:r>
            <a:r>
              <a:rPr lang="id-ID" sz="3600" dirty="0"/>
              <a:t>harus mendukung pikiran pokok dan tidak boleh menyimpang dari pikiran pokok </a:t>
            </a:r>
            <a:r>
              <a:rPr lang="en-US" sz="3600" dirty="0" err="1"/>
              <a:t>tersebut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/>
              <a:t>Keselarasan (Koherensi)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68880"/>
            <a:ext cx="8229600" cy="38557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sz="3200" dirty="0"/>
              <a:t>Paragraf bukanlah kumpulan kalimat yang masing-masing berdiri sendiri atau lepas, melainkan bangunan beberapa kalimat yang memiliki hubungan timbal balik dan mendukung satu pokok pikiran tertentu </a:t>
            </a:r>
            <a:r>
              <a:rPr lang="id-ID" sz="3200" dirty="0">
                <a:latin typeface="Tahoma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id-ID" sz="3200" dirty="0"/>
              <a:t>Ada hubungan yang serasi antara kalimat pembentuknya</a:t>
            </a:r>
            <a:r>
              <a:rPr lang="en-US" sz="3200" dirty="0"/>
              <a:t>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sz="4400" dirty="0"/>
              <a:t>Pembangun Koherensi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Paragraf</a:t>
            </a:r>
            <a:r>
              <a:rPr lang="id-ID" sz="4000" dirty="0"/>
              <a:t>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45080"/>
            <a:ext cx="8229600" cy="3627120"/>
          </a:xfrm>
        </p:spPr>
        <p:txBody>
          <a:bodyPr>
            <a:noAutofit/>
          </a:bodyPr>
          <a:lstStyle/>
          <a:p>
            <a:pPr marL="609600" indent="-609600">
              <a:buFontTx/>
              <a:buAutoNum type="arabicPeriod"/>
            </a:pPr>
            <a:r>
              <a:rPr lang="en-US" sz="3600" dirty="0"/>
              <a:t>U</a:t>
            </a:r>
            <a:r>
              <a:rPr lang="id-ID" sz="3600" dirty="0"/>
              <a:t>nsur kebahasaan </a:t>
            </a:r>
            <a:r>
              <a:rPr lang="en-US" sz="3600" dirty="0"/>
              <a:t>: </a:t>
            </a:r>
            <a:r>
              <a:rPr lang="id-ID" sz="3600" dirty="0"/>
              <a:t>repetisi atau pengulangan, kata ganti yang berupa deiksis, dan kata transisi yang berupa ungkapan penghubung</a:t>
            </a:r>
            <a:endParaRPr lang="id-ID" sz="3600" dirty="0">
              <a:latin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3600" dirty="0"/>
              <a:t>P</a:t>
            </a:r>
            <a:r>
              <a:rPr lang="id-ID" sz="3600" dirty="0"/>
              <a:t>emerincian dan urutan isi paragraf</a:t>
            </a:r>
            <a:r>
              <a:rPr lang="en-US" sz="3600" dirty="0"/>
              <a:t> 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id-ID" dirty="0"/>
              <a:t>Kelengkapan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(</a:t>
            </a:r>
            <a:r>
              <a:rPr lang="id-ID" dirty="0"/>
              <a:t>Pengembangan)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8064500" cy="43926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dirty="0"/>
              <a:t>P</a:t>
            </a:r>
            <a:r>
              <a:rPr lang="id-ID" sz="3200" dirty="0"/>
              <a:t>aragraf dikatakan lengkap apabila </a:t>
            </a:r>
            <a:r>
              <a:rPr lang="id-ID" sz="3200" dirty="0" smtClean="0"/>
              <a:t>ter</a:t>
            </a:r>
            <a:r>
              <a:rPr lang="en-US" sz="3200" dirty="0" smtClean="0"/>
              <a:t>-</a:t>
            </a:r>
            <a:r>
              <a:rPr lang="id-ID" sz="3200" dirty="0" smtClean="0"/>
              <a:t>dapat </a:t>
            </a:r>
            <a:r>
              <a:rPr lang="id-ID" sz="3200" dirty="0"/>
              <a:t>kalimat-kalimat </a:t>
            </a:r>
            <a:r>
              <a:rPr lang="id-ID" sz="3200" dirty="0" smtClean="0"/>
              <a:t>pengembang/</a:t>
            </a:r>
            <a:r>
              <a:rPr lang="en-US" sz="3200" dirty="0" smtClean="0"/>
              <a:t> </a:t>
            </a:r>
            <a:r>
              <a:rPr lang="id-ID" sz="3200" dirty="0" smtClean="0"/>
              <a:t>penjelas </a:t>
            </a:r>
            <a:r>
              <a:rPr lang="id-ID" sz="3200" dirty="0"/>
              <a:t>secara lengkap untuk </a:t>
            </a:r>
            <a:r>
              <a:rPr lang="id-ID" sz="3200" dirty="0" smtClean="0"/>
              <a:t>menun</a:t>
            </a:r>
            <a:r>
              <a:rPr lang="en-US" sz="3200" dirty="0" smtClean="0"/>
              <a:t>-</a:t>
            </a:r>
            <a:r>
              <a:rPr lang="id-ID" sz="3200" dirty="0" smtClean="0"/>
              <a:t>jang </a:t>
            </a:r>
            <a:r>
              <a:rPr lang="id-ID" sz="3200" dirty="0"/>
              <a:t>pikiran pokoknya</a:t>
            </a:r>
            <a:r>
              <a:rPr lang="en-US" sz="3200" dirty="0"/>
              <a:t> </a:t>
            </a:r>
            <a:endParaRPr lang="id-ID" sz="3200" dirty="0">
              <a:latin typeface="Tahoma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dirty="0"/>
              <a:t>P</a:t>
            </a:r>
            <a:r>
              <a:rPr lang="id-ID" sz="3200" dirty="0"/>
              <a:t>aragraf dinyatakan tidak lengkap jika pikiran pokoknya belum dikembangkan ke dalam kalimat-kalimat penjelas atau pikiran pokoknya baru diperluas dengan pengulangan-pengulangan </a:t>
            </a:r>
            <a:r>
              <a:rPr lang="id-ID" dirty="0"/>
              <a:t>kata</a:t>
            </a:r>
            <a:r>
              <a:rPr lang="en-US" dirty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PENGEJAAN (</a:t>
            </a:r>
            <a:r>
              <a:rPr lang="en-US" i="1" dirty="0" smtClean="0"/>
              <a:t>EYD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160520"/>
          </a:xfrm>
        </p:spPr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(</a:t>
            </a:r>
            <a:r>
              <a:rPr lang="en-US" dirty="0" err="1" smtClean="0"/>
              <a:t>ejaan</a:t>
            </a:r>
            <a:r>
              <a:rPr lang="en-US" dirty="0" smtClean="0"/>
              <a:t>)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dibakukan</a:t>
            </a:r>
            <a:endParaRPr lang="en-US" dirty="0" smtClean="0"/>
          </a:p>
          <a:p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ejaan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tertuang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Ejaan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Yang </a:t>
            </a:r>
            <a:r>
              <a:rPr lang="en-US" dirty="0" err="1" smtClean="0"/>
              <a:t>Disempurnakan</a:t>
            </a:r>
            <a:endParaRPr lang="en-US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EYD </a:t>
            </a:r>
            <a:r>
              <a:rPr lang="en-US" dirty="0" err="1" smtClean="0"/>
              <a:t>berlaku</a:t>
            </a:r>
            <a:r>
              <a:rPr lang="en-US" dirty="0" smtClean="0"/>
              <a:t> pula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formal,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r>
              <a:rPr lang="en-US" dirty="0" err="1" smtClean="0"/>
              <a:t>Kecermatan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kerapian</a:t>
            </a:r>
            <a:r>
              <a:rPr lang="en-US" dirty="0" smtClean="0"/>
              <a:t> </a:t>
            </a:r>
            <a:r>
              <a:rPr lang="en-US" dirty="0" err="1" smtClean="0"/>
              <a:t>pengejaan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penanda</a:t>
            </a:r>
            <a:r>
              <a:rPr lang="en-US" dirty="0" smtClean="0"/>
              <a:t> </a:t>
            </a:r>
            <a:r>
              <a:rPr lang="en-US" dirty="0" err="1" smtClean="0"/>
              <a:t>kecendikaan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Cakupan</a:t>
            </a:r>
            <a:r>
              <a:rPr lang="en-US" dirty="0" smtClean="0"/>
              <a:t> EYD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konsonan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diftong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konsonan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miring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,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sandang</a:t>
            </a:r>
            <a:r>
              <a:rPr lang="en-US" dirty="0" smtClean="0"/>
              <a:t>, </a:t>
            </a:r>
            <a:r>
              <a:rPr lang="en-US" dirty="0" err="1" smtClean="0"/>
              <a:t>partikel</a:t>
            </a:r>
            <a:r>
              <a:rPr lang="en-US" dirty="0" smtClean="0"/>
              <a:t>, </a:t>
            </a:r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akronim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 </a:t>
            </a:r>
            <a:r>
              <a:rPr lang="en-US" dirty="0" err="1" smtClean="0"/>
              <a:t>bilangan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serapan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r>
              <a:rPr lang="en-US" dirty="0" smtClean="0"/>
              <a:t>: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, </a:t>
            </a:r>
            <a:r>
              <a:rPr lang="en-US" dirty="0" err="1" smtClean="0"/>
              <a:t>koma</a:t>
            </a:r>
            <a:r>
              <a:rPr lang="en-US" dirty="0" smtClean="0"/>
              <a:t>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hubung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elipsis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seru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 </a:t>
            </a:r>
            <a:r>
              <a:rPr lang="en-US" dirty="0" err="1" smtClean="0"/>
              <a:t>siku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garis</a:t>
            </a:r>
            <a:r>
              <a:rPr lang="en-US" dirty="0" smtClean="0"/>
              <a:t> miring,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penyingkat</a:t>
            </a:r>
            <a:r>
              <a:rPr lang="en-US" dirty="0" smtClean="0"/>
              <a:t> (</a:t>
            </a:r>
            <a:r>
              <a:rPr lang="en-US" i="1" dirty="0" err="1" smtClean="0"/>
              <a:t>apostrof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CIRI RAGAM BAHASA </a:t>
            </a:r>
            <a:br>
              <a:rPr lang="en-US" dirty="0" smtClean="0"/>
            </a:br>
            <a:r>
              <a:rPr lang="en-US" dirty="0" smtClean="0"/>
              <a:t>TULIS ILMIAH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6934200" cy="4648200"/>
          </a:xfrm>
        </p:spPr>
        <p:txBody>
          <a:bodyPr>
            <a:noAutofit/>
          </a:bodyPr>
          <a:lstStyle/>
          <a:p>
            <a:pPr marL="2581275" indent="-617538"/>
            <a:r>
              <a:rPr lang="en-US" sz="3200" dirty="0" err="1" smtClean="0"/>
              <a:t>Logis</a:t>
            </a:r>
            <a:endParaRPr lang="en-US" sz="3200" dirty="0" smtClean="0"/>
          </a:p>
          <a:p>
            <a:pPr marL="2581275" indent="-617538"/>
            <a:r>
              <a:rPr lang="en-US" sz="3200" dirty="0" err="1" smtClean="0"/>
              <a:t>Lugas</a:t>
            </a:r>
            <a:endParaRPr lang="en-US" sz="3200" dirty="0" smtClean="0"/>
          </a:p>
          <a:p>
            <a:pPr marL="2581275" indent="-617538"/>
            <a:r>
              <a:rPr lang="en-US" sz="3200" dirty="0" err="1" smtClean="0"/>
              <a:t>Jelas</a:t>
            </a:r>
            <a:endParaRPr lang="en-US" sz="3200" dirty="0" smtClean="0"/>
          </a:p>
          <a:p>
            <a:pPr marL="2581275" indent="-617538"/>
            <a:r>
              <a:rPr lang="en-US" sz="3200" dirty="0" err="1" smtClean="0"/>
              <a:t>Bertolak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gagasan</a:t>
            </a:r>
            <a:endParaRPr lang="en-US" sz="3200" dirty="0" smtClean="0"/>
          </a:p>
          <a:p>
            <a:pPr marL="2581275" indent="-617538"/>
            <a:r>
              <a:rPr lang="en-US" sz="3200" dirty="0" smtClean="0"/>
              <a:t>Formal</a:t>
            </a:r>
          </a:p>
          <a:p>
            <a:pPr marL="2581275" indent="-617538"/>
            <a:r>
              <a:rPr lang="en-US" sz="3200" dirty="0" err="1" smtClean="0"/>
              <a:t>Objektif</a:t>
            </a:r>
            <a:endParaRPr lang="en-US" sz="3200" dirty="0" smtClean="0"/>
          </a:p>
          <a:p>
            <a:pPr marL="2581275" indent="-617538"/>
            <a:r>
              <a:rPr lang="en-US" sz="3200" dirty="0" err="1" smtClean="0"/>
              <a:t>Ringkas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padat</a:t>
            </a:r>
            <a:endParaRPr lang="en-US" sz="3200" dirty="0" smtClean="0"/>
          </a:p>
          <a:p>
            <a:pPr marL="2581275" indent="-617538"/>
            <a:r>
              <a:rPr lang="en-US" sz="3200" dirty="0" err="1" smtClean="0"/>
              <a:t>Konsisten</a:t>
            </a:r>
            <a:endParaRPr lang="en-US" sz="32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Ciri</a:t>
            </a:r>
            <a:r>
              <a:rPr lang="en-US" dirty="0" smtClean="0"/>
              <a:t> 1: </a:t>
            </a:r>
            <a:r>
              <a:rPr lang="en-US" dirty="0" err="1" smtClean="0"/>
              <a:t>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saksama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endParaRPr lang="en-US" dirty="0" smtClean="0"/>
          </a:p>
          <a:p>
            <a:r>
              <a:rPr lang="en-US" dirty="0" err="1" smtClean="0"/>
              <a:t>Kalimat-kalimat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ketelitian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objektivitas</a:t>
            </a:r>
            <a:endParaRPr lang="en-US" dirty="0" smtClean="0"/>
          </a:p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diwadahi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logis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509588" indent="-509588">
              <a:buNone/>
            </a:pPr>
            <a:r>
              <a:rPr lang="en-US" dirty="0" smtClean="0"/>
              <a:t> (1)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era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dikha-watirkan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tang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yang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pPr marL="465138" indent="-465138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Pada</a:t>
            </a:r>
            <a:r>
              <a:rPr lang="en-US" dirty="0" smtClean="0"/>
              <a:t> era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dikhawatirkan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Indonesia.</a:t>
            </a:r>
          </a:p>
          <a:p>
            <a:pPr marL="465138" indent="-465138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(2)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Ciri</a:t>
            </a:r>
            <a:r>
              <a:rPr lang="en-US" dirty="0" smtClean="0"/>
              <a:t> 2: </a:t>
            </a:r>
            <a:r>
              <a:rPr lang="en-US" dirty="0" err="1" smtClean="0"/>
              <a:t>Lugas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lugas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ambigu</a:t>
            </a:r>
            <a:r>
              <a:rPr lang="en-US" dirty="0" smtClean="0"/>
              <a:t> (</a:t>
            </a:r>
            <a:r>
              <a:rPr lang="en-US" dirty="0" err="1" smtClean="0"/>
              <a:t>taksa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Paparan</a:t>
            </a:r>
            <a:r>
              <a:rPr lang="en-US" dirty="0" smtClean="0"/>
              <a:t> yang </a:t>
            </a:r>
            <a:r>
              <a:rPr lang="en-US" dirty="0" err="1" smtClean="0"/>
              <a:t>lugas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kesalahpaham</a:t>
            </a:r>
            <a:r>
              <a:rPr lang="en-US" dirty="0" smtClean="0"/>
              <a:t>-an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endParaRPr lang="en-US" dirty="0" smtClean="0"/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bernada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Para </a:t>
            </a:r>
            <a:r>
              <a:rPr lang="en-US" dirty="0" err="1" smtClean="0"/>
              <a:t>pendidik</a:t>
            </a:r>
            <a:r>
              <a:rPr lang="en-US" dirty="0" smtClean="0"/>
              <a:t> yang </a:t>
            </a:r>
            <a:r>
              <a:rPr lang="en-US" dirty="0" err="1" smtClean="0"/>
              <a:t>kadangkala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i="1" dirty="0" err="1" smtClean="0"/>
              <a:t>kena</a:t>
            </a:r>
            <a:r>
              <a:rPr lang="en-US" i="1" dirty="0" smtClean="0"/>
              <a:t> </a:t>
            </a:r>
            <a:r>
              <a:rPr lang="en-US" i="1" dirty="0" err="1" smtClean="0"/>
              <a:t>getahnya</a:t>
            </a:r>
            <a:r>
              <a:rPr lang="en-US" i="1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ulah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bisa</a:t>
            </a:r>
            <a:r>
              <a:rPr lang="en-US" i="1" dirty="0" smtClean="0"/>
              <a:t> </a:t>
            </a:r>
            <a:r>
              <a:rPr lang="en-US" i="1" dirty="0" err="1" smtClean="0"/>
              <a:t>dikatakan</a:t>
            </a:r>
            <a:r>
              <a:rPr lang="en-US" i="1" dirty="0" smtClean="0"/>
              <a:t> </a:t>
            </a:r>
            <a:r>
              <a:rPr lang="en-US" i="1" dirty="0" err="1" smtClean="0"/>
              <a:t>ringan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Ciri</a:t>
            </a:r>
            <a:r>
              <a:rPr lang="en-US" dirty="0" smtClean="0"/>
              <a:t> 3: </a:t>
            </a:r>
            <a:r>
              <a:rPr lang="en-US" dirty="0" err="1" smtClean="0"/>
              <a:t>Jelas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antargagasan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Ketidakjelasan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peng-gunaan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idenya</a:t>
            </a:r>
            <a:r>
              <a:rPr lang="en-US" dirty="0" smtClean="0"/>
              <a:t> </a:t>
            </a:r>
            <a:r>
              <a:rPr lang="en-US" dirty="0" err="1" smtClean="0"/>
              <a:t>bertumpuk-tumpuk</a:t>
            </a:r>
            <a:endParaRPr lang="en-US" dirty="0" smtClean="0"/>
          </a:p>
          <a:p>
            <a:pPr marL="465138" indent="-465138">
              <a:buNone/>
            </a:pPr>
            <a:r>
              <a:rPr lang="en-US" dirty="0" smtClean="0"/>
              <a:t>(1) </a:t>
            </a:r>
            <a:r>
              <a:rPr lang="en-US" dirty="0" err="1" smtClean="0"/>
              <a:t>Penanaman</a:t>
            </a:r>
            <a:r>
              <a:rPr lang="en-US" dirty="0" smtClean="0"/>
              <a:t> moral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moral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Pendididkan</a:t>
            </a:r>
            <a:r>
              <a:rPr lang="en-US" dirty="0" smtClean="0"/>
              <a:t> Moral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moral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pelajaran-mata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Agama, IPS, </a:t>
            </a:r>
            <a:r>
              <a:rPr lang="en-US" dirty="0" err="1" smtClean="0"/>
              <a:t>Sejarah</a:t>
            </a:r>
            <a:r>
              <a:rPr lang="en-US" dirty="0" smtClean="0"/>
              <a:t>, PSPB,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</TotalTime>
  <Words>2525</Words>
  <Application>Microsoft Office PowerPoint</Application>
  <PresentationFormat>On-screen Show (4:3)</PresentationFormat>
  <Paragraphs>262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Flow</vt:lpstr>
      <vt:lpstr>  ASPEK KEBAHASAAN ARTIKEL ILMIAH</vt:lpstr>
      <vt:lpstr>PENGANTAR</vt:lpstr>
      <vt:lpstr>PRINSIP BAHASA ILMIAH</vt:lpstr>
      <vt:lpstr>Pentingnya Format Esai</vt:lpstr>
      <vt:lpstr>CIRI RAGAM BAHASA  TULIS ILMIAH</vt:lpstr>
      <vt:lpstr>Ciri 1: Logis</vt:lpstr>
      <vt:lpstr>Slide 7</vt:lpstr>
      <vt:lpstr>Ciri 2: Lugas</vt:lpstr>
      <vt:lpstr>Ciri 3: Jelas</vt:lpstr>
      <vt:lpstr>Slide 10</vt:lpstr>
      <vt:lpstr>Ciri 4: Bertolak dari Gagasan</vt:lpstr>
      <vt:lpstr>Contoh:</vt:lpstr>
      <vt:lpstr>Ciri 5: Formal</vt:lpstr>
      <vt:lpstr>Slide 14</vt:lpstr>
      <vt:lpstr>Slide 15</vt:lpstr>
      <vt:lpstr>Ciri 6: Objektif</vt:lpstr>
      <vt:lpstr>Contoh kurang baik</vt:lpstr>
      <vt:lpstr>Ciri 7: Ringkas dan Padat</vt:lpstr>
      <vt:lpstr>Slide 19</vt:lpstr>
      <vt:lpstr>Ciri 8: Konsisten</vt:lpstr>
      <vt:lpstr>Slide 21</vt:lpstr>
      <vt:lpstr>ASPEK BAHASA   ARTIKEL ILMIAH</vt:lpstr>
      <vt:lpstr>PEMILIHAN KATA</vt:lpstr>
      <vt:lpstr>Slide 24</vt:lpstr>
      <vt:lpstr>Slide 25</vt:lpstr>
      <vt:lpstr>Prinsip Pemilihan Kata</vt:lpstr>
      <vt:lpstr>Slide 27</vt:lpstr>
      <vt:lpstr>Kecermatan Pemilihan Kata</vt:lpstr>
      <vt:lpstr>PENATAAN KALIMAT</vt:lpstr>
      <vt:lpstr>Slide 30</vt:lpstr>
      <vt:lpstr>Slide 31</vt:lpstr>
      <vt:lpstr>Slide 32</vt:lpstr>
      <vt:lpstr>Keefektifan Kalimat</vt:lpstr>
      <vt:lpstr>Slide 34</vt:lpstr>
      <vt:lpstr>Slide 35</vt:lpstr>
      <vt:lpstr>Slide 36</vt:lpstr>
      <vt:lpstr>Slide 37</vt:lpstr>
      <vt:lpstr>KEEFEKTIFAN PARAGRAF</vt:lpstr>
      <vt:lpstr> Unsur Paragraf:</vt:lpstr>
      <vt:lpstr>Syarat Paragraf  yang Baik</vt:lpstr>
      <vt:lpstr>Kesatuan (Kohesi)</vt:lpstr>
      <vt:lpstr>Keselarasan (Koherensi) </vt:lpstr>
      <vt:lpstr>Pembangun Koherensi  Paragraf:</vt:lpstr>
      <vt:lpstr>Kelengkapan  (Pengembangan) </vt:lpstr>
      <vt:lpstr>PENGEJAAN (EYD)</vt:lpstr>
      <vt:lpstr>Cakupan EYD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ASPEK KEBAHASAAN ARTIKEL ILMIAH</dc:title>
  <dc:creator>PORTEGE</dc:creator>
  <cp:lastModifiedBy>PORTEGE</cp:lastModifiedBy>
  <cp:revision>77</cp:revision>
  <dcterms:created xsi:type="dcterms:W3CDTF">2011-10-09T01:38:15Z</dcterms:created>
  <dcterms:modified xsi:type="dcterms:W3CDTF">2011-10-10T05:06:45Z</dcterms:modified>
</cp:coreProperties>
</file>