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8E412-192D-435F-BDD3-5EBA6C8B9EEF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0E99-9B2E-4650-B1CC-38C7CCB183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MEMBACA  KRITIS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 TINGKATAN MEMBACA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faktor</a:t>
            </a:r>
            <a:r>
              <a:rPr lang="en-US" dirty="0" smtClean="0">
                <a:latin typeface="Copperplate Gothic Bold" pitchFamily="34" charset="0"/>
              </a:rPr>
              <a:t> yang </a:t>
            </a:r>
            <a:r>
              <a:rPr lang="en-US" dirty="0" err="1" smtClean="0">
                <a:latin typeface="Copperplate Gothic Bold" pitchFamily="34" charset="0"/>
              </a:rPr>
              <a:t>berpengaruh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pada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pperplate Gothic Bold" pitchFamily="34" charset="0"/>
              </a:rPr>
              <a:t>Kesiapan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kepribadian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meliputi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kemampuan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bekerjasama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dengan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anak</a:t>
            </a:r>
            <a:r>
              <a:rPr lang="en-US" dirty="0">
                <a:latin typeface="Copperplate Gothic Bold" pitchFamily="34" charset="0"/>
              </a:rPr>
              <a:t> lain, </a:t>
            </a:r>
            <a:r>
              <a:rPr lang="en-US" dirty="0" err="1">
                <a:latin typeface="Copperplate Gothic Bold" pitchFamily="34" charset="0"/>
              </a:rPr>
              <a:t>berkonsentrasi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mengikuti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arahan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dsb</a:t>
            </a:r>
            <a:r>
              <a:rPr lang="en-US" dirty="0" smtClean="0">
                <a:latin typeface="Copperplate Gothic Bold" pitchFamily="34" charset="0"/>
              </a:rPr>
              <a:t>.</a:t>
            </a:r>
          </a:p>
          <a:p>
            <a:r>
              <a:rPr lang="en-US" dirty="0" err="1" smtClean="0">
                <a:latin typeface="Copperplate Gothic Bold" pitchFamily="34" charset="0"/>
              </a:rPr>
              <a:t>Mengenal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sejumlah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huru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en-US" dirty="0" err="1" smtClean="0">
                <a:latin typeface="Copperplate Gothic Bold" pitchFamily="34" charset="0"/>
              </a:rPr>
              <a:t>Merangkai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huruf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menjadi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kata</a:t>
            </a:r>
            <a:endParaRPr lang="en-US" dirty="0" smtClean="0">
              <a:latin typeface="Copperplate Gothic Bold" pitchFamily="34" charset="0"/>
            </a:endParaRPr>
          </a:p>
          <a:p>
            <a:endParaRPr lang="en-US" dirty="0">
              <a:latin typeface="Copperplate Gothic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Penanda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ketercapaian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dasar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Copperplate Gothic Bold" pitchFamily="34" charset="0"/>
            </a:endParaRPr>
          </a:p>
          <a:p>
            <a:r>
              <a:rPr lang="en-US" dirty="0" err="1" smtClean="0">
                <a:latin typeface="Copperplate Gothic Bold" pitchFamily="34" charset="0"/>
              </a:rPr>
              <a:t>Memahami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rangkaian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kata</a:t>
            </a:r>
            <a:r>
              <a:rPr lang="en-US" dirty="0" smtClean="0">
                <a:latin typeface="Copperplate Gothic Bold" pitchFamily="34" charset="0"/>
              </a:rPr>
              <a:t> yang </a:t>
            </a:r>
            <a:r>
              <a:rPr lang="en-US" dirty="0" err="1" smtClean="0">
                <a:latin typeface="Copperplate Gothic Bold" pitchFamily="34" charset="0"/>
              </a:rPr>
              <a:t>menjadi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kalimat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en-US" dirty="0" err="1" smtClean="0">
                <a:latin typeface="Copperplate Gothic Bold" pitchFamily="34" charset="0"/>
              </a:rPr>
              <a:t>Tumbuhnya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kemampuan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mengasimilasi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kemampuan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membacaa</a:t>
            </a:r>
            <a:r>
              <a:rPr lang="en-US" dirty="0" smtClean="0">
                <a:latin typeface="Copperplate Gothic Bold" pitchFamily="34" charset="0"/>
              </a:rPr>
              <a:t> </a:t>
            </a:r>
          </a:p>
          <a:p>
            <a:r>
              <a:rPr lang="en-US" dirty="0" err="1" smtClean="0">
                <a:latin typeface="Copperplate Gothic Bold" pitchFamily="34" charset="0"/>
              </a:rPr>
              <a:t>bertambahnya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penguasaan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kosakata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Penanda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ketercapaian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cepat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pperplate Gothic Bold" pitchFamily="34" charset="0"/>
              </a:rPr>
              <a:t>Mampu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menyertakan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konsep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dari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satu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tulisan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saat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tulisan</a:t>
            </a:r>
            <a:r>
              <a:rPr lang="en-US" dirty="0">
                <a:latin typeface="Copperplate Gothic Bold" pitchFamily="34" charset="0"/>
              </a:rPr>
              <a:t> yang lain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membandingkan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pandangan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berbagai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penulis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dalam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topik</a:t>
            </a:r>
            <a:r>
              <a:rPr lang="en-US" dirty="0" smtClean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sama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pperplate Gothic Bold" pitchFamily="34" charset="0"/>
              </a:rPr>
              <a:t>Level </a:t>
            </a:r>
            <a:r>
              <a:rPr lang="en-US" dirty="0" err="1" smtClean="0">
                <a:latin typeface="Copperplate Gothic Bold" pitchFamily="34" charset="0"/>
              </a:rPr>
              <a:t>penguasaan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dasar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opperplate Gothic Bold" pitchFamily="34" charset="0"/>
              </a:rPr>
              <a:t>Level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dasar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bisa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dibagi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dalam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kurikulum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sekolah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dasar</a:t>
            </a:r>
            <a:r>
              <a:rPr lang="en-US" dirty="0">
                <a:latin typeface="Copperplate Gothic Bold" pitchFamily="34" charset="0"/>
              </a:rPr>
              <a:t>. </a:t>
            </a:r>
          </a:p>
          <a:p>
            <a:r>
              <a:rPr lang="en-US" dirty="0" err="1">
                <a:latin typeface="Copperplate Gothic Bold" pitchFamily="34" charset="0"/>
              </a:rPr>
              <a:t>Tahap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pertama</a:t>
            </a:r>
            <a:r>
              <a:rPr lang="en-US" dirty="0">
                <a:latin typeface="Copperplate Gothic Bold" pitchFamily="34" charset="0"/>
              </a:rPr>
              <a:t> level </a:t>
            </a:r>
            <a:r>
              <a:rPr lang="en-US" dirty="0" err="1">
                <a:latin typeface="Copperplate Gothic Bold" pitchFamily="34" charset="0"/>
              </a:rPr>
              <a:t>dasar</a:t>
            </a:r>
            <a:r>
              <a:rPr lang="en-US" dirty="0">
                <a:latin typeface="Copperplate Gothic Bold" pitchFamily="34" charset="0"/>
              </a:rPr>
              <a:t>: </a:t>
            </a:r>
            <a:r>
              <a:rPr lang="en-US" dirty="0" err="1">
                <a:latin typeface="Copperplate Gothic Bold" pitchFamily="34" charset="0"/>
              </a:rPr>
              <a:t>kesiapan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berhubungan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dengan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pengalaman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tingkat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praseklah</a:t>
            </a:r>
            <a:r>
              <a:rPr lang="en-US" dirty="0">
                <a:latin typeface="Copperplate Gothic Bold" pitchFamily="34" charset="0"/>
              </a:rPr>
              <a:t>. </a:t>
            </a:r>
          </a:p>
          <a:p>
            <a:r>
              <a:rPr lang="en-US" dirty="0" err="1">
                <a:latin typeface="Copperplate Gothic Bold" pitchFamily="34" charset="0"/>
              </a:rPr>
              <a:t>Tahap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kedua</a:t>
            </a:r>
            <a:r>
              <a:rPr lang="en-US" dirty="0">
                <a:latin typeface="Copperplate Gothic Bold" pitchFamily="34" charset="0"/>
              </a:rPr>
              <a:t>: </a:t>
            </a:r>
            <a:r>
              <a:rPr lang="en-US" dirty="0" err="1">
                <a:latin typeface="Copperplate Gothic Bold" pitchFamily="34" charset="0"/>
              </a:rPr>
              <a:t>penguasaan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kata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berhubungan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dengan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pengalaman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kelas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satu</a:t>
            </a:r>
            <a:r>
              <a:rPr lang="en-US" dirty="0">
                <a:latin typeface="Copperplate Gothic Bold" pitchFamily="34" charset="0"/>
              </a:rPr>
              <a:t> SD. </a:t>
            </a:r>
            <a:r>
              <a:rPr lang="en-US" dirty="0" err="1">
                <a:latin typeface="Copperplate Gothic Bold" pitchFamily="34" charset="0"/>
              </a:rPr>
              <a:t>Hasilnya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anak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menguasai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apa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kita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sebut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keterampilan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tahap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kedua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kemampuan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kelas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satu</a:t>
            </a:r>
            <a:r>
              <a:rPr lang="en-US" dirty="0">
                <a:latin typeface="Copperplate Gothic Bold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pperplate Gothic Bold" pitchFamily="34" charset="0"/>
              </a:rPr>
              <a:t>Tahap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ketiga</a:t>
            </a:r>
            <a:r>
              <a:rPr lang="en-US" dirty="0">
                <a:latin typeface="Copperplate Gothic Bold" pitchFamily="34" charset="0"/>
              </a:rPr>
              <a:t>: </a:t>
            </a:r>
            <a:r>
              <a:rPr lang="en-US" dirty="0" err="1">
                <a:latin typeface="Copperplate Gothic Bold" pitchFamily="34" charset="0"/>
              </a:rPr>
              <a:t>pertambahan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penguasaan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kosakata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penggunaan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konteks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secara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umum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terjadi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kelas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empat</a:t>
            </a:r>
            <a:r>
              <a:rPr lang="en-US" dirty="0">
                <a:latin typeface="Copperplate Gothic Bold" pitchFamily="34" charset="0"/>
              </a:rPr>
              <a:t> SD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menghasilkan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apa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disebut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kemampuan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fungsional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mampu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rambu-rambu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lalu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lintas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petunjuk-petunjuk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dengan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cukup</a:t>
            </a:r>
            <a:r>
              <a:rPr lang="en-US" dirty="0">
                <a:latin typeface="Copperplate Gothic Bold" pitchFamily="34" charset="0"/>
              </a:rPr>
              <a:t> lancer, </a:t>
            </a:r>
            <a:r>
              <a:rPr lang="en-US" dirty="0" err="1">
                <a:latin typeface="Copperplate Gothic Bold" pitchFamily="34" charset="0"/>
              </a:rPr>
              <a:t>mengisi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formulir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sederhana</a:t>
            </a:r>
            <a:r>
              <a:rPr lang="en-US" dirty="0">
                <a:latin typeface="Copperplate Gothic Bold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pperplate Gothic Bold" pitchFamily="34" charset="0"/>
              </a:rPr>
              <a:t>Tahap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keempat</a:t>
            </a:r>
            <a:r>
              <a:rPr lang="en-US" dirty="0">
                <a:latin typeface="Copperplate Gothic Bold" pitchFamily="34" charset="0"/>
              </a:rPr>
              <a:t>: </a:t>
            </a:r>
            <a:r>
              <a:rPr lang="en-US" dirty="0" err="1">
                <a:latin typeface="Copperplate Gothic Bold" pitchFamily="34" charset="0"/>
              </a:rPr>
              <a:t>anak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menjadi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pembada</a:t>
            </a:r>
            <a:r>
              <a:rPr lang="en-US" dirty="0">
                <a:latin typeface="Copperplate Gothic Bold" pitchFamily="34" charset="0"/>
              </a:rPr>
              <a:t> “</a:t>
            </a:r>
            <a:r>
              <a:rPr lang="en-US" dirty="0" err="1">
                <a:latin typeface="Copperplate Gothic Bold" pitchFamily="34" charset="0"/>
              </a:rPr>
              <a:t>dewasa</a:t>
            </a:r>
            <a:r>
              <a:rPr lang="en-US" dirty="0">
                <a:latin typeface="Copperplate Gothic Bold" pitchFamily="34" charset="0"/>
              </a:rPr>
              <a:t>”. </a:t>
            </a:r>
            <a:r>
              <a:rPr lang="en-US" dirty="0" err="1">
                <a:latin typeface="Copperplate Gothic Bold" pitchFamily="34" charset="0"/>
              </a:rPr>
              <a:t>Tahap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dicapai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kira-kira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waktu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siswa</a:t>
            </a:r>
            <a:r>
              <a:rPr lang="en-US" dirty="0">
                <a:latin typeface="Copperplate Gothic Bold" pitchFamily="34" charset="0"/>
              </a:rPr>
              <a:t> lulus SMP. </a:t>
            </a:r>
            <a:r>
              <a:rPr lang="en-US" dirty="0" err="1">
                <a:latin typeface="Copperplate Gothic Bold" pitchFamily="34" charset="0"/>
              </a:rPr>
              <a:t>Kadang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tahap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disebut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literasi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kelas</a:t>
            </a:r>
            <a:r>
              <a:rPr lang="en-US" dirty="0">
                <a:latin typeface="Copperplate Gothic Bold" pitchFamily="34" charset="0"/>
              </a:rPr>
              <a:t> 8,9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10. </a:t>
            </a:r>
            <a:r>
              <a:rPr lang="en-US" dirty="0" err="1">
                <a:latin typeface="Copperplate Gothic Bold" pitchFamily="34" charset="0"/>
              </a:rPr>
              <a:t>Ia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bisa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hamper </a:t>
            </a:r>
            <a:r>
              <a:rPr lang="en-US" dirty="0" err="1">
                <a:latin typeface="Copperplate Gothic Bold" pitchFamily="34" charset="0"/>
              </a:rPr>
              <a:t>semua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materi</a:t>
            </a:r>
            <a:r>
              <a:rPr lang="en-US" dirty="0">
                <a:latin typeface="Copperplate Gothic Bold" pitchFamily="34" charset="0"/>
              </a:rPr>
              <a:t> yang relative </a:t>
            </a:r>
            <a:r>
              <a:rPr lang="en-US" dirty="0" err="1">
                <a:latin typeface="Copperplate Gothic Bold" pitchFamily="34" charset="0"/>
              </a:rPr>
              <a:t>sederhana</a:t>
            </a:r>
            <a:r>
              <a:rPr lang="en-US" dirty="0">
                <a:latin typeface="Copperplate Gothic Bold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TINGKATAN MEMBACA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pperplate Gothic Bold" pitchFamily="34" charset="0"/>
              </a:rPr>
              <a:t>     Level </a:t>
            </a:r>
            <a:r>
              <a:rPr lang="en-US" dirty="0" err="1">
                <a:latin typeface="Copperplate Gothic Bold" pitchFamily="34" charset="0"/>
              </a:rPr>
              <a:t>pertama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disebut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Dasar</a:t>
            </a:r>
            <a:r>
              <a:rPr lang="en-US" dirty="0">
                <a:latin typeface="Copperplate Gothic Bold" pitchFamily="34" charset="0"/>
              </a:rPr>
              <a:t>/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Permulaan</a:t>
            </a:r>
            <a:r>
              <a:rPr lang="en-US" dirty="0">
                <a:latin typeface="Copperplate Gothic Bold" pitchFamily="34" charset="0"/>
              </a:rPr>
              <a:t>/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Pertama</a:t>
            </a:r>
            <a:r>
              <a:rPr lang="en-US" dirty="0">
                <a:latin typeface="Copperplate Gothic Bold" pitchFamily="34" charset="0"/>
              </a:rPr>
              <a:t>/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Awal</a:t>
            </a:r>
            <a:endParaRPr lang="en-US" dirty="0" smtClean="0">
              <a:latin typeface="Copperplate Gothic Bold" pitchFamily="34" charset="0"/>
            </a:endParaRPr>
          </a:p>
          <a:p>
            <a:pPr>
              <a:buNone/>
            </a:pP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TINGKATAN MEMBACA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pperplate Gothic Bold" pitchFamily="34" charset="0"/>
              </a:rPr>
              <a:t>     Level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kedua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disebut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Inspeksional</a:t>
            </a:r>
            <a:r>
              <a:rPr lang="en-US" dirty="0">
                <a:latin typeface="Copperplate Gothic Bold" pitchFamily="34" charset="0"/>
              </a:rPr>
              <a:t>. Level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memberikan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penekanan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khusus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waktu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Dalam</a:t>
            </a:r>
            <a:r>
              <a:rPr lang="en-US" dirty="0">
                <a:latin typeface="Copperplate Gothic Bold" pitchFamily="34" charset="0"/>
              </a:rPr>
              <a:t> level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diberikan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waktu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untuk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menyelesaikan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suatu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wacana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Dengan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kata</a:t>
            </a:r>
            <a:r>
              <a:rPr lang="en-US" dirty="0">
                <a:latin typeface="Copperplate Gothic Bold" pitchFamily="34" charset="0"/>
              </a:rPr>
              <a:t> lain,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level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bertujuan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untuk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menemukan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terbaik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dari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sebuah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buku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dalam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waktu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sudah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ditentukan</a:t>
            </a:r>
            <a:r>
              <a:rPr lang="en-US" dirty="0">
                <a:latin typeface="Copperplate Gothic Bold" pitchFamily="34" charset="0"/>
              </a:rPr>
              <a:t> – </a:t>
            </a:r>
            <a:r>
              <a:rPr lang="en-US" dirty="0" err="1">
                <a:latin typeface="Copperplate Gothic Bold" pitchFamily="34" charset="0"/>
              </a:rPr>
              <a:t>biasanya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dalam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waktu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relatif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singkat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Nama</a:t>
            </a:r>
            <a:r>
              <a:rPr lang="en-US" dirty="0">
                <a:latin typeface="Copperplate Gothic Bold" pitchFamily="34" charset="0"/>
              </a:rPr>
              <a:t> lain </a:t>
            </a:r>
            <a:r>
              <a:rPr lang="en-US" dirty="0" err="1">
                <a:latin typeface="Copperplate Gothic Bold" pitchFamily="34" charset="0"/>
              </a:rPr>
              <a:t>dari</a:t>
            </a:r>
            <a:r>
              <a:rPr lang="en-US" dirty="0">
                <a:latin typeface="Copperplate Gothic Bold" pitchFamily="34" charset="0"/>
              </a:rPr>
              <a:t> level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adalah</a:t>
            </a:r>
            <a:r>
              <a:rPr lang="en-US" dirty="0">
                <a:latin typeface="Copperplate Gothic Bold" pitchFamily="34" charset="0"/>
              </a:rPr>
              <a:t> “</a:t>
            </a:r>
            <a:r>
              <a:rPr lang="en-US" dirty="0" err="1">
                <a:latin typeface="Copperplate Gothic Bold" pitchFamily="34" charset="0"/>
              </a:rPr>
              <a:t>skiming</a:t>
            </a:r>
            <a:r>
              <a:rPr lang="en-US" dirty="0">
                <a:latin typeface="Copperplate Gothic Bold" pitchFamily="34" charset="0"/>
              </a:rPr>
              <a:t>”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pramembaca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TINGKATAN MEMBACA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Copperplate Gothic Bold" pitchFamily="34" charset="0"/>
              </a:rPr>
              <a:t>Level </a:t>
            </a:r>
            <a:r>
              <a:rPr lang="en-US" dirty="0" err="1">
                <a:latin typeface="Copperplate Gothic Bold" pitchFamily="34" charset="0"/>
              </a:rPr>
              <a:t>ketiga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disebut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Analitis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Aktivitas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level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lebih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kompleks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sistematis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daripada</a:t>
            </a:r>
            <a:r>
              <a:rPr lang="en-US" dirty="0">
                <a:latin typeface="Copperplate Gothic Bold" pitchFamily="34" charset="0"/>
              </a:rPr>
              <a:t> level </a:t>
            </a:r>
            <a:r>
              <a:rPr lang="en-US" dirty="0" err="1">
                <a:latin typeface="Copperplate Gothic Bold" pitchFamily="34" charset="0"/>
              </a:rPr>
              <a:t>sebelumnya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Bergantung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juga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kesulitan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teks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akan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dibaca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anallitis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berarti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menyeluruh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lengkap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dengan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baik</a:t>
            </a:r>
            <a:r>
              <a:rPr lang="en-US" dirty="0">
                <a:latin typeface="Copperplate Gothic Bold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TINGKATAN MEMBACA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pperplate Gothic Bold" pitchFamily="34" charset="0"/>
              </a:rPr>
              <a:t>     Level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keempat</a:t>
            </a:r>
            <a:r>
              <a:rPr lang="en-US" dirty="0">
                <a:latin typeface="Copperplate Gothic Bold" pitchFamily="34" charset="0"/>
              </a:rPr>
              <a:t> yang paling </a:t>
            </a:r>
            <a:r>
              <a:rPr lang="en-US" dirty="0" err="1">
                <a:latin typeface="Copperplate Gothic Bold" pitchFamily="34" charset="0"/>
              </a:rPr>
              <a:t>tinggi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disebut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Sintopikal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adalah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tipe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yang paling </a:t>
            </a:r>
            <a:r>
              <a:rPr lang="en-US" dirty="0" err="1">
                <a:latin typeface="Copperplate Gothic Bold" pitchFamily="34" charset="0"/>
              </a:rPr>
              <a:t>kompleks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sistematis</a:t>
            </a:r>
            <a:r>
              <a:rPr lang="en-US" dirty="0">
                <a:latin typeface="Copperplate Gothic Bold" pitchFamily="34" charset="0"/>
              </a:rPr>
              <a:t>. Level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juga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dinamakan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Komparatif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Saat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kita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sebuah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buku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kita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juga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harus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buku</a:t>
            </a:r>
            <a:r>
              <a:rPr lang="en-US" dirty="0">
                <a:latin typeface="Copperplate Gothic Bold" pitchFamily="34" charset="0"/>
              </a:rPr>
              <a:t> lain </a:t>
            </a:r>
            <a:r>
              <a:rPr lang="en-US" dirty="0" err="1">
                <a:latin typeface="Copperplate Gothic Bold" pitchFamily="34" charset="0"/>
              </a:rPr>
              <a:t>sebagai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referensi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Setelah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itu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membuat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sebuah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analisis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i="1" dirty="0">
                <a:latin typeface="Copperplate Gothic Bold" pitchFamily="34" charset="0"/>
              </a:rPr>
              <a:t>yang </a:t>
            </a:r>
            <a:r>
              <a:rPr lang="en-US" i="1" dirty="0" err="1">
                <a:latin typeface="Copperplate Gothic Bold" pitchFamily="34" charset="0"/>
              </a:rPr>
              <a:t>mungkin</a:t>
            </a:r>
            <a:r>
              <a:rPr lang="en-US" i="1" dirty="0">
                <a:latin typeface="Copperplate Gothic Bold" pitchFamily="34" charset="0"/>
              </a:rPr>
              <a:t> </a:t>
            </a:r>
            <a:r>
              <a:rPr lang="en-US" i="1" dirty="0" err="1">
                <a:latin typeface="Copperplate Gothic Bold" pitchFamily="34" charset="0"/>
              </a:rPr>
              <a:t>tidak</a:t>
            </a:r>
            <a:r>
              <a:rPr lang="en-US" i="1" dirty="0">
                <a:latin typeface="Copperplate Gothic Bold" pitchFamily="34" charset="0"/>
              </a:rPr>
              <a:t> </a:t>
            </a:r>
            <a:r>
              <a:rPr lang="en-US" i="1" dirty="0" err="1">
                <a:latin typeface="Copperplate Gothic Bold" pitchFamily="34" charset="0"/>
              </a:rPr>
              <a:t>dinyatakan</a:t>
            </a:r>
            <a:r>
              <a:rPr lang="en-US" i="1" dirty="0">
                <a:latin typeface="Copperplate Gothic Bold" pitchFamily="34" charset="0"/>
              </a:rPr>
              <a:t> </a:t>
            </a:r>
            <a:r>
              <a:rPr lang="en-US" i="1" dirty="0" err="1">
                <a:latin typeface="Copperplate Gothic Bold" pitchFamily="34" charset="0"/>
              </a:rPr>
              <a:t>secara</a:t>
            </a:r>
            <a:r>
              <a:rPr lang="en-US" i="1" dirty="0">
                <a:latin typeface="Copperplate Gothic Bold" pitchFamily="34" charset="0"/>
              </a:rPr>
              <a:t> </a:t>
            </a:r>
            <a:r>
              <a:rPr lang="en-US" i="1" dirty="0" err="1">
                <a:latin typeface="Copperplate Gothic Bold" pitchFamily="34" charset="0"/>
              </a:rPr>
              <a:t>eksplisit</a:t>
            </a:r>
            <a:r>
              <a:rPr lang="en-US" i="1" dirty="0">
                <a:latin typeface="Copperplate Gothic Bold" pitchFamily="34" charset="0"/>
              </a:rPr>
              <a:t> </a:t>
            </a:r>
            <a:r>
              <a:rPr lang="en-US" i="1" dirty="0" err="1">
                <a:latin typeface="Copperplate Gothic Bold" pitchFamily="34" charset="0"/>
              </a:rPr>
              <a:t>oleh</a:t>
            </a:r>
            <a:r>
              <a:rPr lang="en-US" i="1" dirty="0">
                <a:latin typeface="Copperplate Gothic Bold" pitchFamily="34" charset="0"/>
              </a:rPr>
              <a:t> </a:t>
            </a:r>
            <a:r>
              <a:rPr lang="en-US" i="1" dirty="0" err="1">
                <a:latin typeface="Copperplate Gothic Bold" pitchFamily="34" charset="0"/>
              </a:rPr>
              <a:t>buku</a:t>
            </a:r>
            <a:r>
              <a:rPr lang="en-US" i="1" dirty="0">
                <a:latin typeface="Copperplate Gothic Bold" pitchFamily="34" charset="0"/>
              </a:rPr>
              <a:t> </a:t>
            </a:r>
            <a:r>
              <a:rPr lang="en-US" i="1" dirty="0" err="1">
                <a:latin typeface="Copperplate Gothic Bold" pitchFamily="34" charset="0"/>
              </a:rPr>
              <a:t>apapun</a:t>
            </a:r>
            <a:r>
              <a:rPr lang="en-US" i="1" dirty="0">
                <a:latin typeface="Copperplate Gothic Bold" pitchFamily="34" charset="0"/>
              </a:rPr>
              <a:t> </a:t>
            </a:r>
            <a:r>
              <a:rPr lang="en-US" i="1" dirty="0" err="1">
                <a:latin typeface="Copperplate Gothic Bold" pitchFamily="34" charset="0"/>
              </a:rPr>
              <a:t>diantara</a:t>
            </a:r>
            <a:r>
              <a:rPr lang="en-US" i="1" dirty="0">
                <a:latin typeface="Copperplate Gothic Bold" pitchFamily="34" charset="0"/>
              </a:rPr>
              <a:t> </a:t>
            </a:r>
            <a:r>
              <a:rPr lang="en-US" i="1" dirty="0" err="1">
                <a:latin typeface="Copperplate Gothic Bold" pitchFamily="34" charset="0"/>
              </a:rPr>
              <a:t>buku</a:t>
            </a:r>
            <a:r>
              <a:rPr lang="en-US" i="1" dirty="0">
                <a:latin typeface="Copperplate Gothic Bold" pitchFamily="34" charset="0"/>
              </a:rPr>
              <a:t> yang </a:t>
            </a:r>
            <a:r>
              <a:rPr lang="en-US" i="1" dirty="0" err="1">
                <a:latin typeface="Copperplate Gothic Bold" pitchFamily="34" charset="0"/>
              </a:rPr>
              <a:t>ia</a:t>
            </a:r>
            <a:r>
              <a:rPr lang="en-US" i="1" dirty="0">
                <a:latin typeface="Copperplate Gothic Bold" pitchFamily="34" charset="0"/>
              </a:rPr>
              <a:t> </a:t>
            </a:r>
            <a:r>
              <a:rPr lang="en-US" i="1" dirty="0" err="1">
                <a:latin typeface="Copperplate Gothic Bold" pitchFamily="34" charset="0"/>
              </a:rPr>
              <a:t>baca</a:t>
            </a:r>
            <a:r>
              <a:rPr lang="en-US" dirty="0">
                <a:latin typeface="Copperplate Gothic Bold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PENDEKTAN PEMBELAJARAN MEMBACA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>
                <a:latin typeface="Copperplate Gothic Bold" pitchFamily="34" charset="0"/>
              </a:rPr>
              <a:t>pendekatan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elektik</a:t>
            </a:r>
            <a:r>
              <a:rPr lang="en-US" dirty="0">
                <a:latin typeface="Copperplate Gothic Bold" pitchFamily="34" charset="0"/>
              </a:rPr>
              <a:t>, </a:t>
            </a:r>
            <a:endParaRPr lang="en-US" dirty="0" smtClean="0">
              <a:latin typeface="Copperplate Gothic Bold" pitchFamily="34" charset="0"/>
            </a:endParaRPr>
          </a:p>
          <a:p>
            <a:pPr algn="just">
              <a:buNone/>
            </a:pPr>
            <a:r>
              <a:rPr lang="en-US" dirty="0" err="1" smtClean="0">
                <a:latin typeface="Copperplate Gothic Bold" pitchFamily="34" charset="0"/>
              </a:rPr>
              <a:t>pendekatan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individu</a:t>
            </a:r>
            <a:r>
              <a:rPr lang="en-US" dirty="0" smtClean="0">
                <a:latin typeface="Copperplate Gothic Bold" pitchFamily="34" charset="0"/>
              </a:rPr>
              <a:t>,</a:t>
            </a:r>
          </a:p>
          <a:p>
            <a:pPr algn="just">
              <a:buNone/>
            </a:pPr>
            <a:r>
              <a:rPr lang="en-US" dirty="0" err="1" smtClean="0">
                <a:latin typeface="Copperplate Gothic Bold" pitchFamily="34" charset="0"/>
              </a:rPr>
              <a:t>pengalaman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kebahasaan</a:t>
            </a:r>
            <a:r>
              <a:rPr lang="en-US" dirty="0">
                <a:latin typeface="Copperplate Gothic Bold" pitchFamily="34" charset="0"/>
              </a:rPr>
              <a:t>, </a:t>
            </a:r>
            <a:endParaRPr lang="en-US" dirty="0" smtClean="0">
              <a:latin typeface="Copperplate Gothic Bold" pitchFamily="34" charset="0"/>
            </a:endParaRPr>
          </a:p>
          <a:p>
            <a:pPr algn="just">
              <a:buNone/>
            </a:pPr>
            <a:r>
              <a:rPr lang="en-US" dirty="0" err="1" smtClean="0">
                <a:latin typeface="Copperplate Gothic Bold" pitchFamily="34" charset="0"/>
              </a:rPr>
              <a:t>pendekatan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berdasarkan</a:t>
            </a:r>
            <a:r>
              <a:rPr lang="en-US" dirty="0">
                <a:latin typeface="Copperplate Gothic Bold" pitchFamily="34" charset="0"/>
              </a:rPr>
              <a:t> </a:t>
            </a:r>
            <a:endParaRPr lang="en-US" dirty="0" smtClean="0">
              <a:latin typeface="Copperplate Gothic Bold" pitchFamily="34" charset="0"/>
            </a:endParaRPr>
          </a:p>
          <a:p>
            <a:pPr algn="just">
              <a:buNone/>
            </a:pPr>
            <a:r>
              <a:rPr lang="en-US" dirty="0" err="1" smtClean="0">
                <a:latin typeface="Copperplate Gothic Bold" pitchFamily="34" charset="0"/>
              </a:rPr>
              <a:t>prinsip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prinsip</a:t>
            </a:r>
            <a:r>
              <a:rPr lang="en-US" dirty="0" smtClean="0">
                <a:latin typeface="Copperplate Gothic Bold" pitchFamily="34" charset="0"/>
              </a:rPr>
              <a:t> linguistic </a:t>
            </a:r>
          </a:p>
          <a:p>
            <a:pPr algn="just">
              <a:buNone/>
            </a:pPr>
            <a:r>
              <a:rPr lang="en-US" dirty="0" err="1" smtClean="0">
                <a:latin typeface="Copperplate Gothic Bold" pitchFamily="34" charset="0"/>
              </a:rPr>
              <a:t>pendekatan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>
                <a:latin typeface="Copperplate Gothic Bold" pitchFamily="34" charset="0"/>
              </a:rPr>
              <a:t>yang </a:t>
            </a:r>
            <a:r>
              <a:rPr lang="en-US" dirty="0" err="1">
                <a:latin typeface="Copperplate Gothic Bold" pitchFamily="34" charset="0"/>
              </a:rPr>
              <a:t>didasari</a:t>
            </a:r>
            <a:r>
              <a:rPr lang="en-US" dirty="0">
                <a:latin typeface="Copperplate Gothic Bold" pitchFamily="34" charset="0"/>
              </a:rPr>
              <a:t> </a:t>
            </a:r>
            <a:endParaRPr lang="en-US" dirty="0" smtClean="0">
              <a:latin typeface="Copperplate Gothic Bold" pitchFamily="34" charset="0"/>
            </a:endParaRPr>
          </a:p>
          <a:p>
            <a:pPr algn="just">
              <a:buNone/>
            </a:pPr>
            <a:r>
              <a:rPr lang="en-US" dirty="0" err="1" smtClean="0">
                <a:latin typeface="Copperplate Gothic Bold" pitchFamily="34" charset="0"/>
              </a:rPr>
              <a:t>atas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semacam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instruksi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terpogram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METODE  PEMBELAJARAN MEMBACA BAHASA KEDUA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>
                <a:latin typeface="Copperplate Gothic Bold" pitchFamily="34" charset="0"/>
              </a:rPr>
              <a:t>Metoda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program </a:t>
            </a:r>
            <a:r>
              <a:rPr lang="en-US" dirty="0" err="1">
                <a:latin typeface="Copperplate Gothic Bold" pitchFamily="34" charset="0"/>
              </a:rPr>
              <a:t>lainnya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adalah</a:t>
            </a:r>
            <a:r>
              <a:rPr lang="en-US" dirty="0">
                <a:latin typeface="Copperplate Gothic Bold" pitchFamily="34" charset="0"/>
              </a:rPr>
              <a:t> “</a:t>
            </a:r>
            <a:r>
              <a:rPr lang="en-US" dirty="0" err="1">
                <a:latin typeface="Copperplate Gothic Bold" pitchFamily="34" charset="0"/>
              </a:rPr>
              <a:t>metode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imersi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lokal</a:t>
            </a:r>
            <a:r>
              <a:rPr lang="en-US" dirty="0">
                <a:latin typeface="Copperplate Gothic Bold" pitchFamily="34" charset="0"/>
              </a:rPr>
              <a:t>”, “</a:t>
            </a:r>
            <a:r>
              <a:rPr lang="en-US" dirty="0" err="1">
                <a:latin typeface="Copperplate Gothic Bold" pitchFamily="34" charset="0"/>
              </a:rPr>
              <a:t>metode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sekolah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bahasa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asing</a:t>
            </a:r>
            <a:r>
              <a:rPr lang="en-US" dirty="0">
                <a:latin typeface="Copperplate Gothic Bold" pitchFamily="34" charset="0"/>
              </a:rPr>
              <a:t>”, “</a:t>
            </a:r>
            <a:r>
              <a:rPr lang="en-US" dirty="0" err="1">
                <a:latin typeface="Copperplate Gothic Bold" pitchFamily="34" charset="0"/>
              </a:rPr>
              <a:t>lihat-katakan</a:t>
            </a:r>
            <a:r>
              <a:rPr lang="en-US" dirty="0">
                <a:latin typeface="Copperplate Gothic Bold" pitchFamily="34" charset="0"/>
              </a:rPr>
              <a:t>”, “</a:t>
            </a:r>
            <a:r>
              <a:rPr lang="en-US" dirty="0" err="1">
                <a:latin typeface="Copperplate Gothic Bold" pitchFamily="34" charset="0"/>
              </a:rPr>
              <a:t>pandang-katakan</a:t>
            </a:r>
            <a:r>
              <a:rPr lang="en-US" dirty="0">
                <a:latin typeface="Copperplate Gothic Bold" pitchFamily="34" charset="0"/>
              </a:rPr>
              <a:t>”, “</a:t>
            </a:r>
            <a:r>
              <a:rPr lang="en-US" dirty="0" err="1">
                <a:latin typeface="Copperplate Gothic Bold" pitchFamily="34" charset="0"/>
              </a:rPr>
              <a:t>pandang-dan-katakan</a:t>
            </a:r>
            <a:r>
              <a:rPr lang="en-US" dirty="0">
                <a:latin typeface="Copperplate Gothic Bold" pitchFamily="34" charset="0"/>
              </a:rPr>
              <a:t>”,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“</a:t>
            </a:r>
            <a:r>
              <a:rPr lang="en-US" dirty="0" err="1">
                <a:latin typeface="Copperplate Gothic Bold" pitchFamily="34" charset="0"/>
              </a:rPr>
              <a:t>metode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kata</a:t>
            </a:r>
            <a:r>
              <a:rPr lang="en-US" dirty="0">
                <a:latin typeface="Copperplate Gothic Bold" pitchFamily="34" charset="0"/>
              </a:rPr>
              <a:t>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TAHAP-TAHAP BELAJAR MEMBACA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Permulaan</a:t>
            </a:r>
            <a:r>
              <a:rPr lang="en-US" dirty="0" smtClean="0">
                <a:latin typeface="Copperplate Gothic Bold" pitchFamily="34" charset="0"/>
              </a:rPr>
              <a:t>/</a:t>
            </a:r>
            <a:r>
              <a:rPr lang="en-US" dirty="0" err="1" smtClean="0">
                <a:latin typeface="Copperplate Gothic Bold" pitchFamily="34" charset="0"/>
              </a:rPr>
              <a:t>dasar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en-US" dirty="0" err="1">
                <a:latin typeface="Copperplate Gothic Bold" pitchFamily="34" charset="0"/>
              </a:rPr>
              <a:t>Tahap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pertama</a:t>
            </a:r>
            <a:r>
              <a:rPr lang="en-US" dirty="0">
                <a:latin typeface="Copperplate Gothic Bold" pitchFamily="34" charset="0"/>
              </a:rPr>
              <a:t>: “</a:t>
            </a:r>
            <a:r>
              <a:rPr lang="en-US" dirty="0" err="1">
                <a:latin typeface="Copperplate Gothic Bold" pitchFamily="34" charset="0"/>
              </a:rPr>
              <a:t>kesiapan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”. </a:t>
            </a:r>
            <a:r>
              <a:rPr lang="en-US" dirty="0" err="1">
                <a:latin typeface="Copperplate Gothic Bold" pitchFamily="34" charset="0"/>
              </a:rPr>
              <a:t>Tahap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dimulai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sejak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lahir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biasanya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berlanjut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sampai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sekitar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usia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enam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tujuh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tahun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faktor</a:t>
            </a:r>
            <a:r>
              <a:rPr lang="en-US" dirty="0" smtClean="0">
                <a:latin typeface="Copperplate Gothic Bold" pitchFamily="34" charset="0"/>
              </a:rPr>
              <a:t> yang </a:t>
            </a:r>
            <a:r>
              <a:rPr lang="en-US" dirty="0" err="1" smtClean="0">
                <a:latin typeface="Copperplate Gothic Bold" pitchFamily="34" charset="0"/>
              </a:rPr>
              <a:t>berpengaruh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pada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dasar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pperplate Gothic Bold" pitchFamily="34" charset="0"/>
              </a:rPr>
              <a:t>Kesiapan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fisik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meliputi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penglihatan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pendengaran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 smtClean="0">
                <a:latin typeface="Copperplate Gothic Bold" pitchFamily="34" charset="0"/>
              </a:rPr>
              <a:t>baik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en-US" dirty="0" err="1">
                <a:latin typeface="Copperplate Gothic Bold" pitchFamily="34" charset="0"/>
              </a:rPr>
              <a:t>Kesiapan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intelektual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meliputi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tingkat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persepsi</a:t>
            </a:r>
            <a:r>
              <a:rPr lang="en-US" dirty="0">
                <a:latin typeface="Copperplate Gothic Bold" pitchFamily="34" charset="0"/>
              </a:rPr>
              <a:t> visual minimum, </a:t>
            </a:r>
            <a:r>
              <a:rPr lang="en-US" dirty="0" err="1">
                <a:latin typeface="Copperplate Gothic Bold" pitchFamily="34" charset="0"/>
              </a:rPr>
              <a:t>anak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bisa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menyerap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mengingat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kata-kata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huruf-huruf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pembentuknya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en-US" dirty="0" err="1">
                <a:latin typeface="Copperplate Gothic Bold" pitchFamily="34" charset="0"/>
              </a:rPr>
              <a:t>Kesiapan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bahasa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meliputi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kemampuan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berbicara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dengan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jelas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menggunkan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alimat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dalam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urutan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tepat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547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MEMBACA  KRITIS </vt:lpstr>
      <vt:lpstr>4 TINGKATAN MEMBACA</vt:lpstr>
      <vt:lpstr>4 TINGKATAN MEMBACA</vt:lpstr>
      <vt:lpstr>4 TINGKATAN MEMBACA</vt:lpstr>
      <vt:lpstr>4 TINGKATAN MEMBACA</vt:lpstr>
      <vt:lpstr>PENDEKTAN PEMBELAJARAN MEMBACA</vt:lpstr>
      <vt:lpstr>METODE  PEMBELAJARAN MEMBACA BAHASA KEDUA</vt:lpstr>
      <vt:lpstr>TAHAP-TAHAP BELAJAR MEMBACA</vt:lpstr>
      <vt:lpstr>faktor yang berpengaruh pada membaca dasar</vt:lpstr>
      <vt:lpstr>faktor yang berpengaruh pada membaca dasar</vt:lpstr>
      <vt:lpstr>Penanda ketercapaian membaca dasar</vt:lpstr>
      <vt:lpstr>Penanda ketercapaian membaca cepat</vt:lpstr>
      <vt:lpstr>Level penguasaan membaca dasar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MEMBACA  KRITIS </dc:title>
  <dc:creator>Tri Subandi</dc:creator>
  <cp:lastModifiedBy>Tri Subandi</cp:lastModifiedBy>
  <cp:revision>6</cp:revision>
  <dcterms:created xsi:type="dcterms:W3CDTF">2011-07-26T10:36:38Z</dcterms:created>
  <dcterms:modified xsi:type="dcterms:W3CDTF">2011-07-26T11:04:48Z</dcterms:modified>
</cp:coreProperties>
</file>