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349021-B5E2-46A0-8E1E-6E6684E970B2}" type="datetimeFigureOut">
              <a:rPr lang="en-US" smtClean="0"/>
              <a:pPr/>
              <a:t>7/26/2011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C25758-9D64-470F-A86A-8310E5167C2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2FAAA-01EB-4304-942A-5F1F56A2E42F}"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2FAAA-01EB-4304-942A-5F1F56A2E42F}"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2FAAA-01EB-4304-942A-5F1F56A2E42F}"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2FAAA-01EB-4304-942A-5F1F56A2E42F}"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2FAAA-01EB-4304-942A-5F1F56A2E42F}" type="datetimeFigureOut">
              <a:rPr lang="en-US" smtClean="0"/>
              <a:pPr/>
              <a:t>7/26/2011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2FAAA-01EB-4304-942A-5F1F56A2E42F}"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2FAAA-01EB-4304-942A-5F1F56A2E42F}" type="datetimeFigureOut">
              <a:rPr lang="en-US" smtClean="0"/>
              <a:pPr/>
              <a:t>7/26/2011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2FAAA-01EB-4304-942A-5F1F56A2E42F}" type="datetimeFigureOut">
              <a:rPr lang="en-US" smtClean="0"/>
              <a:pPr/>
              <a:t>7/26/2011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2FAAA-01EB-4304-942A-5F1F56A2E42F}" type="datetimeFigureOut">
              <a:rPr lang="en-US" smtClean="0"/>
              <a:pPr/>
              <a:t>7/26/2011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2FAAA-01EB-4304-942A-5F1F56A2E42F}"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2FAAA-01EB-4304-942A-5F1F56A2E42F}" type="datetimeFigureOut">
              <a:rPr lang="en-US" smtClean="0"/>
              <a:pPr/>
              <a:t>7/26/2011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FEAFD-B916-4184-9080-F91C77F4FA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2FAAA-01EB-4304-942A-5F1F56A2E42F}" type="datetimeFigureOut">
              <a:rPr lang="en-US" smtClean="0"/>
              <a:pPr/>
              <a:t>7/26/2011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FEAFD-B916-4184-9080-F91C77F4FA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428999"/>
          </a:xfrm>
          <a:ln w="19050">
            <a:solidFill>
              <a:schemeClr val="tx1"/>
            </a:solidFill>
          </a:ln>
        </p:spPr>
        <p:txBody>
          <a:bodyPr>
            <a:normAutofit/>
          </a:bodyPr>
          <a:lstStyle/>
          <a:p>
            <a:r>
              <a:rPr lang="en-US" sz="2800" dirty="0" smtClean="0"/>
              <a:t>PROGRAM SUBSIDI INSENTIF PENINGKATAN MUTU </a:t>
            </a:r>
            <a:br>
              <a:rPr lang="en-US" sz="2800" dirty="0" smtClean="0"/>
            </a:br>
            <a:r>
              <a:rPr lang="en-US" sz="2800" dirty="0" smtClean="0"/>
              <a:t>WAJIB BELAJAR TAHUN 2010</a:t>
            </a:r>
            <a:r>
              <a:rPr lang="en-US" sz="1800" dirty="0" smtClean="0"/>
              <a:t/>
            </a:r>
            <a:br>
              <a:rPr lang="en-US" sz="1800" dirty="0" smtClean="0"/>
            </a:br>
            <a:r>
              <a:rPr lang="en-US" sz="1800" dirty="0" smtClean="0"/>
              <a:t/>
            </a:r>
            <a:br>
              <a:rPr lang="en-US" sz="1800" dirty="0" smtClean="0"/>
            </a:br>
            <a:r>
              <a:rPr lang="en-US" sz="1800" dirty="0"/>
              <a:t/>
            </a:r>
            <a:br>
              <a:rPr lang="en-US" sz="1800" dirty="0"/>
            </a:br>
            <a:r>
              <a:rPr lang="en-US" sz="3600" dirty="0" smtClean="0"/>
              <a:t>PENINGKATAN MUTU GURU</a:t>
            </a:r>
            <a:br>
              <a:rPr lang="en-US" sz="3600" dirty="0" smtClean="0"/>
            </a:br>
            <a:r>
              <a:rPr lang="en-US" sz="3600" dirty="0" smtClean="0"/>
              <a:t>BAGI GURU SMK DI GUNUNG KIDUL</a:t>
            </a:r>
            <a:br>
              <a:rPr lang="en-US" sz="3600" dirty="0" smtClean="0"/>
            </a:br>
            <a:r>
              <a:rPr lang="en-US" sz="1800" dirty="0"/>
              <a:t/>
            </a:r>
            <a:br>
              <a:rPr lang="en-US" sz="1800" dirty="0"/>
            </a:br>
            <a:r>
              <a:rPr lang="en-US" sz="2800" dirty="0" smtClean="0"/>
              <a:t>BIDANG AKUNTANSI</a:t>
            </a:r>
            <a:endParaRPr lang="en-US" sz="2800" dirty="0"/>
          </a:p>
        </p:txBody>
      </p:sp>
      <p:sp>
        <p:nvSpPr>
          <p:cNvPr id="3" name="Subtitle 2"/>
          <p:cNvSpPr>
            <a:spLocks noGrp="1"/>
          </p:cNvSpPr>
          <p:nvPr>
            <p:ph type="subTitle" idx="1"/>
          </p:nvPr>
        </p:nvSpPr>
        <p:spPr>
          <a:xfrm>
            <a:off x="1371600" y="4343400"/>
            <a:ext cx="6400800" cy="2209800"/>
          </a:xfrm>
        </p:spPr>
        <p:txBody>
          <a:bodyPr>
            <a:normAutofit fontScale="92500" lnSpcReduction="10000"/>
          </a:bodyPr>
          <a:lstStyle/>
          <a:p>
            <a:r>
              <a:rPr lang="en-US" sz="2400" dirty="0" smtClean="0">
                <a:solidFill>
                  <a:schemeClr val="tx1"/>
                </a:solidFill>
              </a:rPr>
              <a:t>Abdullah Taman</a:t>
            </a:r>
          </a:p>
          <a:p>
            <a:r>
              <a:rPr lang="en-US" sz="2400" dirty="0" err="1" smtClean="0">
                <a:solidFill>
                  <a:schemeClr val="tx1"/>
                </a:solidFill>
              </a:rPr>
              <a:t>Pendidikan</a:t>
            </a:r>
            <a:r>
              <a:rPr lang="en-US" sz="2400" dirty="0" smtClean="0">
                <a:solidFill>
                  <a:schemeClr val="tx1"/>
                </a:solidFill>
              </a:rPr>
              <a:t> </a:t>
            </a:r>
            <a:r>
              <a:rPr lang="en-US" sz="2400" dirty="0" err="1" smtClean="0">
                <a:solidFill>
                  <a:schemeClr val="tx1"/>
                </a:solidFill>
              </a:rPr>
              <a:t>Akuntansi</a:t>
            </a:r>
            <a:r>
              <a:rPr lang="en-US" sz="2400" dirty="0" smtClean="0">
                <a:solidFill>
                  <a:schemeClr val="tx1"/>
                </a:solidFill>
              </a:rPr>
              <a:t>, FISE, UNY</a:t>
            </a:r>
          </a:p>
          <a:p>
            <a:endParaRPr lang="en-US" sz="2800" dirty="0" smtClean="0">
              <a:solidFill>
                <a:schemeClr val="tx1"/>
              </a:solidFill>
            </a:endParaRPr>
          </a:p>
          <a:p>
            <a:r>
              <a:rPr lang="en-US" sz="2800" dirty="0" smtClean="0">
                <a:solidFill>
                  <a:schemeClr val="tx1"/>
                </a:solidFill>
              </a:rPr>
              <a:t>SMK </a:t>
            </a:r>
            <a:r>
              <a:rPr lang="en-US" sz="2800" dirty="0" err="1" smtClean="0">
                <a:solidFill>
                  <a:schemeClr val="tx1"/>
                </a:solidFill>
              </a:rPr>
              <a:t>Negeri</a:t>
            </a:r>
            <a:r>
              <a:rPr lang="en-US" sz="2800" dirty="0" smtClean="0">
                <a:solidFill>
                  <a:schemeClr val="tx1"/>
                </a:solidFill>
              </a:rPr>
              <a:t> 3 </a:t>
            </a:r>
            <a:r>
              <a:rPr lang="en-US" sz="2800" dirty="0" err="1" smtClean="0">
                <a:solidFill>
                  <a:schemeClr val="tx1"/>
                </a:solidFill>
              </a:rPr>
              <a:t>Wonosari</a:t>
            </a:r>
            <a:r>
              <a:rPr lang="en-US" sz="2800" dirty="0" smtClean="0">
                <a:solidFill>
                  <a:schemeClr val="tx1"/>
                </a:solidFill>
              </a:rPr>
              <a:t>, </a:t>
            </a:r>
            <a:r>
              <a:rPr lang="en-US" sz="2800" dirty="0" err="1" smtClean="0">
                <a:solidFill>
                  <a:schemeClr val="tx1"/>
                </a:solidFill>
              </a:rPr>
              <a:t>Gunungkidul</a:t>
            </a:r>
            <a:r>
              <a:rPr lang="en-US" sz="2800" dirty="0" smtClean="0">
                <a:solidFill>
                  <a:schemeClr val="tx1"/>
                </a:solidFill>
              </a:rPr>
              <a:t>, </a:t>
            </a:r>
          </a:p>
          <a:p>
            <a:r>
              <a:rPr lang="en-US" sz="2800" dirty="0" smtClean="0">
                <a:solidFill>
                  <a:schemeClr val="tx1"/>
                </a:solidFill>
              </a:rPr>
              <a:t>13-20 </a:t>
            </a:r>
            <a:r>
              <a:rPr lang="en-US" sz="2800" dirty="0" err="1" smtClean="0">
                <a:solidFill>
                  <a:schemeClr val="tx1"/>
                </a:solidFill>
              </a:rPr>
              <a:t>Desember</a:t>
            </a:r>
            <a:r>
              <a:rPr lang="en-US" sz="2800" dirty="0" smtClean="0">
                <a:solidFill>
                  <a:schemeClr val="tx1"/>
                </a:solidFill>
              </a:rPr>
              <a:t> 2010</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ARUS KAS</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ARUS KAS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1" dirty="0" smtClean="0"/>
                        <a:t>AKTIVITAS 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1" dirty="0" err="1" smtClean="0"/>
                        <a:t>Saldo</a:t>
                      </a:r>
                      <a:r>
                        <a:rPr lang="en-US" b="1" dirty="0" smtClean="0"/>
                        <a:t> </a:t>
                      </a:r>
                      <a:r>
                        <a:rPr lang="en-US" b="1" dirty="0" err="1" smtClean="0"/>
                        <a:t>Kas</a:t>
                      </a:r>
                      <a:r>
                        <a:rPr lang="en-US" b="1" dirty="0" smtClean="0"/>
                        <a:t> </a:t>
                      </a:r>
                      <a:r>
                        <a:rPr lang="en-US" b="1" dirty="0" err="1" smtClean="0"/>
                        <a:t>Tahun</a:t>
                      </a:r>
                      <a:r>
                        <a:rPr lang="en-US" b="1" dirty="0" smtClean="0"/>
                        <a:t> </a:t>
                      </a:r>
                      <a:r>
                        <a:rPr lang="en-US" b="1" dirty="0" err="1" smtClean="0"/>
                        <a:t>Lalu</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70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Pendapatan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Biaya-biaya</a:t>
                      </a:r>
                      <a:r>
                        <a:rPr lang="en-US" b="0" dirty="0" smtClean="0"/>
                        <a:t> </a:t>
                      </a:r>
                      <a:r>
                        <a:rPr lang="en-US" b="0" dirty="0" err="1" smtClean="0"/>
                        <a:t>untuk</a:t>
                      </a:r>
                      <a:r>
                        <a:rPr lang="en-US" b="0" dirty="0" smtClean="0"/>
                        <a:t> </a:t>
                      </a:r>
                      <a:r>
                        <a:rPr lang="en-US" b="0" dirty="0" err="1" smtClean="0"/>
                        <a:t>kegiatan</a:t>
                      </a:r>
                      <a:r>
                        <a:rPr lang="en-US" b="0" dirty="0" smtClean="0"/>
                        <a:t> </a:t>
                      </a:r>
                      <a:r>
                        <a:rPr lang="en-US" b="0" dirty="0" err="1" smtClean="0"/>
                        <a:t>operasional</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(570)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operasi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100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1" dirty="0" smtClean="0"/>
                        <a:t>AKTIVITAS 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Masuk</a:t>
                      </a:r>
                      <a:r>
                        <a:rPr lang="en-US" b="0" dirty="0" smtClean="0"/>
                        <a:t>: </a:t>
                      </a:r>
                      <a:r>
                        <a:rPr lang="en-US" b="0" dirty="0" err="1" smtClean="0"/>
                        <a:t>Penjualan</a:t>
                      </a:r>
                      <a:r>
                        <a:rPr lang="en-US" b="0" dirty="0" smtClean="0"/>
                        <a:t> </a:t>
                      </a:r>
                      <a:r>
                        <a:rPr lang="en-US" b="0" dirty="0" err="1" smtClean="0"/>
                        <a:t>Peralatan</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Pembelian</a:t>
                      </a:r>
                      <a:r>
                        <a:rPr lang="en-US" b="0" baseline="0" dirty="0" smtClean="0"/>
                        <a:t> </a:t>
                      </a:r>
                      <a:r>
                        <a:rPr lang="en-US" b="0" baseline="0" dirty="0" err="1" smtClean="0"/>
                        <a:t>Furnitur</a:t>
                      </a:r>
                      <a:r>
                        <a:rPr lang="en-US" b="0" baseline="0" dirty="0" smtClean="0"/>
                        <a:t> Kantor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(28)</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Investasi</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(3)</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AKTIVITAS PEMBIAYAAN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baseline="0" dirty="0" smtClean="0"/>
                        <a:t> </a:t>
                      </a:r>
                      <a:r>
                        <a:rPr lang="en-US" b="0" baseline="0" dirty="0" err="1" smtClean="0"/>
                        <a:t>Masuk</a:t>
                      </a:r>
                      <a:r>
                        <a:rPr lang="en-US" b="0" baseline="0" dirty="0" smtClean="0"/>
                        <a:t>: </a:t>
                      </a:r>
                      <a:r>
                        <a:rPr lang="en-US" b="0" baseline="0" dirty="0" err="1" smtClean="0"/>
                        <a:t>Kredit</a:t>
                      </a:r>
                      <a:r>
                        <a:rPr lang="en-US" b="0" baseline="0" dirty="0" smtClean="0"/>
                        <a:t> </a:t>
                      </a:r>
                      <a:r>
                        <a:rPr lang="en-US" b="0" baseline="0" dirty="0" err="1" smtClean="0"/>
                        <a:t>dari</a:t>
                      </a:r>
                      <a:r>
                        <a:rPr lang="en-US" b="0" baseline="0" dirty="0" smtClean="0"/>
                        <a:t> BMT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46</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Kas</a:t>
                      </a:r>
                      <a:r>
                        <a:rPr lang="en-US" b="0" dirty="0" smtClean="0"/>
                        <a:t> </a:t>
                      </a:r>
                      <a:r>
                        <a:rPr lang="en-US" b="0" dirty="0" err="1" smtClean="0"/>
                        <a:t>Keluar</a:t>
                      </a:r>
                      <a:r>
                        <a:rPr lang="en-US" b="0" dirty="0" smtClean="0"/>
                        <a:t>:  </a:t>
                      </a:r>
                      <a:r>
                        <a:rPr lang="en-US" b="0" dirty="0" err="1" smtClean="0"/>
                        <a:t>Pembayaran</a:t>
                      </a:r>
                      <a:r>
                        <a:rPr lang="en-US" b="0" dirty="0" smtClean="0"/>
                        <a:t> </a:t>
                      </a:r>
                      <a:r>
                        <a:rPr lang="en-US" b="0" dirty="0" err="1" smtClean="0"/>
                        <a:t>bunga</a:t>
                      </a:r>
                      <a:r>
                        <a:rPr lang="en-US" b="0" dirty="0" smtClean="0"/>
                        <a:t> </a:t>
                      </a:r>
                      <a:r>
                        <a:rPr lang="en-US" b="0" dirty="0" err="1" smtClean="0"/>
                        <a:t>utang</a:t>
                      </a:r>
                      <a:r>
                        <a:rPr lang="en-US" b="0" dirty="0" smtClean="0"/>
                        <a:t> bank &amp;</a:t>
                      </a:r>
                      <a:r>
                        <a:rPr lang="en-US" b="0" dirty="0" err="1" smtClean="0"/>
                        <a:t>obligasi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(93)</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Kas</a:t>
                      </a:r>
                      <a:r>
                        <a:rPr lang="en-US" b="1" dirty="0" smtClean="0"/>
                        <a:t> </a:t>
                      </a:r>
                      <a:r>
                        <a:rPr lang="en-US" b="1" dirty="0" err="1" smtClean="0"/>
                        <a:t>Bersih</a:t>
                      </a:r>
                      <a:r>
                        <a:rPr lang="en-US" b="1" dirty="0" smtClean="0"/>
                        <a:t> </a:t>
                      </a:r>
                      <a:r>
                        <a:rPr lang="en-US" b="1" dirty="0" err="1" smtClean="0"/>
                        <a:t>dari</a:t>
                      </a:r>
                      <a:r>
                        <a:rPr lang="en-US" b="1" dirty="0" smtClean="0"/>
                        <a:t> </a:t>
                      </a:r>
                      <a:r>
                        <a:rPr lang="en-US" b="1" dirty="0" err="1" smtClean="0"/>
                        <a:t>Aktivitas</a:t>
                      </a:r>
                      <a:r>
                        <a:rPr lang="en-US" b="1" dirty="0" smtClean="0"/>
                        <a:t> </a:t>
                      </a:r>
                      <a:r>
                        <a:rPr lang="en-US" b="1" dirty="0" err="1" smtClean="0"/>
                        <a:t>Pembiayaan</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(47)</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1" dirty="0" err="1" smtClean="0"/>
                        <a:t>Saldo</a:t>
                      </a:r>
                      <a:r>
                        <a:rPr lang="en-US" b="1" dirty="0" smtClean="0"/>
                        <a:t> </a:t>
                      </a:r>
                      <a:r>
                        <a:rPr lang="en-US" b="1" dirty="0" err="1" smtClean="0"/>
                        <a:t>Kas</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120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639762"/>
          </a:xfrm>
        </p:spPr>
        <p:txBody>
          <a:bodyPr>
            <a:normAutofit fontScale="90000"/>
          </a:bodyPr>
          <a:lstStyle/>
          <a:p>
            <a:r>
              <a:rPr lang="en-US" dirty="0" smtClean="0"/>
              <a:t>CONTOH LAP. PERUBAHAN MODAL</a:t>
            </a:r>
            <a:br>
              <a:rPr lang="en-US" dirty="0" smtClean="0"/>
            </a:br>
            <a:endParaRPr lang="en-US" dirty="0"/>
          </a:p>
        </p:txBody>
      </p:sp>
      <p:graphicFrame>
        <p:nvGraphicFramePr>
          <p:cNvPr id="4" name="Content Placeholder 3"/>
          <p:cNvGraphicFramePr>
            <a:graphicFrameLocks noGrp="1"/>
          </p:cNvGraphicFramePr>
          <p:nvPr>
            <p:ph idx="1"/>
          </p:nvPr>
        </p:nvGraphicFramePr>
        <p:xfrm>
          <a:off x="1066800" y="1219200"/>
          <a:ext cx="7086600" cy="4297680"/>
        </p:xfrm>
        <a:graphic>
          <a:graphicData uri="http://schemas.openxmlformats.org/drawingml/2006/table">
            <a:tbl>
              <a:tblPr firstRow="1" bandRow="1">
                <a:tableStyleId>{5C22544A-7EE6-4342-B048-85BDC9FD1C3A}</a:tableStyleId>
              </a:tblPr>
              <a:tblGrid>
                <a:gridCol w="5334000"/>
                <a:gridCol w="1752600"/>
              </a:tblGrid>
              <a:tr h="322729">
                <a:tc gridSpan="2">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r>
              <a:tr h="322729">
                <a:tc gridSpan="2">
                  <a:txBody>
                    <a:bodyPr/>
                    <a:lstStyle/>
                    <a:p>
                      <a:pPr algn="ctr"/>
                      <a:r>
                        <a:rPr lang="en-US" dirty="0" smtClean="0"/>
                        <a:t>LAPORAN PERUBAHAN MODAL (Rp000.000)</a:t>
                      </a:r>
                      <a:endParaRPr lang="en-US" dirty="0"/>
                    </a:p>
                  </a:txBody>
                  <a:tcPr>
                    <a:solidFill>
                      <a:schemeClr val="bg1"/>
                    </a:solidFill>
                  </a:tcPr>
                </a:tc>
                <a:tc hMerge="1">
                  <a:txBody>
                    <a:bodyPr/>
                    <a:lstStyle/>
                    <a:p>
                      <a:endParaRPr lang="en-US" dirty="0"/>
                    </a:p>
                  </a:txBody>
                  <a:tcPr/>
                </a:tc>
              </a:tr>
              <a:tr h="322729">
                <a:tc gridSpan="2">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r>
              <a:tr h="322729">
                <a:tc>
                  <a:txBody>
                    <a:bodyPr/>
                    <a:lstStyle/>
                    <a:p>
                      <a:r>
                        <a:rPr lang="en-US" b="1" dirty="0" smtClean="0"/>
                        <a:t>Modal </a:t>
                      </a:r>
                      <a:r>
                        <a:rPr lang="en-US" b="1" dirty="0" err="1" smtClean="0"/>
                        <a:t>Awal</a:t>
                      </a:r>
                      <a:r>
                        <a:rPr lang="en-US" b="1" dirty="0" smtClean="0"/>
                        <a:t>, Tuan </a:t>
                      </a:r>
                      <a:r>
                        <a:rPr lang="en-US" b="1" dirty="0" err="1" smtClean="0"/>
                        <a:t>Budiono</a:t>
                      </a:r>
                      <a:r>
                        <a:rPr lang="en-US" b="1" dirty="0" smtClean="0"/>
                        <a:t> (</a:t>
                      </a:r>
                      <a:r>
                        <a:rPr lang="en-US" b="1" dirty="0" err="1" smtClean="0"/>
                        <a:t>dari</a:t>
                      </a:r>
                      <a:r>
                        <a:rPr lang="en-US" b="1" dirty="0" smtClean="0"/>
                        <a:t> </a:t>
                      </a:r>
                      <a:r>
                        <a:rPr lang="en-US" b="1" dirty="0" err="1" smtClean="0"/>
                        <a:t>Neraca</a:t>
                      </a:r>
                      <a:r>
                        <a:rPr lang="en-US" b="1" dirty="0" smtClean="0"/>
                        <a:t> </a:t>
                      </a:r>
                      <a:r>
                        <a:rPr lang="en-US" b="1" dirty="0" err="1" smtClean="0"/>
                        <a:t>tahun</a:t>
                      </a:r>
                      <a:r>
                        <a:rPr lang="en-US" b="1" dirty="0" smtClean="0"/>
                        <a:t> 2008)</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1.140</a:t>
                      </a:r>
                      <a:endParaRPr lang="en-US" b="1"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smtClean="0"/>
                        <a:t>L</a:t>
                      </a:r>
                      <a:r>
                        <a:rPr lang="en-US" b="0" baseline="0" dirty="0" smtClean="0"/>
                        <a:t> a b a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Prive</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1" dirty="0" smtClean="0"/>
                        <a:t>Modal </a:t>
                      </a:r>
                      <a:r>
                        <a:rPr lang="en-US" b="1" dirty="0" err="1" smtClean="0"/>
                        <a:t>Akhir</a:t>
                      </a:r>
                      <a:r>
                        <a:rPr lang="en-US" b="1" dirty="0" smtClean="0"/>
                        <a:t>, Tuan </a:t>
                      </a:r>
                      <a:r>
                        <a:rPr lang="en-US" b="1" dirty="0" err="1" smtClean="0"/>
                        <a:t>Budiono</a:t>
                      </a:r>
                      <a:endParaRPr lang="en-US"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1.300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r h="645458">
                <a:tc gridSpan="2">
                  <a:txBody>
                    <a:bodyPr/>
                    <a:lstStyle/>
                    <a:p>
                      <a:pPr algn="l"/>
                      <a:r>
                        <a:rPr lang="en-US" sz="2800" b="0" dirty="0" err="1" smtClean="0"/>
                        <a:t>Prive</a:t>
                      </a:r>
                      <a:r>
                        <a:rPr lang="en-US" sz="2800" b="0" baseline="0" dirty="0" smtClean="0"/>
                        <a:t> </a:t>
                      </a:r>
                      <a:r>
                        <a:rPr lang="en-US" sz="2800" b="0" baseline="0" dirty="0" err="1" smtClean="0"/>
                        <a:t>adalah</a:t>
                      </a:r>
                      <a:r>
                        <a:rPr lang="en-US" sz="2800" b="0" baseline="0" dirty="0" smtClean="0"/>
                        <a:t> </a:t>
                      </a:r>
                      <a:r>
                        <a:rPr lang="en-US" sz="2800" b="0" baseline="0" dirty="0" err="1" smtClean="0"/>
                        <a:t>transaksi</a:t>
                      </a:r>
                      <a:r>
                        <a:rPr lang="en-US" sz="2800" b="0" baseline="0" dirty="0" smtClean="0"/>
                        <a:t> yang </a:t>
                      </a:r>
                      <a:r>
                        <a:rPr lang="en-US" sz="2800" b="0" baseline="0" dirty="0" err="1" smtClean="0"/>
                        <a:t>dilakukan</a:t>
                      </a:r>
                      <a:r>
                        <a:rPr lang="en-US" sz="2800" b="0" baseline="0" dirty="0" smtClean="0"/>
                        <a:t> </a:t>
                      </a:r>
                      <a:r>
                        <a:rPr lang="en-US" sz="2800" b="0" baseline="0" dirty="0" err="1" smtClean="0"/>
                        <a:t>untuk</a:t>
                      </a:r>
                      <a:r>
                        <a:rPr lang="en-US" sz="2800" b="0" baseline="0" dirty="0" smtClean="0"/>
                        <a:t> </a:t>
                      </a:r>
                      <a:r>
                        <a:rPr lang="en-US" sz="2800" b="0" baseline="0" dirty="0" err="1" smtClean="0"/>
                        <a:t>kepentingan</a:t>
                      </a:r>
                      <a:r>
                        <a:rPr lang="en-US" sz="2800" b="0" baseline="0" dirty="0" smtClean="0"/>
                        <a:t> </a:t>
                      </a:r>
                      <a:r>
                        <a:rPr lang="en-US" sz="2800" b="0" baseline="0" dirty="0" err="1" smtClean="0"/>
                        <a:t>pemilik</a:t>
                      </a:r>
                      <a:r>
                        <a:rPr lang="en-US" sz="2800" b="0" baseline="0" dirty="0" smtClean="0"/>
                        <a:t> </a:t>
                      </a:r>
                      <a:r>
                        <a:rPr lang="en-US" sz="2800" b="0" baseline="0" dirty="0" err="1" smtClean="0"/>
                        <a:t>dengan</a:t>
                      </a:r>
                      <a:r>
                        <a:rPr lang="en-US" sz="2800" b="0" baseline="0" dirty="0" smtClean="0"/>
                        <a:t> </a:t>
                      </a:r>
                      <a:r>
                        <a:rPr lang="en-US" sz="2800" b="0" baseline="0" dirty="0" err="1" smtClean="0"/>
                        <a:t>menggunakan</a:t>
                      </a:r>
                      <a:r>
                        <a:rPr lang="en-US" sz="2800" b="0" baseline="0" dirty="0" smtClean="0"/>
                        <a:t> </a:t>
                      </a:r>
                      <a:r>
                        <a:rPr lang="en-US" sz="2800" b="0" baseline="0" dirty="0" err="1" smtClean="0"/>
                        <a:t>sumber</a:t>
                      </a:r>
                      <a:r>
                        <a:rPr lang="en-US" sz="2800" b="0" baseline="0" dirty="0" smtClean="0"/>
                        <a:t> </a:t>
                      </a:r>
                      <a:r>
                        <a:rPr lang="en-US" sz="2800" b="0" baseline="0" dirty="0" err="1" smtClean="0"/>
                        <a:t>daya</a:t>
                      </a:r>
                      <a:r>
                        <a:rPr lang="en-US" sz="2800" b="0" baseline="0" dirty="0" smtClean="0"/>
                        <a:t> (</a:t>
                      </a:r>
                      <a:r>
                        <a:rPr lang="en-US" sz="2800" b="0" baseline="0" dirty="0" err="1" smtClean="0"/>
                        <a:t>biasanya</a:t>
                      </a:r>
                      <a:r>
                        <a:rPr lang="en-US" sz="2800" b="0" baseline="0" dirty="0" smtClean="0"/>
                        <a:t> </a:t>
                      </a:r>
                      <a:r>
                        <a:rPr lang="en-US" sz="2800" b="0" baseline="0" dirty="0" err="1" smtClean="0"/>
                        <a:t>kas</a:t>
                      </a:r>
                      <a:r>
                        <a:rPr lang="en-US" sz="2800" b="0" baseline="0" dirty="0" smtClean="0"/>
                        <a:t>) </a:t>
                      </a:r>
                      <a:r>
                        <a:rPr lang="en-US" sz="2800" b="0" baseline="0" dirty="0" err="1" smtClean="0"/>
                        <a:t>perusahaan</a:t>
                      </a:r>
                      <a:endParaRPr lang="en-US" sz="28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KETERKAITAN EMPAT LAPORAN TSB </a:t>
            </a:r>
            <a:br>
              <a:rPr lang="en-US" dirty="0" smtClean="0"/>
            </a:br>
            <a:endParaRPr lang="en-US" dirty="0"/>
          </a:p>
        </p:txBody>
      </p:sp>
      <p:graphicFrame>
        <p:nvGraphicFramePr>
          <p:cNvPr id="6" name="Content Placeholder 5"/>
          <p:cNvGraphicFramePr>
            <a:graphicFrameLocks noGrp="1"/>
          </p:cNvGraphicFramePr>
          <p:nvPr>
            <p:ph idx="1"/>
          </p:nvPr>
        </p:nvGraphicFramePr>
        <p:xfrm>
          <a:off x="381000" y="838200"/>
          <a:ext cx="8229600" cy="55575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219200"/>
                <a:gridCol w="838200"/>
              </a:tblGrid>
              <a:tr h="370840">
                <a:tc gridSpan="5">
                  <a:txBody>
                    <a:bodyPr/>
                    <a:lstStyle/>
                    <a:p>
                      <a:pPr algn="ctr"/>
                      <a:r>
                        <a:rPr lang="en-US" dirty="0" smtClean="0">
                          <a:solidFill>
                            <a:schemeClr val="tx1"/>
                          </a:solidFill>
                        </a:rPr>
                        <a:t>NERACA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dirty="0" smtClean="0">
                          <a:solidFill>
                            <a:schemeClr val="tx1"/>
                          </a:solidFill>
                        </a:rPr>
                        <a:t>LAP. LABA/RUGI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dirty="0" smtClean="0"/>
                        <a:t>Modal,</a:t>
                      </a:r>
                      <a:r>
                        <a:rPr lang="en-US" baseline="0" dirty="0" smtClean="0"/>
                        <a:t> </a:t>
                      </a:r>
                      <a:r>
                        <a:rPr lang="en-US" baseline="0" dirty="0" err="1" smtClean="0"/>
                        <a:t>Tn</a:t>
                      </a:r>
                      <a:r>
                        <a:rPr lang="en-US" baseline="0" dirty="0" smtClean="0"/>
                        <a:t> </a:t>
                      </a:r>
                      <a:r>
                        <a:rPr lang="en-US" baseline="0"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lnB w="12700" cmpd="sng">
                      <a:noFill/>
                    </a:lnB>
                    <a:solidFill>
                      <a:schemeClr val="bg1"/>
                    </a:solidFill>
                  </a:tcPr>
                </a:tc>
                <a:tc>
                  <a:txBody>
                    <a:bodyPr/>
                    <a:lstStyle/>
                    <a:p>
                      <a:endParaRPr lang="en-US" dirty="0"/>
                    </a:p>
                  </a:txBody>
                  <a:tcPr>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dirty="0"/>
                    </a:p>
                  </a:txBody>
                  <a:tcPr>
                    <a:lnT w="12700" cmpd="sng">
                      <a:noFill/>
                    </a:lnT>
                    <a:solidFill>
                      <a:schemeClr val="bg1"/>
                    </a:solidFill>
                  </a:tcPr>
                </a:tc>
                <a:tc>
                  <a:txBody>
                    <a:bodyPr/>
                    <a:lstStyle/>
                    <a:p>
                      <a:endParaRPr lang="en-US"/>
                    </a:p>
                  </a:txBody>
                  <a:tcPr>
                    <a:lnT w="12700" cmpd="sng">
                      <a:noFill/>
                    </a:lnT>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b="1" dirty="0" smtClean="0"/>
                        <a:t>LAP. PERUB. MDL.</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30200">
                <a:tc gridSpan="2">
                  <a:txBody>
                    <a:bodyPr/>
                    <a:lstStyle/>
                    <a:p>
                      <a:pPr algn="ctr"/>
                      <a:r>
                        <a:rPr lang="en-US" b="1" dirty="0" smtClean="0"/>
                        <a:t>LAP. ARUS</a:t>
                      </a:r>
                      <a:r>
                        <a:rPr lang="en-US" b="1" baseline="0" dirty="0" smtClean="0"/>
                        <a:t> KAS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Laba</a:t>
                      </a:r>
                      <a:r>
                        <a:rPr lang="en-US" dirty="0" smtClean="0"/>
                        <a:t> </a:t>
                      </a:r>
                      <a:r>
                        <a:rPr lang="en-US" dirty="0" err="1" smtClean="0"/>
                        <a:t>Bersh</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190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 a s</a:t>
                      </a:r>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solidFill>
                      <a:schemeClr val="bg1"/>
                    </a:solidFill>
                  </a:tcPr>
                </a:tc>
                <a:tc>
                  <a:txBody>
                    <a:bodyPr/>
                    <a:lstStyle/>
                    <a:p>
                      <a:endParaRPr lang="en-US" dirty="0"/>
                    </a:p>
                  </a:txBody>
                  <a:tcPr>
                    <a:solidFill>
                      <a:schemeClr val="bg1"/>
                    </a:solidFill>
                  </a:tcPr>
                </a:tc>
                <a:tc>
                  <a:txBody>
                    <a:bodyPr/>
                    <a:lstStyle/>
                    <a:p>
                      <a:endParaRPr lang="en-US"/>
                    </a:p>
                  </a:txBody>
                  <a:tcPr>
                    <a:solidFill>
                      <a:schemeClr val="bg1"/>
                    </a:solidFill>
                  </a:tcPr>
                </a:tc>
                <a:tc>
                  <a:txBody>
                    <a:bodyPr/>
                    <a:lstStyle/>
                    <a:p>
                      <a:endParaRPr lang="en-US" dirty="0"/>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Modal </a:t>
                      </a:r>
                      <a:r>
                        <a:rPr lang="en-US" dirty="0" err="1" smtClean="0"/>
                        <a:t>Akh</a:t>
                      </a:r>
                      <a:endParaRPr lang="en-US"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c>
                  <a:txBody>
                    <a:bodyPr/>
                    <a:lstStyle/>
                    <a:p>
                      <a:endParaRPr lang="en-US"/>
                    </a:p>
                  </a:txBody>
                  <a:tcPr>
                    <a:lnT w="12700" cap="flat" cmpd="sng" algn="ctr">
                      <a:solidFill>
                        <a:schemeClr val="tx1"/>
                      </a:solidFill>
                      <a:prstDash val="solid"/>
                      <a:round/>
                      <a:headEnd type="none" w="med" len="med"/>
                      <a:tailEnd type="none" w="med" len="med"/>
                    </a:lnT>
                    <a:solidFill>
                      <a:schemeClr val="bg1"/>
                    </a:solidFill>
                  </a:tcPr>
                </a:tc>
                <a:tc>
                  <a:txBody>
                    <a:bodyPr/>
                    <a:lstStyle/>
                    <a:p>
                      <a:endParaRPr lang="en-US" dirty="0"/>
                    </a:p>
                  </a:txBody>
                  <a:tcPr>
                    <a:lnT w="12700" cap="flat" cmpd="sng" algn="ctr">
                      <a:solidFill>
                        <a:schemeClr val="tx1"/>
                      </a:solidFill>
                      <a:prstDash val="solid"/>
                      <a:round/>
                      <a:headEnd type="none" w="med" len="med"/>
                      <a:tailEnd type="none" w="med" len="med"/>
                    </a:lnT>
                    <a:solidFill>
                      <a:schemeClr val="bg1"/>
                    </a:solidFill>
                  </a:tcPr>
                </a:tc>
              </a:tr>
            </a:tbl>
          </a:graphicData>
        </a:graphic>
      </p:graphicFrame>
      <p:cxnSp>
        <p:nvCxnSpPr>
          <p:cNvPr id="8" name="Straight Connector 7"/>
          <p:cNvCxnSpPr/>
          <p:nvPr/>
        </p:nvCxnSpPr>
        <p:spPr>
          <a:xfrm>
            <a:off x="2438400" y="5867400"/>
            <a:ext cx="381000" cy="1588"/>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rot="16200000" flipV="1">
            <a:off x="381000" y="3429000"/>
            <a:ext cx="4267200" cy="609600"/>
          </a:xfrm>
          <a:prstGeom prst="straightConnector1">
            <a:avLst/>
          </a:prstGeom>
          <a:ln>
            <a:solidFill>
              <a:schemeClr val="tx1"/>
            </a:solidFill>
            <a:tailEnd type="arrow"/>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rot="10800000">
            <a:off x="5334000" y="5867400"/>
            <a:ext cx="1219200" cy="1588"/>
          </a:xfrm>
          <a:prstGeom prst="line">
            <a:avLst/>
          </a:prstGeom>
          <a:ln>
            <a:solidFill>
              <a:schemeClr val="tx1"/>
            </a:solidFill>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rot="16200000" flipV="1">
            <a:off x="3581400" y="4114800"/>
            <a:ext cx="3429000" cy="76200"/>
          </a:xfrm>
          <a:prstGeom prst="straightConnector1">
            <a:avLst/>
          </a:prstGeom>
          <a:ln>
            <a:solidFill>
              <a:schemeClr val="tx1"/>
            </a:solidFill>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a:off x="6172200" y="5105400"/>
            <a:ext cx="381000" cy="1588"/>
          </a:xfrm>
          <a:prstGeom prst="straightConnector1">
            <a:avLst/>
          </a:prstGeom>
          <a:ln>
            <a:solidFill>
              <a:schemeClr val="tx1"/>
            </a:solidFill>
            <a:tailEnd type="arrow"/>
          </a:ln>
        </p:spPr>
        <p:style>
          <a:lnRef idx="3">
            <a:schemeClr val="accent4"/>
          </a:lnRef>
          <a:fillRef idx="0">
            <a:schemeClr val="accent4"/>
          </a:fillRef>
          <a:effectRef idx="2">
            <a:schemeClr val="accent4"/>
          </a:effectRef>
          <a:fontRef idx="minor">
            <a:schemeClr val="tx1"/>
          </a:fontRef>
        </p:style>
      </p:cxnSp>
      <p:cxnSp>
        <p:nvCxnSpPr>
          <p:cNvPr id="25" name="Straight Connector 24"/>
          <p:cNvCxnSpPr/>
          <p:nvPr/>
        </p:nvCxnSpPr>
        <p:spPr>
          <a:xfrm rot="5400000" flipH="1" flipV="1">
            <a:off x="5295900" y="3695700"/>
            <a:ext cx="2286000" cy="533400"/>
          </a:xfrm>
          <a:prstGeom prst="line">
            <a:avLst/>
          </a:prstGeom>
          <a:ln>
            <a:solidFill>
              <a:schemeClr val="tx1"/>
            </a:solidFill>
          </a:ln>
        </p:spPr>
        <p:style>
          <a:lnRef idx="3">
            <a:schemeClr val="accent4"/>
          </a:lnRef>
          <a:fillRef idx="0">
            <a:schemeClr val="accent4"/>
          </a:fillRef>
          <a:effectRef idx="2">
            <a:schemeClr val="accent4"/>
          </a:effectRef>
          <a:fontRef idx="minor">
            <a:schemeClr val="tx1"/>
          </a:fontRef>
        </p:style>
      </p:cxnSp>
      <p:sp>
        <p:nvSpPr>
          <p:cNvPr id="11" name="Slide Number Placeholder 10"/>
          <p:cNvSpPr>
            <a:spLocks noGrp="1"/>
          </p:cNvSpPr>
          <p:nvPr>
            <p:ph type="sldNum" sz="quarter" idx="12"/>
          </p:nvPr>
        </p:nvSpPr>
        <p:spPr/>
        <p:txBody>
          <a:bodyPr/>
          <a:lstStyle/>
          <a:p>
            <a:fld id="{35FD0B47-492A-4E6D-8046-C3A400A729A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err="1" smtClean="0"/>
              <a:t>Karakteristik</a:t>
            </a:r>
            <a:r>
              <a:rPr lang="en-US" dirty="0" smtClean="0"/>
              <a:t> </a:t>
            </a:r>
            <a:r>
              <a:rPr lang="en-US" dirty="0" err="1" smtClean="0"/>
              <a:t>Kualitatif</a:t>
            </a:r>
            <a:r>
              <a:rPr lang="en-US" dirty="0" smtClean="0"/>
              <a:t> Lap. Keu.</a:t>
            </a:r>
            <a:endParaRPr lang="en-US" dirty="0"/>
          </a:p>
        </p:txBody>
      </p:sp>
      <p:sp>
        <p:nvSpPr>
          <p:cNvPr id="3" name="Subtitle 2"/>
          <p:cNvSpPr>
            <a:spLocks noGrp="1"/>
          </p:cNvSpPr>
          <p:nvPr>
            <p:ph type="subTitle" idx="1"/>
          </p:nvPr>
        </p:nvSpPr>
        <p:spPr>
          <a:xfrm>
            <a:off x="762000" y="1600200"/>
            <a:ext cx="8001000" cy="3200400"/>
          </a:xfrm>
        </p:spPr>
        <p:txBody>
          <a:bodyPr/>
          <a:lstStyle/>
          <a:p>
            <a:pPr algn="l">
              <a:buFont typeface="Arial" pitchFamily="34" charset="0"/>
              <a:buChar char="•"/>
            </a:pPr>
            <a:r>
              <a:rPr lang="en-US" dirty="0" smtClean="0">
                <a:solidFill>
                  <a:schemeClr val="tx1"/>
                </a:solidFill>
              </a:rPr>
              <a:t> Understandability </a:t>
            </a:r>
            <a:r>
              <a:rPr lang="en-US" sz="2400" dirty="0" smtClean="0">
                <a:solidFill>
                  <a:schemeClr val="tx1"/>
                </a:solidFill>
              </a:rPr>
              <a:t>(reasonable knowledge of user)</a:t>
            </a:r>
            <a:endParaRPr lang="en-US" dirty="0" smtClean="0">
              <a:solidFill>
                <a:schemeClr val="tx1"/>
              </a:solidFill>
            </a:endParaRPr>
          </a:p>
          <a:p>
            <a:pPr algn="l">
              <a:buFont typeface="Arial" pitchFamily="34" charset="0"/>
              <a:buChar char="•"/>
            </a:pPr>
            <a:r>
              <a:rPr lang="en-US" dirty="0" smtClean="0">
                <a:solidFill>
                  <a:schemeClr val="tx1"/>
                </a:solidFill>
              </a:rPr>
              <a:t> Relevance </a:t>
            </a:r>
            <a:r>
              <a:rPr lang="en-US" sz="2400" dirty="0" smtClean="0">
                <a:solidFill>
                  <a:schemeClr val="tx1"/>
                </a:solidFill>
              </a:rPr>
              <a:t>(influence </a:t>
            </a:r>
            <a:r>
              <a:rPr lang="en-US" sz="2400" dirty="0" err="1" smtClean="0">
                <a:solidFill>
                  <a:schemeClr val="tx1"/>
                </a:solidFill>
              </a:rPr>
              <a:t>ec</a:t>
            </a:r>
            <a:r>
              <a:rPr lang="en-US" sz="2400" dirty="0" smtClean="0">
                <a:solidFill>
                  <a:schemeClr val="tx1"/>
                </a:solidFill>
              </a:rPr>
              <a:t>. decision, materiality, timeliness) </a:t>
            </a:r>
            <a:r>
              <a:rPr lang="en-US" dirty="0" smtClean="0">
                <a:solidFill>
                  <a:schemeClr val="tx1"/>
                </a:solidFill>
              </a:rPr>
              <a:t> </a:t>
            </a:r>
          </a:p>
          <a:p>
            <a:pPr marL="234950" indent="-234950" algn="l">
              <a:buFont typeface="Arial" pitchFamily="34" charset="0"/>
              <a:buChar char="•"/>
            </a:pPr>
            <a:r>
              <a:rPr lang="en-US" dirty="0" smtClean="0">
                <a:solidFill>
                  <a:schemeClr val="tx1"/>
                </a:solidFill>
              </a:rPr>
              <a:t>Reliability</a:t>
            </a:r>
            <a:r>
              <a:rPr lang="en-US" sz="2400" dirty="0" smtClean="0">
                <a:solidFill>
                  <a:schemeClr val="tx1"/>
                </a:solidFill>
              </a:rPr>
              <a:t> (no material error, prudence, neutral, faithful representation) </a:t>
            </a:r>
            <a:endParaRPr lang="en-US" dirty="0" smtClean="0">
              <a:solidFill>
                <a:schemeClr val="tx1"/>
              </a:solidFill>
            </a:endParaRPr>
          </a:p>
          <a:p>
            <a:pPr algn="l">
              <a:buFont typeface="Arial" pitchFamily="34" charset="0"/>
              <a:buChar char="•"/>
            </a:pPr>
            <a:r>
              <a:rPr lang="en-US" dirty="0" smtClean="0">
                <a:solidFill>
                  <a:schemeClr val="tx1"/>
                </a:solidFill>
              </a:rPr>
              <a:t> Comparability</a:t>
            </a:r>
            <a:r>
              <a:rPr lang="en-US" sz="2400" dirty="0" smtClean="0">
                <a:solidFill>
                  <a:schemeClr val="tx1"/>
                </a:solidFill>
              </a:rPr>
              <a:t> (consistency, disclosure)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err="1" smtClean="0"/>
              <a:t>Asumsi</a:t>
            </a:r>
            <a:r>
              <a:rPr lang="en-US" dirty="0" smtClean="0"/>
              <a:t> </a:t>
            </a:r>
            <a:r>
              <a:rPr lang="en-US" dirty="0" err="1" smtClean="0"/>
              <a:t>Laporan</a:t>
            </a:r>
            <a:r>
              <a:rPr lang="en-US" dirty="0" smtClean="0"/>
              <a:t> </a:t>
            </a:r>
            <a:r>
              <a:rPr lang="en-US" dirty="0" err="1" smtClean="0"/>
              <a:t>Keuangan</a:t>
            </a:r>
            <a:endParaRPr lang="en-US" dirty="0"/>
          </a:p>
        </p:txBody>
      </p:sp>
      <p:sp>
        <p:nvSpPr>
          <p:cNvPr id="3" name="Subtitle 2"/>
          <p:cNvSpPr>
            <a:spLocks noGrp="1"/>
          </p:cNvSpPr>
          <p:nvPr>
            <p:ph type="subTitle" idx="1"/>
          </p:nvPr>
        </p:nvSpPr>
        <p:spPr>
          <a:xfrm>
            <a:off x="685800" y="2057400"/>
            <a:ext cx="7924800" cy="3733800"/>
          </a:xfrm>
        </p:spPr>
        <p:txBody>
          <a:bodyPr>
            <a:normAutofit/>
          </a:bodyPr>
          <a:lstStyle/>
          <a:p>
            <a:pPr algn="l">
              <a:buFont typeface="Arial" pitchFamily="34" charset="0"/>
              <a:buChar char="•"/>
            </a:pPr>
            <a:r>
              <a:rPr lang="en-US" dirty="0" smtClean="0">
                <a:solidFill>
                  <a:schemeClr val="tx1"/>
                </a:solidFill>
              </a:rPr>
              <a:t> Accrual (vs. Cash Basis        LAP. ARUS KAS)</a:t>
            </a:r>
          </a:p>
          <a:p>
            <a:pPr algn="l">
              <a:buFont typeface="Arial" pitchFamily="34" charset="0"/>
              <a:buChar char="•"/>
            </a:pPr>
            <a:r>
              <a:rPr lang="en-US" dirty="0" smtClean="0">
                <a:solidFill>
                  <a:schemeClr val="tx1"/>
                </a:solidFill>
              </a:rPr>
              <a:t> Going </a:t>
            </a:r>
            <a:r>
              <a:rPr lang="en-US" dirty="0" err="1" smtClean="0">
                <a:solidFill>
                  <a:schemeClr val="tx1"/>
                </a:solidFill>
              </a:rPr>
              <a:t>Cocern</a:t>
            </a:r>
            <a:r>
              <a:rPr lang="en-US" dirty="0" smtClean="0">
                <a:solidFill>
                  <a:schemeClr val="tx1"/>
                </a:solidFill>
              </a:rPr>
              <a:t> (vs. Liquidation)</a:t>
            </a:r>
          </a:p>
          <a:p>
            <a:pPr algn="l">
              <a:buFont typeface="Arial" pitchFamily="34" charset="0"/>
              <a:buChar char="•"/>
            </a:pPr>
            <a:r>
              <a:rPr lang="en-US" dirty="0" smtClean="0">
                <a:solidFill>
                  <a:schemeClr val="tx1"/>
                </a:solidFill>
              </a:rPr>
              <a:t> Historical cost (vs. Current and Future)</a:t>
            </a:r>
          </a:p>
          <a:p>
            <a:pPr marL="234950" indent="-234950" algn="l">
              <a:buFont typeface="Arial" pitchFamily="34" charset="0"/>
              <a:buChar char="•"/>
            </a:pPr>
            <a:r>
              <a:rPr lang="en-US" dirty="0" smtClean="0">
                <a:solidFill>
                  <a:schemeClr val="tx1"/>
                </a:solidFill>
              </a:rPr>
              <a:t>Substance over form (</a:t>
            </a:r>
            <a:r>
              <a:rPr lang="en-US" dirty="0" err="1" smtClean="0">
                <a:solidFill>
                  <a:schemeClr val="tx1"/>
                </a:solidFill>
              </a:rPr>
              <a:t>vs</a:t>
            </a:r>
            <a:r>
              <a:rPr lang="en-US" dirty="0" smtClean="0">
                <a:solidFill>
                  <a:schemeClr val="tx1"/>
                </a:solidFill>
              </a:rPr>
              <a:t> “</a:t>
            </a:r>
            <a:r>
              <a:rPr lang="en-US" dirty="0" err="1" smtClean="0">
                <a:solidFill>
                  <a:schemeClr val="tx1"/>
                </a:solidFill>
              </a:rPr>
              <a:t>jugde</a:t>
            </a:r>
            <a:r>
              <a:rPr lang="en-US" dirty="0" smtClean="0">
                <a:solidFill>
                  <a:schemeClr val="tx1"/>
                </a:solidFill>
              </a:rPr>
              <a:t> a book by its cover”)</a:t>
            </a:r>
          </a:p>
          <a:p>
            <a:pPr algn="l">
              <a:buFont typeface="Arial" pitchFamily="34" charset="0"/>
              <a:buChar char="•"/>
            </a:pPr>
            <a:r>
              <a:rPr lang="en-US" dirty="0" smtClean="0">
                <a:solidFill>
                  <a:schemeClr val="tx1"/>
                </a:solidFill>
              </a:rPr>
              <a:t> </a:t>
            </a:r>
            <a:r>
              <a:rPr lang="en-US" dirty="0" err="1" smtClean="0">
                <a:solidFill>
                  <a:schemeClr val="tx1"/>
                </a:solidFill>
              </a:rPr>
              <a:t>Inflasi</a:t>
            </a:r>
            <a:r>
              <a:rPr lang="en-US" dirty="0" smtClean="0">
                <a:solidFill>
                  <a:schemeClr val="tx1"/>
                </a:solidFill>
              </a:rPr>
              <a:t> </a:t>
            </a:r>
            <a:r>
              <a:rPr lang="en-US" dirty="0" err="1" smtClean="0">
                <a:solidFill>
                  <a:schemeClr val="tx1"/>
                </a:solidFill>
              </a:rPr>
              <a:t>diabaikan</a:t>
            </a:r>
            <a:r>
              <a:rPr lang="en-US" dirty="0" smtClean="0">
                <a:solidFill>
                  <a:schemeClr val="tx1"/>
                </a:solidFill>
              </a:rPr>
              <a:t> (vs. </a:t>
            </a:r>
            <a:r>
              <a:rPr lang="en-US" dirty="0" err="1" smtClean="0">
                <a:solidFill>
                  <a:schemeClr val="tx1"/>
                </a:solidFill>
              </a:rPr>
              <a:t>daya</a:t>
            </a:r>
            <a:r>
              <a:rPr lang="en-US" dirty="0" smtClean="0">
                <a:solidFill>
                  <a:schemeClr val="tx1"/>
                </a:solidFill>
              </a:rPr>
              <a:t> </a:t>
            </a:r>
            <a:r>
              <a:rPr lang="en-US" dirty="0" err="1" smtClean="0">
                <a:solidFill>
                  <a:schemeClr val="tx1"/>
                </a:solidFill>
              </a:rPr>
              <a:t>beli</a:t>
            </a:r>
            <a:r>
              <a:rPr lang="en-US" dirty="0" smtClean="0">
                <a:solidFill>
                  <a:schemeClr val="tx1"/>
                </a:solidFill>
              </a:rPr>
              <a:t> </a:t>
            </a:r>
            <a:r>
              <a:rPr lang="en-US" dirty="0" err="1" smtClean="0">
                <a:solidFill>
                  <a:schemeClr val="tx1"/>
                </a:solidFill>
              </a:rPr>
              <a:t>menurun</a:t>
            </a:r>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14</a:t>
            </a:fld>
            <a:endParaRPr lang="en-US"/>
          </a:p>
        </p:txBody>
      </p:sp>
      <p:sp>
        <p:nvSpPr>
          <p:cNvPr id="5" name="Right Arrow 4"/>
          <p:cNvSpPr/>
          <p:nvPr/>
        </p:nvSpPr>
        <p:spPr>
          <a:xfrm>
            <a:off x="4800600" y="2286000"/>
            <a:ext cx="457200" cy="1524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KAS </a:t>
            </a:r>
            <a:r>
              <a:rPr lang="en-US" dirty="0" err="1" smtClean="0"/>
              <a:t>dan</a:t>
            </a:r>
            <a:r>
              <a:rPr lang="en-US" dirty="0" smtClean="0"/>
              <a:t> BANK</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pPr>
              <a:buNone/>
            </a:pPr>
            <a:r>
              <a:rPr lang="en-US" dirty="0" smtClean="0"/>
              <a:t>Internal Control </a:t>
            </a:r>
            <a:r>
              <a:rPr lang="en-US" dirty="0" err="1" smtClean="0"/>
              <a:t>pada</a:t>
            </a:r>
            <a:r>
              <a:rPr lang="en-US" dirty="0" smtClean="0"/>
              <a:t> </a:t>
            </a:r>
            <a:r>
              <a:rPr lang="en-US" dirty="0" err="1" smtClean="0"/>
              <a:t>Kas</a:t>
            </a:r>
            <a:r>
              <a:rPr lang="en-US" dirty="0" smtClean="0"/>
              <a:t>:</a:t>
            </a:r>
          </a:p>
          <a:p>
            <a:pPr>
              <a:buNone/>
            </a:pPr>
            <a:r>
              <a:rPr lang="en-US" dirty="0" smtClean="0"/>
              <a:t>a. </a:t>
            </a:r>
            <a:r>
              <a:rPr lang="en-US" dirty="0" err="1" smtClean="0"/>
              <a:t>Terdapat</a:t>
            </a:r>
            <a:r>
              <a:rPr lang="en-US" dirty="0" smtClean="0"/>
              <a:t> </a:t>
            </a:r>
            <a:r>
              <a:rPr lang="en-US" dirty="0" err="1" smtClean="0"/>
              <a:t>pemisahan</a:t>
            </a:r>
            <a:r>
              <a:rPr lang="en-US" dirty="0" smtClean="0"/>
              <a:t> </a:t>
            </a:r>
            <a:r>
              <a:rPr lang="en-US" dirty="0" err="1" smtClean="0"/>
              <a:t>tugas</a:t>
            </a:r>
            <a:r>
              <a:rPr lang="en-US" dirty="0" smtClean="0"/>
              <a:t> </a:t>
            </a:r>
            <a:r>
              <a:rPr lang="en-US" dirty="0" err="1" smtClean="0"/>
              <a:t>secara</a:t>
            </a:r>
            <a:r>
              <a:rPr lang="en-US" dirty="0" smtClean="0"/>
              <a:t> </a:t>
            </a:r>
            <a:r>
              <a:rPr lang="en-US" dirty="0" err="1" smtClean="0"/>
              <a:t>tepat</a:t>
            </a:r>
            <a:r>
              <a:rPr lang="en-US" dirty="0" smtClean="0"/>
              <a:t> (</a:t>
            </a:r>
            <a:r>
              <a:rPr lang="en-US" dirty="0" err="1" smtClean="0"/>
              <a:t>petugas</a:t>
            </a:r>
            <a:r>
              <a:rPr lang="en-US" dirty="0" smtClean="0"/>
              <a:t> </a:t>
            </a:r>
            <a:r>
              <a:rPr lang="en-US" dirty="0" err="1" smtClean="0"/>
              <a:t>yg</a:t>
            </a:r>
            <a:r>
              <a:rPr lang="en-US" dirty="0" smtClean="0"/>
              <a:t> </a:t>
            </a:r>
            <a:r>
              <a:rPr lang="en-US" dirty="0" err="1" smtClean="0"/>
              <a:t>menangani</a:t>
            </a:r>
            <a:r>
              <a:rPr lang="en-US" dirty="0" smtClean="0"/>
              <a:t> </a:t>
            </a:r>
            <a:r>
              <a:rPr lang="en-US" dirty="0" err="1" smtClean="0"/>
              <a:t>transaksi</a:t>
            </a:r>
            <a:r>
              <a:rPr lang="en-US" dirty="0" smtClean="0"/>
              <a:t> </a:t>
            </a:r>
            <a:r>
              <a:rPr lang="en-US" dirty="0" err="1" smtClean="0"/>
              <a:t>kas</a:t>
            </a:r>
            <a:r>
              <a:rPr lang="en-US" dirty="0" smtClean="0"/>
              <a:t> </a:t>
            </a:r>
            <a:r>
              <a:rPr lang="en-US" dirty="0" err="1" smtClean="0"/>
              <a:t>dan</a:t>
            </a:r>
            <a:r>
              <a:rPr lang="en-US" dirty="0" smtClean="0"/>
              <a:t> </a:t>
            </a:r>
            <a:r>
              <a:rPr lang="en-US" dirty="0" err="1" smtClean="0"/>
              <a:t>menyimpan</a:t>
            </a:r>
            <a:r>
              <a:rPr lang="en-US" dirty="0" smtClean="0"/>
              <a:t> </a:t>
            </a:r>
            <a:r>
              <a:rPr lang="en-US" dirty="0" err="1" smtClean="0"/>
              <a:t>kas</a:t>
            </a:r>
            <a:r>
              <a:rPr lang="en-US" dirty="0" smtClean="0"/>
              <a:t> TIDAK MERANGKAP </a:t>
            </a:r>
            <a:r>
              <a:rPr lang="en-US" dirty="0" err="1" smtClean="0"/>
              <a:t>sbg</a:t>
            </a:r>
            <a:r>
              <a:rPr lang="en-US" dirty="0" smtClean="0"/>
              <a:t> </a:t>
            </a:r>
            <a:r>
              <a:rPr lang="en-US" dirty="0" err="1" smtClean="0"/>
              <a:t>petugas</a:t>
            </a:r>
            <a:r>
              <a:rPr lang="en-US" dirty="0" smtClean="0"/>
              <a:t> </a:t>
            </a:r>
            <a:r>
              <a:rPr lang="en-US" dirty="0" err="1" smtClean="0"/>
              <a:t>pencatat</a:t>
            </a:r>
            <a:r>
              <a:rPr lang="en-US" dirty="0" smtClean="0"/>
              <a:t> </a:t>
            </a:r>
            <a:r>
              <a:rPr lang="en-US" dirty="0" err="1" smtClean="0"/>
              <a:t>transaksi</a:t>
            </a:r>
            <a:r>
              <a:rPr lang="en-US" dirty="0" smtClean="0"/>
              <a:t> </a:t>
            </a:r>
            <a:r>
              <a:rPr lang="en-US" dirty="0" err="1" smtClean="0"/>
              <a:t>kas</a:t>
            </a:r>
            <a:r>
              <a:rPr lang="en-US" dirty="0" smtClean="0"/>
              <a:t>)</a:t>
            </a:r>
          </a:p>
          <a:p>
            <a:pPr>
              <a:buNone/>
            </a:pPr>
            <a:r>
              <a:rPr lang="en-US" dirty="0" smtClean="0"/>
              <a:t>b. </a:t>
            </a:r>
            <a:r>
              <a:rPr lang="en-US" dirty="0" err="1" smtClean="0"/>
              <a:t>Semua</a:t>
            </a:r>
            <a:r>
              <a:rPr lang="en-US" dirty="0" smtClean="0"/>
              <a:t> </a:t>
            </a:r>
            <a:r>
              <a:rPr lang="en-US" dirty="0" err="1" smtClean="0"/>
              <a:t>penerimaan</a:t>
            </a:r>
            <a:r>
              <a:rPr lang="en-US" dirty="0" smtClean="0"/>
              <a:t> </a:t>
            </a:r>
            <a:r>
              <a:rPr lang="en-US" dirty="0" err="1" smtClean="0"/>
              <a:t>kas</a:t>
            </a:r>
            <a:r>
              <a:rPr lang="en-US" dirty="0" smtClean="0"/>
              <a:t> </a:t>
            </a:r>
            <a:r>
              <a:rPr lang="en-US" dirty="0" err="1" smtClean="0"/>
              <a:t>disetorkan</a:t>
            </a:r>
            <a:r>
              <a:rPr lang="en-US" dirty="0" smtClean="0"/>
              <a:t> </a:t>
            </a:r>
            <a:r>
              <a:rPr lang="en-US" dirty="0" err="1" smtClean="0"/>
              <a:t>seluruhnya</a:t>
            </a:r>
            <a:r>
              <a:rPr lang="en-US" dirty="0" smtClean="0"/>
              <a:t> </a:t>
            </a:r>
            <a:r>
              <a:rPr lang="en-US" dirty="0" err="1" smtClean="0"/>
              <a:t>ke</a:t>
            </a:r>
            <a:r>
              <a:rPr lang="en-US" dirty="0" smtClean="0"/>
              <a:t> bank </a:t>
            </a:r>
            <a:r>
              <a:rPr lang="en-US" dirty="0" err="1" smtClean="0"/>
              <a:t>secara</a:t>
            </a:r>
            <a:r>
              <a:rPr lang="en-US" dirty="0" smtClean="0"/>
              <a:t> </a:t>
            </a:r>
            <a:r>
              <a:rPr lang="en-US" dirty="0" err="1" smtClean="0"/>
              <a:t>harian</a:t>
            </a:r>
            <a:r>
              <a:rPr lang="en-US" dirty="0" smtClean="0"/>
              <a:t>.</a:t>
            </a:r>
          </a:p>
          <a:p>
            <a:pPr>
              <a:buNone/>
            </a:pPr>
            <a:r>
              <a:rPr lang="en-US" dirty="0" smtClean="0"/>
              <a:t>c. </a:t>
            </a:r>
            <a:r>
              <a:rPr lang="en-US" dirty="0" err="1" smtClean="0"/>
              <a:t>Semua</a:t>
            </a:r>
            <a:r>
              <a:rPr lang="en-US" dirty="0" smtClean="0"/>
              <a:t> </a:t>
            </a:r>
            <a:r>
              <a:rPr lang="en-US" dirty="0" err="1" smtClean="0"/>
              <a:t>pengeluaran</a:t>
            </a:r>
            <a:r>
              <a:rPr lang="en-US" dirty="0" smtClean="0"/>
              <a:t> </a:t>
            </a:r>
            <a:r>
              <a:rPr lang="en-US" dirty="0" err="1" smtClean="0"/>
              <a:t>kas</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cek</a:t>
            </a:r>
            <a:r>
              <a:rPr lang="en-US" dirty="0" smtClean="0"/>
              <a:t>, </a:t>
            </a:r>
            <a:r>
              <a:rPr lang="en-US" dirty="0" err="1" smtClean="0"/>
              <a:t>kecuali</a:t>
            </a:r>
            <a:r>
              <a:rPr lang="en-US" dirty="0" smtClean="0"/>
              <a:t> pd </a:t>
            </a:r>
            <a:r>
              <a:rPr lang="en-US" dirty="0" err="1" smtClean="0"/>
              <a:t>kas</a:t>
            </a:r>
            <a:r>
              <a:rPr lang="en-US" dirty="0" smtClean="0"/>
              <a:t> </a:t>
            </a:r>
            <a:r>
              <a:rPr lang="en-US" dirty="0" err="1" smtClean="0"/>
              <a:t>kecil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Metode</a:t>
            </a:r>
            <a:r>
              <a:rPr lang="en-US" dirty="0" smtClean="0"/>
              <a:t> </a:t>
            </a:r>
            <a:r>
              <a:rPr lang="en-US" dirty="0" err="1" smtClean="0"/>
              <a:t>Pengelolaan</a:t>
            </a:r>
            <a:r>
              <a:rPr lang="en-US" dirty="0" smtClean="0"/>
              <a:t> Dana </a:t>
            </a:r>
            <a:r>
              <a:rPr lang="en-US" dirty="0" err="1" smtClean="0"/>
              <a:t>Kas</a:t>
            </a:r>
            <a:r>
              <a:rPr lang="en-US" dirty="0" smtClean="0"/>
              <a:t> Kecil</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Dana </a:t>
            </a:r>
            <a:r>
              <a:rPr lang="en-US" dirty="0" err="1" smtClean="0"/>
              <a:t>Tetap</a:t>
            </a:r>
            <a:r>
              <a:rPr lang="en-US" dirty="0" smtClean="0"/>
              <a:t> (</a:t>
            </a:r>
            <a:r>
              <a:rPr lang="en-US" dirty="0" err="1" smtClean="0"/>
              <a:t>Imprest</a:t>
            </a:r>
            <a:r>
              <a:rPr lang="en-US" dirty="0" smtClean="0"/>
              <a:t> Fund Method)</a:t>
            </a:r>
          </a:p>
          <a:p>
            <a:r>
              <a:rPr lang="en-US" dirty="0" smtClean="0"/>
              <a:t>Dana </a:t>
            </a:r>
            <a:r>
              <a:rPr lang="en-US" dirty="0" err="1" smtClean="0"/>
              <a:t>Fluktuasi</a:t>
            </a:r>
            <a:r>
              <a:rPr lang="en-US" dirty="0" smtClean="0"/>
              <a:t> (Fluctuation Fund Method)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REKONSILIASI BANK</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pPr marL="0" indent="0">
              <a:buNone/>
            </a:pPr>
            <a:r>
              <a:rPr lang="en-US" dirty="0" err="1" smtClean="0"/>
              <a:t>Beberapa</a:t>
            </a:r>
            <a:r>
              <a:rPr lang="en-US" dirty="0" smtClean="0"/>
              <a:t> </a:t>
            </a:r>
            <a:r>
              <a:rPr lang="en-US" dirty="0" err="1" smtClean="0"/>
              <a:t>penyebab</a:t>
            </a:r>
            <a:r>
              <a:rPr lang="en-US" dirty="0" smtClean="0"/>
              <a:t> </a:t>
            </a:r>
            <a:r>
              <a:rPr lang="en-US" dirty="0" err="1" smtClean="0"/>
              <a:t>ketidaksamaan</a:t>
            </a:r>
            <a:r>
              <a:rPr lang="en-US" dirty="0" smtClean="0"/>
              <a:t> </a:t>
            </a:r>
            <a:r>
              <a:rPr lang="en-US" dirty="0" err="1" smtClean="0"/>
              <a:t>saldo</a:t>
            </a:r>
            <a:r>
              <a:rPr lang="en-US" dirty="0" smtClean="0"/>
              <a:t> </a:t>
            </a:r>
            <a:r>
              <a:rPr lang="en-US" dirty="0" err="1" smtClean="0"/>
              <a:t>kas</a:t>
            </a:r>
            <a:r>
              <a:rPr lang="en-US" dirty="0" smtClean="0"/>
              <a:t> </a:t>
            </a:r>
            <a:r>
              <a:rPr lang="en-US" dirty="0" err="1" smtClean="0"/>
              <a:t>menurut</a:t>
            </a:r>
            <a:r>
              <a:rPr lang="en-US" dirty="0" smtClean="0"/>
              <a:t> Perusahaan </a:t>
            </a:r>
            <a:r>
              <a:rPr lang="en-US" dirty="0" err="1" smtClean="0"/>
              <a:t>dengan</a:t>
            </a:r>
            <a:r>
              <a:rPr lang="en-US" dirty="0" smtClean="0"/>
              <a:t> </a:t>
            </a:r>
            <a:r>
              <a:rPr lang="en-US" dirty="0" err="1" smtClean="0"/>
              <a:t>slado</a:t>
            </a:r>
            <a:r>
              <a:rPr lang="en-US" dirty="0" smtClean="0"/>
              <a:t> </a:t>
            </a:r>
            <a:r>
              <a:rPr lang="en-US" dirty="0" err="1" smtClean="0"/>
              <a:t>kas</a:t>
            </a:r>
            <a:r>
              <a:rPr lang="en-US" dirty="0" smtClean="0"/>
              <a:t> </a:t>
            </a:r>
            <a:r>
              <a:rPr lang="en-US" dirty="0" err="1" smtClean="0"/>
              <a:t>menurut</a:t>
            </a:r>
            <a:r>
              <a:rPr lang="en-US" dirty="0" smtClean="0"/>
              <a:t> Bank:</a:t>
            </a:r>
          </a:p>
          <a:p>
            <a:pPr marL="514350" indent="-514350">
              <a:buAutoNum type="alphaLcPeriod"/>
            </a:pPr>
            <a:r>
              <a:rPr lang="en-US" dirty="0" smtClean="0"/>
              <a:t>Bank </a:t>
            </a:r>
            <a:r>
              <a:rPr lang="en-US" dirty="0" err="1" smtClean="0"/>
              <a:t>belum</a:t>
            </a:r>
            <a:r>
              <a:rPr lang="en-US" dirty="0" smtClean="0"/>
              <a:t> </a:t>
            </a:r>
            <a:r>
              <a:rPr lang="en-US" dirty="0" err="1" smtClean="0"/>
              <a:t>mencatat</a:t>
            </a:r>
            <a:r>
              <a:rPr lang="en-US" dirty="0" smtClean="0"/>
              <a:t> </a:t>
            </a:r>
            <a:r>
              <a:rPr lang="en-US" dirty="0" err="1" smtClean="0"/>
              <a:t>transaksi</a:t>
            </a:r>
            <a:r>
              <a:rPr lang="en-US" dirty="0" smtClean="0"/>
              <a:t> </a:t>
            </a:r>
            <a:r>
              <a:rPr lang="en-US" dirty="0" err="1" smtClean="0"/>
              <a:t>tertentu</a:t>
            </a:r>
            <a:r>
              <a:rPr lang="en-US" dirty="0" smtClean="0"/>
              <a:t>: </a:t>
            </a:r>
            <a:r>
              <a:rPr lang="en-US" dirty="0" err="1" smtClean="0"/>
              <a:t>setoran</a:t>
            </a:r>
            <a:r>
              <a:rPr lang="en-US" dirty="0" smtClean="0"/>
              <a:t> </a:t>
            </a:r>
            <a:r>
              <a:rPr lang="en-US" dirty="0" err="1" smtClean="0"/>
              <a:t>dalam</a:t>
            </a:r>
            <a:r>
              <a:rPr lang="en-US" dirty="0" smtClean="0"/>
              <a:t> </a:t>
            </a:r>
            <a:r>
              <a:rPr lang="en-US" dirty="0" err="1" smtClean="0"/>
              <a:t>perjalanan</a:t>
            </a:r>
            <a:r>
              <a:rPr lang="en-US" dirty="0" smtClean="0"/>
              <a:t> (deposit in transit) </a:t>
            </a:r>
            <a:r>
              <a:rPr lang="en-US" dirty="0" err="1" smtClean="0"/>
              <a:t>dan</a:t>
            </a:r>
            <a:r>
              <a:rPr lang="en-US" dirty="0" smtClean="0"/>
              <a:t> </a:t>
            </a:r>
            <a:r>
              <a:rPr lang="en-US" dirty="0" err="1" smtClean="0"/>
              <a:t>cek</a:t>
            </a:r>
            <a:r>
              <a:rPr lang="en-US" dirty="0" smtClean="0"/>
              <a:t> </a:t>
            </a:r>
            <a:r>
              <a:rPr lang="en-US" dirty="0" err="1" smtClean="0"/>
              <a:t>yg</a:t>
            </a:r>
            <a:r>
              <a:rPr lang="en-US" dirty="0" smtClean="0"/>
              <a:t> </a:t>
            </a:r>
            <a:r>
              <a:rPr lang="en-US" dirty="0" err="1" smtClean="0"/>
              <a:t>masih</a:t>
            </a:r>
            <a:r>
              <a:rPr lang="en-US" dirty="0" smtClean="0"/>
              <a:t> </a:t>
            </a:r>
            <a:r>
              <a:rPr lang="en-US" dirty="0" err="1" smtClean="0"/>
              <a:t>beredar</a:t>
            </a:r>
            <a:r>
              <a:rPr lang="en-US" dirty="0" smtClean="0"/>
              <a:t> (outstanding </a:t>
            </a:r>
            <a:r>
              <a:rPr lang="en-US" dirty="0" err="1" smtClean="0"/>
              <a:t>cheque</a:t>
            </a:r>
            <a:r>
              <a:rPr lang="en-US" dirty="0" smtClean="0"/>
              <a:t>)</a:t>
            </a:r>
          </a:p>
          <a:p>
            <a:pPr marL="514350" indent="-514350">
              <a:buAutoNum type="alphaLcPeriod"/>
            </a:pPr>
            <a:r>
              <a:rPr lang="en-US" dirty="0" smtClean="0"/>
              <a:t>Perusahaan </a:t>
            </a:r>
            <a:r>
              <a:rPr lang="en-US" dirty="0" err="1" smtClean="0"/>
              <a:t>belum</a:t>
            </a:r>
            <a:r>
              <a:rPr lang="en-US" dirty="0" smtClean="0"/>
              <a:t> </a:t>
            </a:r>
            <a:r>
              <a:rPr lang="en-US" dirty="0" err="1" smtClean="0"/>
              <a:t>mencatat</a:t>
            </a:r>
            <a:r>
              <a:rPr lang="en-US" dirty="0" smtClean="0"/>
              <a:t> </a:t>
            </a:r>
            <a:r>
              <a:rPr lang="en-US" dirty="0" err="1" smtClean="0"/>
              <a:t>transaksi</a:t>
            </a:r>
            <a:r>
              <a:rPr lang="en-US" dirty="0" smtClean="0"/>
              <a:t> </a:t>
            </a:r>
            <a:r>
              <a:rPr lang="en-US" dirty="0" err="1" smtClean="0"/>
              <a:t>tertentu</a:t>
            </a:r>
            <a:r>
              <a:rPr lang="en-US" dirty="0" smtClean="0"/>
              <a:t>: </a:t>
            </a:r>
            <a:r>
              <a:rPr lang="en-US" dirty="0" err="1" smtClean="0"/>
              <a:t>penerimaan</a:t>
            </a:r>
            <a:r>
              <a:rPr lang="en-US" dirty="0" smtClean="0"/>
              <a:t> </a:t>
            </a:r>
            <a:r>
              <a:rPr lang="en-US" dirty="0" err="1" smtClean="0"/>
              <a:t>melalui</a:t>
            </a:r>
            <a:r>
              <a:rPr lang="en-US" dirty="0" smtClean="0"/>
              <a:t> bank, </a:t>
            </a:r>
            <a:r>
              <a:rPr lang="en-US" dirty="0" err="1" smtClean="0"/>
              <a:t>biaya</a:t>
            </a:r>
            <a:r>
              <a:rPr lang="en-US" dirty="0" smtClean="0"/>
              <a:t> </a:t>
            </a:r>
            <a:r>
              <a:rPr lang="en-US" dirty="0" err="1" smtClean="0"/>
              <a:t>adm</a:t>
            </a:r>
            <a:r>
              <a:rPr lang="en-US" dirty="0" smtClean="0"/>
              <a:t> bank, </a:t>
            </a:r>
            <a:r>
              <a:rPr lang="en-US" dirty="0" err="1" smtClean="0"/>
              <a:t>pendptn</a:t>
            </a:r>
            <a:r>
              <a:rPr lang="en-US" dirty="0" smtClean="0"/>
              <a:t> </a:t>
            </a:r>
            <a:r>
              <a:rPr lang="en-US" dirty="0" err="1" smtClean="0"/>
              <a:t>bunga</a:t>
            </a:r>
            <a:r>
              <a:rPr lang="en-US" dirty="0" smtClean="0"/>
              <a:t>/</a:t>
            </a:r>
            <a:r>
              <a:rPr lang="en-US" dirty="0" err="1" smtClean="0"/>
              <a:t>jasa</a:t>
            </a:r>
            <a:r>
              <a:rPr lang="en-US" dirty="0" smtClean="0"/>
              <a:t> </a:t>
            </a:r>
            <a:r>
              <a:rPr lang="en-US" dirty="0" err="1" smtClean="0"/>
              <a:t>giro</a:t>
            </a:r>
            <a:r>
              <a:rPr lang="en-US" dirty="0" smtClean="0"/>
              <a:t>, </a:t>
            </a:r>
            <a:r>
              <a:rPr lang="en-US" dirty="0" err="1" smtClean="0"/>
              <a:t>cek</a:t>
            </a:r>
            <a:r>
              <a:rPr lang="en-US" dirty="0" smtClean="0"/>
              <a:t> </a:t>
            </a:r>
            <a:r>
              <a:rPr lang="en-US" dirty="0" err="1" smtClean="0"/>
              <a:t>kosong</a:t>
            </a:r>
            <a:r>
              <a:rPr lang="en-US" dirty="0" smtClean="0"/>
              <a:t> (NSF </a:t>
            </a:r>
            <a:r>
              <a:rPr lang="en-US" dirty="0" err="1" smtClean="0"/>
              <a:t>cheque</a:t>
            </a:r>
            <a:r>
              <a:rPr lang="en-US" dirty="0" smtClean="0"/>
              <a:t>), </a:t>
            </a:r>
            <a:r>
              <a:rPr lang="en-US" dirty="0" err="1" smtClean="0"/>
              <a:t>cek</a:t>
            </a:r>
            <a:r>
              <a:rPr lang="en-US" dirty="0" smtClean="0"/>
              <a:t> </a:t>
            </a:r>
            <a:r>
              <a:rPr lang="en-US" dirty="0" err="1" smtClean="0"/>
              <a:t>dikembalikan</a:t>
            </a:r>
            <a:r>
              <a:rPr lang="en-US" dirty="0" smtClean="0"/>
              <a:t> </a:t>
            </a:r>
            <a:r>
              <a:rPr lang="en-US" dirty="0" err="1" smtClean="0"/>
              <a:t>krn</a:t>
            </a:r>
            <a:r>
              <a:rPr lang="en-US" dirty="0" smtClean="0"/>
              <a:t> </a:t>
            </a:r>
            <a:r>
              <a:rPr lang="en-US" dirty="0" err="1" smtClean="0"/>
              <a:t>alasan</a:t>
            </a:r>
            <a:r>
              <a:rPr lang="en-US" dirty="0" smtClean="0"/>
              <a:t> lain</a:t>
            </a:r>
          </a:p>
          <a:p>
            <a:pPr marL="514350" indent="-514350">
              <a:buAutoNum type="alphaLcPeriod"/>
            </a:pPr>
            <a:r>
              <a:rPr lang="en-US" dirty="0" err="1" smtClean="0"/>
              <a:t>Kesalahan</a:t>
            </a:r>
            <a:r>
              <a:rPr lang="en-US" dirty="0" smtClean="0"/>
              <a:t> </a:t>
            </a:r>
            <a:r>
              <a:rPr lang="en-US" dirty="0" err="1" smtClean="0"/>
              <a:t>pencatatan</a:t>
            </a:r>
            <a:r>
              <a:rPr lang="en-US" dirty="0" smtClean="0"/>
              <a:t> (</a:t>
            </a:r>
            <a:r>
              <a:rPr lang="en-US" dirty="0" err="1" smtClean="0"/>
              <a:t>perusahaan</a:t>
            </a:r>
            <a:r>
              <a:rPr lang="en-US" dirty="0" smtClean="0"/>
              <a:t> </a:t>
            </a:r>
            <a:r>
              <a:rPr lang="en-US" dirty="0" err="1" smtClean="0"/>
              <a:t>atau</a:t>
            </a:r>
            <a:r>
              <a:rPr lang="en-US" dirty="0" smtClean="0"/>
              <a:t> bank)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PERSEDIAAN</a:t>
            </a:r>
            <a:endParaRPr lang="en-US" dirty="0"/>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pPr>
              <a:buNone/>
            </a:pPr>
            <a:r>
              <a:rPr lang="en-US" dirty="0" err="1" smtClean="0"/>
              <a:t>Metode</a:t>
            </a:r>
            <a:r>
              <a:rPr lang="en-US" dirty="0" smtClean="0"/>
              <a:t> </a:t>
            </a:r>
            <a:r>
              <a:rPr lang="en-US" dirty="0" err="1" smtClean="0"/>
              <a:t>Pencatatan</a:t>
            </a:r>
            <a:r>
              <a:rPr lang="en-US" dirty="0" smtClean="0"/>
              <a:t> </a:t>
            </a:r>
            <a:r>
              <a:rPr lang="en-US" dirty="0" err="1" smtClean="0"/>
              <a:t>dan</a:t>
            </a:r>
            <a:r>
              <a:rPr lang="en-US" dirty="0" smtClean="0"/>
              <a:t> </a:t>
            </a:r>
            <a:r>
              <a:rPr lang="en-US" dirty="0" err="1" smtClean="0"/>
              <a:t>Penilaian</a:t>
            </a:r>
            <a:r>
              <a:rPr lang="en-US" dirty="0" smtClean="0"/>
              <a:t> </a:t>
            </a:r>
          </a:p>
          <a:p>
            <a:pPr marL="514350" indent="-514350">
              <a:buFont typeface="+mj-lt"/>
              <a:buAutoNum type="alphaUcPeriod"/>
            </a:pPr>
            <a:r>
              <a:rPr lang="en-US" dirty="0" err="1" smtClean="0"/>
              <a:t>Fisik</a:t>
            </a:r>
            <a:r>
              <a:rPr lang="en-US" dirty="0" smtClean="0"/>
              <a:t> / </a:t>
            </a:r>
            <a:r>
              <a:rPr lang="en-US" dirty="0" err="1" smtClean="0"/>
              <a:t>Periodik</a:t>
            </a:r>
            <a:endParaRPr lang="en-US" dirty="0" smtClean="0"/>
          </a:p>
          <a:p>
            <a:pPr marL="514350" indent="-514350">
              <a:buNone/>
            </a:pPr>
            <a:r>
              <a:rPr lang="en-US" dirty="0" smtClean="0"/>
              <a:t>	a. FIFO</a:t>
            </a:r>
          </a:p>
          <a:p>
            <a:pPr marL="514350" indent="-514350">
              <a:buNone/>
            </a:pPr>
            <a:r>
              <a:rPr lang="en-US" dirty="0" smtClean="0"/>
              <a:t>	b. LIFO</a:t>
            </a:r>
          </a:p>
          <a:p>
            <a:pPr marL="514350" indent="-514350">
              <a:buNone/>
            </a:pPr>
            <a:r>
              <a:rPr lang="en-US" dirty="0" smtClean="0"/>
              <a:t>	c. Rata2: </a:t>
            </a:r>
            <a:r>
              <a:rPr lang="en-US" dirty="0" err="1" smtClean="0"/>
              <a:t>sederhana</a:t>
            </a:r>
            <a:r>
              <a:rPr lang="en-US" dirty="0" smtClean="0"/>
              <a:t> </a:t>
            </a:r>
            <a:r>
              <a:rPr lang="en-US" dirty="0" err="1" smtClean="0"/>
              <a:t>dan</a:t>
            </a:r>
            <a:r>
              <a:rPr lang="en-US" dirty="0" smtClean="0"/>
              <a:t> </a:t>
            </a:r>
            <a:r>
              <a:rPr lang="en-US" dirty="0" err="1" smtClean="0"/>
              <a:t>tertimbang</a:t>
            </a:r>
            <a:endParaRPr lang="en-US" dirty="0" smtClean="0"/>
          </a:p>
          <a:p>
            <a:pPr marL="514350" indent="-514350">
              <a:buNone/>
            </a:pPr>
            <a:r>
              <a:rPr lang="en-US" dirty="0" smtClean="0"/>
              <a:t>	d. Basic Stock</a:t>
            </a:r>
          </a:p>
          <a:p>
            <a:pPr marL="514350" indent="-514350">
              <a:buNone/>
            </a:pPr>
            <a:r>
              <a:rPr lang="en-US" dirty="0" smtClean="0"/>
              <a:t>	e. </a:t>
            </a:r>
            <a:r>
              <a:rPr lang="en-US" dirty="0" err="1" smtClean="0"/>
              <a:t>Taksiran</a:t>
            </a:r>
            <a:r>
              <a:rPr lang="en-US" dirty="0" smtClean="0"/>
              <a:t>: </a:t>
            </a:r>
            <a:r>
              <a:rPr lang="en-US" dirty="0" err="1" smtClean="0"/>
              <a:t>Laba</a:t>
            </a:r>
            <a:r>
              <a:rPr lang="en-US" dirty="0" smtClean="0"/>
              <a:t> </a:t>
            </a:r>
            <a:r>
              <a:rPr lang="en-US" dirty="0" err="1" smtClean="0"/>
              <a:t>kotor</a:t>
            </a:r>
            <a:r>
              <a:rPr lang="en-US" dirty="0" smtClean="0"/>
              <a:t> </a:t>
            </a:r>
            <a:r>
              <a:rPr lang="en-US" dirty="0" err="1" smtClean="0"/>
              <a:t>dan</a:t>
            </a:r>
            <a:r>
              <a:rPr lang="en-US" dirty="0" smtClean="0"/>
              <a:t> </a:t>
            </a:r>
            <a:r>
              <a:rPr lang="en-US" dirty="0" err="1" smtClean="0"/>
              <a:t>Eceran</a:t>
            </a:r>
            <a:endParaRPr lang="en-US" dirty="0" smtClean="0"/>
          </a:p>
          <a:p>
            <a:pPr marL="514350" indent="-514350">
              <a:buNone/>
            </a:pPr>
            <a:r>
              <a:rPr lang="en-US" dirty="0" smtClean="0"/>
              <a:t>	f.  </a:t>
            </a:r>
            <a:r>
              <a:rPr lang="en-US" dirty="0" err="1" smtClean="0"/>
              <a:t>Identifikasi</a:t>
            </a:r>
            <a:r>
              <a:rPr lang="en-US" dirty="0" smtClean="0"/>
              <a:t> </a:t>
            </a:r>
            <a:r>
              <a:rPr lang="en-US" dirty="0" err="1" smtClean="0"/>
              <a:t>Khusus</a:t>
            </a:r>
            <a:endParaRPr lang="en-US" dirty="0" smtClean="0"/>
          </a:p>
          <a:p>
            <a:pPr marL="514350" indent="-514350">
              <a:buNone/>
            </a:pPr>
            <a:r>
              <a:rPr lang="en-US" dirty="0" smtClean="0"/>
              <a:t>B. 	Perpetual / </a:t>
            </a:r>
            <a:r>
              <a:rPr lang="en-US" dirty="0" err="1" smtClean="0"/>
              <a:t>Buku</a:t>
            </a:r>
            <a:endParaRPr lang="en-US" dirty="0" smtClean="0"/>
          </a:p>
          <a:p>
            <a:pPr marL="514350" indent="-514350">
              <a:buNone/>
            </a:pPr>
            <a:r>
              <a:rPr lang="en-US" dirty="0" smtClean="0"/>
              <a:t>	a. FIFO</a:t>
            </a:r>
          </a:p>
          <a:p>
            <a:pPr marL="514350" indent="-514350">
              <a:buNone/>
            </a:pPr>
            <a:r>
              <a:rPr lang="en-US" dirty="0" smtClean="0"/>
              <a:t>	b. LIFO</a:t>
            </a:r>
          </a:p>
          <a:p>
            <a:pPr marL="514350" indent="-514350">
              <a:buNone/>
            </a:pPr>
            <a:r>
              <a:rPr lang="en-US" dirty="0" smtClean="0"/>
              <a:t>	c. Rata2 </a:t>
            </a:r>
            <a:r>
              <a:rPr lang="en-US" dirty="0" err="1" smtClean="0"/>
              <a:t>Bergerak</a:t>
            </a:r>
            <a:endParaRPr lang="en-US" dirty="0" smtClean="0"/>
          </a:p>
          <a:p>
            <a:pPr marL="514350" indent="-514350">
              <a:buAutoNum type="alphaUcPeriod" startAt="3"/>
            </a:pPr>
            <a:r>
              <a:rPr lang="en-US" dirty="0" err="1" smtClean="0"/>
              <a:t>Metode</a:t>
            </a:r>
            <a:r>
              <a:rPr lang="en-US" dirty="0" smtClean="0"/>
              <a:t> </a:t>
            </a:r>
            <a:r>
              <a:rPr lang="en-US" dirty="0" err="1" smtClean="0"/>
              <a:t>Nilai</a:t>
            </a:r>
            <a:r>
              <a:rPr lang="en-US" dirty="0" smtClean="0"/>
              <a:t> </a:t>
            </a:r>
            <a:r>
              <a:rPr lang="en-US" dirty="0" err="1" smtClean="0"/>
              <a:t>Pengganti</a:t>
            </a:r>
            <a:r>
              <a:rPr lang="en-US" dirty="0" smtClean="0"/>
              <a:t>: LCOM (Lower of Cost Or Market) </a:t>
            </a:r>
            <a:r>
              <a:rPr lang="en-US" dirty="0" err="1" smtClean="0"/>
              <a:t>atau</a:t>
            </a:r>
            <a:r>
              <a:rPr lang="en-US" dirty="0" smtClean="0"/>
              <a:t> COMWIL (Cost Or Market Whichever Is Lower), </a:t>
            </a:r>
            <a:r>
              <a:rPr lang="en-US" dirty="0" err="1" smtClean="0"/>
              <a:t>dengan</a:t>
            </a:r>
            <a:r>
              <a:rPr lang="en-US" dirty="0" smtClean="0"/>
              <a:t> </a:t>
            </a:r>
            <a:r>
              <a:rPr lang="en-US" dirty="0" err="1" smtClean="0"/>
              <a:t>dasar</a:t>
            </a:r>
            <a:r>
              <a:rPr lang="en-US" dirty="0" smtClean="0"/>
              <a:t> </a:t>
            </a:r>
            <a:r>
              <a:rPr lang="en-US" dirty="0" err="1" smtClean="0"/>
              <a:t>Jenis</a:t>
            </a:r>
            <a:r>
              <a:rPr lang="en-US" dirty="0" smtClean="0"/>
              <a:t>, </a:t>
            </a:r>
            <a:r>
              <a:rPr lang="en-US" dirty="0" err="1" smtClean="0"/>
              <a:t>kelompok</a:t>
            </a:r>
            <a:r>
              <a:rPr lang="en-US" dirty="0" smtClean="0"/>
              <a:t>, </a:t>
            </a:r>
            <a:r>
              <a:rPr lang="en-US" dirty="0" err="1" smtClean="0"/>
              <a:t>atau</a:t>
            </a:r>
            <a:r>
              <a:rPr lang="en-US" dirty="0" smtClean="0"/>
              <a:t> </a:t>
            </a:r>
            <a:r>
              <a:rPr lang="en-US" dirty="0" err="1" smtClean="0"/>
              <a:t>keseluruhan</a:t>
            </a:r>
            <a:r>
              <a:rPr lang="en-US" dirty="0" smtClean="0"/>
              <a:t>.</a:t>
            </a:r>
          </a:p>
          <a:p>
            <a:pPr marL="514350" indent="-514350">
              <a:buAutoNum type="alphaUcPeriod" startAt="3"/>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90599"/>
          </a:xfrm>
        </p:spPr>
        <p:txBody>
          <a:bodyPr/>
          <a:lstStyle/>
          <a:p>
            <a:r>
              <a:rPr lang="en-US" dirty="0" smtClean="0"/>
              <a:t>PERSEDIAAN (LANJUTAN 1)</a:t>
            </a:r>
            <a:endParaRPr lang="en-US" dirty="0"/>
          </a:p>
        </p:txBody>
      </p:sp>
      <p:sp>
        <p:nvSpPr>
          <p:cNvPr id="3" name="Subtitle 2"/>
          <p:cNvSpPr>
            <a:spLocks noGrp="1"/>
          </p:cNvSpPr>
          <p:nvPr>
            <p:ph type="subTitle" idx="1"/>
          </p:nvPr>
        </p:nvSpPr>
        <p:spPr>
          <a:xfrm>
            <a:off x="533400" y="1447800"/>
            <a:ext cx="8229600" cy="5029200"/>
          </a:xfrm>
        </p:spPr>
        <p:txBody>
          <a:bodyPr/>
          <a:lstStyle/>
          <a:p>
            <a:pPr algn="l"/>
            <a:r>
              <a:rPr lang="en-US" dirty="0" err="1" smtClean="0">
                <a:solidFill>
                  <a:schemeClr val="tx1"/>
                </a:solidFill>
              </a:rPr>
              <a:t>Kerusakan</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ketinggalan</a:t>
            </a:r>
            <a:r>
              <a:rPr lang="en-US" dirty="0" smtClean="0">
                <a:solidFill>
                  <a:schemeClr val="tx1"/>
                </a:solidFill>
              </a:rPr>
              <a:t> </a:t>
            </a:r>
            <a:r>
              <a:rPr lang="en-US" dirty="0" err="1" smtClean="0">
                <a:solidFill>
                  <a:schemeClr val="tx1"/>
                </a:solidFill>
              </a:rPr>
              <a:t>zaman</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diukur</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selisih</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perolehan</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taksiran</a:t>
            </a:r>
            <a:r>
              <a:rPr lang="en-US" dirty="0" smtClean="0">
                <a:solidFill>
                  <a:schemeClr val="tx1"/>
                </a:solidFill>
              </a:rPr>
              <a:t> </a:t>
            </a:r>
            <a:r>
              <a:rPr lang="en-US" dirty="0" err="1" smtClean="0">
                <a:solidFill>
                  <a:schemeClr val="tx1"/>
                </a:solidFill>
              </a:rPr>
              <a:t>nilai</a:t>
            </a:r>
            <a:r>
              <a:rPr lang="en-US" dirty="0" smtClean="0">
                <a:solidFill>
                  <a:schemeClr val="tx1"/>
                </a:solidFill>
              </a:rPr>
              <a:t> </a:t>
            </a:r>
            <a:r>
              <a:rPr lang="en-US" dirty="0" err="1" smtClean="0">
                <a:solidFill>
                  <a:schemeClr val="tx1"/>
                </a:solidFill>
              </a:rPr>
              <a:t>bersih</a:t>
            </a:r>
            <a:r>
              <a:rPr lang="en-US" dirty="0" smtClean="0">
                <a:solidFill>
                  <a:schemeClr val="tx1"/>
                </a:solidFill>
              </a:rPr>
              <a:t> yang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direalisir</a:t>
            </a:r>
            <a:r>
              <a:rPr lang="en-US" dirty="0" smtClean="0">
                <a:solidFill>
                  <a:schemeClr val="tx1"/>
                </a:solidFill>
              </a:rPr>
              <a:t> (</a:t>
            </a:r>
            <a:r>
              <a:rPr lang="en-US" dirty="0" err="1" smtClean="0">
                <a:solidFill>
                  <a:schemeClr val="tx1"/>
                </a:solidFill>
              </a:rPr>
              <a:t>taksiran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jual</a:t>
            </a:r>
            <a:r>
              <a:rPr lang="en-US" dirty="0" smtClean="0">
                <a:solidFill>
                  <a:schemeClr val="tx1"/>
                </a:solidFill>
              </a:rPr>
              <a:t> </a:t>
            </a:r>
            <a:r>
              <a:rPr lang="en-US" dirty="0" err="1" smtClean="0">
                <a:solidFill>
                  <a:schemeClr val="tx1"/>
                </a:solidFill>
              </a:rPr>
              <a:t>dikurangi</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taksiran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yg</a:t>
            </a:r>
            <a:r>
              <a:rPr lang="en-US" dirty="0" smtClean="0">
                <a:solidFill>
                  <a:schemeClr val="tx1"/>
                </a:solidFill>
              </a:rPr>
              <a:t> </a:t>
            </a:r>
            <a:r>
              <a:rPr lang="en-US" dirty="0" err="1" smtClean="0">
                <a:solidFill>
                  <a:schemeClr val="tx1"/>
                </a:solidFill>
              </a:rPr>
              <a:t>diperlukan</a:t>
            </a:r>
            <a:r>
              <a:rPr lang="en-US" dirty="0" smtClean="0">
                <a:solidFill>
                  <a:schemeClr val="tx1"/>
                </a:solidFill>
              </a:rPr>
              <a:t> </a:t>
            </a:r>
            <a:r>
              <a:rPr lang="en-US" dirty="0" err="1" smtClean="0">
                <a:solidFill>
                  <a:schemeClr val="tx1"/>
                </a:solidFill>
              </a:rPr>
              <a:t>unt</a:t>
            </a:r>
            <a:r>
              <a:rPr lang="en-US" dirty="0" smtClean="0">
                <a:solidFill>
                  <a:schemeClr val="tx1"/>
                </a:solidFill>
              </a:rPr>
              <a:t> </a:t>
            </a:r>
            <a:r>
              <a:rPr lang="en-US" dirty="0" err="1" smtClean="0">
                <a:solidFill>
                  <a:schemeClr val="tx1"/>
                </a:solidFill>
              </a:rPr>
              <a:t>menjual</a:t>
            </a:r>
            <a:r>
              <a:rPr lang="en-US" dirty="0" smtClean="0">
                <a:solidFill>
                  <a:schemeClr val="tx1"/>
                </a:solidFill>
              </a:rPr>
              <a:t> </a:t>
            </a:r>
            <a:r>
              <a:rPr lang="en-US" dirty="0" err="1" smtClean="0">
                <a:solidFill>
                  <a:schemeClr val="tx1"/>
                </a:solidFill>
              </a:rPr>
              <a:t>brg</a:t>
            </a:r>
            <a:r>
              <a:rPr lang="en-US" dirty="0" smtClean="0">
                <a:solidFill>
                  <a:schemeClr val="tx1"/>
                </a:solidFill>
              </a:rPr>
              <a:t> </a:t>
            </a:r>
            <a:r>
              <a:rPr lang="en-US" dirty="0" err="1" smtClean="0">
                <a:solidFill>
                  <a:schemeClr val="tx1"/>
                </a:solidFill>
              </a:rPr>
              <a:t>tsb</a:t>
            </a:r>
            <a:r>
              <a:rPr lang="en-US" dirty="0" smtClean="0">
                <a:solidFill>
                  <a:schemeClr val="tx1"/>
                </a:solidFill>
              </a:rPr>
              <a:t>)</a:t>
            </a:r>
          </a:p>
          <a:p>
            <a:pPr algn="l"/>
            <a:r>
              <a:rPr lang="en-US" dirty="0" err="1" smtClean="0">
                <a:solidFill>
                  <a:schemeClr val="tx1"/>
                </a:solidFill>
              </a:rPr>
              <a:t>Penurunan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diukur</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pengganti</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unt</a:t>
            </a:r>
            <a:r>
              <a:rPr lang="en-US" dirty="0" smtClean="0">
                <a:solidFill>
                  <a:schemeClr val="tx1"/>
                </a:solidFill>
              </a:rPr>
              <a:t> </a:t>
            </a:r>
            <a:r>
              <a:rPr lang="en-US" dirty="0" err="1" smtClean="0">
                <a:solidFill>
                  <a:schemeClr val="tx1"/>
                </a:solidFill>
              </a:rPr>
              <a:t>mengganti</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ybs</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membeli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memproduksi</a:t>
            </a:r>
            <a:r>
              <a:rPr lang="en-US" dirty="0" smtClean="0">
                <a:solidFill>
                  <a:schemeClr val="tx1"/>
                </a:solidFill>
              </a:rPr>
              <a:t> </a:t>
            </a:r>
            <a:r>
              <a:rPr lang="en-US" dirty="0" err="1" smtClean="0">
                <a:solidFill>
                  <a:schemeClr val="tx1"/>
                </a:solidFill>
              </a:rPr>
              <a:t>kembali</a:t>
            </a:r>
            <a:r>
              <a:rPr lang="en-US" dirty="0" smtClean="0">
                <a:solidFill>
                  <a:schemeClr val="tx1"/>
                </a:solidFill>
              </a:rPr>
              <a:t>)</a:t>
            </a:r>
          </a:p>
          <a:p>
            <a:pPr algn="l"/>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761999"/>
          </a:xfrm>
          <a:ln w="12700">
            <a:solidFill>
              <a:schemeClr val="tx1"/>
            </a:solidFill>
          </a:ln>
        </p:spPr>
        <p:txBody>
          <a:bodyPr>
            <a:normAutofit/>
          </a:bodyPr>
          <a:lstStyle/>
          <a:p>
            <a:r>
              <a:rPr lang="en-US" sz="3200" b="1" dirty="0" smtClean="0"/>
              <a:t>SIKLUS AKUNTANSI PERUSAHAAN DAGANG</a:t>
            </a:r>
            <a:endParaRPr lang="en-US" sz="3200" b="1" dirty="0"/>
          </a:p>
        </p:txBody>
      </p:sp>
      <p:sp>
        <p:nvSpPr>
          <p:cNvPr id="3" name="Subtitle 2"/>
          <p:cNvSpPr>
            <a:spLocks noGrp="1"/>
          </p:cNvSpPr>
          <p:nvPr>
            <p:ph type="subTitle" idx="1"/>
          </p:nvPr>
        </p:nvSpPr>
        <p:spPr>
          <a:xfrm>
            <a:off x="685800" y="1600200"/>
            <a:ext cx="7772400" cy="4800600"/>
          </a:xfrm>
        </p:spPr>
        <p:txBody>
          <a:bodyPr>
            <a:normAutofit/>
          </a:bodyPr>
          <a:lstStyle/>
          <a:p>
            <a:pPr algn="l"/>
            <a:r>
              <a:rPr lang="en-US" dirty="0" smtClean="0">
                <a:solidFill>
                  <a:schemeClr val="tx1"/>
                </a:solidFill>
              </a:rPr>
              <a:t>What is trading company?</a:t>
            </a:r>
          </a:p>
          <a:p>
            <a:pPr algn="l"/>
            <a:r>
              <a:rPr lang="en-US" dirty="0" err="1" smtClean="0">
                <a:solidFill>
                  <a:schemeClr val="tx1"/>
                </a:solidFill>
              </a:rPr>
              <a:t>Membeli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menjual</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dagangan</a:t>
            </a:r>
            <a:r>
              <a:rPr lang="en-US" dirty="0" smtClean="0">
                <a:solidFill>
                  <a:schemeClr val="tx1"/>
                </a:solidFill>
              </a:rPr>
              <a:t> </a:t>
            </a:r>
            <a:r>
              <a:rPr lang="en-US" dirty="0" err="1" smtClean="0">
                <a:solidFill>
                  <a:schemeClr val="tx1"/>
                </a:solidFill>
              </a:rPr>
              <a:t>tanpa</a:t>
            </a:r>
            <a:r>
              <a:rPr lang="en-US" dirty="0" smtClean="0">
                <a:solidFill>
                  <a:schemeClr val="tx1"/>
                </a:solidFill>
              </a:rPr>
              <a:t> </a:t>
            </a:r>
            <a:r>
              <a:rPr lang="en-US" dirty="0" err="1" smtClean="0">
                <a:solidFill>
                  <a:schemeClr val="tx1"/>
                </a:solidFill>
              </a:rPr>
              <a:t>mengubah</a:t>
            </a:r>
            <a:r>
              <a:rPr lang="en-US" dirty="0" smtClean="0">
                <a:solidFill>
                  <a:schemeClr val="tx1"/>
                </a:solidFill>
              </a:rPr>
              <a:t> </a:t>
            </a:r>
            <a:r>
              <a:rPr lang="en-US" dirty="0" err="1" smtClean="0">
                <a:solidFill>
                  <a:schemeClr val="tx1"/>
                </a:solidFill>
              </a:rPr>
              <a:t>sifat</a:t>
            </a:r>
            <a:r>
              <a:rPr lang="en-US" dirty="0" smtClean="0">
                <a:solidFill>
                  <a:schemeClr val="tx1"/>
                </a:solidFill>
              </a:rPr>
              <a:t>/</a:t>
            </a:r>
            <a:r>
              <a:rPr lang="en-US" dirty="0" err="1" smtClean="0">
                <a:solidFill>
                  <a:schemeClr val="tx1"/>
                </a:solidFill>
              </a:rPr>
              <a:t>bentuknya</a:t>
            </a:r>
            <a:r>
              <a:rPr lang="en-US" dirty="0" smtClean="0">
                <a:solidFill>
                  <a:schemeClr val="tx1"/>
                </a:solidFill>
              </a:rPr>
              <a:t> (packaging-</a:t>
            </a:r>
            <a:r>
              <a:rPr lang="en-US" dirty="0" err="1" smtClean="0">
                <a:solidFill>
                  <a:schemeClr val="tx1"/>
                </a:solidFill>
              </a:rPr>
              <a:t>nya</a:t>
            </a:r>
            <a:r>
              <a:rPr lang="en-US" dirty="0" smtClean="0">
                <a:solidFill>
                  <a:schemeClr val="tx1"/>
                </a:solidFill>
              </a:rPr>
              <a:t> </a:t>
            </a:r>
            <a:r>
              <a:rPr lang="en-US" dirty="0" err="1" smtClean="0">
                <a:solidFill>
                  <a:schemeClr val="tx1"/>
                </a:solidFill>
              </a:rPr>
              <a:t>mungkin</a:t>
            </a:r>
            <a:r>
              <a:rPr lang="en-US" dirty="0" smtClean="0">
                <a:solidFill>
                  <a:schemeClr val="tx1"/>
                </a:solidFill>
              </a:rPr>
              <a:t> </a:t>
            </a:r>
            <a:r>
              <a:rPr lang="en-US" dirty="0" err="1" smtClean="0">
                <a:solidFill>
                  <a:schemeClr val="tx1"/>
                </a:solidFill>
              </a:rPr>
              <a:t>bisa</a:t>
            </a:r>
            <a:r>
              <a:rPr lang="en-US" dirty="0" smtClean="0">
                <a:solidFill>
                  <a:schemeClr val="tx1"/>
                </a:solidFill>
              </a:rPr>
              <a:t> </a:t>
            </a:r>
            <a:r>
              <a:rPr lang="en-US" dirty="0" err="1" smtClean="0">
                <a:solidFill>
                  <a:schemeClr val="tx1"/>
                </a:solidFill>
              </a:rPr>
              <a:t>berubah</a:t>
            </a:r>
            <a:r>
              <a:rPr lang="en-US" dirty="0" smtClean="0">
                <a:solidFill>
                  <a:schemeClr val="tx1"/>
                </a:solidFill>
              </a:rPr>
              <a:t>).</a:t>
            </a:r>
          </a:p>
          <a:p>
            <a:pPr algn="l"/>
            <a:r>
              <a:rPr lang="en-US" dirty="0" err="1" smtClean="0">
                <a:solidFill>
                  <a:schemeClr val="tx1"/>
                </a:solidFill>
              </a:rPr>
              <a:t>Contoh</a:t>
            </a:r>
            <a:r>
              <a:rPr lang="en-US" dirty="0" smtClean="0">
                <a:solidFill>
                  <a:schemeClr val="tx1"/>
                </a:solidFill>
              </a:rPr>
              <a:t>: </a:t>
            </a:r>
            <a:r>
              <a:rPr lang="en-US" dirty="0" err="1" smtClean="0">
                <a:solidFill>
                  <a:schemeClr val="tx1"/>
                </a:solidFill>
              </a:rPr>
              <a:t>Toko-toko</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sepanjang</a:t>
            </a:r>
            <a:r>
              <a:rPr lang="en-US" dirty="0" smtClean="0">
                <a:solidFill>
                  <a:schemeClr val="tx1"/>
                </a:solidFill>
              </a:rPr>
              <a:t> </a:t>
            </a:r>
            <a:r>
              <a:rPr lang="en-US" dirty="0" err="1" smtClean="0">
                <a:solidFill>
                  <a:schemeClr val="tx1"/>
                </a:solidFill>
              </a:rPr>
              <a:t>jalan</a:t>
            </a:r>
            <a:r>
              <a:rPr lang="en-US" dirty="0" smtClean="0">
                <a:solidFill>
                  <a:schemeClr val="tx1"/>
                </a:solidFill>
              </a:rPr>
              <a:t> </a:t>
            </a:r>
            <a:r>
              <a:rPr lang="en-US" dirty="0" err="1" smtClean="0">
                <a:solidFill>
                  <a:schemeClr val="tx1"/>
                </a:solidFill>
              </a:rPr>
              <a:t>protokol</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Wonosari</a:t>
            </a:r>
            <a:r>
              <a:rPr lang="en-US" dirty="0" smtClean="0">
                <a:solidFill>
                  <a:schemeClr val="tx1"/>
                </a:solidFill>
              </a:rPr>
              <a:t>, </a:t>
            </a:r>
            <a:r>
              <a:rPr lang="en-US" dirty="0" err="1" smtClean="0">
                <a:solidFill>
                  <a:schemeClr val="tx1"/>
                </a:solidFill>
              </a:rPr>
              <a:t>Matahari</a:t>
            </a:r>
            <a:r>
              <a:rPr lang="en-US" dirty="0" smtClean="0">
                <a:solidFill>
                  <a:schemeClr val="tx1"/>
                </a:solidFill>
              </a:rPr>
              <a:t> Department Store, </a:t>
            </a:r>
            <a:r>
              <a:rPr lang="en-US" dirty="0" err="1" smtClean="0">
                <a:solidFill>
                  <a:schemeClr val="tx1"/>
                </a:solidFill>
              </a:rPr>
              <a:t>dll</a:t>
            </a:r>
            <a:endParaRPr lang="en-US" dirty="0" smtClean="0">
              <a:solidFill>
                <a:schemeClr val="tx1"/>
              </a:solidFill>
            </a:endParaRPr>
          </a:p>
          <a:p>
            <a:pPr algn="l"/>
            <a:r>
              <a:rPr lang="en-US" dirty="0" smtClean="0">
                <a:solidFill>
                  <a:schemeClr val="tx1"/>
                </a:solidFill>
              </a:rPr>
              <a:t>Perusahaan </a:t>
            </a:r>
            <a:r>
              <a:rPr lang="en-US" dirty="0" err="1" smtClean="0">
                <a:solidFill>
                  <a:schemeClr val="tx1"/>
                </a:solidFill>
              </a:rPr>
              <a:t>Mebel</a:t>
            </a:r>
            <a:r>
              <a:rPr lang="en-US" dirty="0" smtClean="0">
                <a:solidFill>
                  <a:schemeClr val="tx1"/>
                </a:solidFill>
              </a:rPr>
              <a:t>, </a:t>
            </a:r>
            <a:r>
              <a:rPr lang="en-US" dirty="0" err="1" smtClean="0">
                <a:solidFill>
                  <a:schemeClr val="tx1"/>
                </a:solidFill>
              </a:rPr>
              <a:t>termasuk</a:t>
            </a:r>
            <a:r>
              <a:rPr lang="en-US" dirty="0" smtClean="0">
                <a:solidFill>
                  <a:schemeClr val="tx1"/>
                </a:solidFill>
              </a:rPr>
              <a:t> </a:t>
            </a:r>
            <a:r>
              <a:rPr lang="en-US" dirty="0" err="1" smtClean="0">
                <a:solidFill>
                  <a:schemeClr val="tx1"/>
                </a:solidFill>
              </a:rPr>
              <a:t>tidak</a:t>
            </a:r>
            <a:r>
              <a:rPr lang="en-US" dirty="0" smtClean="0">
                <a:solidFill>
                  <a:schemeClr val="tx1"/>
                </a:solidFill>
              </a:rPr>
              <a:t>?</a:t>
            </a:r>
          </a:p>
          <a:p>
            <a:pPr algn="l"/>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PERSEDIAAN (LANJUTAN 2)</a:t>
            </a:r>
            <a:endParaRPr lang="en-US" dirty="0"/>
          </a:p>
        </p:txBody>
      </p:sp>
      <p:sp>
        <p:nvSpPr>
          <p:cNvPr id="3" name="Content Placeholder 2"/>
          <p:cNvSpPr>
            <a:spLocks noGrp="1"/>
          </p:cNvSpPr>
          <p:nvPr>
            <p:ph idx="1"/>
          </p:nvPr>
        </p:nvSpPr>
        <p:spPr/>
        <p:txBody>
          <a:bodyPr/>
          <a:lstStyle/>
          <a:p>
            <a:pPr>
              <a:buNone/>
            </a:pPr>
            <a:r>
              <a:rPr lang="en-US" dirty="0" err="1" smtClean="0"/>
              <a:t>Kesalahan</a:t>
            </a:r>
            <a:r>
              <a:rPr lang="en-US" dirty="0" smtClean="0"/>
              <a:t> </a:t>
            </a:r>
            <a:r>
              <a:rPr lang="en-US" dirty="0" err="1" smtClean="0"/>
              <a:t>Penentuan</a:t>
            </a:r>
            <a:r>
              <a:rPr lang="en-US" dirty="0" smtClean="0"/>
              <a:t> </a:t>
            </a:r>
            <a:r>
              <a:rPr lang="en-US" dirty="0" err="1" smtClean="0"/>
              <a:t>Persediaan</a:t>
            </a:r>
            <a:endParaRPr lang="en-US" dirty="0" smtClean="0"/>
          </a:p>
          <a:p>
            <a:pPr>
              <a:buNone/>
            </a:pPr>
            <a:r>
              <a:rPr lang="en-US" dirty="0" err="1" smtClean="0"/>
              <a:t>Pengaruhnya</a:t>
            </a:r>
            <a:r>
              <a:rPr lang="en-US" dirty="0" smtClean="0"/>
              <a:t> </a:t>
            </a:r>
            <a:r>
              <a:rPr lang="en-US" dirty="0" err="1" smtClean="0"/>
              <a:t>thd</a:t>
            </a:r>
            <a:r>
              <a:rPr lang="en-US" dirty="0" smtClean="0"/>
              <a:t> Lap. </a:t>
            </a:r>
            <a:r>
              <a:rPr lang="en-US" dirty="0" err="1" smtClean="0"/>
              <a:t>Laba</a:t>
            </a:r>
            <a:r>
              <a:rPr lang="en-US" dirty="0" smtClean="0"/>
              <a:t>/</a:t>
            </a:r>
            <a:r>
              <a:rPr lang="en-US" dirty="0" err="1" smtClean="0"/>
              <a:t>Rugi</a:t>
            </a:r>
            <a:endParaRPr lang="en-US" dirty="0" smtClean="0"/>
          </a:p>
          <a:p>
            <a:pPr>
              <a:buNone/>
            </a:pPr>
            <a:endParaRPr lang="en-US" dirty="0" smtClean="0"/>
          </a:p>
          <a:p>
            <a:pPr>
              <a:buNone/>
            </a:pPr>
            <a:endParaRPr lang="en-US" dirty="0" smtClean="0"/>
          </a:p>
          <a:p>
            <a:pPr>
              <a:buNone/>
            </a:pPr>
            <a:endParaRPr lang="en-US" dirty="0" smtClean="0"/>
          </a:p>
          <a:p>
            <a:pPr>
              <a:buNone/>
            </a:pPr>
            <a:r>
              <a:rPr lang="en-US" dirty="0" err="1" smtClean="0"/>
              <a:t>Pengaruhnya</a:t>
            </a:r>
            <a:r>
              <a:rPr lang="en-US" dirty="0" smtClean="0"/>
              <a:t> </a:t>
            </a:r>
            <a:r>
              <a:rPr lang="en-US" dirty="0" err="1" smtClean="0"/>
              <a:t>thd</a:t>
            </a:r>
            <a:r>
              <a:rPr lang="en-US" dirty="0" smtClean="0"/>
              <a:t> </a:t>
            </a:r>
            <a:r>
              <a:rPr lang="en-US" dirty="0" err="1" smtClean="0"/>
              <a:t>Neraca</a:t>
            </a:r>
            <a:endParaRPr lang="en-US" dirty="0" smtClean="0"/>
          </a:p>
          <a:p>
            <a:pPr>
              <a:buNone/>
            </a:pPr>
            <a:endParaRPr lang="en-US" dirty="0" smtClean="0"/>
          </a:p>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685800" y="2743200"/>
          <a:ext cx="7543800" cy="1854200"/>
        </p:xfrm>
        <a:graphic>
          <a:graphicData uri="http://schemas.openxmlformats.org/drawingml/2006/table">
            <a:tbl>
              <a:tblPr firstRow="1" bandRow="1">
                <a:tableStyleId>{5C22544A-7EE6-4342-B048-85BDC9FD1C3A}</a:tableStyleId>
              </a:tblPr>
              <a:tblGrid>
                <a:gridCol w="2971800"/>
                <a:gridCol w="2286000"/>
                <a:gridCol w="2286000"/>
              </a:tblGrid>
              <a:tr h="370840">
                <a:tc>
                  <a:txBody>
                    <a:bodyPr/>
                    <a:lstStyle/>
                    <a:p>
                      <a:pPr algn="ctr"/>
                      <a:r>
                        <a:rPr lang="en-US" dirty="0" err="1" smtClean="0">
                          <a:solidFill>
                            <a:schemeClr val="tx1"/>
                          </a:solidFill>
                        </a:rPr>
                        <a:t>Kesalahan</a:t>
                      </a:r>
                      <a:r>
                        <a:rPr lang="en-US" dirty="0" smtClean="0">
                          <a:solidFill>
                            <a:schemeClr val="tx1"/>
                          </a:solidFill>
                        </a:rPr>
                        <a:t> </a:t>
                      </a:r>
                      <a:r>
                        <a:rPr lang="en-US" dirty="0" err="1" smtClean="0">
                          <a:solidFill>
                            <a:schemeClr val="tx1"/>
                          </a:solidFill>
                        </a:rPr>
                        <a:t>Persediaan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HPP</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Laba</a:t>
                      </a:r>
                      <a:r>
                        <a:rPr lang="en-US" dirty="0" smtClean="0">
                          <a:solidFill>
                            <a:schemeClr val="tx1"/>
                          </a:solidFill>
                        </a:rPr>
                        <a:t> </a:t>
                      </a:r>
                      <a:r>
                        <a:rPr lang="en-US" dirty="0" err="1" smtClean="0">
                          <a:solidFill>
                            <a:schemeClr val="tx1"/>
                          </a:solidFill>
                        </a:rPr>
                        <a:t>Bersih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1"/>
                          </a:solidFill>
                        </a:rPr>
                        <a:t>Persed</a:t>
                      </a:r>
                      <a:r>
                        <a:rPr lang="en-US" baseline="0" dirty="0" smtClean="0">
                          <a:solidFill>
                            <a:schemeClr val="tx1"/>
                          </a:solidFill>
                        </a:rPr>
                        <a:t> </a:t>
                      </a:r>
                      <a:r>
                        <a:rPr lang="en-US" baseline="0" dirty="0" err="1" smtClean="0">
                          <a:solidFill>
                            <a:schemeClr val="tx1"/>
                          </a:solidFill>
                        </a:rPr>
                        <a:t>awal</a:t>
                      </a:r>
                      <a:r>
                        <a:rPr lang="en-US" baseline="0" dirty="0" smtClean="0">
                          <a:solidFill>
                            <a:schemeClr val="tx1"/>
                          </a:solidFill>
                        </a:rPr>
                        <a:t> </a:t>
                      </a:r>
                      <a:r>
                        <a:rPr lang="en-US" baseline="0" dirty="0" err="1" smtClean="0">
                          <a:solidFill>
                            <a:schemeClr val="tx1"/>
                          </a:solidFill>
                        </a:rPr>
                        <a:t>terlalu</a:t>
                      </a:r>
                      <a:r>
                        <a:rPr lang="en-US" baseline="0" dirty="0" smtClean="0">
                          <a:solidFill>
                            <a:schemeClr val="tx1"/>
                          </a:solidFill>
                        </a:rPr>
                        <a:t> </a:t>
                      </a:r>
                      <a:r>
                        <a:rPr lang="en-US" baseline="0"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1"/>
                          </a:solidFill>
                        </a:rPr>
                        <a:t>Persed</a:t>
                      </a:r>
                      <a:r>
                        <a:rPr lang="en-US" baseline="0" dirty="0" smtClean="0">
                          <a:solidFill>
                            <a:schemeClr val="tx1"/>
                          </a:solidFill>
                        </a:rPr>
                        <a:t> </a:t>
                      </a:r>
                      <a:r>
                        <a:rPr lang="en-US" baseline="0" dirty="0" err="1" smtClean="0">
                          <a:solidFill>
                            <a:schemeClr val="tx1"/>
                          </a:solidFill>
                        </a:rPr>
                        <a:t>awal</a:t>
                      </a:r>
                      <a:r>
                        <a:rPr lang="en-US" baseline="0" dirty="0" smtClean="0">
                          <a:solidFill>
                            <a:schemeClr val="tx1"/>
                          </a:solidFill>
                        </a:rPr>
                        <a:t> </a:t>
                      </a:r>
                      <a:r>
                        <a:rPr lang="en-US" baseline="0" dirty="0" err="1" smtClean="0">
                          <a:solidFill>
                            <a:schemeClr val="tx1"/>
                          </a:solidFill>
                        </a:rPr>
                        <a:t>terlalu</a:t>
                      </a:r>
                      <a:r>
                        <a:rPr lang="en-US" baseline="0" dirty="0" smtClean="0">
                          <a:solidFill>
                            <a:schemeClr val="tx1"/>
                          </a:solidFill>
                        </a:rPr>
                        <a:t> </a:t>
                      </a:r>
                      <a:r>
                        <a:rPr lang="en-US" baseline="0"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1"/>
                          </a:solidFill>
                        </a:rPr>
                        <a:t>Persed</a:t>
                      </a:r>
                      <a:r>
                        <a:rPr lang="en-US" baseline="0" dirty="0" smtClean="0">
                          <a:solidFill>
                            <a:schemeClr val="tx1"/>
                          </a:solidFill>
                        </a:rPr>
                        <a:t> </a:t>
                      </a:r>
                      <a:r>
                        <a:rPr lang="en-US" baseline="0" dirty="0" err="1" smtClean="0">
                          <a:solidFill>
                            <a:schemeClr val="tx1"/>
                          </a:solidFill>
                        </a:rPr>
                        <a:t>akhir</a:t>
                      </a:r>
                      <a:r>
                        <a:rPr lang="en-US" baseline="0" dirty="0" smtClean="0">
                          <a:solidFill>
                            <a:schemeClr val="tx1"/>
                          </a:solidFill>
                        </a:rPr>
                        <a:t> </a:t>
                      </a:r>
                      <a:r>
                        <a:rPr lang="en-US" baseline="0" dirty="0" err="1" smtClean="0">
                          <a:solidFill>
                            <a:schemeClr val="tx1"/>
                          </a:solidFill>
                        </a:rPr>
                        <a:t>terlalu</a:t>
                      </a:r>
                      <a:r>
                        <a:rPr lang="en-US" baseline="0" dirty="0" smtClean="0">
                          <a:solidFill>
                            <a:schemeClr val="tx1"/>
                          </a:solidFill>
                        </a:rPr>
                        <a:t> </a:t>
                      </a:r>
                      <a:r>
                        <a:rPr lang="en-US" baseline="0"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1"/>
                          </a:solidFill>
                        </a:rPr>
                        <a:t>Persed</a:t>
                      </a:r>
                      <a:r>
                        <a:rPr lang="en-US" baseline="0" dirty="0" smtClean="0">
                          <a:solidFill>
                            <a:schemeClr val="tx1"/>
                          </a:solidFill>
                        </a:rPr>
                        <a:t> </a:t>
                      </a:r>
                      <a:r>
                        <a:rPr lang="en-US" baseline="0" dirty="0" err="1" smtClean="0">
                          <a:solidFill>
                            <a:schemeClr val="tx1"/>
                          </a:solidFill>
                        </a:rPr>
                        <a:t>akhir</a:t>
                      </a:r>
                      <a:r>
                        <a:rPr lang="en-US" baseline="0" dirty="0" smtClean="0">
                          <a:solidFill>
                            <a:schemeClr val="tx1"/>
                          </a:solidFill>
                        </a:rPr>
                        <a:t> </a:t>
                      </a:r>
                      <a:r>
                        <a:rPr lang="en-US" baseline="0" dirty="0" err="1" smtClean="0">
                          <a:solidFill>
                            <a:schemeClr val="tx1"/>
                          </a:solidFill>
                        </a:rPr>
                        <a:t>terlalu</a:t>
                      </a:r>
                      <a:r>
                        <a:rPr lang="en-US" baseline="0" dirty="0" smtClean="0">
                          <a:solidFill>
                            <a:schemeClr val="tx1"/>
                          </a:solidFill>
                        </a:rPr>
                        <a:t> </a:t>
                      </a:r>
                      <a:r>
                        <a:rPr lang="en-US" baseline="0"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nvGraphicFramePr>
        <p:xfrm>
          <a:off x="762000" y="5181600"/>
          <a:ext cx="7543800" cy="1112520"/>
        </p:xfrm>
        <a:graphic>
          <a:graphicData uri="http://schemas.openxmlformats.org/drawingml/2006/table">
            <a:tbl>
              <a:tblPr firstRow="1" bandRow="1">
                <a:tableStyleId>{5C22544A-7EE6-4342-B048-85BDC9FD1C3A}</a:tableStyleId>
              </a:tblPr>
              <a:tblGrid>
                <a:gridCol w="1885950"/>
                <a:gridCol w="1885950"/>
                <a:gridCol w="1885950"/>
                <a:gridCol w="1885950"/>
              </a:tblGrid>
              <a:tr h="370840">
                <a:tc>
                  <a:txBody>
                    <a:bodyPr/>
                    <a:lstStyle/>
                    <a:p>
                      <a:pPr algn="ctr"/>
                      <a:r>
                        <a:rPr lang="en-US" dirty="0" err="1" smtClean="0">
                          <a:solidFill>
                            <a:schemeClr val="tx1"/>
                          </a:solidFill>
                        </a:rPr>
                        <a:t>Persed</a:t>
                      </a:r>
                      <a:r>
                        <a:rPr lang="en-US" dirty="0" smtClean="0">
                          <a:solidFill>
                            <a:schemeClr val="tx1"/>
                          </a:solidFill>
                        </a:rPr>
                        <a:t>. </a:t>
                      </a:r>
                      <a:r>
                        <a:rPr lang="en-US" dirty="0" err="1" smtClean="0">
                          <a:solidFill>
                            <a:schemeClr val="tx1"/>
                          </a:solidFill>
                        </a:rPr>
                        <a:t>Akhir</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Aset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solidFill>
                            <a:schemeClr val="tx1"/>
                          </a:solidFill>
                        </a:rPr>
                        <a:t>Utang</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solidFill>
                            <a:schemeClr val="tx1"/>
                          </a:solidFill>
                        </a:rPr>
                        <a:t>Modal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Tidak</a:t>
                      </a:r>
                      <a:r>
                        <a:rPr lang="en-US" dirty="0" smtClean="0">
                          <a:solidFill>
                            <a:schemeClr val="tx1"/>
                          </a:solidFill>
                        </a:rPr>
                        <a:t> </a:t>
                      </a:r>
                      <a:r>
                        <a:rPr lang="en-US" dirty="0" err="1" smtClean="0">
                          <a:solidFill>
                            <a:schemeClr val="tx1"/>
                          </a:solidFill>
                        </a:rPr>
                        <a:t>ada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tinggi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Tidak</a:t>
                      </a:r>
                      <a:r>
                        <a:rPr lang="en-US" dirty="0" smtClean="0">
                          <a:solidFill>
                            <a:schemeClr val="tx1"/>
                          </a:solidFill>
                        </a:rPr>
                        <a:t> </a:t>
                      </a:r>
                      <a:r>
                        <a:rPr lang="en-US" dirty="0" err="1" smtClean="0">
                          <a:solidFill>
                            <a:schemeClr val="tx1"/>
                          </a:solidFill>
                        </a:rPr>
                        <a:t>ada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err="1" smtClean="0">
                          <a:solidFill>
                            <a:schemeClr val="tx1"/>
                          </a:solidFill>
                        </a:rPr>
                        <a:t>Terlalu</a:t>
                      </a:r>
                      <a:r>
                        <a:rPr lang="en-US" dirty="0" smtClean="0">
                          <a:solidFill>
                            <a:schemeClr val="tx1"/>
                          </a:solidFill>
                        </a:rPr>
                        <a:t> </a:t>
                      </a:r>
                      <a:r>
                        <a:rPr lang="en-US" dirty="0" err="1" smtClean="0">
                          <a:solidFill>
                            <a:schemeClr val="tx1"/>
                          </a:solidFill>
                        </a:rPr>
                        <a:t>rendah</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PERSEDIAAN (LANJUTAN 3)</a:t>
            </a:r>
            <a:endParaRPr lang="en-US" dirty="0"/>
          </a:p>
        </p:txBody>
      </p:sp>
      <p:sp>
        <p:nvSpPr>
          <p:cNvPr id="3" name="Subtitle 2"/>
          <p:cNvSpPr>
            <a:spLocks noGrp="1"/>
          </p:cNvSpPr>
          <p:nvPr>
            <p:ph type="subTitle" idx="1"/>
          </p:nvPr>
        </p:nvSpPr>
        <p:spPr>
          <a:xfrm>
            <a:off x="685800" y="1828800"/>
            <a:ext cx="7924800" cy="4343400"/>
          </a:xfrm>
        </p:spPr>
        <p:txBody>
          <a:bodyPr/>
          <a:lstStyle/>
          <a:p>
            <a:pPr algn="l"/>
            <a:r>
              <a:rPr lang="en-US" dirty="0" err="1" smtClean="0">
                <a:solidFill>
                  <a:schemeClr val="tx1"/>
                </a:solidFill>
              </a:rPr>
              <a:t>Laporan</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umumnya</a:t>
            </a:r>
            <a:r>
              <a:rPr lang="en-US" dirty="0" smtClean="0">
                <a:solidFill>
                  <a:schemeClr val="tx1"/>
                </a:solidFill>
              </a:rPr>
              <a:t> </a:t>
            </a:r>
            <a:r>
              <a:rPr lang="en-US" dirty="0" err="1" smtClean="0">
                <a:solidFill>
                  <a:schemeClr val="tx1"/>
                </a:solidFill>
              </a:rPr>
              <a:t>mencantumkan</a:t>
            </a:r>
            <a:r>
              <a:rPr lang="en-US" dirty="0" smtClean="0">
                <a:solidFill>
                  <a:schemeClr val="tx1"/>
                </a:solidFill>
              </a:rPr>
              <a:t> </a:t>
            </a:r>
            <a:r>
              <a:rPr lang="en-US" dirty="0" err="1" smtClean="0">
                <a:solidFill>
                  <a:schemeClr val="tx1"/>
                </a:solidFill>
              </a:rPr>
              <a:t>informasi</a:t>
            </a:r>
            <a:r>
              <a:rPr lang="en-US" dirty="0" smtClean="0">
                <a:solidFill>
                  <a:schemeClr val="tx1"/>
                </a:solidFill>
              </a:rPr>
              <a:t>: </a:t>
            </a:r>
            <a:r>
              <a:rPr lang="en-US" dirty="0" err="1" smtClean="0">
                <a:solidFill>
                  <a:schemeClr val="tx1"/>
                </a:solidFill>
              </a:rPr>
              <a:t>nama</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kode</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satuan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satuan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satuan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satuan</a:t>
            </a:r>
            <a:r>
              <a:rPr lang="en-US" dirty="0" smtClean="0">
                <a:solidFill>
                  <a:schemeClr val="tx1"/>
                </a:solidFill>
              </a:rPr>
              <a:t> x </a:t>
            </a:r>
            <a:r>
              <a:rPr lang="en-US" dirty="0" err="1" smtClean="0">
                <a:solidFill>
                  <a:schemeClr val="tx1"/>
                </a:solidFill>
              </a:rPr>
              <a:t>jumlah</a:t>
            </a:r>
            <a:r>
              <a:rPr lang="en-US" dirty="0" smtClean="0">
                <a:solidFill>
                  <a:schemeClr val="tx1"/>
                </a:solidFill>
              </a:rPr>
              <a:t> </a:t>
            </a:r>
            <a:r>
              <a:rPr lang="en-US" dirty="0" err="1" smtClean="0">
                <a:solidFill>
                  <a:schemeClr val="tx1"/>
                </a:solidFill>
              </a:rPr>
              <a:t>satuan</a:t>
            </a:r>
            <a:r>
              <a:rPr lang="en-US" dirty="0" smtClean="0">
                <a:solidFill>
                  <a:schemeClr val="tx1"/>
                </a:solidFill>
              </a:rPr>
              <a:t>).</a:t>
            </a:r>
          </a:p>
          <a:p>
            <a:pPr algn="l"/>
            <a:endParaRPr lang="en-US" dirty="0" smtClean="0">
              <a:solidFill>
                <a:schemeClr val="tx1"/>
              </a:solidFill>
            </a:endParaRPr>
          </a:p>
          <a:p>
            <a:pPr algn="l"/>
            <a:r>
              <a:rPr lang="en-US" dirty="0" smtClean="0">
                <a:solidFill>
                  <a:schemeClr val="tx1"/>
                </a:solidFill>
              </a:rPr>
              <a:t>Di </a:t>
            </a:r>
            <a:r>
              <a:rPr lang="en-US" dirty="0" err="1" smtClean="0">
                <a:solidFill>
                  <a:schemeClr val="tx1"/>
                </a:solidFill>
              </a:rPr>
              <a:t>samping</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juga</a:t>
            </a:r>
            <a:r>
              <a:rPr lang="en-US" dirty="0" smtClean="0">
                <a:solidFill>
                  <a:schemeClr val="tx1"/>
                </a:solidFill>
              </a:rPr>
              <a:t> </a:t>
            </a:r>
            <a:r>
              <a:rPr lang="en-US" dirty="0" err="1" smtClean="0">
                <a:solidFill>
                  <a:schemeClr val="tx1"/>
                </a:solidFill>
              </a:rPr>
              <a:t>melaporkan</a:t>
            </a:r>
            <a:r>
              <a:rPr lang="en-US" dirty="0" smtClean="0">
                <a:solidFill>
                  <a:schemeClr val="tx1"/>
                </a:solidFill>
              </a:rPr>
              <a:t> </a:t>
            </a:r>
            <a:r>
              <a:rPr lang="en-US" dirty="0" err="1" smtClean="0">
                <a:solidFill>
                  <a:schemeClr val="tx1"/>
                </a:solidFill>
              </a:rPr>
              <a:t>keadaan</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baik</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rusak</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ASET TETAP</a:t>
            </a:r>
            <a:endParaRPr lang="en-US" dirty="0"/>
          </a:p>
        </p:txBody>
      </p:sp>
      <p:sp>
        <p:nvSpPr>
          <p:cNvPr id="3" name="Content Placeholder 2"/>
          <p:cNvSpPr>
            <a:spLocks noGrp="1"/>
          </p:cNvSpPr>
          <p:nvPr>
            <p:ph idx="1"/>
          </p:nvPr>
        </p:nvSpPr>
        <p:spPr/>
        <p:txBody>
          <a:bodyPr>
            <a:normAutofit fontScale="92500"/>
          </a:bodyPr>
          <a:lstStyle/>
          <a:p>
            <a:pPr>
              <a:buNone/>
            </a:pPr>
            <a:r>
              <a:rPr lang="en-US" dirty="0" err="1" smtClean="0"/>
              <a:t>Karakteristik</a:t>
            </a:r>
            <a:r>
              <a:rPr lang="en-US" dirty="0" smtClean="0"/>
              <a:t> </a:t>
            </a:r>
            <a:r>
              <a:rPr lang="en-US" dirty="0" err="1" smtClean="0"/>
              <a:t>Aset</a:t>
            </a:r>
            <a:r>
              <a:rPr lang="en-US" dirty="0" smtClean="0"/>
              <a:t> </a:t>
            </a:r>
            <a:r>
              <a:rPr lang="en-US" dirty="0" err="1" smtClean="0"/>
              <a:t>Tetap</a:t>
            </a:r>
            <a:r>
              <a:rPr lang="en-US" dirty="0" smtClean="0"/>
              <a:t>:</a:t>
            </a:r>
          </a:p>
          <a:p>
            <a:pPr marL="514350" indent="-514350">
              <a:buAutoNum type="alphaLcPeriod"/>
            </a:pPr>
            <a:r>
              <a:rPr lang="en-US" dirty="0" err="1" smtClean="0"/>
              <a:t>Digunakan</a:t>
            </a:r>
            <a:r>
              <a:rPr lang="en-US" dirty="0" smtClean="0"/>
              <a:t> </a:t>
            </a:r>
            <a:r>
              <a:rPr lang="en-US" dirty="0" err="1" smtClean="0"/>
              <a:t>dalam</a:t>
            </a:r>
            <a:r>
              <a:rPr lang="en-US" dirty="0" smtClean="0"/>
              <a:t> </a:t>
            </a:r>
            <a:r>
              <a:rPr lang="en-US" dirty="0" err="1" smtClean="0"/>
              <a:t>operasi</a:t>
            </a:r>
            <a:r>
              <a:rPr lang="en-US" dirty="0" smtClean="0"/>
              <a:t> </a:t>
            </a:r>
            <a:r>
              <a:rPr lang="en-US" dirty="0" err="1" smtClean="0"/>
              <a:t>perusahaan</a:t>
            </a:r>
            <a:endParaRPr lang="en-US" dirty="0" smtClean="0"/>
          </a:p>
          <a:p>
            <a:pPr marL="514350" indent="-514350">
              <a:buAutoNum type="alphaLcPeriod"/>
            </a:pPr>
            <a:r>
              <a:rPr lang="en-US" dirty="0" err="1" smtClean="0"/>
              <a:t>Tidak</a:t>
            </a:r>
            <a:r>
              <a:rPr lang="en-US" dirty="0" smtClean="0"/>
              <a:t> </a:t>
            </a:r>
            <a:r>
              <a:rPr lang="en-US" dirty="0" err="1" smtClean="0"/>
              <a:t>dimaksudkan</a:t>
            </a:r>
            <a:r>
              <a:rPr lang="en-US" dirty="0" smtClean="0"/>
              <a:t> </a:t>
            </a:r>
            <a:r>
              <a:rPr lang="en-US" dirty="0" err="1" smtClean="0"/>
              <a:t>untuk</a:t>
            </a:r>
            <a:r>
              <a:rPr lang="en-US" dirty="0" smtClean="0"/>
              <a:t> </a:t>
            </a:r>
            <a:r>
              <a:rPr lang="en-US" dirty="0" err="1" smtClean="0"/>
              <a:t>dijual</a:t>
            </a:r>
            <a:endParaRPr lang="en-US" dirty="0" smtClean="0"/>
          </a:p>
          <a:p>
            <a:pPr marL="514350" indent="-514350">
              <a:buAutoNum type="alphaLcPeriod"/>
            </a:pPr>
            <a:r>
              <a:rPr lang="en-US" dirty="0" err="1" smtClean="0"/>
              <a:t>Memiliki</a:t>
            </a:r>
            <a:r>
              <a:rPr lang="en-US" dirty="0" smtClean="0"/>
              <a:t> </a:t>
            </a:r>
            <a:r>
              <a:rPr lang="en-US" dirty="0" err="1" smtClean="0"/>
              <a:t>umur</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periode</a:t>
            </a:r>
            <a:r>
              <a:rPr lang="en-US" dirty="0" smtClean="0"/>
              <a:t> </a:t>
            </a:r>
            <a:r>
              <a:rPr lang="en-US" dirty="0" err="1" smtClean="0"/>
              <a:t>akuntansi</a:t>
            </a:r>
            <a:r>
              <a:rPr lang="en-US" dirty="0" smtClean="0"/>
              <a:t>.</a:t>
            </a:r>
          </a:p>
          <a:p>
            <a:pPr marL="514350" indent="-514350">
              <a:buNone/>
            </a:pPr>
            <a:endParaRPr lang="en-US" dirty="0" smtClean="0"/>
          </a:p>
          <a:p>
            <a:pPr marL="0" indent="0">
              <a:buNone/>
            </a:pPr>
            <a:r>
              <a:rPr lang="en-US" dirty="0" err="1" smtClean="0"/>
              <a:t>Pengukuran</a:t>
            </a:r>
            <a:r>
              <a:rPr lang="en-US" dirty="0" smtClean="0"/>
              <a:t> </a:t>
            </a:r>
            <a:r>
              <a:rPr lang="en-US" dirty="0" err="1" smtClean="0"/>
              <a:t>Aset</a:t>
            </a:r>
            <a:r>
              <a:rPr lang="en-US" dirty="0" smtClean="0"/>
              <a:t> </a:t>
            </a:r>
            <a:r>
              <a:rPr lang="en-US" dirty="0" err="1" smtClean="0"/>
              <a:t>Tetap</a:t>
            </a:r>
            <a:r>
              <a:rPr lang="en-US" dirty="0" smtClean="0"/>
              <a:t>= </a:t>
            </a:r>
            <a:r>
              <a:rPr lang="en-US" dirty="0" err="1" smtClean="0"/>
              <a:t>semua</a:t>
            </a:r>
            <a:r>
              <a:rPr lang="en-US" dirty="0" smtClean="0"/>
              <a:t> </a:t>
            </a:r>
            <a:r>
              <a:rPr lang="en-US" dirty="0" err="1" smtClean="0"/>
              <a:t>pengeluaran</a:t>
            </a:r>
            <a:r>
              <a:rPr lang="en-US" dirty="0" smtClean="0"/>
              <a:t> </a:t>
            </a:r>
            <a:r>
              <a:rPr lang="en-US" dirty="0" err="1" smtClean="0"/>
              <a:t>sampai</a:t>
            </a:r>
            <a:r>
              <a:rPr lang="en-US" dirty="0" smtClean="0"/>
              <a:t> </a:t>
            </a:r>
            <a:r>
              <a:rPr lang="en-US" dirty="0" err="1" smtClean="0"/>
              <a:t>aset</a:t>
            </a:r>
            <a:r>
              <a:rPr lang="en-US" dirty="0" smtClean="0"/>
              <a:t> </a:t>
            </a:r>
            <a:r>
              <a:rPr lang="en-US" dirty="0" err="1" smtClean="0"/>
              <a:t>tsb</a:t>
            </a:r>
            <a:r>
              <a:rPr lang="en-US" dirty="0" smtClean="0"/>
              <a:t> </a:t>
            </a:r>
            <a:r>
              <a:rPr lang="en-US" dirty="0" err="1" smtClean="0"/>
              <a:t>siap</a:t>
            </a:r>
            <a:r>
              <a:rPr lang="en-US" dirty="0" smtClean="0"/>
              <a:t> </a:t>
            </a:r>
            <a:r>
              <a:rPr lang="en-US" dirty="0" err="1" smtClean="0"/>
              <a:t>dioperasikan</a:t>
            </a:r>
            <a:r>
              <a:rPr lang="en-US" dirty="0" smtClean="0"/>
              <a:t> (</a:t>
            </a:r>
            <a:r>
              <a:rPr lang="en-US" dirty="0" err="1" smtClean="0"/>
              <a:t>digunakan</a:t>
            </a:r>
            <a:r>
              <a:rPr lang="en-US" dirty="0" smtClean="0"/>
              <a:t>), </a:t>
            </a:r>
            <a:r>
              <a:rPr lang="en-US" dirty="0" err="1" smtClean="0"/>
              <a:t>dalam</a:t>
            </a:r>
            <a:r>
              <a:rPr lang="en-US" dirty="0" smtClean="0"/>
              <a:t> </a:t>
            </a:r>
            <a:r>
              <a:rPr lang="en-US" dirty="0" err="1" smtClean="0"/>
              <a:t>akuntansi</a:t>
            </a:r>
            <a:r>
              <a:rPr lang="en-US" dirty="0" smtClean="0"/>
              <a:t> </a:t>
            </a:r>
            <a:r>
              <a:rPr lang="en-US" dirty="0" err="1" smtClean="0"/>
              <a:t>dikenal</a:t>
            </a:r>
            <a:r>
              <a:rPr lang="en-US" dirty="0" smtClean="0"/>
              <a:t> </a:t>
            </a:r>
            <a:r>
              <a:rPr lang="en-US" dirty="0" err="1" smtClean="0"/>
              <a:t>dengan</a:t>
            </a:r>
            <a:r>
              <a:rPr lang="en-US" dirty="0" smtClean="0"/>
              <a:t> full-costing</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ASET TETAP (LANJUTAN 1)</a:t>
            </a:r>
            <a:endParaRPr lang="en-US" dirty="0"/>
          </a:p>
        </p:txBody>
      </p:sp>
      <p:sp>
        <p:nvSpPr>
          <p:cNvPr id="3" name="Content Placeholder 2"/>
          <p:cNvSpPr>
            <a:spLocks noGrp="1"/>
          </p:cNvSpPr>
          <p:nvPr>
            <p:ph idx="1"/>
          </p:nvPr>
        </p:nvSpPr>
        <p:spPr/>
        <p:txBody>
          <a:bodyPr/>
          <a:lstStyle/>
          <a:p>
            <a:pPr marL="0" indent="0">
              <a:buNone/>
            </a:pPr>
            <a:r>
              <a:rPr lang="en-US" dirty="0" err="1" smtClean="0"/>
              <a:t>Semakin</a:t>
            </a:r>
            <a:r>
              <a:rPr lang="en-US" dirty="0" smtClean="0"/>
              <a:t> lama </a:t>
            </a:r>
            <a:r>
              <a:rPr lang="en-US" dirty="0" err="1" smtClean="0"/>
              <a:t>aset</a:t>
            </a:r>
            <a:r>
              <a:rPr lang="en-US" dirty="0" smtClean="0"/>
              <a:t> </a:t>
            </a:r>
            <a:r>
              <a:rPr lang="en-US" dirty="0" err="1" smtClean="0"/>
              <a:t>tetap</a:t>
            </a:r>
            <a:r>
              <a:rPr lang="en-US" dirty="0" smtClean="0"/>
              <a:t> </a:t>
            </a:r>
            <a:r>
              <a:rPr lang="en-US" dirty="0" err="1" smtClean="0"/>
              <a:t>digunakan</a:t>
            </a:r>
            <a:r>
              <a:rPr lang="en-US" dirty="0" smtClean="0"/>
              <a:t>, </a:t>
            </a:r>
            <a:r>
              <a:rPr lang="en-US" dirty="0" err="1" smtClean="0"/>
              <a:t>semakin</a:t>
            </a:r>
            <a:r>
              <a:rPr lang="en-US" dirty="0" smtClean="0"/>
              <a:t> </a:t>
            </a:r>
            <a:r>
              <a:rPr lang="en-US" dirty="0" err="1" smtClean="0"/>
              <a:t>berkurang</a:t>
            </a:r>
            <a:r>
              <a:rPr lang="en-US" dirty="0" smtClean="0"/>
              <a:t> </a:t>
            </a:r>
            <a:r>
              <a:rPr lang="en-US" dirty="0" err="1" smtClean="0"/>
              <a:t>kemampuannya</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ada</a:t>
            </a:r>
            <a:r>
              <a:rPr lang="en-US" dirty="0" smtClean="0"/>
              <a:t> </a:t>
            </a:r>
            <a:r>
              <a:rPr lang="en-US" dirty="0" err="1" smtClean="0"/>
              <a:t>penyusutan</a:t>
            </a:r>
            <a:r>
              <a:rPr lang="en-US" dirty="0" smtClean="0"/>
              <a:t> (</a:t>
            </a:r>
            <a:r>
              <a:rPr lang="en-US" dirty="0" err="1" smtClean="0"/>
              <a:t>depresiasi</a:t>
            </a:r>
            <a:r>
              <a:rPr lang="en-US" dirty="0" smtClean="0"/>
              <a:t>).</a:t>
            </a:r>
          </a:p>
          <a:p>
            <a:pPr marL="0" indent="0">
              <a:buNone/>
            </a:pPr>
            <a:endParaRPr lang="en-US" dirty="0" smtClean="0"/>
          </a:p>
          <a:p>
            <a:pPr marL="0" indent="0">
              <a:buNone/>
            </a:pPr>
            <a:r>
              <a:rPr lang="en-US" dirty="0" err="1" smtClean="0"/>
              <a:t>Depresiasi</a:t>
            </a:r>
            <a:r>
              <a:rPr lang="en-US" dirty="0" smtClean="0"/>
              <a:t> </a:t>
            </a:r>
            <a:r>
              <a:rPr lang="en-US" dirty="0" err="1" smtClean="0"/>
              <a:t>merupakan</a:t>
            </a:r>
            <a:r>
              <a:rPr lang="en-US" dirty="0" smtClean="0"/>
              <a:t> </a:t>
            </a:r>
            <a:r>
              <a:rPr lang="en-US" dirty="0" err="1" smtClean="0"/>
              <a:t>pengalokasian</a:t>
            </a:r>
            <a:r>
              <a:rPr lang="en-US" dirty="0" smtClean="0"/>
              <a:t> </a:t>
            </a:r>
            <a:r>
              <a:rPr lang="en-US" dirty="0" err="1" smtClean="0"/>
              <a:t>harga</a:t>
            </a:r>
            <a:r>
              <a:rPr lang="en-US" dirty="0" smtClean="0"/>
              <a:t> </a:t>
            </a:r>
            <a:r>
              <a:rPr lang="en-US" dirty="0" err="1" smtClean="0"/>
              <a:t>perolehan</a:t>
            </a:r>
            <a:r>
              <a:rPr lang="en-US" dirty="0" smtClean="0"/>
              <a:t> (cost) </a:t>
            </a:r>
            <a:r>
              <a:rPr lang="en-US" dirty="0" err="1" smtClean="0"/>
              <a:t>aset</a:t>
            </a:r>
            <a:r>
              <a:rPr lang="en-US" dirty="0" smtClean="0"/>
              <a:t> </a:t>
            </a:r>
            <a:r>
              <a:rPr lang="en-US" dirty="0" err="1" smtClean="0"/>
              <a:t>tetap</a:t>
            </a:r>
            <a:r>
              <a:rPr lang="en-US" dirty="0" smtClean="0"/>
              <a:t> </a:t>
            </a:r>
            <a:r>
              <a:rPr lang="en-US" dirty="0" err="1" smtClean="0"/>
              <a:t>menjadi</a:t>
            </a:r>
            <a:r>
              <a:rPr lang="en-US" dirty="0" smtClean="0"/>
              <a:t> </a:t>
            </a:r>
            <a:r>
              <a:rPr lang="en-US" dirty="0" err="1" smtClean="0"/>
              <a:t>biaya</a:t>
            </a:r>
            <a:r>
              <a:rPr lang="en-US" dirty="0" smtClean="0"/>
              <a:t> </a:t>
            </a:r>
            <a:r>
              <a:rPr lang="en-US" dirty="0" err="1" smtClean="0"/>
              <a:t>selama</a:t>
            </a:r>
            <a:r>
              <a:rPr lang="en-US" dirty="0" smtClean="0"/>
              <a:t> </a:t>
            </a:r>
            <a:r>
              <a:rPr lang="en-US" dirty="0" err="1" smtClean="0"/>
              <a:t>masa</a:t>
            </a:r>
            <a:r>
              <a:rPr lang="en-US" dirty="0" smtClean="0"/>
              <a:t> </a:t>
            </a:r>
            <a:r>
              <a:rPr lang="en-US" dirty="0" err="1" smtClean="0"/>
              <a:t>manfaatnya</a:t>
            </a:r>
            <a:r>
              <a:rPr lang="en-US" dirty="0" smtClean="0"/>
              <a:t> </a:t>
            </a:r>
            <a:r>
              <a:rPr lang="en-US" dirty="0" err="1" smtClean="0"/>
              <a:t>dengan</a:t>
            </a:r>
            <a:r>
              <a:rPr lang="en-US" dirty="0" smtClean="0"/>
              <a:t> </a:t>
            </a:r>
            <a:r>
              <a:rPr lang="en-US" dirty="0" err="1" smtClean="0"/>
              <a:t>cara</a:t>
            </a:r>
            <a:r>
              <a:rPr lang="en-US" dirty="0" smtClean="0"/>
              <a:t> yang </a:t>
            </a:r>
            <a:r>
              <a:rPr lang="en-US" dirty="0" err="1" smtClean="0"/>
              <a:t>rasional</a:t>
            </a:r>
            <a:r>
              <a:rPr lang="en-US" dirty="0" smtClean="0"/>
              <a:t> </a:t>
            </a:r>
            <a:r>
              <a:rPr lang="en-US" dirty="0" err="1" smtClean="0"/>
              <a:t>dan</a:t>
            </a:r>
            <a:r>
              <a:rPr lang="en-US" dirty="0" smtClean="0"/>
              <a:t> </a:t>
            </a:r>
            <a:r>
              <a:rPr lang="en-US" dirty="0" err="1" smtClean="0"/>
              <a:t>sistematis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ASET TETAP (LANJUTAN 2)</a:t>
            </a:r>
            <a:endParaRPr lang="en-US" dirty="0"/>
          </a:p>
        </p:txBody>
      </p:sp>
      <p:sp>
        <p:nvSpPr>
          <p:cNvPr id="3" name="Content Placeholder 2"/>
          <p:cNvSpPr>
            <a:spLocks noGrp="1"/>
          </p:cNvSpPr>
          <p:nvPr>
            <p:ph idx="1"/>
          </p:nvPr>
        </p:nvSpPr>
        <p:spPr/>
        <p:txBody>
          <a:bodyPr/>
          <a:lstStyle/>
          <a:p>
            <a:pPr>
              <a:buNone/>
            </a:pPr>
            <a:r>
              <a:rPr lang="en-US" dirty="0" err="1" smtClean="0"/>
              <a:t>Metode</a:t>
            </a:r>
            <a:r>
              <a:rPr lang="en-US" dirty="0" smtClean="0"/>
              <a:t> </a:t>
            </a:r>
            <a:r>
              <a:rPr lang="en-US" dirty="0" err="1" smtClean="0"/>
              <a:t>Depresiasi</a:t>
            </a:r>
            <a:r>
              <a:rPr lang="en-US" dirty="0" smtClean="0"/>
              <a:t> </a:t>
            </a:r>
            <a:r>
              <a:rPr lang="en-US" dirty="0" err="1" smtClean="0"/>
              <a:t>Aset</a:t>
            </a:r>
            <a:r>
              <a:rPr lang="en-US" dirty="0" smtClean="0"/>
              <a:t> </a:t>
            </a:r>
            <a:r>
              <a:rPr lang="en-US" dirty="0" err="1" smtClean="0"/>
              <a:t>Tetap</a:t>
            </a:r>
            <a:r>
              <a:rPr lang="en-US" dirty="0" smtClean="0"/>
              <a:t>:</a:t>
            </a:r>
          </a:p>
          <a:p>
            <a:pPr marL="514350" indent="-514350">
              <a:buAutoNum type="alphaLcPeriod"/>
            </a:pPr>
            <a:r>
              <a:rPr lang="en-US" dirty="0" err="1" smtClean="0"/>
              <a:t>Garis</a:t>
            </a:r>
            <a:r>
              <a:rPr lang="en-US" dirty="0" smtClean="0"/>
              <a:t> </a:t>
            </a:r>
            <a:r>
              <a:rPr lang="en-US" dirty="0" err="1" smtClean="0"/>
              <a:t>Lurus</a:t>
            </a:r>
            <a:endParaRPr lang="en-US" dirty="0" smtClean="0"/>
          </a:p>
          <a:p>
            <a:pPr marL="514350" indent="-514350">
              <a:buAutoNum type="alphaLcPeriod"/>
            </a:pPr>
            <a:r>
              <a:rPr lang="en-US" dirty="0" err="1" smtClean="0"/>
              <a:t>Saldo</a:t>
            </a:r>
            <a:r>
              <a:rPr lang="en-US" dirty="0" smtClean="0"/>
              <a:t> </a:t>
            </a:r>
            <a:r>
              <a:rPr lang="en-US" dirty="0" err="1" smtClean="0"/>
              <a:t>Menurun</a:t>
            </a:r>
            <a:endParaRPr lang="en-US" dirty="0" smtClean="0"/>
          </a:p>
          <a:p>
            <a:pPr marL="514350" indent="-514350">
              <a:buAutoNum type="alphaLcPeriod"/>
            </a:pPr>
            <a:r>
              <a:rPr lang="en-US" dirty="0" err="1" smtClean="0"/>
              <a:t>Jumlah</a:t>
            </a:r>
            <a:r>
              <a:rPr lang="en-US" dirty="0" smtClean="0"/>
              <a:t> </a:t>
            </a:r>
            <a:r>
              <a:rPr lang="en-US" dirty="0" err="1" smtClean="0"/>
              <a:t>Angka</a:t>
            </a:r>
            <a:r>
              <a:rPr lang="en-US" dirty="0" smtClean="0"/>
              <a:t> </a:t>
            </a:r>
            <a:r>
              <a:rPr lang="en-US" dirty="0" err="1" smtClean="0"/>
              <a:t>Tahun</a:t>
            </a:r>
            <a:endParaRPr lang="en-US" dirty="0" smtClean="0"/>
          </a:p>
          <a:p>
            <a:pPr marL="514350" indent="-514350">
              <a:buAutoNum type="alphaLcPeriod"/>
            </a:pPr>
            <a:r>
              <a:rPr lang="en-US" dirty="0" err="1" smtClean="0"/>
              <a:t>Satuan</a:t>
            </a:r>
            <a:r>
              <a:rPr lang="en-US" dirty="0" smtClean="0"/>
              <a:t> </a:t>
            </a:r>
            <a:r>
              <a:rPr lang="en-US" dirty="0" err="1" smtClean="0"/>
              <a:t>Kegiatan</a:t>
            </a:r>
            <a:endParaRPr lang="en-US" dirty="0" smtClean="0"/>
          </a:p>
          <a:p>
            <a:pPr marL="0" indent="0">
              <a:buNone/>
            </a:pPr>
            <a:r>
              <a:rPr lang="en-US" dirty="0" err="1" smtClean="0"/>
              <a:t>Penghentian</a:t>
            </a:r>
            <a:r>
              <a:rPr lang="en-US" dirty="0" smtClean="0"/>
              <a:t> </a:t>
            </a:r>
            <a:r>
              <a:rPr lang="en-US" dirty="0" err="1" smtClean="0"/>
              <a:t>aset</a:t>
            </a:r>
            <a:r>
              <a:rPr lang="en-US" dirty="0" smtClean="0"/>
              <a:t> </a:t>
            </a:r>
            <a:r>
              <a:rPr lang="en-US" dirty="0" err="1" smtClean="0"/>
              <a:t>tetap</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penghentian</a:t>
            </a:r>
            <a:r>
              <a:rPr lang="en-US" dirty="0" smtClean="0"/>
              <a:t> </a:t>
            </a:r>
            <a:r>
              <a:rPr lang="en-US" dirty="0" err="1" smtClean="0"/>
              <a:t>dari</a:t>
            </a:r>
            <a:r>
              <a:rPr lang="en-US" dirty="0" smtClean="0"/>
              <a:t> </a:t>
            </a:r>
            <a:r>
              <a:rPr lang="en-US" dirty="0" err="1" smtClean="0"/>
              <a:t>pemakaian</a:t>
            </a:r>
            <a:r>
              <a:rPr lang="en-US" dirty="0" smtClean="0"/>
              <a:t>, </a:t>
            </a:r>
            <a:r>
              <a:rPr lang="en-US" dirty="0" err="1" smtClean="0"/>
              <a:t>dijual</a:t>
            </a:r>
            <a:r>
              <a:rPr lang="en-US" dirty="0" smtClean="0"/>
              <a:t>, </a:t>
            </a:r>
            <a:r>
              <a:rPr lang="en-US" dirty="0" err="1" smtClean="0"/>
              <a:t>atau</a:t>
            </a:r>
            <a:r>
              <a:rPr lang="en-US" dirty="0" smtClean="0"/>
              <a:t> </a:t>
            </a:r>
            <a:r>
              <a:rPr lang="en-US" dirty="0" err="1" smtClean="0"/>
              <a:t>ditukarkan</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ASET TETAP (LANJUTAN 3)</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buNone/>
            </a:pPr>
            <a:r>
              <a:rPr lang="en-US" dirty="0" err="1" smtClean="0"/>
              <a:t>Penghentian</a:t>
            </a:r>
            <a:r>
              <a:rPr lang="en-US" dirty="0" smtClean="0"/>
              <a:t> </a:t>
            </a:r>
            <a:r>
              <a:rPr lang="en-US" dirty="0" err="1" smtClean="0"/>
              <a:t>aset</a:t>
            </a:r>
            <a:r>
              <a:rPr lang="en-US" dirty="0" smtClean="0"/>
              <a:t> </a:t>
            </a:r>
            <a:r>
              <a:rPr lang="en-US" dirty="0" err="1" smtClean="0"/>
              <a:t>tetap</a:t>
            </a:r>
            <a:r>
              <a:rPr lang="en-US" dirty="0" smtClean="0"/>
              <a:t>: </a:t>
            </a:r>
            <a:r>
              <a:rPr lang="en-US" dirty="0" err="1" smtClean="0"/>
              <a:t>kemungkinan</a:t>
            </a:r>
            <a:r>
              <a:rPr lang="en-US" dirty="0" smtClean="0"/>
              <a:t> </a:t>
            </a:r>
            <a:r>
              <a:rPr lang="en-US" dirty="0" err="1" smtClean="0"/>
              <a:t>ada</a:t>
            </a:r>
            <a:r>
              <a:rPr lang="en-US" dirty="0" smtClean="0"/>
              <a:t> </a:t>
            </a:r>
            <a:r>
              <a:rPr lang="en-US" dirty="0" err="1" smtClean="0"/>
              <a:t>kerugian</a:t>
            </a:r>
            <a:r>
              <a:rPr lang="en-US" dirty="0" smtClean="0"/>
              <a:t> </a:t>
            </a:r>
            <a:r>
              <a:rPr lang="en-US" dirty="0" err="1" smtClean="0"/>
              <a:t>tetapi</a:t>
            </a:r>
            <a:r>
              <a:rPr lang="en-US" dirty="0" smtClean="0"/>
              <a:t> </a:t>
            </a:r>
            <a:r>
              <a:rPr lang="en-US" dirty="0" err="1" smtClean="0"/>
              <a:t>tidak</a:t>
            </a:r>
            <a:r>
              <a:rPr lang="en-US" dirty="0" smtClean="0"/>
              <a:t> </a:t>
            </a:r>
            <a:r>
              <a:rPr lang="en-US" dirty="0" err="1" smtClean="0"/>
              <a:t>mungkin</a:t>
            </a:r>
            <a:r>
              <a:rPr lang="en-US" dirty="0" smtClean="0"/>
              <a:t> </a:t>
            </a:r>
            <a:r>
              <a:rPr lang="en-US" dirty="0" err="1" smtClean="0"/>
              <a:t>laba</a:t>
            </a:r>
            <a:endParaRPr lang="en-US" dirty="0" smtClean="0"/>
          </a:p>
          <a:p>
            <a:pPr>
              <a:buNone/>
            </a:pPr>
            <a:r>
              <a:rPr lang="en-US" dirty="0" err="1" smtClean="0"/>
              <a:t>Penjualan</a:t>
            </a:r>
            <a:r>
              <a:rPr lang="en-US" dirty="0" smtClean="0"/>
              <a:t> </a:t>
            </a:r>
            <a:r>
              <a:rPr lang="en-US" dirty="0" err="1" smtClean="0"/>
              <a:t>aset</a:t>
            </a:r>
            <a:r>
              <a:rPr lang="en-US" dirty="0" smtClean="0"/>
              <a:t> </a:t>
            </a:r>
            <a:r>
              <a:rPr lang="en-US" dirty="0" err="1" smtClean="0"/>
              <a:t>tetap</a:t>
            </a:r>
            <a:r>
              <a:rPr lang="en-US" dirty="0" smtClean="0"/>
              <a:t>: </a:t>
            </a:r>
            <a:r>
              <a:rPr lang="en-US" dirty="0" err="1" smtClean="0"/>
              <a:t>bisa</a:t>
            </a:r>
            <a:r>
              <a:rPr lang="en-US" dirty="0" smtClean="0"/>
              <a:t> </a:t>
            </a:r>
            <a:r>
              <a:rPr lang="en-US" dirty="0" err="1" smtClean="0"/>
              <a:t>rugi</a:t>
            </a:r>
            <a:r>
              <a:rPr lang="en-US" dirty="0" smtClean="0"/>
              <a:t>, </a:t>
            </a:r>
            <a:r>
              <a:rPr lang="en-US" dirty="0" err="1" smtClean="0"/>
              <a:t>dan</a:t>
            </a:r>
            <a:r>
              <a:rPr lang="en-US" dirty="0" smtClean="0"/>
              <a:t> </a:t>
            </a:r>
            <a:r>
              <a:rPr lang="en-US" dirty="0" err="1" smtClean="0"/>
              <a:t>bisa</a:t>
            </a:r>
            <a:r>
              <a:rPr lang="en-US" dirty="0" smtClean="0"/>
              <a:t> </a:t>
            </a:r>
            <a:r>
              <a:rPr lang="en-US" dirty="0" err="1" smtClean="0"/>
              <a:t>laba</a:t>
            </a:r>
            <a:endParaRPr lang="en-US" dirty="0" smtClean="0"/>
          </a:p>
          <a:p>
            <a:pPr>
              <a:buNone/>
            </a:pPr>
            <a:r>
              <a:rPr lang="en-US" dirty="0" err="1" smtClean="0"/>
              <a:t>Pertukaran</a:t>
            </a:r>
            <a:r>
              <a:rPr lang="en-US" dirty="0" smtClean="0"/>
              <a:t> </a:t>
            </a:r>
            <a:r>
              <a:rPr lang="en-US" dirty="0" err="1" smtClean="0"/>
              <a:t>aset</a:t>
            </a:r>
            <a:r>
              <a:rPr lang="en-US" dirty="0" smtClean="0"/>
              <a:t> </a:t>
            </a:r>
            <a:r>
              <a:rPr lang="en-US" dirty="0" err="1" smtClean="0"/>
              <a:t>tetap</a:t>
            </a:r>
            <a:endParaRPr lang="en-US" dirty="0" smtClean="0"/>
          </a:p>
          <a:p>
            <a:pPr marL="514350" indent="-514350">
              <a:buAutoNum type="alphaLcPeriod"/>
            </a:pPr>
            <a:r>
              <a:rPr lang="en-US" dirty="0" err="1" smtClean="0"/>
              <a:t>Aset</a:t>
            </a:r>
            <a:r>
              <a:rPr lang="en-US" dirty="0" smtClean="0"/>
              <a:t> </a:t>
            </a:r>
            <a:r>
              <a:rPr lang="en-US" dirty="0" err="1" smtClean="0"/>
              <a:t>Tetap</a:t>
            </a:r>
            <a:r>
              <a:rPr lang="en-US" dirty="0" smtClean="0"/>
              <a:t> </a:t>
            </a:r>
            <a:r>
              <a:rPr lang="en-US" dirty="0" err="1" smtClean="0"/>
              <a:t>Tidak</a:t>
            </a:r>
            <a:r>
              <a:rPr lang="en-US" dirty="0" smtClean="0"/>
              <a:t> </a:t>
            </a:r>
            <a:r>
              <a:rPr lang="en-US" dirty="0" err="1" smtClean="0"/>
              <a:t>Sejenis</a:t>
            </a:r>
            <a:r>
              <a:rPr lang="en-US" dirty="0" smtClean="0"/>
              <a:t>: </a:t>
            </a:r>
            <a:r>
              <a:rPr lang="en-US" dirty="0" err="1" smtClean="0"/>
              <a:t>ada</a:t>
            </a:r>
            <a:r>
              <a:rPr lang="en-US" dirty="0" smtClean="0"/>
              <a:t> </a:t>
            </a:r>
            <a:r>
              <a:rPr lang="en-US" dirty="0" err="1" smtClean="0"/>
              <a:t>kemungkinan</a:t>
            </a:r>
            <a:r>
              <a:rPr lang="en-US" dirty="0" smtClean="0"/>
              <a:t> </a:t>
            </a:r>
            <a:r>
              <a:rPr lang="en-US" dirty="0" err="1" smtClean="0"/>
              <a:t>laba</a:t>
            </a:r>
            <a:r>
              <a:rPr lang="en-US" dirty="0" smtClean="0"/>
              <a:t> </a:t>
            </a:r>
            <a:r>
              <a:rPr lang="en-US" dirty="0" err="1" smtClean="0"/>
              <a:t>atau</a:t>
            </a:r>
            <a:r>
              <a:rPr lang="en-US" dirty="0" smtClean="0"/>
              <a:t> </a:t>
            </a:r>
            <a:r>
              <a:rPr lang="en-US" dirty="0" err="1" smtClean="0"/>
              <a:t>rugi</a:t>
            </a:r>
            <a:r>
              <a:rPr lang="en-US" dirty="0" smtClean="0"/>
              <a:t> </a:t>
            </a:r>
            <a:r>
              <a:rPr lang="en-US" dirty="0" err="1" smtClean="0"/>
              <a:t>dalam</a:t>
            </a:r>
            <a:r>
              <a:rPr lang="en-US" dirty="0" smtClean="0"/>
              <a:t> </a:t>
            </a:r>
            <a:r>
              <a:rPr lang="en-US" dirty="0" err="1" smtClean="0"/>
              <a:t>pertukaran</a:t>
            </a:r>
            <a:r>
              <a:rPr lang="en-US" dirty="0" smtClean="0"/>
              <a:t> </a:t>
            </a:r>
            <a:r>
              <a:rPr lang="en-US" dirty="0" err="1" smtClean="0"/>
              <a:t>tersebut</a:t>
            </a:r>
            <a:r>
              <a:rPr lang="en-US" dirty="0" smtClean="0"/>
              <a:t>.</a:t>
            </a:r>
          </a:p>
          <a:p>
            <a:pPr marL="514350" indent="-514350">
              <a:buAutoNum type="alphaLcPeriod"/>
            </a:pPr>
            <a:r>
              <a:rPr lang="en-US" dirty="0" err="1" smtClean="0"/>
              <a:t>Aset</a:t>
            </a:r>
            <a:r>
              <a:rPr lang="en-US" dirty="0" smtClean="0"/>
              <a:t> </a:t>
            </a:r>
            <a:r>
              <a:rPr lang="en-US" dirty="0" err="1" smtClean="0"/>
              <a:t>Tetap</a:t>
            </a:r>
            <a:r>
              <a:rPr lang="en-US" dirty="0" smtClean="0"/>
              <a:t> </a:t>
            </a:r>
            <a:r>
              <a:rPr lang="en-US" dirty="0" err="1" smtClean="0"/>
              <a:t>Sejenis</a:t>
            </a:r>
            <a:r>
              <a:rPr lang="en-US" dirty="0" smtClean="0"/>
              <a:t>: </a:t>
            </a:r>
            <a:r>
              <a:rPr lang="en-US" dirty="0" err="1" smtClean="0"/>
              <a:t>ada</a:t>
            </a:r>
            <a:r>
              <a:rPr lang="en-US" dirty="0" smtClean="0"/>
              <a:t> </a:t>
            </a:r>
            <a:r>
              <a:rPr lang="en-US" dirty="0" err="1" smtClean="0"/>
              <a:t>kemungkinan</a:t>
            </a:r>
            <a:r>
              <a:rPr lang="en-US" dirty="0" smtClean="0"/>
              <a:t> </a:t>
            </a:r>
            <a:r>
              <a:rPr lang="en-US" dirty="0" err="1" smtClean="0"/>
              <a:t>rugi</a:t>
            </a:r>
            <a:r>
              <a:rPr lang="en-US" dirty="0" smtClean="0"/>
              <a:t>, </a:t>
            </a:r>
            <a:r>
              <a:rPr lang="en-US" dirty="0" err="1" smtClean="0"/>
              <a:t>tetapi</a:t>
            </a:r>
            <a:r>
              <a:rPr lang="en-US" dirty="0" smtClean="0"/>
              <a:t> </a:t>
            </a:r>
            <a:r>
              <a:rPr lang="en-US" dirty="0" err="1" smtClean="0"/>
              <a:t>tidak</a:t>
            </a:r>
            <a:r>
              <a:rPr lang="en-US" dirty="0" smtClean="0"/>
              <a:t> </a:t>
            </a:r>
            <a:r>
              <a:rPr lang="en-US" dirty="0" err="1" smtClean="0"/>
              <a:t>mungkin</a:t>
            </a:r>
            <a:r>
              <a:rPr lang="en-US" dirty="0" smtClean="0"/>
              <a:t> </a:t>
            </a:r>
            <a:r>
              <a:rPr lang="en-US" dirty="0" err="1" smtClean="0"/>
              <a:t>laba</a:t>
            </a:r>
            <a:r>
              <a:rPr lang="en-US" dirty="0" smtClean="0"/>
              <a:t>, </a:t>
            </a:r>
            <a:r>
              <a:rPr lang="en-US" dirty="0" err="1" smtClean="0"/>
              <a:t>karena</a:t>
            </a:r>
            <a:r>
              <a:rPr lang="en-US" dirty="0" smtClean="0"/>
              <a:t> </a:t>
            </a:r>
            <a:r>
              <a:rPr lang="en-US" dirty="0" err="1" smtClean="0"/>
              <a:t>laba</a:t>
            </a:r>
            <a:r>
              <a:rPr lang="en-US" dirty="0" smtClean="0"/>
              <a:t> </a:t>
            </a:r>
            <a:r>
              <a:rPr lang="en-US" dirty="0" err="1" smtClean="0"/>
              <a:t>tsb</a:t>
            </a:r>
            <a:r>
              <a:rPr lang="en-US" dirty="0" smtClean="0"/>
              <a:t> </a:t>
            </a:r>
            <a:r>
              <a:rPr lang="en-US" dirty="0" err="1" smtClean="0"/>
              <a:t>sbg</a:t>
            </a:r>
            <a:r>
              <a:rPr lang="en-US" dirty="0" smtClean="0"/>
              <a:t> </a:t>
            </a:r>
            <a:r>
              <a:rPr lang="en-US" dirty="0" err="1" smtClean="0"/>
              <a:t>pengurang</a:t>
            </a:r>
            <a:r>
              <a:rPr lang="en-US" dirty="0" smtClean="0"/>
              <a:t> </a:t>
            </a:r>
            <a:r>
              <a:rPr lang="en-US" dirty="0" err="1" smtClean="0"/>
              <a:t>harga</a:t>
            </a:r>
            <a:r>
              <a:rPr lang="en-US" dirty="0" smtClean="0"/>
              <a:t> </a:t>
            </a:r>
            <a:r>
              <a:rPr lang="en-US" dirty="0" err="1" smtClean="0"/>
              <a:t>perolehan</a:t>
            </a:r>
            <a:r>
              <a:rPr lang="en-US" dirty="0" smtClean="0"/>
              <a:t> </a:t>
            </a:r>
            <a:r>
              <a:rPr lang="en-US" dirty="0" err="1" smtClean="0"/>
              <a:t>aset</a:t>
            </a:r>
            <a:r>
              <a:rPr lang="en-US" dirty="0" smtClean="0"/>
              <a:t> </a:t>
            </a:r>
            <a:r>
              <a:rPr lang="en-US" dirty="0" err="1" smtClean="0"/>
              <a:t>tetap</a:t>
            </a:r>
            <a:r>
              <a:rPr lang="en-US" dirty="0" smtClean="0"/>
              <a:t> </a:t>
            </a:r>
            <a:r>
              <a:rPr lang="en-US" dirty="0" err="1" smtClean="0"/>
              <a:t>baru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chemeClr val="tx1"/>
            </a:solidFill>
          </a:ln>
        </p:spPr>
        <p:txBody>
          <a:bodyPr>
            <a:normAutofit/>
          </a:bodyPr>
          <a:lstStyle/>
          <a:p>
            <a:r>
              <a:rPr lang="en-US" sz="3400" b="1" dirty="0" smtClean="0"/>
              <a:t>BEBERAPA AKUN DLM PERUSAHAN DAGANG</a:t>
            </a:r>
            <a:endParaRPr lang="en-US" sz="3400" b="1"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err="1" smtClean="0"/>
              <a:t>Persediaan</a:t>
            </a:r>
            <a:r>
              <a:rPr lang="en-US" dirty="0" smtClean="0"/>
              <a:t> </a:t>
            </a:r>
            <a:r>
              <a:rPr lang="en-US" dirty="0" err="1" smtClean="0"/>
              <a:t>Barang</a:t>
            </a:r>
            <a:r>
              <a:rPr lang="en-US" dirty="0" smtClean="0"/>
              <a:t> </a:t>
            </a:r>
            <a:r>
              <a:rPr lang="en-US" dirty="0" err="1" smtClean="0"/>
              <a:t>Dagangan</a:t>
            </a:r>
            <a:endParaRPr lang="en-US" dirty="0" smtClean="0"/>
          </a:p>
          <a:p>
            <a:endParaRPr lang="en-US" dirty="0" smtClean="0"/>
          </a:p>
          <a:p>
            <a:endParaRPr lang="en-US" dirty="0" smtClean="0"/>
          </a:p>
          <a:p>
            <a:endParaRPr lang="en-US" dirty="0">
              <a:solidFill>
                <a:schemeClr val="bg1"/>
              </a:solidFill>
            </a:endParaRPr>
          </a:p>
          <a:p>
            <a:endParaRPr lang="en-US" dirty="0" smtClean="0"/>
          </a:p>
          <a:p>
            <a:endParaRPr lang="en-US" dirty="0"/>
          </a:p>
          <a:p>
            <a:r>
              <a:rPr lang="en-US" dirty="0" smtClean="0"/>
              <a:t>(yang italic </a:t>
            </a:r>
            <a:r>
              <a:rPr lang="en-US" dirty="0" err="1" smtClean="0"/>
              <a:t>adalah</a:t>
            </a:r>
            <a:r>
              <a:rPr lang="en-US" dirty="0" smtClean="0"/>
              <a:t> </a:t>
            </a:r>
            <a:r>
              <a:rPr lang="en-US" dirty="0" err="1" smtClean="0"/>
              <a:t>akun</a:t>
            </a:r>
            <a:r>
              <a:rPr lang="en-US" dirty="0" smtClean="0"/>
              <a:t>, </a:t>
            </a:r>
            <a:r>
              <a:rPr lang="en-US" dirty="0" err="1" smtClean="0"/>
              <a:t>yg</a:t>
            </a:r>
            <a:r>
              <a:rPr lang="en-US" dirty="0" smtClean="0"/>
              <a:t> underlined hati2)</a:t>
            </a:r>
          </a:p>
          <a:p>
            <a:r>
              <a:rPr lang="en-US" dirty="0" err="1" smtClean="0"/>
              <a:t>Harga</a:t>
            </a:r>
            <a:r>
              <a:rPr lang="en-US" dirty="0" smtClean="0"/>
              <a:t> </a:t>
            </a:r>
            <a:r>
              <a:rPr lang="en-US" dirty="0" err="1" smtClean="0"/>
              <a:t>Pokok</a:t>
            </a:r>
            <a:r>
              <a:rPr lang="en-US" dirty="0" smtClean="0"/>
              <a:t> </a:t>
            </a:r>
            <a:r>
              <a:rPr lang="en-US" dirty="0" err="1" smtClean="0"/>
              <a:t>Penjualan</a:t>
            </a:r>
            <a:r>
              <a:rPr lang="en-US" dirty="0" smtClean="0"/>
              <a:t> (HPP) </a:t>
            </a:r>
            <a:r>
              <a:rPr lang="en-US" dirty="0" err="1" smtClean="0"/>
              <a:t>atau</a:t>
            </a:r>
            <a:r>
              <a:rPr lang="en-US" dirty="0" smtClean="0"/>
              <a:t> Cost of Goods Sold (CGS)</a:t>
            </a:r>
          </a:p>
          <a:p>
            <a:pPr>
              <a:buNone/>
            </a:pPr>
            <a:endParaRPr lang="en-US" dirty="0" smtClean="0"/>
          </a:p>
          <a:p>
            <a:endParaRPr lang="en-US" dirty="0"/>
          </a:p>
          <a:p>
            <a:endParaRPr lang="en-US" dirty="0" smtClean="0"/>
          </a:p>
          <a:p>
            <a:pPr>
              <a:buNone/>
            </a:pPr>
            <a:endParaRPr lang="en-US" dirty="0" smtClean="0"/>
          </a:p>
          <a:p>
            <a:endParaRPr lang="en-US" dirty="0"/>
          </a:p>
        </p:txBody>
      </p:sp>
      <p:graphicFrame>
        <p:nvGraphicFramePr>
          <p:cNvPr id="4" name="Table 3"/>
          <p:cNvGraphicFramePr>
            <a:graphicFrameLocks noGrp="1"/>
          </p:cNvGraphicFramePr>
          <p:nvPr/>
        </p:nvGraphicFramePr>
        <p:xfrm>
          <a:off x="762000" y="2286000"/>
          <a:ext cx="7848600" cy="2476500"/>
        </p:xfrm>
        <a:graphic>
          <a:graphicData uri="http://schemas.openxmlformats.org/drawingml/2006/table">
            <a:tbl>
              <a:tblPr firstRow="1" bandRow="1">
                <a:tableStyleId>{5C22544A-7EE6-4342-B048-85BDC9FD1C3A}</a:tableStyleId>
              </a:tblPr>
              <a:tblGrid>
                <a:gridCol w="1905000"/>
                <a:gridCol w="2819400"/>
                <a:gridCol w="3124200"/>
              </a:tblGrid>
              <a:tr h="495300">
                <a:tc>
                  <a:txBody>
                    <a:bodyPr/>
                    <a:lstStyle/>
                    <a:p>
                      <a:pPr algn="ctr"/>
                      <a:r>
                        <a:rPr lang="en-US" sz="2400" dirty="0" smtClean="0">
                          <a:solidFill>
                            <a:schemeClr val="tx1"/>
                          </a:solidFill>
                        </a:rPr>
                        <a:t>JENIS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PEMBELI</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PENJUAL</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5300">
                <a:tc>
                  <a:txBody>
                    <a:bodyPr/>
                    <a:lstStyle/>
                    <a:p>
                      <a:r>
                        <a:rPr lang="en-US" sz="2400" dirty="0" err="1" smtClean="0">
                          <a:solidFill>
                            <a:schemeClr val="tx1"/>
                          </a:solidFill>
                        </a:rPr>
                        <a:t>Kegiatan</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i="1" dirty="0" err="1" smtClean="0">
                          <a:solidFill>
                            <a:schemeClr val="tx1"/>
                          </a:solidFill>
                        </a:rPr>
                        <a:t>Pembelian</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i="1" dirty="0" err="1" smtClean="0">
                          <a:solidFill>
                            <a:schemeClr val="tx1"/>
                          </a:solidFill>
                        </a:rPr>
                        <a:t>Penjualan</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5300">
                <a:tc>
                  <a:txBody>
                    <a:bodyPr/>
                    <a:lstStyle/>
                    <a:p>
                      <a:r>
                        <a:rPr lang="en-US" sz="2400" dirty="0" err="1" smtClean="0">
                          <a:solidFill>
                            <a:schemeClr val="tx1"/>
                          </a:solidFill>
                        </a:rPr>
                        <a:t>Potongan</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i="1" dirty="0" err="1" smtClean="0">
                          <a:solidFill>
                            <a:schemeClr val="tx1"/>
                          </a:solidFill>
                        </a:rPr>
                        <a:t>Potongan</a:t>
                      </a:r>
                      <a:r>
                        <a:rPr lang="en-US" sz="2200" i="1" dirty="0" smtClean="0">
                          <a:solidFill>
                            <a:schemeClr val="tx1"/>
                          </a:solidFill>
                        </a:rPr>
                        <a:t> </a:t>
                      </a:r>
                      <a:r>
                        <a:rPr lang="en-US" sz="2200" i="1" dirty="0" err="1" smtClean="0">
                          <a:solidFill>
                            <a:schemeClr val="tx1"/>
                          </a:solidFill>
                        </a:rPr>
                        <a:t>Pembelian</a:t>
                      </a:r>
                      <a:endParaRPr lang="en-US" sz="2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i="1" dirty="0" err="1" smtClean="0">
                          <a:solidFill>
                            <a:schemeClr val="tx1"/>
                          </a:solidFill>
                        </a:rPr>
                        <a:t>Pototngan</a:t>
                      </a:r>
                      <a:r>
                        <a:rPr lang="en-US" sz="2200" i="1" dirty="0" smtClean="0">
                          <a:solidFill>
                            <a:schemeClr val="tx1"/>
                          </a:solidFill>
                        </a:rPr>
                        <a:t> </a:t>
                      </a:r>
                      <a:r>
                        <a:rPr lang="en-US" sz="2200" i="1" dirty="0" err="1" smtClean="0">
                          <a:solidFill>
                            <a:schemeClr val="tx1"/>
                          </a:solidFill>
                        </a:rPr>
                        <a:t>Penjualan</a:t>
                      </a:r>
                      <a:endParaRPr lang="en-US" sz="2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5300">
                <a:tc>
                  <a:txBody>
                    <a:bodyPr/>
                    <a:lstStyle/>
                    <a:p>
                      <a:r>
                        <a:rPr lang="en-US" sz="2400" dirty="0" err="1" smtClean="0">
                          <a:solidFill>
                            <a:schemeClr val="tx1"/>
                          </a:solidFill>
                        </a:rPr>
                        <a:t>Retur</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i="1" dirty="0" err="1" smtClean="0">
                          <a:solidFill>
                            <a:schemeClr val="tx1"/>
                          </a:solidFill>
                        </a:rPr>
                        <a:t>Retur</a:t>
                      </a:r>
                      <a:r>
                        <a:rPr lang="en-US" sz="2400" i="1" dirty="0" smtClean="0">
                          <a:solidFill>
                            <a:schemeClr val="tx1"/>
                          </a:solidFill>
                        </a:rPr>
                        <a:t> </a:t>
                      </a:r>
                      <a:r>
                        <a:rPr lang="en-US" sz="2400" i="1" dirty="0" err="1" smtClean="0">
                          <a:solidFill>
                            <a:schemeClr val="tx1"/>
                          </a:solidFill>
                        </a:rPr>
                        <a:t>Pembelian</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i="1" dirty="0" err="1" smtClean="0">
                          <a:solidFill>
                            <a:schemeClr val="tx1"/>
                          </a:solidFill>
                        </a:rPr>
                        <a:t>Retur</a:t>
                      </a:r>
                      <a:r>
                        <a:rPr lang="en-US" sz="2400" i="1" dirty="0" smtClean="0">
                          <a:solidFill>
                            <a:schemeClr val="tx1"/>
                          </a:solidFill>
                        </a:rPr>
                        <a:t> </a:t>
                      </a:r>
                      <a:r>
                        <a:rPr lang="en-US" sz="2400" i="1" dirty="0" err="1" smtClean="0">
                          <a:solidFill>
                            <a:schemeClr val="tx1"/>
                          </a:solidFill>
                        </a:rPr>
                        <a:t>Penjualan</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5300">
                <a:tc>
                  <a:txBody>
                    <a:bodyPr/>
                    <a:lstStyle/>
                    <a:p>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Angkut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i="1" dirty="0" smtClean="0">
                          <a:solidFill>
                            <a:schemeClr val="tx1"/>
                          </a:solidFill>
                        </a:rPr>
                        <a:t>Bi. </a:t>
                      </a:r>
                      <a:r>
                        <a:rPr lang="en-US" sz="2400" i="1" dirty="0" err="1" smtClean="0">
                          <a:solidFill>
                            <a:schemeClr val="tx1"/>
                          </a:solidFill>
                        </a:rPr>
                        <a:t>Angk</a:t>
                      </a:r>
                      <a:r>
                        <a:rPr lang="en-US" sz="2400" i="1" dirty="0" smtClean="0">
                          <a:solidFill>
                            <a:schemeClr val="tx1"/>
                          </a:solidFill>
                        </a:rPr>
                        <a:t>. </a:t>
                      </a:r>
                      <a:r>
                        <a:rPr lang="en-US" sz="2400" i="1" dirty="0" err="1" smtClean="0">
                          <a:solidFill>
                            <a:schemeClr val="tx1"/>
                          </a:solidFill>
                        </a:rPr>
                        <a:t>Pembelian</a:t>
                      </a:r>
                      <a:endParaRPr lang="en-US" sz="2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i="1" u="sng" dirty="0" smtClean="0">
                          <a:solidFill>
                            <a:schemeClr val="tx1"/>
                          </a:solidFill>
                        </a:rPr>
                        <a:t>Bi. </a:t>
                      </a:r>
                      <a:r>
                        <a:rPr lang="en-US" sz="2400" i="1" u="sng" dirty="0" err="1" smtClean="0">
                          <a:solidFill>
                            <a:schemeClr val="tx1"/>
                          </a:solidFill>
                        </a:rPr>
                        <a:t>Angk</a:t>
                      </a:r>
                      <a:r>
                        <a:rPr lang="en-US" sz="2400" i="1" u="sng" dirty="0" smtClean="0">
                          <a:solidFill>
                            <a:schemeClr val="tx1"/>
                          </a:solidFill>
                        </a:rPr>
                        <a:t>.</a:t>
                      </a:r>
                      <a:r>
                        <a:rPr lang="en-US" sz="2400" i="1" u="sng" baseline="0" dirty="0" smtClean="0">
                          <a:solidFill>
                            <a:schemeClr val="tx1"/>
                          </a:solidFill>
                        </a:rPr>
                        <a:t> </a:t>
                      </a:r>
                      <a:r>
                        <a:rPr lang="en-US" sz="2400" i="1" u="sng" baseline="0" dirty="0" err="1" smtClean="0">
                          <a:solidFill>
                            <a:schemeClr val="tx1"/>
                          </a:solidFill>
                        </a:rPr>
                        <a:t>Penjualan</a:t>
                      </a:r>
                      <a:endParaRPr lang="en-US" sz="2400" i="1" u="sn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3200" dirty="0" err="1" smtClean="0"/>
              <a:t>Dalam</a:t>
            </a:r>
            <a:r>
              <a:rPr lang="en-US" sz="3200" dirty="0" smtClean="0"/>
              <a:t> </a:t>
            </a:r>
            <a:r>
              <a:rPr lang="en-US" sz="3200" dirty="0" err="1" smtClean="0"/>
              <a:t>Akt</a:t>
            </a:r>
            <a:r>
              <a:rPr lang="en-US" sz="3200" dirty="0" smtClean="0"/>
              <a:t> </a:t>
            </a:r>
            <a:r>
              <a:rPr lang="en-US" sz="3200" dirty="0" err="1" smtClean="0"/>
              <a:t>Perush</a:t>
            </a:r>
            <a:r>
              <a:rPr lang="en-US" sz="3200" dirty="0" smtClean="0"/>
              <a:t> </a:t>
            </a:r>
            <a:r>
              <a:rPr lang="en-US" sz="3200" dirty="0" err="1" smtClean="0"/>
              <a:t>Dagang</a:t>
            </a:r>
            <a:r>
              <a:rPr lang="en-US" sz="3200" dirty="0" smtClean="0"/>
              <a:t> </a:t>
            </a:r>
            <a:r>
              <a:rPr lang="en-US" sz="3200" dirty="0" err="1" smtClean="0"/>
              <a:t>ada</a:t>
            </a:r>
            <a:r>
              <a:rPr lang="en-US" sz="3200" dirty="0" smtClean="0"/>
              <a:t>:</a:t>
            </a:r>
            <a:br>
              <a:rPr lang="en-US" sz="3200" dirty="0" smtClean="0"/>
            </a:br>
            <a:r>
              <a:rPr lang="en-US" sz="3200" dirty="0" smtClean="0"/>
              <a:t>- </a:t>
            </a:r>
            <a:r>
              <a:rPr lang="en-US" sz="3200" dirty="0" err="1" smtClean="0"/>
              <a:t>Syarat</a:t>
            </a:r>
            <a:r>
              <a:rPr lang="en-US" sz="3200" dirty="0" smtClean="0"/>
              <a:t> </a:t>
            </a:r>
            <a:r>
              <a:rPr lang="en-US" sz="3200" dirty="0" err="1" smtClean="0"/>
              <a:t>Pembayaran</a:t>
            </a:r>
            <a:r>
              <a:rPr lang="en-US" sz="3200" dirty="0" smtClean="0"/>
              <a:t> (remember: 2/10, n/30)</a:t>
            </a:r>
            <a:br>
              <a:rPr lang="en-US" sz="3200" dirty="0" smtClean="0"/>
            </a:br>
            <a:r>
              <a:rPr lang="en-US" sz="3200" dirty="0" smtClean="0"/>
              <a:t>- </a:t>
            </a:r>
            <a:r>
              <a:rPr lang="en-US" sz="3200" dirty="0" err="1" smtClean="0"/>
              <a:t>Syarat</a:t>
            </a:r>
            <a:r>
              <a:rPr lang="en-US" sz="3200" dirty="0" smtClean="0"/>
              <a:t> </a:t>
            </a:r>
            <a:r>
              <a:rPr lang="en-US" sz="3200" dirty="0" err="1" smtClean="0"/>
              <a:t>Penyerahan</a:t>
            </a:r>
            <a:r>
              <a:rPr lang="en-US" sz="3200" dirty="0" smtClean="0"/>
              <a:t> (remember: FOB-shipping</a:t>
            </a:r>
            <a:br>
              <a:rPr lang="en-US" sz="3200" dirty="0" smtClean="0"/>
            </a:br>
            <a:r>
              <a:rPr lang="en-US" sz="3200" dirty="0"/>
              <a:t> </a:t>
            </a:r>
            <a:r>
              <a:rPr lang="en-US" sz="3200" dirty="0" smtClean="0"/>
              <a:t> point </a:t>
            </a:r>
            <a:r>
              <a:rPr lang="en-US" sz="3200" dirty="0" err="1" smtClean="0"/>
              <a:t>dan</a:t>
            </a:r>
            <a:r>
              <a:rPr lang="en-US" sz="3200" dirty="0" smtClean="0"/>
              <a:t> FOB-destination)</a:t>
            </a:r>
            <a:br>
              <a:rPr lang="en-US" sz="3200" dirty="0" smtClean="0"/>
            </a:br>
            <a:r>
              <a:rPr lang="en-US" sz="3200" dirty="0"/>
              <a:t/>
            </a:r>
            <a:br>
              <a:rPr lang="en-US" sz="3200" dirty="0"/>
            </a:br>
            <a:r>
              <a:rPr lang="en-US" sz="3200" dirty="0" err="1" smtClean="0"/>
              <a:t>Contoh</a:t>
            </a:r>
            <a:r>
              <a:rPr lang="en-US" sz="3200" dirty="0" smtClean="0"/>
              <a:t>: </a:t>
            </a:r>
            <a:r>
              <a:rPr lang="en-US" sz="3200" u="sng" dirty="0" err="1" smtClean="0"/>
              <a:t>Tgl</a:t>
            </a:r>
            <a:r>
              <a:rPr lang="en-US" sz="3200" u="sng" dirty="0" smtClean="0"/>
              <a:t> 4 Des 2009</a:t>
            </a:r>
            <a:r>
              <a:rPr lang="en-US" sz="3200" dirty="0" smtClean="0"/>
              <a:t>, PT ABADI </a:t>
            </a:r>
            <a:r>
              <a:rPr lang="en-US" sz="3200" dirty="0" err="1" smtClean="0"/>
              <a:t>membeli</a:t>
            </a:r>
            <a:r>
              <a:rPr lang="en-US" sz="3200" dirty="0" smtClean="0"/>
              <a:t> </a:t>
            </a:r>
            <a:r>
              <a:rPr lang="en-US" sz="3200" dirty="0" err="1" smtClean="0"/>
              <a:t>barang</a:t>
            </a:r>
            <a:r>
              <a:rPr lang="en-US" sz="3200" dirty="0" smtClean="0"/>
              <a:t> </a:t>
            </a:r>
            <a:r>
              <a:rPr lang="en-US" sz="3200" dirty="0" err="1" smtClean="0"/>
              <a:t>dagangan</a:t>
            </a:r>
            <a:r>
              <a:rPr lang="en-US" sz="3200" dirty="0" smtClean="0"/>
              <a:t> </a:t>
            </a:r>
            <a:r>
              <a:rPr lang="en-US" sz="3200" dirty="0" err="1" smtClean="0"/>
              <a:t>dari</a:t>
            </a:r>
            <a:r>
              <a:rPr lang="en-US" sz="3200" dirty="0" smtClean="0"/>
              <a:t> PT BAGUS </a:t>
            </a:r>
            <a:r>
              <a:rPr lang="en-US" sz="3200" dirty="0" err="1" smtClean="0"/>
              <a:t>sebesar</a:t>
            </a:r>
            <a:r>
              <a:rPr lang="en-US" sz="3200" dirty="0" smtClean="0"/>
              <a:t> Rp10.000.000,00, </a:t>
            </a:r>
            <a:r>
              <a:rPr lang="en-US" sz="3200" dirty="0" err="1" smtClean="0"/>
              <a:t>dengan</a:t>
            </a:r>
            <a:r>
              <a:rPr lang="en-US" sz="3200" dirty="0" smtClean="0"/>
              <a:t> </a:t>
            </a:r>
            <a:r>
              <a:rPr lang="en-US" sz="3200" dirty="0" err="1" smtClean="0"/>
              <a:t>termin</a:t>
            </a:r>
            <a:r>
              <a:rPr lang="en-US" sz="3200" dirty="0" smtClean="0"/>
              <a:t> </a:t>
            </a:r>
            <a:r>
              <a:rPr lang="en-US" sz="3200" dirty="0" smtClean="0"/>
              <a:t>2/10</a:t>
            </a:r>
            <a:r>
              <a:rPr lang="en-US" sz="3200" dirty="0" smtClean="0"/>
              <a:t>, n/30, FOB-shipping point. </a:t>
            </a:r>
            <a:r>
              <a:rPr lang="en-US" sz="3200" u="sng" dirty="0" err="1" smtClean="0"/>
              <a:t>Tgl</a:t>
            </a:r>
            <a:r>
              <a:rPr lang="en-US" sz="3200" u="sng" dirty="0" smtClean="0"/>
              <a:t>. 5 Des 2009</a:t>
            </a:r>
            <a:r>
              <a:rPr lang="en-US" sz="3200" dirty="0" smtClean="0"/>
              <a:t>, PT ABADI </a:t>
            </a:r>
            <a:r>
              <a:rPr lang="en-US" sz="3200" dirty="0" err="1" smtClean="0"/>
              <a:t>membayar</a:t>
            </a:r>
            <a:r>
              <a:rPr lang="en-US" sz="3200" dirty="0" smtClean="0"/>
              <a:t> </a:t>
            </a:r>
            <a:r>
              <a:rPr lang="en-US" sz="3200" dirty="0" err="1" smtClean="0"/>
              <a:t>biaya</a:t>
            </a:r>
            <a:r>
              <a:rPr lang="en-US" sz="3200" dirty="0" smtClean="0"/>
              <a:t> </a:t>
            </a:r>
            <a:r>
              <a:rPr lang="en-US" sz="3200" dirty="0" err="1" smtClean="0"/>
              <a:t>angkut</a:t>
            </a:r>
            <a:r>
              <a:rPr lang="en-US" sz="3200" dirty="0" smtClean="0"/>
              <a:t> </a:t>
            </a:r>
            <a:r>
              <a:rPr lang="en-US" sz="3200" dirty="0" err="1" smtClean="0"/>
              <a:t>pembelian</a:t>
            </a:r>
            <a:r>
              <a:rPr lang="en-US" sz="3200" dirty="0" smtClean="0"/>
              <a:t> Rp500.000,00 </a:t>
            </a:r>
            <a:r>
              <a:rPr lang="en-US" sz="3200" dirty="0" err="1" smtClean="0"/>
              <a:t>kepada</a:t>
            </a:r>
            <a:r>
              <a:rPr lang="en-US" sz="3200" dirty="0" smtClean="0"/>
              <a:t> PT DHL. </a:t>
            </a:r>
            <a:r>
              <a:rPr lang="en-US" sz="3200" u="sng" dirty="0" err="1" smtClean="0"/>
              <a:t>Tgl</a:t>
            </a:r>
            <a:r>
              <a:rPr lang="en-US" sz="3200" u="sng" dirty="0" smtClean="0"/>
              <a:t> 11 Des 2009</a:t>
            </a:r>
            <a:r>
              <a:rPr lang="en-US" sz="3200" dirty="0" smtClean="0"/>
              <a:t> , PT ABADI </a:t>
            </a:r>
            <a:r>
              <a:rPr lang="en-US" sz="3200" dirty="0" err="1" smtClean="0"/>
              <a:t>melunasi</a:t>
            </a:r>
            <a:r>
              <a:rPr lang="en-US" sz="3200" dirty="0" smtClean="0"/>
              <a:t> </a:t>
            </a:r>
            <a:r>
              <a:rPr lang="en-US" sz="3200" dirty="0" err="1" smtClean="0"/>
              <a:t>transaksi</a:t>
            </a:r>
            <a:r>
              <a:rPr lang="en-US" sz="3200" dirty="0" smtClean="0"/>
              <a:t> </a:t>
            </a:r>
            <a:r>
              <a:rPr lang="en-US" sz="3200" dirty="0" err="1" smtClean="0"/>
              <a:t>tgl</a:t>
            </a:r>
            <a:r>
              <a:rPr lang="en-US" sz="3200" dirty="0" smtClean="0"/>
              <a:t> 4 Des.</a:t>
            </a:r>
            <a:br>
              <a:rPr lang="en-US" sz="3200" dirty="0" smtClean="0"/>
            </a:br>
            <a:r>
              <a:rPr lang="en-US" sz="3200" dirty="0" err="1" smtClean="0"/>
              <a:t>Buatlah</a:t>
            </a:r>
            <a:r>
              <a:rPr lang="en-US" sz="3200" dirty="0" smtClean="0"/>
              <a:t> </a:t>
            </a:r>
            <a:r>
              <a:rPr lang="en-US" sz="3200" dirty="0" err="1" smtClean="0"/>
              <a:t>jurnal</a:t>
            </a:r>
            <a:r>
              <a:rPr lang="en-US" sz="3200" dirty="0" smtClean="0"/>
              <a:t> </a:t>
            </a:r>
            <a:r>
              <a:rPr lang="en-US" sz="3200" dirty="0" err="1" smtClean="0"/>
              <a:t>pada</a:t>
            </a:r>
            <a:r>
              <a:rPr lang="en-US" sz="3200" dirty="0" smtClean="0"/>
              <a:t> PT ABADI </a:t>
            </a:r>
            <a:r>
              <a:rPr lang="en-US" sz="3200" dirty="0" err="1" smtClean="0"/>
              <a:t>dan</a:t>
            </a:r>
            <a:r>
              <a:rPr lang="en-US" sz="3200" dirty="0" smtClean="0"/>
              <a:t> PT BAGUS!</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algn="l"/>
            <a:r>
              <a:rPr lang="en-US" dirty="0" err="1" smtClean="0"/>
              <a:t>Pencatatan</a:t>
            </a:r>
            <a:r>
              <a:rPr lang="en-US" dirty="0" smtClean="0"/>
              <a:t> HPP </a:t>
            </a:r>
            <a:r>
              <a:rPr lang="en-US" dirty="0" err="1" smtClean="0"/>
              <a:t>dilakukan</a:t>
            </a:r>
            <a:r>
              <a:rPr lang="en-US" dirty="0" smtClean="0"/>
              <a:t> </a:t>
            </a:r>
            <a:r>
              <a:rPr lang="en-US" dirty="0" err="1" smtClean="0"/>
              <a:t>pada</a:t>
            </a:r>
            <a:r>
              <a:rPr lang="en-US" dirty="0" smtClean="0"/>
              <a:t> </a:t>
            </a:r>
            <a:r>
              <a:rPr lang="en-US" dirty="0" err="1" smtClean="0"/>
              <a:t>saat</a:t>
            </a:r>
            <a:r>
              <a:rPr lang="en-US" dirty="0" smtClean="0"/>
              <a:t> </a:t>
            </a:r>
            <a:r>
              <a:rPr lang="en-US" dirty="0" err="1" smtClean="0"/>
              <a:t>penutupan</a:t>
            </a:r>
            <a:r>
              <a:rPr lang="en-US" dirty="0" smtClean="0"/>
              <a:t> </a:t>
            </a:r>
            <a:r>
              <a:rPr lang="en-US" dirty="0" err="1" smtClean="0"/>
              <a:t>pembukuan</a:t>
            </a:r>
            <a:r>
              <a:rPr lang="en-US" dirty="0" smtClean="0"/>
              <a:t> (</a:t>
            </a:r>
            <a:r>
              <a:rPr lang="en-US" dirty="0" err="1" smtClean="0"/>
              <a:t>metode</a:t>
            </a:r>
            <a:r>
              <a:rPr lang="en-US" dirty="0" smtClean="0"/>
              <a:t> </a:t>
            </a:r>
            <a:r>
              <a:rPr lang="en-US" dirty="0" err="1" smtClean="0"/>
              <a:t>fisik</a:t>
            </a:r>
            <a:r>
              <a:rPr lang="en-US" dirty="0" smtClean="0"/>
              <a:t>/</a:t>
            </a:r>
            <a:r>
              <a:rPr lang="en-US" dirty="0" err="1" smtClean="0"/>
              <a:t>periodik</a:t>
            </a:r>
            <a:r>
              <a:rPr lang="en-US" dirty="0" smtClean="0"/>
              <a:t>) </a:t>
            </a:r>
            <a:r>
              <a:rPr lang="en-US" dirty="0" err="1" smtClean="0"/>
              <a:t>atau</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transaksi</a:t>
            </a:r>
            <a:r>
              <a:rPr lang="en-US" dirty="0" smtClean="0"/>
              <a:t> (</a:t>
            </a:r>
            <a:r>
              <a:rPr lang="en-US" dirty="0" err="1" smtClean="0"/>
              <a:t>metode</a:t>
            </a:r>
            <a:r>
              <a:rPr lang="en-US" dirty="0" smtClean="0"/>
              <a:t> perpetual/</a:t>
            </a:r>
            <a:r>
              <a:rPr lang="en-US" dirty="0" err="1" smtClean="0"/>
              <a:t>buku</a:t>
            </a:r>
            <a:r>
              <a:rPr lang="en-US"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en-US" sz="3600" dirty="0" err="1" smtClean="0"/>
              <a:t>Hasil</a:t>
            </a:r>
            <a:r>
              <a:rPr lang="en-US" sz="3600" dirty="0" smtClean="0"/>
              <a:t> </a:t>
            </a:r>
            <a:r>
              <a:rPr lang="en-US" sz="3600" dirty="0" err="1" smtClean="0"/>
              <a:t>dari</a:t>
            </a:r>
            <a:r>
              <a:rPr lang="en-US" sz="3600" dirty="0" smtClean="0"/>
              <a:t> </a:t>
            </a:r>
            <a:r>
              <a:rPr lang="en-US" sz="3600" dirty="0" err="1" smtClean="0"/>
              <a:t>proses</a:t>
            </a:r>
            <a:r>
              <a:rPr lang="en-US" sz="3600" dirty="0" smtClean="0"/>
              <a:t> </a:t>
            </a:r>
            <a:r>
              <a:rPr lang="en-US" sz="3600" dirty="0" err="1" smtClean="0"/>
              <a:t>akuntansi</a:t>
            </a:r>
            <a:r>
              <a:rPr lang="en-US" sz="3600" dirty="0" smtClean="0"/>
              <a:t> </a:t>
            </a:r>
            <a:r>
              <a:rPr lang="en-US" sz="3600" dirty="0" err="1" smtClean="0"/>
              <a:t>adalah</a:t>
            </a:r>
            <a:r>
              <a:rPr lang="en-US" sz="3600" dirty="0" smtClean="0"/>
              <a:t> LAPORAN KEUANGAN yang </a:t>
            </a:r>
            <a:r>
              <a:rPr lang="en-US" sz="3600" dirty="0" err="1" smtClean="0"/>
              <a:t>bertujuan</a:t>
            </a:r>
            <a:r>
              <a:rPr lang="en-US" sz="3600" dirty="0" smtClean="0"/>
              <a:t> </a:t>
            </a:r>
            <a:r>
              <a:rPr lang="en-US" sz="3600" dirty="0" err="1" smtClean="0"/>
              <a:t>menyediakan</a:t>
            </a:r>
            <a:r>
              <a:rPr lang="en-US" sz="3600" dirty="0" smtClean="0"/>
              <a:t> </a:t>
            </a:r>
            <a:r>
              <a:rPr lang="en-US" sz="3600" dirty="0" err="1" smtClean="0"/>
              <a:t>informasi</a:t>
            </a:r>
            <a:r>
              <a:rPr lang="en-US" sz="3600" dirty="0" smtClean="0"/>
              <a:t> yang </a:t>
            </a:r>
            <a:r>
              <a:rPr lang="en-US" sz="3600" dirty="0" err="1" smtClean="0"/>
              <a:t>menyangkut</a:t>
            </a:r>
            <a:r>
              <a:rPr lang="en-US" sz="3600" dirty="0" smtClean="0"/>
              <a:t>:</a:t>
            </a:r>
            <a:br>
              <a:rPr lang="en-US" sz="3600" dirty="0" smtClean="0"/>
            </a:br>
            <a:r>
              <a:rPr lang="en-US" sz="3600" dirty="0" smtClean="0"/>
              <a:t>1. Lap. </a:t>
            </a:r>
            <a:r>
              <a:rPr lang="en-US" sz="3600" dirty="0" err="1" smtClean="0"/>
              <a:t>Posisi</a:t>
            </a:r>
            <a:r>
              <a:rPr lang="en-US" sz="3600" dirty="0" smtClean="0"/>
              <a:t> </a:t>
            </a:r>
            <a:r>
              <a:rPr lang="en-US" sz="3600" dirty="0" err="1" smtClean="0"/>
              <a:t>Keuangan</a:t>
            </a:r>
            <a:r>
              <a:rPr lang="en-US" sz="3600" dirty="0" smtClean="0"/>
              <a:t> (</a:t>
            </a:r>
            <a:r>
              <a:rPr lang="en-US" sz="3600" dirty="0" err="1" smtClean="0"/>
              <a:t>Neraca</a:t>
            </a:r>
            <a:r>
              <a:rPr lang="en-US" sz="3600" dirty="0" smtClean="0"/>
              <a:t>),</a:t>
            </a:r>
            <a:br>
              <a:rPr lang="en-US" sz="3600" dirty="0" smtClean="0"/>
            </a:br>
            <a:r>
              <a:rPr lang="en-US" sz="3600" dirty="0" smtClean="0"/>
              <a:t>2. Lap. </a:t>
            </a:r>
            <a:r>
              <a:rPr lang="en-US" sz="3600" dirty="0" err="1" smtClean="0"/>
              <a:t>Laba</a:t>
            </a:r>
            <a:r>
              <a:rPr lang="en-US" sz="3600" dirty="0" smtClean="0"/>
              <a:t> </a:t>
            </a:r>
            <a:r>
              <a:rPr lang="en-US" sz="3600" dirty="0" err="1" smtClean="0"/>
              <a:t>Rugi</a:t>
            </a:r>
            <a:r>
              <a:rPr lang="en-US" sz="3600" dirty="0" smtClean="0"/>
              <a:t> </a:t>
            </a:r>
            <a:r>
              <a:rPr lang="en-US" sz="3600" dirty="0" err="1" smtClean="0"/>
              <a:t>Komprehensif</a:t>
            </a:r>
            <a:r>
              <a:rPr lang="en-US" sz="3600" dirty="0" smtClean="0"/>
              <a:t>,</a:t>
            </a:r>
            <a:br>
              <a:rPr lang="en-US" sz="3600" dirty="0" smtClean="0"/>
            </a:br>
            <a:r>
              <a:rPr lang="en-US" sz="3600" dirty="0" smtClean="0"/>
              <a:t>3. Lap. </a:t>
            </a:r>
            <a:r>
              <a:rPr lang="en-US" sz="3600" dirty="0" err="1" smtClean="0"/>
              <a:t>Perubahan</a:t>
            </a:r>
            <a:r>
              <a:rPr lang="en-US" sz="3600" dirty="0" smtClean="0"/>
              <a:t> </a:t>
            </a:r>
            <a:r>
              <a:rPr lang="en-US" sz="3600" dirty="0" err="1" smtClean="0"/>
              <a:t>Ekuitas</a:t>
            </a:r>
            <a:r>
              <a:rPr lang="en-US" sz="3600" dirty="0" smtClean="0"/>
              <a:t>,</a:t>
            </a:r>
            <a:br>
              <a:rPr lang="en-US" sz="3600" dirty="0" smtClean="0"/>
            </a:br>
            <a:r>
              <a:rPr lang="en-US" sz="3600" dirty="0" smtClean="0"/>
              <a:t>4. Lap. </a:t>
            </a:r>
            <a:r>
              <a:rPr lang="en-US" sz="3600" dirty="0" err="1" smtClean="0"/>
              <a:t>Arus</a:t>
            </a:r>
            <a:r>
              <a:rPr lang="en-US" sz="3600" dirty="0" smtClean="0"/>
              <a:t> </a:t>
            </a:r>
            <a:r>
              <a:rPr lang="en-US" sz="3600" dirty="0" err="1" smtClean="0"/>
              <a:t>Kas</a:t>
            </a:r>
            <a:r>
              <a:rPr lang="en-US" sz="3600" dirty="0" smtClean="0"/>
              <a:t>,</a:t>
            </a:r>
            <a:br>
              <a:rPr lang="en-US" sz="3600" dirty="0" smtClean="0"/>
            </a:br>
            <a:r>
              <a:rPr lang="en-US" sz="3600" dirty="0" smtClean="0"/>
              <a:t>5. </a:t>
            </a:r>
            <a:r>
              <a:rPr lang="en-US" sz="3600" dirty="0" err="1" smtClean="0"/>
              <a:t>Catatan</a:t>
            </a:r>
            <a:r>
              <a:rPr lang="en-US" sz="3600" dirty="0" smtClean="0"/>
              <a:t> </a:t>
            </a:r>
            <a:r>
              <a:rPr lang="en-US" sz="3600" dirty="0" err="1" smtClean="0"/>
              <a:t>Atas</a:t>
            </a:r>
            <a:r>
              <a:rPr lang="en-US" sz="3600" dirty="0" smtClean="0"/>
              <a:t> </a:t>
            </a:r>
            <a:r>
              <a:rPr lang="en-US" sz="3600" dirty="0" err="1" smtClean="0"/>
              <a:t>Laporan</a:t>
            </a:r>
            <a:r>
              <a:rPr lang="en-US" sz="3600" dirty="0" smtClean="0"/>
              <a:t> </a:t>
            </a:r>
            <a:r>
              <a:rPr lang="en-US" sz="3600" dirty="0" err="1" smtClean="0"/>
              <a:t>Keuangan</a:t>
            </a:r>
            <a:r>
              <a:rPr lang="en-US" sz="3600" dirty="0" smtClean="0"/>
              <a:t>,</a:t>
            </a:r>
            <a:br>
              <a:rPr lang="en-US" sz="3600" dirty="0" smtClean="0"/>
            </a:br>
            <a:r>
              <a:rPr lang="en-US" sz="3600" dirty="0" smtClean="0"/>
              <a:t>6. Lap. </a:t>
            </a:r>
            <a:r>
              <a:rPr lang="en-US" sz="3600" dirty="0" err="1" smtClean="0"/>
              <a:t>posisi</a:t>
            </a:r>
            <a:r>
              <a:rPr lang="en-US" sz="3600" dirty="0" smtClean="0"/>
              <a:t> </a:t>
            </a:r>
            <a:r>
              <a:rPr lang="en-US" sz="3600" dirty="0" err="1" smtClean="0"/>
              <a:t>keuangan</a:t>
            </a:r>
            <a:r>
              <a:rPr lang="en-US" sz="3600" dirty="0" smtClean="0"/>
              <a:t> </a:t>
            </a:r>
            <a:r>
              <a:rPr lang="en-US" sz="3600" dirty="0" err="1" smtClean="0"/>
              <a:t>awal</a:t>
            </a:r>
            <a:r>
              <a:rPr lang="en-US" sz="3600" dirty="0" smtClean="0"/>
              <a:t> </a:t>
            </a:r>
            <a:r>
              <a:rPr lang="en-US" sz="3600" dirty="0" err="1" smtClean="0"/>
              <a:t>periode</a:t>
            </a:r>
            <a:r>
              <a:rPr lang="en-US" sz="3600" dirty="0" smtClean="0"/>
              <a:t> </a:t>
            </a:r>
            <a:r>
              <a:rPr lang="en-US" sz="3600" dirty="0" err="1" smtClean="0"/>
              <a:t>komparatif</a:t>
            </a:r>
            <a:r>
              <a:rPr lang="en-US" sz="3600" dirty="0" smtClean="0"/>
              <a:t> </a:t>
            </a:r>
            <a:r>
              <a:rPr lang="en-US" sz="3600" dirty="0" err="1" smtClean="0"/>
              <a:t>sajian</a:t>
            </a:r>
            <a:r>
              <a:rPr lang="en-US" sz="3600" dirty="0" smtClean="0"/>
              <a:t> </a:t>
            </a:r>
            <a:r>
              <a:rPr lang="en-US" sz="3600" dirty="0" err="1" smtClean="0"/>
              <a:t>akibat</a:t>
            </a:r>
            <a:r>
              <a:rPr lang="en-US" sz="3600" dirty="0" smtClean="0"/>
              <a:t> </a:t>
            </a:r>
            <a:r>
              <a:rPr lang="en-US" sz="3600" dirty="0" err="1" smtClean="0"/>
              <a:t>penerapan</a:t>
            </a:r>
            <a:r>
              <a:rPr lang="en-US" sz="3600" dirty="0" smtClean="0"/>
              <a:t> </a:t>
            </a:r>
            <a:r>
              <a:rPr lang="en-US" sz="3600" dirty="0" err="1" smtClean="0"/>
              <a:t>retrospektif</a:t>
            </a:r>
            <a:r>
              <a:rPr lang="en-US" sz="3600" dirty="0" smtClean="0"/>
              <a:t>, </a:t>
            </a:r>
            <a:r>
              <a:rPr lang="en-US" sz="3600" dirty="0" err="1" smtClean="0"/>
              <a:t>penyajian</a:t>
            </a:r>
            <a:r>
              <a:rPr lang="en-US" sz="3600" dirty="0" smtClean="0"/>
              <a:t> </a:t>
            </a:r>
            <a:r>
              <a:rPr lang="en-US" sz="3600" dirty="0" err="1" smtClean="0"/>
              <a:t>kembali</a:t>
            </a:r>
            <a:r>
              <a:rPr lang="en-US" sz="3600" dirty="0" smtClean="0"/>
              <a:t>, </a:t>
            </a:r>
            <a:r>
              <a:rPr lang="en-US" sz="3600" dirty="0" err="1" smtClean="0"/>
              <a:t>atau</a:t>
            </a:r>
            <a:r>
              <a:rPr lang="en-US" sz="3600" dirty="0" smtClean="0"/>
              <a:t> </a:t>
            </a:r>
            <a:r>
              <a:rPr lang="en-US" sz="3600" dirty="0" err="1" smtClean="0"/>
              <a:t>reklasifikasi</a:t>
            </a:r>
            <a:r>
              <a:rPr lang="en-US" sz="3600" dirty="0" smtClean="0"/>
              <a:t> pos-pos lap. </a:t>
            </a:r>
            <a:r>
              <a:rPr lang="en-US" sz="3600" dirty="0" err="1" smtClean="0"/>
              <a:t>keu</a:t>
            </a:r>
            <a:r>
              <a:rPr lang="en-US" sz="3600" dirty="0" smtClean="0"/>
              <a:t>.</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838200"/>
          </a:xfrm>
        </p:spPr>
        <p:txBody>
          <a:bodyPr/>
          <a:lstStyle/>
          <a:p>
            <a:r>
              <a:rPr lang="en-US" b="1" dirty="0" smtClean="0"/>
              <a:t>KONTEN LAPORAN KEUANGAN</a:t>
            </a:r>
            <a:endParaRPr lang="en-US" b="1" dirty="0"/>
          </a:p>
        </p:txBody>
      </p:sp>
      <p:sp>
        <p:nvSpPr>
          <p:cNvPr id="3" name="Subtitle 2"/>
          <p:cNvSpPr>
            <a:spLocks noGrp="1"/>
          </p:cNvSpPr>
          <p:nvPr>
            <p:ph type="subTitle" idx="1"/>
          </p:nvPr>
        </p:nvSpPr>
        <p:spPr>
          <a:xfrm>
            <a:off x="685800" y="1143000"/>
            <a:ext cx="7924800" cy="5334000"/>
          </a:xfrm>
        </p:spPr>
        <p:txBody>
          <a:bodyPr>
            <a:normAutofit fontScale="92500" lnSpcReduction="10000"/>
          </a:bodyPr>
          <a:lstStyle/>
          <a:p>
            <a:pPr marL="514350" indent="-514350" algn="l">
              <a:buFont typeface="+mj-lt"/>
              <a:buAutoNum type="arabicPeriod"/>
            </a:pPr>
            <a:r>
              <a:rPr lang="en-US" dirty="0" err="1" smtClean="0">
                <a:solidFill>
                  <a:schemeClr val="tx1"/>
                </a:solidFill>
              </a:rPr>
              <a:t>aset</a:t>
            </a:r>
            <a:r>
              <a:rPr lang="en-US" dirty="0" smtClean="0">
                <a:solidFill>
                  <a:schemeClr val="tx1"/>
                </a:solidFill>
              </a:rPr>
              <a:t>, </a:t>
            </a:r>
            <a:r>
              <a:rPr lang="en-US" dirty="0" err="1" smtClean="0">
                <a:solidFill>
                  <a:schemeClr val="tx1"/>
                </a:solidFill>
              </a:rPr>
              <a:t>kewajiban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endParaRPr lang="en-US" dirty="0" smtClean="0">
              <a:solidFill>
                <a:schemeClr val="tx1"/>
              </a:solidFill>
            </a:endParaRPr>
          </a:p>
          <a:p>
            <a:pPr marL="514350" indent="-514350" algn="l">
              <a:buFont typeface="+mj-lt"/>
              <a:buAutoNum type="arabicPeriod"/>
            </a:pPr>
            <a:r>
              <a:rPr lang="en-US" dirty="0" err="1" smtClean="0">
                <a:solidFill>
                  <a:schemeClr val="tx1"/>
                </a:solidFill>
              </a:rPr>
              <a:t>pendapatan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biaya</a:t>
            </a:r>
            <a:r>
              <a:rPr lang="en-US" dirty="0" smtClean="0">
                <a:solidFill>
                  <a:schemeClr val="tx1"/>
                </a:solidFill>
              </a:rPr>
              <a:t> (+ gain – loss ± extra ordinary items)</a:t>
            </a:r>
          </a:p>
          <a:p>
            <a:pPr marL="514350" indent="-514350" algn="l">
              <a:buFont typeface="+mj-lt"/>
              <a:buAutoNum type="arabicPeriod"/>
            </a:pPr>
            <a:r>
              <a:rPr lang="en-US" dirty="0" err="1" smtClean="0">
                <a:solidFill>
                  <a:schemeClr val="tx1"/>
                </a:solidFill>
              </a:rPr>
              <a:t>ekuitas</a:t>
            </a:r>
            <a:r>
              <a:rPr lang="en-US" dirty="0" smtClean="0">
                <a:solidFill>
                  <a:schemeClr val="tx1"/>
                </a:solidFill>
              </a:rPr>
              <a:t> </a:t>
            </a:r>
            <a:r>
              <a:rPr lang="en-US" dirty="0" err="1" smtClean="0">
                <a:solidFill>
                  <a:schemeClr val="tx1"/>
                </a:solidFill>
              </a:rPr>
              <a:t>awal</a:t>
            </a:r>
            <a:r>
              <a:rPr lang="en-US" dirty="0" smtClean="0">
                <a:solidFill>
                  <a:schemeClr val="tx1"/>
                </a:solidFill>
              </a:rPr>
              <a:t>, (+) </a:t>
            </a:r>
            <a:r>
              <a:rPr lang="en-US" dirty="0" err="1" smtClean="0">
                <a:solidFill>
                  <a:schemeClr val="tx1"/>
                </a:solidFill>
              </a:rPr>
              <a:t>laba</a:t>
            </a:r>
            <a:r>
              <a:rPr lang="en-US" dirty="0" smtClean="0">
                <a:solidFill>
                  <a:schemeClr val="tx1"/>
                </a:solidFill>
              </a:rPr>
              <a:t>, (-) </a:t>
            </a:r>
            <a:r>
              <a:rPr lang="en-US" dirty="0" err="1" smtClean="0">
                <a:solidFill>
                  <a:schemeClr val="tx1"/>
                </a:solidFill>
              </a:rPr>
              <a:t>rugi</a:t>
            </a:r>
            <a:r>
              <a:rPr lang="en-US" dirty="0" smtClean="0">
                <a:solidFill>
                  <a:schemeClr val="tx1"/>
                </a:solidFill>
              </a:rPr>
              <a:t>, (-) </a:t>
            </a:r>
            <a:r>
              <a:rPr lang="en-US" dirty="0" err="1" smtClean="0">
                <a:solidFill>
                  <a:schemeClr val="tx1"/>
                </a:solidFill>
              </a:rPr>
              <a:t>prive</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ekuitas</a:t>
            </a:r>
            <a:r>
              <a:rPr lang="en-US" dirty="0" smtClean="0">
                <a:solidFill>
                  <a:schemeClr val="tx1"/>
                </a:solidFill>
              </a:rPr>
              <a:t> </a:t>
            </a:r>
            <a:r>
              <a:rPr lang="en-US" dirty="0" err="1" smtClean="0">
                <a:solidFill>
                  <a:schemeClr val="tx1"/>
                </a:solidFill>
              </a:rPr>
              <a:t>akhir</a:t>
            </a:r>
            <a:endParaRPr lang="en-US" dirty="0" smtClean="0">
              <a:solidFill>
                <a:schemeClr val="tx1"/>
              </a:solidFill>
            </a:endParaRPr>
          </a:p>
          <a:p>
            <a:pPr marL="514350" indent="-514350" algn="l">
              <a:buFont typeface="+mj-lt"/>
              <a:buAutoNum type="arabicPeriod"/>
            </a:pPr>
            <a:r>
              <a:rPr lang="en-US" dirty="0" err="1" smtClean="0">
                <a:solidFill>
                  <a:schemeClr val="tx1"/>
                </a:solidFill>
              </a:rPr>
              <a:t>kas</a:t>
            </a:r>
            <a:r>
              <a:rPr lang="en-US" dirty="0" smtClean="0">
                <a:solidFill>
                  <a:schemeClr val="tx1"/>
                </a:solidFill>
              </a:rPr>
              <a:t> </a:t>
            </a:r>
            <a:r>
              <a:rPr lang="en-US" dirty="0" err="1" smtClean="0">
                <a:solidFill>
                  <a:schemeClr val="tx1"/>
                </a:solidFill>
              </a:rPr>
              <a:t>masuk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keluar</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err="1" smtClean="0">
                <a:solidFill>
                  <a:schemeClr val="tx1"/>
                </a:solidFill>
              </a:rPr>
              <a:t>invetasi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pembiayaan</a:t>
            </a:r>
            <a:endParaRPr lang="en-US" dirty="0" smtClean="0">
              <a:solidFill>
                <a:schemeClr val="tx1"/>
              </a:solidFill>
            </a:endParaRPr>
          </a:p>
          <a:p>
            <a:pPr marL="514350" indent="-514350" algn="l">
              <a:buFont typeface="+mj-lt"/>
              <a:buAutoNum type="arabicPeriod"/>
            </a:pPr>
            <a:r>
              <a:rPr lang="en-US" dirty="0" err="1" smtClean="0">
                <a:solidFill>
                  <a:schemeClr val="tx1"/>
                </a:solidFill>
              </a:rPr>
              <a:t>penjelasan</a:t>
            </a:r>
            <a:r>
              <a:rPr lang="en-US" dirty="0" smtClean="0">
                <a:solidFill>
                  <a:schemeClr val="tx1"/>
                </a:solidFill>
              </a:rPr>
              <a:t> </a:t>
            </a:r>
            <a:r>
              <a:rPr lang="en-US" dirty="0" err="1" smtClean="0">
                <a:solidFill>
                  <a:schemeClr val="tx1"/>
                </a:solidFill>
              </a:rPr>
              <a:t>atas</a:t>
            </a:r>
            <a:r>
              <a:rPr lang="en-US" dirty="0" smtClean="0">
                <a:solidFill>
                  <a:schemeClr val="tx1"/>
                </a:solidFill>
              </a:rPr>
              <a:t> </a:t>
            </a:r>
            <a:r>
              <a:rPr lang="en-US" dirty="0" err="1" smtClean="0">
                <a:solidFill>
                  <a:schemeClr val="tx1"/>
                </a:solidFill>
              </a:rPr>
              <a:t>empat</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atas</a:t>
            </a:r>
            <a:endParaRPr lang="en-US" dirty="0" smtClean="0">
              <a:solidFill>
                <a:schemeClr val="tx1"/>
              </a:solidFill>
            </a:endParaRPr>
          </a:p>
          <a:p>
            <a:pPr marL="514350" indent="-514350" algn="l">
              <a:buFont typeface="+mj-lt"/>
              <a:buAutoNum type="arabicPeriod"/>
            </a:pPr>
            <a:r>
              <a:rPr lang="en-US" dirty="0" smtClean="0">
                <a:solidFill>
                  <a:schemeClr val="tx1"/>
                </a:solidFill>
              </a:rPr>
              <a:t>= no. 1, </a:t>
            </a:r>
            <a:r>
              <a:rPr lang="en-US" dirty="0" err="1" smtClean="0">
                <a:solidFill>
                  <a:schemeClr val="tx1"/>
                </a:solidFill>
              </a:rPr>
              <a:t>tetapi</a:t>
            </a:r>
            <a:r>
              <a:rPr lang="en-US" dirty="0" smtClean="0">
                <a:solidFill>
                  <a:schemeClr val="tx1"/>
                </a:solidFill>
              </a:rPr>
              <a:t> </a:t>
            </a:r>
            <a:r>
              <a:rPr lang="en-US" dirty="0" err="1" smtClean="0">
                <a:solidFill>
                  <a:schemeClr val="tx1"/>
                </a:solidFill>
              </a:rPr>
              <a:t>ditambah</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penerapan</a:t>
            </a:r>
            <a:r>
              <a:rPr lang="en-US" dirty="0" smtClean="0">
                <a:solidFill>
                  <a:schemeClr val="tx1"/>
                </a:solidFill>
              </a:rPr>
              <a:t> </a:t>
            </a:r>
            <a:r>
              <a:rPr lang="en-US" dirty="0" err="1" smtClean="0">
                <a:solidFill>
                  <a:schemeClr val="tx1"/>
                </a:solidFill>
              </a:rPr>
              <a:t>retrospektif</a:t>
            </a:r>
            <a:r>
              <a:rPr lang="en-US" dirty="0" smtClean="0">
                <a:solidFill>
                  <a:schemeClr val="tx1"/>
                </a:solidFill>
              </a:rPr>
              <a:t>, </a:t>
            </a:r>
            <a:r>
              <a:rPr lang="en-US" dirty="0" err="1" smtClean="0">
                <a:solidFill>
                  <a:schemeClr val="tx1"/>
                </a:solidFill>
              </a:rPr>
              <a:t>penyajian</a:t>
            </a:r>
            <a:r>
              <a:rPr lang="en-US" dirty="0" smtClean="0">
                <a:solidFill>
                  <a:schemeClr val="tx1"/>
                </a:solidFill>
              </a:rPr>
              <a:t> </a:t>
            </a:r>
            <a:r>
              <a:rPr lang="en-US" dirty="0" err="1" smtClean="0">
                <a:solidFill>
                  <a:schemeClr val="tx1"/>
                </a:solidFill>
              </a:rPr>
              <a:t>kembali</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reklasifikasi</a:t>
            </a:r>
            <a:r>
              <a:rPr lang="en-US" dirty="0" smtClean="0">
                <a:solidFill>
                  <a:schemeClr val="tx1"/>
                </a:solidFill>
              </a:rPr>
              <a:t> </a:t>
            </a:r>
          </a:p>
          <a:p>
            <a:pPr algn="l">
              <a:buFont typeface="Arial" pitchFamily="34" charset="0"/>
              <a:buChar cha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35FD0B47-492A-4E6D-8046-C3A400A729A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4000" dirty="0" smtClean="0"/>
              <a:t>CONTOH NERACA</a:t>
            </a:r>
            <a:endParaRPr lang="en-US" sz="4000" dirty="0"/>
          </a:p>
        </p:txBody>
      </p:sp>
      <p:graphicFrame>
        <p:nvGraphicFramePr>
          <p:cNvPr id="4" name="Content Placeholder 3"/>
          <p:cNvGraphicFramePr>
            <a:graphicFrameLocks noGrp="1"/>
          </p:cNvGraphicFramePr>
          <p:nvPr>
            <p:ph idx="1"/>
          </p:nvPr>
        </p:nvGraphicFramePr>
        <p:xfrm>
          <a:off x="228600" y="762000"/>
          <a:ext cx="8686800" cy="5933440"/>
        </p:xfrm>
        <a:graphic>
          <a:graphicData uri="http://schemas.openxmlformats.org/drawingml/2006/table">
            <a:tbl>
              <a:tblPr firstRow="1" bandRow="1">
                <a:tableStyleId>{5C22544A-7EE6-4342-B048-85BDC9FD1C3A}</a:tableStyleId>
              </a:tblPr>
              <a:tblGrid>
                <a:gridCol w="2654300"/>
                <a:gridCol w="1536700"/>
                <a:gridCol w="228600"/>
                <a:gridCol w="2819400"/>
                <a:gridCol w="1447800"/>
              </a:tblGrid>
              <a:tr h="370840">
                <a:tc gridSpan="5">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NERACA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5">
                  <a:txBody>
                    <a:bodyPr/>
                    <a:lstStyle/>
                    <a:p>
                      <a:pPr algn="ctr"/>
                      <a:r>
                        <a:rPr lang="en-US" dirty="0" smtClean="0"/>
                        <a:t>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b="1" dirty="0"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b="1" dirty="0" smtClean="0"/>
                        <a:t>KEWAJIBAN DAN EKUITAS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K</a:t>
                      </a:r>
                      <a:r>
                        <a:rPr lang="en-US" baseline="0" dirty="0" smtClean="0"/>
                        <a:t> a 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Dagang</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350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Piutang</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Pajak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Persediaan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430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Gaji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dirty="0" smtClean="0"/>
                        <a:t>Total </a:t>
                      </a:r>
                      <a:r>
                        <a:rPr lang="en-US" dirty="0" err="1" smtClean="0"/>
                        <a:t>Aset</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710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Lancar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600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Gedung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870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Bank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Pabrik</a:t>
                      </a:r>
                      <a:r>
                        <a:rPr lang="en-US" dirty="0" smtClean="0"/>
                        <a:t> </a:t>
                      </a:r>
                      <a:r>
                        <a:rPr lang="en-US" dirty="0" err="1" smtClean="0"/>
                        <a:t>dan</a:t>
                      </a:r>
                      <a:r>
                        <a:rPr lang="en-US" dirty="0" smtClean="0"/>
                        <a:t> </a:t>
                      </a:r>
                      <a:r>
                        <a:rPr lang="en-US" dirty="0" err="1" smtClean="0"/>
                        <a:t>Peralatan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err="1" smtClean="0"/>
                        <a:t>Utang</a:t>
                      </a:r>
                      <a:r>
                        <a:rPr lang="en-US" dirty="0" smtClean="0"/>
                        <a:t> </a:t>
                      </a:r>
                      <a:r>
                        <a:rPr lang="en-US" dirty="0" err="1" smtClean="0"/>
                        <a:t>Obligasi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200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Akumls</a:t>
                      </a:r>
                      <a:r>
                        <a:rPr lang="en-US" dirty="0" smtClean="0"/>
                        <a:t>. </a:t>
                      </a:r>
                      <a:r>
                        <a:rPr lang="en-US" dirty="0" err="1" smtClean="0"/>
                        <a:t>Penystn</a:t>
                      </a:r>
                      <a:r>
                        <a:rPr lang="en-US" dirty="0" smtClean="0"/>
                        <a:t>.</a:t>
                      </a:r>
                      <a:r>
                        <a:rPr lang="en-US" baseline="0" dirty="0" smtClean="0"/>
                        <a:t>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(470)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Utang</a:t>
                      </a:r>
                      <a:r>
                        <a:rPr lang="en-US" dirty="0" smtClean="0"/>
                        <a:t> </a:t>
                      </a:r>
                      <a:r>
                        <a:rPr lang="en-US" dirty="0" err="1" smtClean="0"/>
                        <a:t>Jangka</a:t>
                      </a:r>
                      <a:r>
                        <a:rPr lang="en-US" dirty="0" smtClean="0"/>
                        <a:t> </a:t>
                      </a:r>
                      <a:r>
                        <a:rPr lang="en-US" dirty="0" err="1" smtClean="0"/>
                        <a:t>Panjang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t>Total </a:t>
                      </a:r>
                      <a:r>
                        <a:rPr lang="en-US" dirty="0" err="1" smtClean="0"/>
                        <a:t>Aset</a:t>
                      </a:r>
                      <a:r>
                        <a:rPr lang="en-US" dirty="0" smtClean="0"/>
                        <a:t> </a:t>
                      </a:r>
                      <a:r>
                        <a:rPr lang="en-US" dirty="0" err="1" smtClean="0"/>
                        <a:t>Tetap</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1.500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Kewajiban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1.100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err="1" smtClean="0"/>
                        <a:t>Merk</a:t>
                      </a:r>
                      <a:r>
                        <a:rPr lang="en-US" dirty="0" smtClean="0"/>
                        <a:t> </a:t>
                      </a:r>
                      <a:r>
                        <a:rPr lang="en-US" dirty="0" err="1" smtClean="0"/>
                        <a:t>Dagang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dirty="0" smtClean="0"/>
                        <a:t>Paten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en-US" dirty="0" smtClean="0"/>
                        <a:t>Modal, Tuan </a:t>
                      </a:r>
                      <a:r>
                        <a:rPr lang="en-US" dirty="0" err="1" smtClean="0"/>
                        <a:t>Budiono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smtClean="0"/>
                        <a:t>1.300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dirty="0" smtClean="0"/>
                        <a:t>Total </a:t>
                      </a:r>
                      <a:r>
                        <a:rPr lang="en-US" dirty="0" err="1" smtClean="0"/>
                        <a:t>Aset</a:t>
                      </a:r>
                      <a:r>
                        <a:rPr lang="en-US" dirty="0" smtClean="0"/>
                        <a:t> </a:t>
                      </a:r>
                      <a:r>
                        <a:rPr lang="en-US" dirty="0" err="1" smtClean="0"/>
                        <a:t>Tak</a:t>
                      </a:r>
                      <a:r>
                        <a:rPr lang="en-US" dirty="0" smtClean="0"/>
                        <a:t> </a:t>
                      </a:r>
                      <a:r>
                        <a:rPr lang="en-US" dirty="0" err="1" smtClean="0"/>
                        <a:t>Berwujud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190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dirty="0" smtClean="0"/>
                        <a:t>Total </a:t>
                      </a:r>
                      <a:r>
                        <a:rPr lang="en-US" dirty="0" err="1" smtClean="0"/>
                        <a:t>Ekuitas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1.300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r"/>
                      <a:r>
                        <a:rPr lang="en-US" b="1" dirty="0" smtClean="0"/>
                        <a:t>Total </a:t>
                      </a:r>
                      <a:r>
                        <a:rPr lang="en-US" b="1" dirty="0" err="1" smtClean="0"/>
                        <a:t>Aset</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a:r>
                        <a:rPr lang="en-US" sz="1800" b="1" dirty="0" smtClean="0"/>
                        <a:t>Total </a:t>
                      </a:r>
                      <a:r>
                        <a:rPr lang="en-US" sz="1800" b="1" dirty="0" err="1" smtClean="0"/>
                        <a:t>Kewajiban</a:t>
                      </a:r>
                      <a:r>
                        <a:rPr lang="en-US" sz="1800" b="1" dirty="0" smtClean="0"/>
                        <a:t> &amp; </a:t>
                      </a:r>
                      <a:r>
                        <a:rPr lang="en-US" sz="1800" b="1" dirty="0" err="1" smtClean="0"/>
                        <a:t>Ekuitas</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1" dirty="0" smtClean="0"/>
                        <a:t>2.400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CONTOH LAPORAN LABA RUGI</a:t>
            </a:r>
            <a:br>
              <a:rPr lang="en-US" dirty="0" smtClean="0"/>
            </a:br>
            <a:endParaRPr lang="en-US" dirty="0"/>
          </a:p>
        </p:txBody>
      </p:sp>
      <p:graphicFrame>
        <p:nvGraphicFramePr>
          <p:cNvPr id="4" name="Content Placeholder 3"/>
          <p:cNvGraphicFramePr>
            <a:graphicFrameLocks noGrp="1"/>
          </p:cNvGraphicFramePr>
          <p:nvPr>
            <p:ph idx="1"/>
          </p:nvPr>
        </p:nvGraphicFramePr>
        <p:xfrm>
          <a:off x="152400" y="609600"/>
          <a:ext cx="8686800" cy="6217920"/>
        </p:xfrm>
        <a:graphic>
          <a:graphicData uri="http://schemas.openxmlformats.org/drawingml/2006/table">
            <a:tbl>
              <a:tblPr firstRow="1" bandRow="1">
                <a:tableStyleId>{5C22544A-7EE6-4342-B048-85BDC9FD1C3A}</a:tableStyleId>
              </a:tblPr>
              <a:tblGrid>
                <a:gridCol w="5334000"/>
                <a:gridCol w="1752600"/>
                <a:gridCol w="1600200"/>
              </a:tblGrid>
              <a:tr h="322729">
                <a:tc gridSpan="3">
                  <a:txBody>
                    <a:bodyPr/>
                    <a:lstStyle/>
                    <a:p>
                      <a:pPr algn="ctr"/>
                      <a:r>
                        <a:rPr lang="en-US" dirty="0" smtClean="0">
                          <a:solidFill>
                            <a:schemeClr val="tx1"/>
                          </a:solidFill>
                        </a:rPr>
                        <a:t>U.D. BUDI-ONO</a:t>
                      </a:r>
                      <a:endParaRPr lang="en-US" dirty="0">
                        <a:solidFill>
                          <a:schemeClr val="tx1"/>
                        </a:solidFill>
                      </a:endParaRPr>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smtClean="0"/>
                        <a:t>LAPORAN LABA RUGI (Rp000.000)</a:t>
                      </a:r>
                      <a:endParaRPr lang="en-US" dirty="0"/>
                    </a:p>
                  </a:txBody>
                  <a:tcPr>
                    <a:solidFill>
                      <a:schemeClr val="bg1"/>
                    </a:solidFill>
                  </a:tcPr>
                </a:tc>
                <a:tc hMerge="1">
                  <a:txBody>
                    <a:bodyPr/>
                    <a:lstStyle/>
                    <a:p>
                      <a:endParaRPr lang="en-US" dirty="0"/>
                    </a:p>
                  </a:txBody>
                  <a:tcPr/>
                </a:tc>
                <a:tc hMerge="1">
                  <a:txBody>
                    <a:bodyPr/>
                    <a:lstStyle/>
                    <a:p>
                      <a:endParaRPr lang="en-US" dirty="0"/>
                    </a:p>
                  </a:txBody>
                  <a:tcPr/>
                </a:tc>
              </a:tr>
              <a:tr h="322729">
                <a:tc gridSpan="3">
                  <a:txBody>
                    <a:bodyPr/>
                    <a:lstStyle/>
                    <a:p>
                      <a:pPr algn="ctr"/>
                      <a:r>
                        <a:rPr lang="en-US" dirty="0" err="1" smtClean="0"/>
                        <a:t>Unt</a:t>
                      </a:r>
                      <a:r>
                        <a:rPr lang="en-US" dirty="0" smtClean="0"/>
                        <a:t> </a:t>
                      </a:r>
                      <a:r>
                        <a:rPr lang="en-US" dirty="0" err="1" smtClean="0"/>
                        <a:t>Periode</a:t>
                      </a:r>
                      <a:r>
                        <a:rPr lang="en-US" dirty="0" smtClean="0"/>
                        <a:t> </a:t>
                      </a:r>
                      <a:r>
                        <a:rPr lang="en-US" dirty="0" err="1" smtClean="0"/>
                        <a:t>yg</a:t>
                      </a:r>
                      <a:r>
                        <a:rPr lang="en-US" dirty="0" smtClean="0"/>
                        <a:t> </a:t>
                      </a:r>
                      <a:r>
                        <a:rPr lang="en-US" dirty="0" err="1" smtClean="0"/>
                        <a:t>berakhir</a:t>
                      </a:r>
                      <a:r>
                        <a:rPr lang="en-US" dirty="0" smtClean="0"/>
                        <a:t> 31 </a:t>
                      </a:r>
                      <a:r>
                        <a:rPr lang="en-US" dirty="0" err="1" smtClean="0"/>
                        <a:t>Desember</a:t>
                      </a:r>
                      <a:r>
                        <a:rPr lang="en-US" dirty="0" smtClean="0"/>
                        <a:t> 2009</a:t>
                      </a:r>
                      <a:endParaRPr lang="en-US" dirty="0"/>
                    </a:p>
                  </a:txBody>
                  <a:tcP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tc>
                <a:tc hMerge="1">
                  <a:txBody>
                    <a:bodyPr/>
                    <a:lstStyle/>
                    <a:p>
                      <a:endParaRPr lang="en-US" dirty="0"/>
                    </a:p>
                  </a:txBody>
                  <a:tcPr/>
                </a:tc>
              </a:tr>
              <a:tr h="322729">
                <a:tc>
                  <a:txBody>
                    <a:bodyPr/>
                    <a:lstStyle/>
                    <a:p>
                      <a:r>
                        <a:rPr lang="en-US" b="0" dirty="0" err="1" smtClean="0"/>
                        <a:t>Pendapatan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950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Harga</a:t>
                      </a:r>
                      <a:r>
                        <a:rPr lang="en-US" b="0" dirty="0" smtClean="0"/>
                        <a:t> </a:t>
                      </a:r>
                      <a:r>
                        <a:rPr lang="en-US" b="0" dirty="0" err="1" smtClean="0"/>
                        <a:t>Pokok</a:t>
                      </a:r>
                      <a:r>
                        <a:rPr lang="en-US" b="0" dirty="0" smtClean="0"/>
                        <a:t> </a:t>
                      </a:r>
                      <a:r>
                        <a:rPr lang="en-US" b="0" dirty="0" err="1" smtClean="0"/>
                        <a:t>Penjualan</a:t>
                      </a:r>
                      <a:r>
                        <a:rPr lang="en-US" b="0" dirty="0" smtClean="0"/>
                        <a:t> (HPP)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(325)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Kotor</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625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r>
                        <a:rPr lang="en-US" b="0" dirty="0" err="1" smtClean="0"/>
                        <a:t>Biaya</a:t>
                      </a:r>
                      <a:r>
                        <a:rPr lang="en-US" b="0" dirty="0" smtClean="0"/>
                        <a:t> </a:t>
                      </a:r>
                      <a:r>
                        <a:rPr lang="en-US" b="0" dirty="0" err="1" smtClean="0"/>
                        <a:t>Iklan</a:t>
                      </a:r>
                      <a:r>
                        <a:rPr lang="en-US" b="0" dirty="0" smtClean="0"/>
                        <a:t> </a:t>
                      </a:r>
                      <a:r>
                        <a:rPr lang="en-US" b="0" dirty="0" err="1" smtClean="0"/>
                        <a:t>dan</a:t>
                      </a:r>
                      <a:r>
                        <a:rPr lang="en-US" b="0" dirty="0" smtClean="0"/>
                        <a:t> </a:t>
                      </a:r>
                      <a:r>
                        <a:rPr lang="en-US" b="0" dirty="0" err="1" smtClean="0"/>
                        <a:t>Promosi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60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Gaji</a:t>
                      </a:r>
                      <a:r>
                        <a:rPr lang="en-US" b="0" dirty="0" smtClean="0"/>
                        <a:t> Sales Person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130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Supplies </a:t>
                      </a:r>
                      <a:r>
                        <a:rPr lang="en-US" b="0" dirty="0" err="1" smtClean="0"/>
                        <a:t>Toko</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smtClean="0"/>
                        <a:t>Total </a:t>
                      </a:r>
                      <a:r>
                        <a:rPr lang="en-US" b="0" dirty="0" err="1" smtClean="0"/>
                        <a:t>Biaya</a:t>
                      </a:r>
                      <a:r>
                        <a:rPr lang="en-US" b="0" dirty="0" smtClean="0"/>
                        <a:t> </a:t>
                      </a:r>
                      <a:r>
                        <a:rPr lang="en-US" b="0" dirty="0" err="1" smtClean="0"/>
                        <a:t>Promosi</a:t>
                      </a:r>
                      <a:r>
                        <a:rPr lang="en-US" b="0" dirty="0" smtClean="0"/>
                        <a:t> </a:t>
                      </a:r>
                      <a:r>
                        <a:rPr lang="en-US" b="0" dirty="0" err="1" smtClean="0"/>
                        <a:t>dan</a:t>
                      </a:r>
                      <a:r>
                        <a:rPr lang="en-US" b="0" dirty="0" smtClean="0"/>
                        <a:t> </a:t>
                      </a:r>
                      <a:r>
                        <a:rPr lang="en-US" b="0" dirty="0" err="1" smtClean="0"/>
                        <a:t>Penjualan</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Administrasi</a:t>
                      </a:r>
                      <a:r>
                        <a:rPr lang="en-US" b="0" dirty="0" smtClean="0"/>
                        <a:t> </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70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Biaya</a:t>
                      </a:r>
                      <a:r>
                        <a:rPr lang="en-US" b="0" dirty="0" smtClean="0"/>
                        <a:t> </a:t>
                      </a:r>
                      <a:r>
                        <a:rPr lang="en-US" b="0" dirty="0" err="1" smtClean="0"/>
                        <a:t>Gaji</a:t>
                      </a:r>
                      <a:r>
                        <a:rPr lang="en-US" b="0" dirty="0" smtClean="0"/>
                        <a:t> </a:t>
                      </a:r>
                      <a:r>
                        <a:rPr lang="en-US" b="0" dirty="0" err="1" smtClean="0"/>
                        <a:t>Karyawan</a:t>
                      </a:r>
                      <a:r>
                        <a:rPr lang="en-US" b="0" dirty="0" smtClean="0"/>
                        <a:t> </a:t>
                      </a:r>
                      <a:r>
                        <a:rPr lang="en-US" b="0" dirty="0" err="1" smtClean="0"/>
                        <a:t>Administrasi</a:t>
                      </a:r>
                      <a:endParaRPr lang="en-US" b="0"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110</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Biaya</a:t>
                      </a:r>
                      <a:r>
                        <a:rPr lang="en-US" b="0" dirty="0" smtClean="0"/>
                        <a:t> </a:t>
                      </a:r>
                      <a:r>
                        <a:rPr lang="en-US" b="0" dirty="0" err="1" smtClean="0"/>
                        <a:t>Depresiasi</a:t>
                      </a:r>
                      <a:r>
                        <a:rPr lang="en-US" b="0" dirty="0" smtClean="0"/>
                        <a:t> </a:t>
                      </a:r>
                      <a:r>
                        <a:rPr lang="en-US" b="0" dirty="0" err="1" smtClean="0"/>
                        <a:t>Aset</a:t>
                      </a:r>
                      <a:r>
                        <a:rPr lang="en-US" b="0" dirty="0" smtClean="0"/>
                        <a:t> </a:t>
                      </a:r>
                      <a:r>
                        <a:rPr lang="en-US" b="0" dirty="0" err="1" smtClean="0"/>
                        <a:t>Tetap</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35</a:t>
                      </a: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smtClean="0"/>
                        <a:t>Total </a:t>
                      </a:r>
                      <a:r>
                        <a:rPr lang="en-US" b="0" dirty="0" err="1" smtClean="0"/>
                        <a:t>Biaya</a:t>
                      </a:r>
                      <a:r>
                        <a:rPr lang="en-US" b="0" dirty="0" smtClean="0"/>
                        <a:t> </a:t>
                      </a:r>
                      <a:r>
                        <a:rPr lang="en-US" b="0" dirty="0" err="1" smtClean="0"/>
                        <a:t>Administrasi</a:t>
                      </a:r>
                      <a:r>
                        <a:rPr lang="en-US" b="0" dirty="0" smtClean="0"/>
                        <a:t> </a:t>
                      </a:r>
                      <a:r>
                        <a:rPr lang="en-US" b="0" dirty="0" err="1" smtClean="0"/>
                        <a:t>dan</a:t>
                      </a:r>
                      <a:r>
                        <a:rPr lang="en-US" b="0" dirty="0" smtClean="0"/>
                        <a:t> </a:t>
                      </a:r>
                      <a:r>
                        <a:rPr lang="en-US" b="0" dirty="0" err="1" smtClean="0"/>
                        <a:t>Umum</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Operasi</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205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l"/>
                      <a:r>
                        <a:rPr lang="en-US" b="0" dirty="0" err="1" smtClean="0"/>
                        <a:t>Pajak</a:t>
                      </a:r>
                      <a:r>
                        <a:rPr lang="en-US" b="0" dirty="0" smtClean="0"/>
                        <a:t> </a:t>
                      </a:r>
                      <a:r>
                        <a:rPr lang="en-US" b="0" dirty="0" err="1" smtClean="0"/>
                        <a:t>Penghasilan</a:t>
                      </a:r>
                      <a:r>
                        <a:rPr lang="en-US" b="0" dirty="0" smtClean="0"/>
                        <a:t> (</a:t>
                      </a:r>
                      <a:r>
                        <a:rPr lang="en-US" b="0" dirty="0" err="1" smtClean="0"/>
                        <a:t>PPh</a:t>
                      </a:r>
                      <a:r>
                        <a:rPr lang="en-US" b="0" dirty="0" smtClean="0"/>
                        <a:t>)</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(15)</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2729">
                <a:tc>
                  <a:txBody>
                    <a:bodyPr/>
                    <a:lstStyle/>
                    <a:p>
                      <a:pPr algn="r"/>
                      <a:r>
                        <a:rPr lang="en-US" b="0" dirty="0" err="1" smtClean="0"/>
                        <a:t>Laba</a:t>
                      </a:r>
                      <a:r>
                        <a:rPr lang="en-US" b="0" dirty="0" smtClean="0"/>
                        <a:t> </a:t>
                      </a:r>
                      <a:r>
                        <a:rPr lang="en-US" b="0" dirty="0" err="1" smtClean="0"/>
                        <a:t>Bersih</a:t>
                      </a:r>
                      <a:endParaRPr lang="en-US" b="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US"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b="0" dirty="0" smtClean="0"/>
                        <a:t>190</a:t>
                      </a:r>
                      <a:endParaRPr lang="en-US" b="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35FD0B47-492A-4E6D-8046-C3A400A729A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1310</Words>
  <Application>Microsoft Office PowerPoint</Application>
  <PresentationFormat>On-screen Show (4:3)</PresentationFormat>
  <Paragraphs>328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PROGRAM SUBSIDI INSENTIF PENINGKATAN MUTU  WAJIB BELAJAR TAHUN 2010   PENINGKATAN MUTU GURU BAGI GURU SMK DI GUNUNG KIDUL  BIDANG AKUNTANSI</vt:lpstr>
      <vt:lpstr>SIKLUS AKUNTANSI PERUSAHAAN DAGANG</vt:lpstr>
      <vt:lpstr>BEBERAPA AKUN DLM PERUSAHAN DAGANG</vt:lpstr>
      <vt:lpstr>Dalam Akt Perush Dagang ada: - Syarat Pembayaran (remember: 2/10, n/30) - Syarat Penyerahan (remember: FOB-shipping   point dan FOB-destination)  Contoh: Tgl 4 Des 2009, PT ABADI membeli barang dagangan dari PT BAGUS sebesar Rp10.000.000,00, dengan termin 2/10, n/30, FOB-shipping point. Tgl. 5 Des 2009, PT ABADI membayar biaya angkut pembelian Rp500.000,00 kepada PT DHL. Tgl 11 Des 2009 , PT ABADI melunasi transaksi tgl 4 Des. Buatlah jurnal pada PT ABADI dan PT BAGUS!</vt:lpstr>
      <vt:lpstr>Pencatatan HPP dilakukan pada saat penutupan pembukuan (metode fisik/periodik) atau pada setiap transaksi (metode perpetual/buku)</vt:lpstr>
      <vt:lpstr>Hasil dari proses akuntansi adalah LAPORAN KEUANGAN yang bertujuan menyediakan informasi yang menyangkut: 1. Lap. Posisi Keuangan (Neraca), 2. Lap. Laba Rugi Komprehensif, 3. Lap. Perubahan Ekuitas, 4. Lap. Arus Kas, 5. Catatan Atas Laporan Keuangan, 6. Lap. posisi keuangan awal periode komparatif sajian akibat penerapan retrospektif, penyajian kembali, atau reklasifikasi pos-pos lap. keu. </vt:lpstr>
      <vt:lpstr>KONTEN LAPORAN KEUANGAN</vt:lpstr>
      <vt:lpstr>CONTOH NERACA</vt:lpstr>
      <vt:lpstr>CONTOH LAPORAN LABA RUGI </vt:lpstr>
      <vt:lpstr>CONTOH LAPORAN ARUS KAS </vt:lpstr>
      <vt:lpstr>CONTOH LAP. PERUBAHAN MODAL </vt:lpstr>
      <vt:lpstr>KETERKAITAN EMPAT LAPORAN TSB  </vt:lpstr>
      <vt:lpstr>Karakteristik Kualitatif Lap. Keu.</vt:lpstr>
      <vt:lpstr>Asumsi Laporan Keuangan</vt:lpstr>
      <vt:lpstr>KAS dan BANK</vt:lpstr>
      <vt:lpstr>Metode Pengelolaan Dana Kas Kecil</vt:lpstr>
      <vt:lpstr>REKONSILIASI BANK</vt:lpstr>
      <vt:lpstr>PERSEDIAAN</vt:lpstr>
      <vt:lpstr>PERSEDIAAN (LANJUTAN 1)</vt:lpstr>
      <vt:lpstr>PERSEDIAAN (LANJUTAN 2)</vt:lpstr>
      <vt:lpstr>PERSEDIAAN (LANJUTAN 3)</vt:lpstr>
      <vt:lpstr>ASET TETAP</vt:lpstr>
      <vt:lpstr>ASET TETAP (LANJUTAN 1)</vt:lpstr>
      <vt:lpstr>ASET TETAP (LANJUTAN 2)</vt:lpstr>
      <vt:lpstr>ASET TETAP (LANJUTAN 3)</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SUBSIDI INSENTIF PENINGKATAN MUTU  WAJIB BELAJAR TAHUN 2010   PENINGKATAN MUTU GURU BAGI GURU SMK DI GUNUNG KIDUL  BIDANG AKUNTANSI</dc:title>
  <dc:creator>UNY</dc:creator>
  <cp:lastModifiedBy>UNY</cp:lastModifiedBy>
  <cp:revision>55</cp:revision>
  <dcterms:created xsi:type="dcterms:W3CDTF">2010-12-12T19:58:22Z</dcterms:created>
  <dcterms:modified xsi:type="dcterms:W3CDTF">2011-07-26T08:07:42Z</dcterms:modified>
</cp:coreProperties>
</file>