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3" r:id="rId6"/>
    <p:sldId id="265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ABFFD-1ECD-4E98-92C0-788B317428FB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1F7A0-7D3E-4A0B-8402-97D9B7B598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1F7A0-7D3E-4A0B-8402-97D9B7B598C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00F8-1682-43A9-BEAD-39FDC9018B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8FC0-653E-4DCC-AEC2-FFC788C5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928688" y="17859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Le </a:t>
            </a:r>
            <a:r>
              <a:rPr lang="en-US" dirty="0" err="1" smtClean="0">
                <a:latin typeface="Bodoni MT Black" pitchFamily="18" charset="0"/>
              </a:rPr>
              <a:t>groupe</a:t>
            </a:r>
            <a:r>
              <a:rPr lang="en-US" dirty="0" smtClean="0">
                <a:latin typeface="Bodoni MT Black" pitchFamily="18" charset="0"/>
              </a:rPr>
              <a:t> </a:t>
            </a:r>
            <a:r>
              <a:rPr lang="en-US" dirty="0" err="1" smtClean="0">
                <a:latin typeface="Bodoni MT Black" pitchFamily="18" charset="0"/>
              </a:rPr>
              <a:t>Prepositionnel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38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smtClean="0">
                <a:solidFill>
                  <a:srgbClr val="C00000"/>
                </a:solidFill>
                <a:latin typeface="Britannic Bold" pitchFamily="34" charset="0"/>
              </a:rPr>
              <a:t>Présenté par :</a:t>
            </a:r>
          </a:p>
          <a:p>
            <a:pPr algn="r" eaLnBrk="1" hangingPunct="1">
              <a:spcBef>
                <a:spcPct val="0"/>
              </a:spcBef>
            </a:pPr>
            <a:r>
              <a:rPr lang="en-US" smtClean="0">
                <a:solidFill>
                  <a:srgbClr val="C00000"/>
                </a:solidFill>
                <a:latin typeface="Britannic Bold" pitchFamily="34" charset="0"/>
              </a:rPr>
              <a:t>Siti Perdi Rahayu, M.Hum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2000" smtClean="0">
                <a:solidFill>
                  <a:srgbClr val="7030A0"/>
                </a:solidFill>
                <a:latin typeface="Britannic Bold" pitchFamily="34" charset="0"/>
              </a:rPr>
              <a:t>Pendidikan Bahasa Prancis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2000" smtClean="0">
                <a:solidFill>
                  <a:srgbClr val="7030A0"/>
                </a:solidFill>
                <a:latin typeface="Britannic Bold" pitchFamily="34" charset="0"/>
              </a:rPr>
              <a:t>FBS UNY 2012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928688" y="1295400"/>
            <a:ext cx="7772400" cy="4038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latin typeface="Bodoni MT Black" pitchFamily="18" charset="0"/>
              </a:rPr>
              <a:t>Merci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sz="1800" dirty="0" err="1" smtClean="0">
                <a:latin typeface="Berlin Sans FB" pitchFamily="34" charset="0"/>
              </a:rPr>
              <a:t>Materi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ini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materi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kuliah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Syntaxe</a:t>
            </a:r>
            <a:r>
              <a:rPr lang="en-US" sz="1800" dirty="0" smtClean="0">
                <a:latin typeface="Berlin Sans FB" pitchFamily="34" charset="0"/>
              </a:rPr>
              <a:t> du </a:t>
            </a:r>
            <a:r>
              <a:rPr lang="en-US" sz="1800" dirty="0" err="1" smtClean="0">
                <a:latin typeface="Berlin Sans FB" pitchFamily="34" charset="0"/>
              </a:rPr>
              <a:t>Français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38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>
                <a:latin typeface="Bodoni MT Black" pitchFamily="18" charset="0"/>
              </a:rPr>
              <a:t>(1) Le </a:t>
            </a:r>
            <a:r>
              <a:rPr lang="en-US" dirty="0" err="1" smtClean="0">
                <a:latin typeface="Bodoni MT Black" pitchFamily="18" charset="0"/>
              </a:rPr>
              <a:t>groupe</a:t>
            </a:r>
            <a:r>
              <a:rPr lang="en-US" dirty="0" smtClean="0">
                <a:latin typeface="Bodoni MT Black" pitchFamily="18" charset="0"/>
              </a:rPr>
              <a:t> </a:t>
            </a:r>
            <a:r>
              <a:rPr lang="en-US" dirty="0" err="1" smtClean="0">
                <a:latin typeface="Bodoni MT Black" pitchFamily="18" charset="0"/>
              </a:rPr>
              <a:t>Prepositionnel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>
                <a:latin typeface="Bodoni MT Black" pitchFamily="18" charset="0"/>
              </a:rPr>
              <a:t>(GP)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8153400" cy="44958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2971800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2895600"/>
            <a:ext cx="1219200" cy="990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GP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6600" y="2819400"/>
            <a:ext cx="19812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 Black" pitchFamily="34" charset="0"/>
              </a:rPr>
              <a:t>Une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 Black" pitchFamily="34" charset="0"/>
              </a:rPr>
              <a:t>préposition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24600" y="2895600"/>
            <a:ext cx="2133600" cy="838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GN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5486400" y="3048000"/>
            <a:ext cx="381000" cy="381000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qual 17"/>
          <p:cNvSpPr/>
          <p:nvPr/>
        </p:nvSpPr>
        <p:spPr>
          <a:xfrm>
            <a:off x="2514600" y="3048000"/>
            <a:ext cx="457200" cy="533400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4648200"/>
            <a:ext cx="8077200" cy="144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Le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Jardinier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sort les plants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de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leur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Châssis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dans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serre</a:t>
            </a:r>
            <a:endParaRPr lang="en-US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71600" y="6019800"/>
            <a:ext cx="11430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Arial Black" pitchFamily="34" charset="0"/>
              </a:rPr>
              <a:t>GP</a:t>
            </a:r>
            <a:endParaRPr lang="en-US" sz="20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4600" y="5638800"/>
            <a:ext cx="11430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GP</a:t>
            </a:r>
            <a:endParaRPr lang="en-US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1752601" y="5791200"/>
            <a:ext cx="152400" cy="228600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781800" y="5334000"/>
            <a:ext cx="152400" cy="228600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>
                <a:latin typeface="Bodoni MT Black" pitchFamily="18" charset="0"/>
              </a:rPr>
              <a:t>Le </a:t>
            </a:r>
            <a:r>
              <a:rPr lang="en-US" dirty="0" err="1" smtClean="0">
                <a:latin typeface="Bodoni MT Black" pitchFamily="18" charset="0"/>
              </a:rPr>
              <a:t>groupe</a:t>
            </a:r>
            <a:r>
              <a:rPr lang="en-US" dirty="0" smtClean="0">
                <a:latin typeface="Bodoni MT Black" pitchFamily="18" charset="0"/>
              </a:rPr>
              <a:t> </a:t>
            </a:r>
            <a:r>
              <a:rPr lang="en-US" dirty="0" err="1" smtClean="0">
                <a:latin typeface="Bodoni MT Black" pitchFamily="18" charset="0"/>
              </a:rPr>
              <a:t>Prepositionnel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153400" cy="51816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4400" dirty="0" smtClean="0">
                <a:solidFill>
                  <a:srgbClr val="7030A0"/>
                </a:solidFill>
                <a:latin typeface="Britannic Bold" pitchFamily="34" charset="0"/>
              </a:rPr>
              <a:t>GP</a:t>
            </a: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19200" y="2971800"/>
            <a:ext cx="2971800" cy="9906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</a:rPr>
              <a:t>Constituants</a:t>
            </a:r>
            <a:r>
              <a:rPr lang="en-US" sz="2400" dirty="0" smtClean="0">
                <a:latin typeface="Berlin Sans FB Demi" pitchFamily="34" charset="0"/>
              </a:rPr>
              <a:t> du GV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10200" y="2895600"/>
            <a:ext cx="2971800" cy="990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Berlin Sans FB Demi" pitchFamily="34" charset="0"/>
              </a:rPr>
              <a:t>Constituants</a:t>
            </a:r>
            <a:r>
              <a:rPr lang="en-US" sz="2800" dirty="0" smtClean="0">
                <a:latin typeface="Berlin Sans FB Demi" pitchFamily="34" charset="0"/>
              </a:rPr>
              <a:t>  de la phrase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4" name="Left-Right-Up Arrow 13"/>
          <p:cNvSpPr/>
          <p:nvPr/>
        </p:nvSpPr>
        <p:spPr>
          <a:xfrm>
            <a:off x="4419600" y="2590800"/>
            <a:ext cx="762000" cy="1143000"/>
          </a:xfrm>
          <a:prstGeom prst="leftRight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5105400"/>
            <a:ext cx="3810000" cy="9906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ritannic Bold" pitchFamily="34" charset="0"/>
              </a:rPr>
              <a:t>Il </a:t>
            </a:r>
            <a:r>
              <a:rPr lang="en-US" sz="2800" dirty="0" err="1" smtClean="0">
                <a:latin typeface="Britannic Bold" pitchFamily="34" charset="0"/>
              </a:rPr>
              <a:t>obéit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Britannic Bold" pitchFamily="34" charset="0"/>
              </a:rPr>
              <a:t>à </a:t>
            </a:r>
            <a:r>
              <a:rPr lang="en-US" sz="2800" dirty="0" err="1" smtClean="0">
                <a:solidFill>
                  <a:srgbClr val="FFC000"/>
                </a:solidFill>
                <a:latin typeface="Britannic Bold" pitchFamily="34" charset="0"/>
              </a:rPr>
              <a:t>ses</a:t>
            </a:r>
            <a:r>
              <a:rPr lang="en-US" sz="2800" dirty="0" smtClean="0">
                <a:solidFill>
                  <a:srgbClr val="FFC000"/>
                </a:solidFill>
                <a:latin typeface="Britannic Bold" pitchFamily="34" charset="0"/>
              </a:rPr>
              <a:t> parents</a:t>
            </a:r>
            <a:endParaRPr lang="en-US" sz="2800" dirty="0">
              <a:solidFill>
                <a:srgbClr val="FFC000"/>
              </a:solidFill>
              <a:latin typeface="Britannic Bol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0" y="5029200"/>
            <a:ext cx="38100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ritannic Bold" pitchFamily="34" charset="0"/>
              </a:rPr>
              <a:t>L’agent</a:t>
            </a:r>
            <a:r>
              <a:rPr lang="en-US" sz="2000" dirty="0" smtClean="0">
                <a:latin typeface="Britannic Bold" pitchFamily="34" charset="0"/>
              </a:rPr>
              <a:t> </a:t>
            </a:r>
            <a:r>
              <a:rPr lang="en-US" sz="2000" dirty="0" err="1" smtClean="0">
                <a:latin typeface="Britannic Bold" pitchFamily="34" charset="0"/>
              </a:rPr>
              <a:t>gesticule</a:t>
            </a:r>
            <a:r>
              <a:rPr lang="en-US" sz="2000" dirty="0" smtClean="0">
                <a:latin typeface="Britannic Bold" pitchFamily="34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Britannic Bold" pitchFamily="34" charset="0"/>
              </a:rPr>
              <a:t>au </a:t>
            </a:r>
            <a:r>
              <a:rPr lang="en-US" sz="2000" dirty="0" err="1" smtClean="0">
                <a:solidFill>
                  <a:srgbClr val="C00000"/>
                </a:solidFill>
                <a:latin typeface="Britannic Bold" pitchFamily="34" charset="0"/>
              </a:rPr>
              <a:t>carrefour</a:t>
            </a:r>
            <a:endParaRPr lang="en-US" sz="2000" dirty="0">
              <a:solidFill>
                <a:srgbClr val="C00000"/>
              </a:solidFill>
              <a:latin typeface="Britannic Bold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2514600" y="4114800"/>
            <a:ext cx="381000" cy="838200"/>
          </a:xfrm>
          <a:prstGeom prst="downArrow">
            <a:avLst>
              <a:gd name="adj1" fmla="val 50000"/>
              <a:gd name="adj2" fmla="val 4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629400" y="4114800"/>
            <a:ext cx="381000" cy="838200"/>
          </a:xfrm>
          <a:prstGeom prst="downArrow">
            <a:avLst>
              <a:gd name="adj1" fmla="val 50000"/>
              <a:gd name="adj2" fmla="val 4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/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sz="3600" dirty="0" err="1" smtClean="0">
                <a:latin typeface="Berlin Sans FB Demi" pitchFamily="34" charset="0"/>
              </a:rPr>
              <a:t>L’arbre</a:t>
            </a:r>
            <a:r>
              <a:rPr lang="en-US" sz="3600" dirty="0" smtClean="0">
                <a:latin typeface="Berlin Sans FB Demi" pitchFamily="34" charset="0"/>
              </a:rPr>
              <a:t>  </a:t>
            </a:r>
            <a:br>
              <a:rPr lang="en-US" sz="3600" dirty="0" smtClean="0">
                <a:latin typeface="Berlin Sans FB Demi" pitchFamily="34" charset="0"/>
              </a:rPr>
            </a:br>
            <a:r>
              <a:rPr lang="en-US" sz="3600" dirty="0" smtClean="0">
                <a:latin typeface="Berlin Sans FB Demi" pitchFamily="34" charset="0"/>
              </a:rPr>
              <a:t>du </a:t>
            </a:r>
            <a:r>
              <a:rPr lang="en-US" sz="3600" dirty="0" err="1" smtClean="0">
                <a:latin typeface="Berlin Sans FB Demi" pitchFamily="34" charset="0"/>
              </a:rPr>
              <a:t>groupe</a:t>
            </a: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Prépositionnel</a:t>
            </a: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dans</a:t>
            </a: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une</a:t>
            </a:r>
            <a:r>
              <a:rPr lang="en-US" sz="3600" dirty="0" smtClean="0">
                <a:latin typeface="Berlin Sans FB Demi" pitchFamily="34" charset="0"/>
              </a:rPr>
              <a:t> phrase</a:t>
            </a:r>
          </a:p>
        </p:txBody>
      </p:sp>
      <p:sp>
        <p:nvSpPr>
          <p:cNvPr id="2053" name="Subtitle 4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				 P</a:t>
            </a:r>
            <a:endParaRPr lang="en-US" sz="36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1905000" y="2057400"/>
            <a:ext cx="1676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19200" y="3505200"/>
            <a:ext cx="533400" cy="457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866900" y="3543300"/>
            <a:ext cx="6096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362700" y="3543300"/>
            <a:ext cx="5334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562600" y="47244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991100" y="4762500"/>
            <a:ext cx="4572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3400" y="3505200"/>
            <a:ext cx="762000" cy="609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696097" y="3696097"/>
            <a:ext cx="533400" cy="1516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086100" y="3695700"/>
            <a:ext cx="685800" cy="152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7239000" y="3505200"/>
            <a:ext cx="5334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4114800" y="2133600"/>
            <a:ext cx="25908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429000" y="2590800"/>
            <a:ext cx="762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47800" y="3048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05200" y="29718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53200" y="2895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Berlin Sans FB Demi" pitchFamily="34" charset="0"/>
              </a:rPr>
              <a:t>GP</a:t>
            </a:r>
            <a:endParaRPr lang="en-US" sz="2400" dirty="0">
              <a:solidFill>
                <a:srgbClr val="008000"/>
              </a:solidFill>
              <a:latin typeface="Berlin Sans FB Demi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054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Berlin Sans FB Demi" pitchFamily="34" charset="0"/>
              </a:rPr>
              <a:t>GP</a:t>
            </a:r>
            <a:endParaRPr lang="en-US" sz="2400" dirty="0">
              <a:solidFill>
                <a:srgbClr val="008000"/>
              </a:solidFill>
              <a:latin typeface="Berlin Sans FB Demi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71800" y="42672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962400" y="4267200"/>
            <a:ext cx="9906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(GN)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812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58000" y="5181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91000" y="51054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05200" y="5105400"/>
            <a:ext cx="6096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15200" y="41148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172200" y="40386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prep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7200900" y="4686300"/>
            <a:ext cx="4572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4381500" y="4838700"/>
            <a:ext cx="3048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3962400" y="47244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7696200" y="47244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800600" y="51816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prep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15000" y="5181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382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772400" y="5181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571500" y="5372100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1715294" y="5295106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2591594" y="5409406"/>
            <a:ext cx="1219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3429794" y="57904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4191794" y="5791200"/>
            <a:ext cx="456406" cy="79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4915694" y="5828506"/>
            <a:ext cx="533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5372894" y="5980906"/>
            <a:ext cx="381000" cy="3063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934994" y="57904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7925594" y="57904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990600" y="6248400"/>
            <a:ext cx="800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</a:rPr>
              <a:t>Le             </a:t>
            </a:r>
            <a:r>
              <a:rPr lang="en-US" b="1" dirty="0" err="1" smtClean="0">
                <a:solidFill>
                  <a:srgbClr val="7030A0"/>
                </a:solidFill>
              </a:rPr>
              <a:t>boxeur</a:t>
            </a:r>
            <a:r>
              <a:rPr lang="en-US" b="1" dirty="0" smtClean="0">
                <a:solidFill>
                  <a:srgbClr val="7030A0"/>
                </a:solidFill>
              </a:rPr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porte</a:t>
            </a:r>
            <a:r>
              <a:rPr lang="en-US" b="1" dirty="0" smtClean="0">
                <a:solidFill>
                  <a:srgbClr val="7030A0"/>
                </a:solidFill>
              </a:rPr>
              <a:t>   un        coup         </a:t>
            </a:r>
            <a:r>
              <a:rPr lang="en-US" b="1" dirty="0" smtClean="0">
                <a:solidFill>
                  <a:srgbClr val="008000"/>
                </a:solidFill>
              </a:rPr>
              <a:t>à  son  </a:t>
            </a:r>
            <a:r>
              <a:rPr lang="en-US" b="1" dirty="0" err="1" smtClean="0">
                <a:solidFill>
                  <a:srgbClr val="008000"/>
                </a:solidFill>
              </a:rPr>
              <a:t>adversaire</a:t>
            </a:r>
            <a:r>
              <a:rPr lang="en-US" b="1" dirty="0" smtClean="0">
                <a:solidFill>
                  <a:srgbClr val="008000"/>
                </a:solidFill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à    la 3e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reprise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486400" y="57912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172200" y="57912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6287294" y="6133306"/>
            <a:ext cx="2286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6172994" y="5180806"/>
            <a:ext cx="1219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121" idx="0"/>
          </p:cNvCxnSpPr>
          <p:nvPr/>
        </p:nvCxnSpPr>
        <p:spPr>
          <a:xfrm rot="10800000" flipV="1">
            <a:off x="5715000" y="5638800"/>
            <a:ext cx="228600" cy="152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122" idx="0"/>
          </p:cNvCxnSpPr>
          <p:nvPr/>
        </p:nvCxnSpPr>
        <p:spPr>
          <a:xfrm>
            <a:off x="6096000" y="5638800"/>
            <a:ext cx="304800" cy="152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>
            <a:off x="4982817" y="3896139"/>
            <a:ext cx="1166192" cy="848139"/>
          </a:xfrm>
          <a:custGeom>
            <a:avLst/>
            <a:gdLst>
              <a:gd name="connsiteX0" fmla="*/ 53009 w 1166192"/>
              <a:gd name="connsiteY0" fmla="*/ 225287 h 848139"/>
              <a:gd name="connsiteX1" fmla="*/ 92766 w 1166192"/>
              <a:gd name="connsiteY1" fmla="*/ 119270 h 848139"/>
              <a:gd name="connsiteX2" fmla="*/ 119270 w 1166192"/>
              <a:gd name="connsiteY2" fmla="*/ 92765 h 848139"/>
              <a:gd name="connsiteX3" fmla="*/ 198783 w 1166192"/>
              <a:gd name="connsiteY3" fmla="*/ 66261 h 848139"/>
              <a:gd name="connsiteX4" fmla="*/ 238540 w 1166192"/>
              <a:gd name="connsiteY4" fmla="*/ 53009 h 848139"/>
              <a:gd name="connsiteX5" fmla="*/ 291548 w 1166192"/>
              <a:gd name="connsiteY5" fmla="*/ 26504 h 848139"/>
              <a:gd name="connsiteX6" fmla="*/ 371061 w 1166192"/>
              <a:gd name="connsiteY6" fmla="*/ 13252 h 848139"/>
              <a:gd name="connsiteX7" fmla="*/ 410818 w 1166192"/>
              <a:gd name="connsiteY7" fmla="*/ 0 h 848139"/>
              <a:gd name="connsiteX8" fmla="*/ 530087 w 1166192"/>
              <a:gd name="connsiteY8" fmla="*/ 13252 h 848139"/>
              <a:gd name="connsiteX9" fmla="*/ 609600 w 1166192"/>
              <a:gd name="connsiteY9" fmla="*/ 53009 h 848139"/>
              <a:gd name="connsiteX10" fmla="*/ 742122 w 1166192"/>
              <a:gd name="connsiteY10" fmla="*/ 106018 h 848139"/>
              <a:gd name="connsiteX11" fmla="*/ 861392 w 1166192"/>
              <a:gd name="connsiteY11" fmla="*/ 145774 h 848139"/>
              <a:gd name="connsiteX12" fmla="*/ 901148 w 1166192"/>
              <a:gd name="connsiteY12" fmla="*/ 159026 h 848139"/>
              <a:gd name="connsiteX13" fmla="*/ 940905 w 1166192"/>
              <a:gd name="connsiteY13" fmla="*/ 185531 h 848139"/>
              <a:gd name="connsiteX14" fmla="*/ 980661 w 1166192"/>
              <a:gd name="connsiteY14" fmla="*/ 198783 h 848139"/>
              <a:gd name="connsiteX15" fmla="*/ 1073426 w 1166192"/>
              <a:gd name="connsiteY15" fmla="*/ 304800 h 848139"/>
              <a:gd name="connsiteX16" fmla="*/ 1126435 w 1166192"/>
              <a:gd name="connsiteY16" fmla="*/ 371061 h 848139"/>
              <a:gd name="connsiteX17" fmla="*/ 1152940 w 1166192"/>
              <a:gd name="connsiteY17" fmla="*/ 463826 h 848139"/>
              <a:gd name="connsiteX18" fmla="*/ 1166192 w 1166192"/>
              <a:gd name="connsiteY18" fmla="*/ 503583 h 848139"/>
              <a:gd name="connsiteX19" fmla="*/ 1139687 w 1166192"/>
              <a:gd name="connsiteY19" fmla="*/ 649357 h 848139"/>
              <a:gd name="connsiteX20" fmla="*/ 1099931 w 1166192"/>
              <a:gd name="connsiteY20" fmla="*/ 689113 h 848139"/>
              <a:gd name="connsiteX21" fmla="*/ 1060174 w 1166192"/>
              <a:gd name="connsiteY21" fmla="*/ 702365 h 848139"/>
              <a:gd name="connsiteX22" fmla="*/ 993913 w 1166192"/>
              <a:gd name="connsiteY22" fmla="*/ 742122 h 848139"/>
              <a:gd name="connsiteX23" fmla="*/ 954157 w 1166192"/>
              <a:gd name="connsiteY23" fmla="*/ 768626 h 848139"/>
              <a:gd name="connsiteX24" fmla="*/ 927653 w 1166192"/>
              <a:gd name="connsiteY24" fmla="*/ 795131 h 848139"/>
              <a:gd name="connsiteX25" fmla="*/ 848140 w 1166192"/>
              <a:gd name="connsiteY25" fmla="*/ 821635 h 848139"/>
              <a:gd name="connsiteX26" fmla="*/ 808383 w 1166192"/>
              <a:gd name="connsiteY26" fmla="*/ 834887 h 848139"/>
              <a:gd name="connsiteX27" fmla="*/ 768626 w 1166192"/>
              <a:gd name="connsiteY27" fmla="*/ 848139 h 848139"/>
              <a:gd name="connsiteX28" fmla="*/ 238540 w 1166192"/>
              <a:gd name="connsiteY28" fmla="*/ 834887 h 848139"/>
              <a:gd name="connsiteX29" fmla="*/ 106018 w 1166192"/>
              <a:gd name="connsiteY29" fmla="*/ 795131 h 848139"/>
              <a:gd name="connsiteX30" fmla="*/ 66261 w 1166192"/>
              <a:gd name="connsiteY30" fmla="*/ 781878 h 848139"/>
              <a:gd name="connsiteX31" fmla="*/ 26505 w 1166192"/>
              <a:gd name="connsiteY31" fmla="*/ 742122 h 848139"/>
              <a:gd name="connsiteX32" fmla="*/ 0 w 1166192"/>
              <a:gd name="connsiteY32" fmla="*/ 649357 h 848139"/>
              <a:gd name="connsiteX33" fmla="*/ 13253 w 1166192"/>
              <a:gd name="connsiteY33" fmla="*/ 344557 h 848139"/>
              <a:gd name="connsiteX34" fmla="*/ 26505 w 1166192"/>
              <a:gd name="connsiteY34" fmla="*/ 304800 h 848139"/>
              <a:gd name="connsiteX35" fmla="*/ 53009 w 1166192"/>
              <a:gd name="connsiteY35" fmla="*/ 265044 h 848139"/>
              <a:gd name="connsiteX36" fmla="*/ 79513 w 1166192"/>
              <a:gd name="connsiteY36" fmla="*/ 238539 h 848139"/>
              <a:gd name="connsiteX37" fmla="*/ 92766 w 1166192"/>
              <a:gd name="connsiteY37" fmla="*/ 185531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66192" h="848139">
                <a:moveTo>
                  <a:pt x="53009" y="225287"/>
                </a:moveTo>
                <a:cubicBezTo>
                  <a:pt x="65708" y="161789"/>
                  <a:pt x="56366" y="164770"/>
                  <a:pt x="92766" y="119270"/>
                </a:cubicBezTo>
                <a:cubicBezTo>
                  <a:pt x="100571" y="109514"/>
                  <a:pt x="108095" y="98353"/>
                  <a:pt x="119270" y="92765"/>
                </a:cubicBezTo>
                <a:cubicBezTo>
                  <a:pt x="144258" y="80271"/>
                  <a:pt x="172279" y="75096"/>
                  <a:pt x="198783" y="66261"/>
                </a:cubicBezTo>
                <a:cubicBezTo>
                  <a:pt x="212035" y="61844"/>
                  <a:pt x="226046" y="59256"/>
                  <a:pt x="238540" y="53009"/>
                </a:cubicBezTo>
                <a:cubicBezTo>
                  <a:pt x="256209" y="44174"/>
                  <a:pt x="272626" y="32181"/>
                  <a:pt x="291548" y="26504"/>
                </a:cubicBezTo>
                <a:cubicBezTo>
                  <a:pt x="317285" y="18783"/>
                  <a:pt x="344831" y="19081"/>
                  <a:pt x="371061" y="13252"/>
                </a:cubicBezTo>
                <a:cubicBezTo>
                  <a:pt x="384698" y="10222"/>
                  <a:pt x="397566" y="4417"/>
                  <a:pt x="410818" y="0"/>
                </a:cubicBezTo>
                <a:cubicBezTo>
                  <a:pt x="450574" y="4417"/>
                  <a:pt x="490630" y="6676"/>
                  <a:pt x="530087" y="13252"/>
                </a:cubicBezTo>
                <a:cubicBezTo>
                  <a:pt x="572968" y="20399"/>
                  <a:pt x="571887" y="31459"/>
                  <a:pt x="609600" y="53009"/>
                </a:cubicBezTo>
                <a:cubicBezTo>
                  <a:pt x="664192" y="84205"/>
                  <a:pt x="676968" y="84300"/>
                  <a:pt x="742122" y="106018"/>
                </a:cubicBezTo>
                <a:lnTo>
                  <a:pt x="861392" y="145774"/>
                </a:lnTo>
                <a:lnTo>
                  <a:pt x="901148" y="159026"/>
                </a:lnTo>
                <a:cubicBezTo>
                  <a:pt x="914400" y="167861"/>
                  <a:pt x="926659" y="178408"/>
                  <a:pt x="940905" y="185531"/>
                </a:cubicBezTo>
                <a:cubicBezTo>
                  <a:pt x="953399" y="191778"/>
                  <a:pt x="969486" y="190402"/>
                  <a:pt x="980661" y="198783"/>
                </a:cubicBezTo>
                <a:cubicBezTo>
                  <a:pt x="1062407" y="260093"/>
                  <a:pt x="1027442" y="247321"/>
                  <a:pt x="1073426" y="304800"/>
                </a:cubicBezTo>
                <a:cubicBezTo>
                  <a:pt x="1106298" y="345889"/>
                  <a:pt x="1099241" y="316672"/>
                  <a:pt x="1126435" y="371061"/>
                </a:cubicBezTo>
                <a:cubicBezTo>
                  <a:pt x="1137024" y="392239"/>
                  <a:pt x="1147280" y="444018"/>
                  <a:pt x="1152940" y="463826"/>
                </a:cubicBezTo>
                <a:cubicBezTo>
                  <a:pt x="1156778" y="477258"/>
                  <a:pt x="1161775" y="490331"/>
                  <a:pt x="1166192" y="503583"/>
                </a:cubicBezTo>
                <a:cubicBezTo>
                  <a:pt x="1165629" y="508085"/>
                  <a:pt x="1158546" y="621069"/>
                  <a:pt x="1139687" y="649357"/>
                </a:cubicBezTo>
                <a:cubicBezTo>
                  <a:pt x="1129291" y="664951"/>
                  <a:pt x="1115525" y="678717"/>
                  <a:pt x="1099931" y="689113"/>
                </a:cubicBezTo>
                <a:cubicBezTo>
                  <a:pt x="1088308" y="696862"/>
                  <a:pt x="1073426" y="697948"/>
                  <a:pt x="1060174" y="702365"/>
                </a:cubicBezTo>
                <a:cubicBezTo>
                  <a:pt x="1008407" y="754134"/>
                  <a:pt x="1062725" y="707716"/>
                  <a:pt x="993913" y="742122"/>
                </a:cubicBezTo>
                <a:cubicBezTo>
                  <a:pt x="979667" y="749245"/>
                  <a:pt x="966594" y="758676"/>
                  <a:pt x="954157" y="768626"/>
                </a:cubicBezTo>
                <a:cubicBezTo>
                  <a:pt x="944401" y="776431"/>
                  <a:pt x="938828" y="789543"/>
                  <a:pt x="927653" y="795131"/>
                </a:cubicBezTo>
                <a:cubicBezTo>
                  <a:pt x="902665" y="807625"/>
                  <a:pt x="874644" y="812800"/>
                  <a:pt x="848140" y="821635"/>
                </a:cubicBezTo>
                <a:lnTo>
                  <a:pt x="808383" y="834887"/>
                </a:lnTo>
                <a:lnTo>
                  <a:pt x="768626" y="848139"/>
                </a:lnTo>
                <a:cubicBezTo>
                  <a:pt x="591931" y="843722"/>
                  <a:pt x="415108" y="842913"/>
                  <a:pt x="238540" y="834887"/>
                </a:cubicBezTo>
                <a:cubicBezTo>
                  <a:pt x="215349" y="833833"/>
                  <a:pt x="115496" y="798290"/>
                  <a:pt x="106018" y="795131"/>
                </a:cubicBezTo>
                <a:lnTo>
                  <a:pt x="66261" y="781878"/>
                </a:lnTo>
                <a:cubicBezTo>
                  <a:pt x="53009" y="768626"/>
                  <a:pt x="36901" y="757716"/>
                  <a:pt x="26505" y="742122"/>
                </a:cubicBezTo>
                <a:cubicBezTo>
                  <a:pt x="18902" y="730718"/>
                  <a:pt x="1766" y="656422"/>
                  <a:pt x="0" y="649357"/>
                </a:cubicBezTo>
                <a:cubicBezTo>
                  <a:pt x="4418" y="547757"/>
                  <a:pt x="5453" y="445953"/>
                  <a:pt x="13253" y="344557"/>
                </a:cubicBezTo>
                <a:cubicBezTo>
                  <a:pt x="14324" y="330629"/>
                  <a:pt x="20258" y="317294"/>
                  <a:pt x="26505" y="304800"/>
                </a:cubicBezTo>
                <a:cubicBezTo>
                  <a:pt x="33628" y="290554"/>
                  <a:pt x="43060" y="277481"/>
                  <a:pt x="53009" y="265044"/>
                </a:cubicBezTo>
                <a:cubicBezTo>
                  <a:pt x="60814" y="255288"/>
                  <a:pt x="70678" y="247374"/>
                  <a:pt x="79513" y="238539"/>
                </a:cubicBezTo>
                <a:cubicBezTo>
                  <a:pt x="94163" y="194592"/>
                  <a:pt x="92766" y="212752"/>
                  <a:pt x="92766" y="185531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335023" y="2590280"/>
            <a:ext cx="1311481" cy="908294"/>
          </a:xfrm>
          <a:custGeom>
            <a:avLst/>
            <a:gdLst>
              <a:gd name="connsiteX0" fmla="*/ 132038 w 1311481"/>
              <a:gd name="connsiteY0" fmla="*/ 364955 h 908294"/>
              <a:gd name="connsiteX1" fmla="*/ 145290 w 1311481"/>
              <a:gd name="connsiteY1" fmla="*/ 258937 h 908294"/>
              <a:gd name="connsiteX2" fmla="*/ 171794 w 1311481"/>
              <a:gd name="connsiteY2" fmla="*/ 179424 h 908294"/>
              <a:gd name="connsiteX3" fmla="*/ 238055 w 1311481"/>
              <a:gd name="connsiteY3" fmla="*/ 60155 h 908294"/>
              <a:gd name="connsiteX4" fmla="*/ 357325 w 1311481"/>
              <a:gd name="connsiteY4" fmla="*/ 20398 h 908294"/>
              <a:gd name="connsiteX5" fmla="*/ 397081 w 1311481"/>
              <a:gd name="connsiteY5" fmla="*/ 7146 h 908294"/>
              <a:gd name="connsiteX6" fmla="*/ 754890 w 1311481"/>
              <a:gd name="connsiteY6" fmla="*/ 33650 h 908294"/>
              <a:gd name="connsiteX7" fmla="*/ 913916 w 1311481"/>
              <a:gd name="connsiteY7" fmla="*/ 60155 h 908294"/>
              <a:gd name="connsiteX8" fmla="*/ 993429 w 1311481"/>
              <a:gd name="connsiteY8" fmla="*/ 86659 h 908294"/>
              <a:gd name="connsiteX9" fmla="*/ 1033186 w 1311481"/>
              <a:gd name="connsiteY9" fmla="*/ 99911 h 908294"/>
              <a:gd name="connsiteX10" fmla="*/ 1072942 w 1311481"/>
              <a:gd name="connsiteY10" fmla="*/ 126416 h 908294"/>
              <a:gd name="connsiteX11" fmla="*/ 1112699 w 1311481"/>
              <a:gd name="connsiteY11" fmla="*/ 139668 h 908294"/>
              <a:gd name="connsiteX12" fmla="*/ 1231968 w 1311481"/>
              <a:gd name="connsiteY12" fmla="*/ 285442 h 908294"/>
              <a:gd name="connsiteX13" fmla="*/ 1245220 w 1311481"/>
              <a:gd name="connsiteY13" fmla="*/ 325198 h 908294"/>
              <a:gd name="connsiteX14" fmla="*/ 1258473 w 1311481"/>
              <a:gd name="connsiteY14" fmla="*/ 378207 h 908294"/>
              <a:gd name="connsiteX15" fmla="*/ 1284977 w 1311481"/>
              <a:gd name="connsiteY15" fmla="*/ 417963 h 908294"/>
              <a:gd name="connsiteX16" fmla="*/ 1311481 w 1311481"/>
              <a:gd name="connsiteY16" fmla="*/ 510729 h 908294"/>
              <a:gd name="connsiteX17" fmla="*/ 1298229 w 1311481"/>
              <a:gd name="connsiteY17" fmla="*/ 709511 h 908294"/>
              <a:gd name="connsiteX18" fmla="*/ 1271725 w 1311481"/>
              <a:gd name="connsiteY18" fmla="*/ 736016 h 908294"/>
              <a:gd name="connsiteX19" fmla="*/ 1178960 w 1311481"/>
              <a:gd name="connsiteY19" fmla="*/ 789024 h 908294"/>
              <a:gd name="connsiteX20" fmla="*/ 1086194 w 1311481"/>
              <a:gd name="connsiteY20" fmla="*/ 815529 h 908294"/>
              <a:gd name="connsiteX21" fmla="*/ 1006681 w 1311481"/>
              <a:gd name="connsiteY21" fmla="*/ 842033 h 908294"/>
              <a:gd name="connsiteX22" fmla="*/ 860907 w 1311481"/>
              <a:gd name="connsiteY22" fmla="*/ 868537 h 908294"/>
              <a:gd name="connsiteX23" fmla="*/ 821151 w 1311481"/>
              <a:gd name="connsiteY23" fmla="*/ 881790 h 908294"/>
              <a:gd name="connsiteX24" fmla="*/ 741638 w 1311481"/>
              <a:gd name="connsiteY24" fmla="*/ 895042 h 908294"/>
              <a:gd name="connsiteX25" fmla="*/ 675377 w 1311481"/>
              <a:gd name="connsiteY25" fmla="*/ 908294 h 908294"/>
              <a:gd name="connsiteX26" fmla="*/ 370577 w 1311481"/>
              <a:gd name="connsiteY26" fmla="*/ 895042 h 908294"/>
              <a:gd name="connsiteX27" fmla="*/ 304316 w 1311481"/>
              <a:gd name="connsiteY27" fmla="*/ 868537 h 908294"/>
              <a:gd name="connsiteX28" fmla="*/ 264560 w 1311481"/>
              <a:gd name="connsiteY28" fmla="*/ 855285 h 908294"/>
              <a:gd name="connsiteX29" fmla="*/ 171794 w 1311481"/>
              <a:gd name="connsiteY29" fmla="*/ 815529 h 908294"/>
              <a:gd name="connsiteX30" fmla="*/ 92281 w 1311481"/>
              <a:gd name="connsiteY30" fmla="*/ 775772 h 908294"/>
              <a:gd name="connsiteX31" fmla="*/ 52525 w 1311481"/>
              <a:gd name="connsiteY31" fmla="*/ 749268 h 908294"/>
              <a:gd name="connsiteX32" fmla="*/ 26020 w 1311481"/>
              <a:gd name="connsiteY32" fmla="*/ 709511 h 908294"/>
              <a:gd name="connsiteX33" fmla="*/ 65777 w 1311481"/>
              <a:gd name="connsiteY33" fmla="*/ 431216 h 908294"/>
              <a:gd name="connsiteX34" fmla="*/ 105534 w 1311481"/>
              <a:gd name="connsiteY34" fmla="*/ 364955 h 908294"/>
              <a:gd name="connsiteX35" fmla="*/ 118786 w 1311481"/>
              <a:gd name="connsiteY35" fmla="*/ 325198 h 908294"/>
              <a:gd name="connsiteX36" fmla="*/ 145290 w 1311481"/>
              <a:gd name="connsiteY36" fmla="*/ 258937 h 90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11481" h="908294">
                <a:moveTo>
                  <a:pt x="132038" y="364955"/>
                </a:moveTo>
                <a:cubicBezTo>
                  <a:pt x="136455" y="329616"/>
                  <a:pt x="137828" y="293761"/>
                  <a:pt x="145290" y="258937"/>
                </a:cubicBezTo>
                <a:cubicBezTo>
                  <a:pt x="151144" y="231619"/>
                  <a:pt x="162959" y="205928"/>
                  <a:pt x="171794" y="179424"/>
                </a:cubicBezTo>
                <a:cubicBezTo>
                  <a:pt x="183462" y="144419"/>
                  <a:pt x="203884" y="71546"/>
                  <a:pt x="238055" y="60155"/>
                </a:cubicBezTo>
                <a:lnTo>
                  <a:pt x="357325" y="20398"/>
                </a:lnTo>
                <a:lnTo>
                  <a:pt x="397081" y="7146"/>
                </a:lnTo>
                <a:cubicBezTo>
                  <a:pt x="836489" y="27119"/>
                  <a:pt x="564210" y="0"/>
                  <a:pt x="754890" y="33650"/>
                </a:cubicBezTo>
                <a:cubicBezTo>
                  <a:pt x="807812" y="42989"/>
                  <a:pt x="862934" y="43161"/>
                  <a:pt x="913916" y="60155"/>
                </a:cubicBezTo>
                <a:lnTo>
                  <a:pt x="993429" y="86659"/>
                </a:lnTo>
                <a:lnTo>
                  <a:pt x="1033186" y="99911"/>
                </a:lnTo>
                <a:cubicBezTo>
                  <a:pt x="1046438" y="108746"/>
                  <a:pt x="1058696" y="119293"/>
                  <a:pt x="1072942" y="126416"/>
                </a:cubicBezTo>
                <a:cubicBezTo>
                  <a:pt x="1085436" y="132663"/>
                  <a:pt x="1101524" y="131287"/>
                  <a:pt x="1112699" y="139668"/>
                </a:cubicBezTo>
                <a:cubicBezTo>
                  <a:pt x="1145640" y="164374"/>
                  <a:pt x="1218583" y="245287"/>
                  <a:pt x="1231968" y="285442"/>
                </a:cubicBezTo>
                <a:cubicBezTo>
                  <a:pt x="1236385" y="298694"/>
                  <a:pt x="1241382" y="311767"/>
                  <a:pt x="1245220" y="325198"/>
                </a:cubicBezTo>
                <a:cubicBezTo>
                  <a:pt x="1250224" y="342711"/>
                  <a:pt x="1251298" y="361466"/>
                  <a:pt x="1258473" y="378207"/>
                </a:cubicBezTo>
                <a:cubicBezTo>
                  <a:pt x="1264747" y="392846"/>
                  <a:pt x="1276142" y="404711"/>
                  <a:pt x="1284977" y="417963"/>
                </a:cubicBezTo>
                <a:cubicBezTo>
                  <a:pt x="1291226" y="436711"/>
                  <a:pt x="1311481" y="494089"/>
                  <a:pt x="1311481" y="510729"/>
                </a:cubicBezTo>
                <a:cubicBezTo>
                  <a:pt x="1311481" y="577137"/>
                  <a:pt x="1309770" y="644114"/>
                  <a:pt x="1298229" y="709511"/>
                </a:cubicBezTo>
                <a:cubicBezTo>
                  <a:pt x="1296058" y="721815"/>
                  <a:pt x="1281481" y="728211"/>
                  <a:pt x="1271725" y="736016"/>
                </a:cubicBezTo>
                <a:cubicBezTo>
                  <a:pt x="1246133" y="756490"/>
                  <a:pt x="1208257" y="776468"/>
                  <a:pt x="1178960" y="789024"/>
                </a:cubicBezTo>
                <a:cubicBezTo>
                  <a:pt x="1144313" y="803873"/>
                  <a:pt x="1123564" y="804318"/>
                  <a:pt x="1086194" y="815529"/>
                </a:cubicBezTo>
                <a:cubicBezTo>
                  <a:pt x="1059434" y="823557"/>
                  <a:pt x="1034076" y="836554"/>
                  <a:pt x="1006681" y="842033"/>
                </a:cubicBezTo>
                <a:cubicBezTo>
                  <a:pt x="914072" y="860555"/>
                  <a:pt x="962638" y="851582"/>
                  <a:pt x="860907" y="868537"/>
                </a:cubicBezTo>
                <a:cubicBezTo>
                  <a:pt x="847655" y="872955"/>
                  <a:pt x="834787" y="878760"/>
                  <a:pt x="821151" y="881790"/>
                </a:cubicBezTo>
                <a:cubicBezTo>
                  <a:pt x="794921" y="887619"/>
                  <a:pt x="768075" y="890235"/>
                  <a:pt x="741638" y="895042"/>
                </a:cubicBezTo>
                <a:cubicBezTo>
                  <a:pt x="719477" y="899071"/>
                  <a:pt x="697464" y="903877"/>
                  <a:pt x="675377" y="908294"/>
                </a:cubicBezTo>
                <a:cubicBezTo>
                  <a:pt x="573777" y="903877"/>
                  <a:pt x="471694" y="905876"/>
                  <a:pt x="370577" y="895042"/>
                </a:cubicBezTo>
                <a:cubicBezTo>
                  <a:pt x="346924" y="892508"/>
                  <a:pt x="326590" y="876890"/>
                  <a:pt x="304316" y="868537"/>
                </a:cubicBezTo>
                <a:cubicBezTo>
                  <a:pt x="291237" y="863632"/>
                  <a:pt x="277399" y="860788"/>
                  <a:pt x="264560" y="855285"/>
                </a:cubicBezTo>
                <a:cubicBezTo>
                  <a:pt x="149934" y="806160"/>
                  <a:pt x="265027" y="846606"/>
                  <a:pt x="171794" y="815529"/>
                </a:cubicBezTo>
                <a:cubicBezTo>
                  <a:pt x="118450" y="762183"/>
                  <a:pt x="177763" y="812407"/>
                  <a:pt x="92281" y="775772"/>
                </a:cubicBezTo>
                <a:cubicBezTo>
                  <a:pt x="77642" y="769498"/>
                  <a:pt x="65777" y="758103"/>
                  <a:pt x="52525" y="749268"/>
                </a:cubicBezTo>
                <a:cubicBezTo>
                  <a:pt x="43690" y="736016"/>
                  <a:pt x="26778" y="725420"/>
                  <a:pt x="26020" y="709511"/>
                </a:cubicBezTo>
                <a:cubicBezTo>
                  <a:pt x="15654" y="491823"/>
                  <a:pt x="0" y="529882"/>
                  <a:pt x="65777" y="431216"/>
                </a:cubicBezTo>
                <a:cubicBezTo>
                  <a:pt x="103318" y="318590"/>
                  <a:pt x="50960" y="455910"/>
                  <a:pt x="105534" y="364955"/>
                </a:cubicBezTo>
                <a:cubicBezTo>
                  <a:pt x="112721" y="352977"/>
                  <a:pt x="112539" y="337692"/>
                  <a:pt x="118786" y="325198"/>
                </a:cubicBezTo>
                <a:cubicBezTo>
                  <a:pt x="150191" y="262388"/>
                  <a:pt x="145290" y="310080"/>
                  <a:pt x="145290" y="258937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 smtClean="0">
                <a:latin typeface="Bodoni MT Black" pitchFamily="18" charset="0"/>
              </a:rPr>
              <a:t> </a:t>
            </a:r>
            <a:r>
              <a:rPr lang="en-US" sz="1800" dirty="0" smtClean="0">
                <a:latin typeface="Berlin Sans FB" pitchFamily="34" charset="0"/>
              </a:rPr>
              <a:t> </a:t>
            </a: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idx="4294967295"/>
          </p:nvPr>
        </p:nvSpPr>
        <p:spPr>
          <a:xfrm>
            <a:off x="685800" y="152400"/>
            <a:ext cx="8458200" cy="6553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 err="1" smtClean="0">
                <a:solidFill>
                  <a:srgbClr val="C00000"/>
                </a:solidFill>
                <a:latin typeface="Britannic Bold" pitchFamily="34" charset="0"/>
              </a:rPr>
              <a:t>Determinez</a:t>
            </a: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la position du GP !!!!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C00000"/>
              </a:solidFill>
              <a:latin typeface="Britannic Bold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1. Les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enfants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ont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apporté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le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paquet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à la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gare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à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l’heure</a:t>
            </a:r>
            <a:endParaRPr lang="en-US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2. Un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ouvrier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distribue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des tracts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devant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l’usine</a:t>
            </a:r>
            <a:endParaRPr lang="en-US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3. Le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recteur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accorde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un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congé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au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professeur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pour son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mariage</a:t>
            </a:r>
            <a:endParaRPr lang="en-US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pPr marL="514350" indent="-514350">
              <a:spcBef>
                <a:spcPct val="0"/>
              </a:spcBef>
              <a:buAutoNum type="arabicPeriod" startAt="4"/>
            </a:pP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Le chat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dort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dans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la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journée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au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soleil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sur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le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mur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près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du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noisetier</a:t>
            </a:r>
            <a:endParaRPr lang="en-US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pPr marL="514350" indent="-514350">
              <a:spcBef>
                <a:spcPct val="0"/>
              </a:spcBef>
              <a:buAutoNum type="arabicPeriod" startAt="4"/>
            </a:pP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Le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perdant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donnera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les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cartes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à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ses</a:t>
            </a:r>
            <a:r>
              <a:rPr lang="en-US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ritannic Bold" pitchFamily="34" charset="0"/>
              </a:rPr>
              <a:t>partenaires</a:t>
            </a:r>
            <a:endParaRPr lang="en-US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>
                <a:latin typeface="Bodoni MT Black" pitchFamily="18" charset="0"/>
              </a:rPr>
              <a:t>(2) Le </a:t>
            </a:r>
            <a:r>
              <a:rPr lang="en-US" dirty="0" err="1" smtClean="0">
                <a:latin typeface="Bodoni MT Black" pitchFamily="18" charset="0"/>
              </a:rPr>
              <a:t>groupe</a:t>
            </a:r>
            <a:r>
              <a:rPr lang="en-US" dirty="0" smtClean="0">
                <a:latin typeface="Bodoni MT Black" pitchFamily="18" charset="0"/>
              </a:rPr>
              <a:t> </a:t>
            </a:r>
            <a:r>
              <a:rPr lang="en-US" dirty="0" err="1" smtClean="0">
                <a:latin typeface="Bodoni MT Black" pitchFamily="18" charset="0"/>
              </a:rPr>
              <a:t>Prepositionnel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153400" cy="51816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4400" dirty="0" smtClean="0">
                <a:solidFill>
                  <a:srgbClr val="7030A0"/>
                </a:solidFill>
                <a:latin typeface="Britannic Bold" pitchFamily="34" charset="0"/>
              </a:rPr>
              <a:t>GP</a:t>
            </a: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19200" y="2971800"/>
            <a:ext cx="2971800" cy="990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</a:rPr>
              <a:t>Constituants</a:t>
            </a:r>
            <a:r>
              <a:rPr lang="en-US" sz="2400" dirty="0" smtClean="0">
                <a:latin typeface="Berlin Sans FB Demi" pitchFamily="34" charset="0"/>
              </a:rPr>
              <a:t> du </a:t>
            </a:r>
            <a:r>
              <a:rPr lang="en-US" sz="2400" dirty="0" smtClean="0">
                <a:latin typeface="Berlin Sans FB Demi" pitchFamily="34" charset="0"/>
              </a:rPr>
              <a:t>GN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10200" y="2895600"/>
            <a:ext cx="3505200" cy="9906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Berlin Sans FB Demi" pitchFamily="34" charset="0"/>
              </a:rPr>
              <a:t>Constituants</a:t>
            </a:r>
            <a:r>
              <a:rPr lang="en-US" sz="2800" dirty="0" smtClean="0">
                <a:latin typeface="Berlin Sans FB Demi" pitchFamily="34" charset="0"/>
              </a:rPr>
              <a:t>  </a:t>
            </a:r>
            <a:r>
              <a:rPr lang="en-US" sz="2800" dirty="0" smtClean="0">
                <a:latin typeface="Berlin Sans FB Demi" pitchFamily="34" charset="0"/>
              </a:rPr>
              <a:t>du GA  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4" name="Left-Right-Up Arrow 13"/>
          <p:cNvSpPr/>
          <p:nvPr/>
        </p:nvSpPr>
        <p:spPr>
          <a:xfrm>
            <a:off x="4419600" y="2590800"/>
            <a:ext cx="762000" cy="1143000"/>
          </a:xfrm>
          <a:prstGeom prst="leftRight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5105400"/>
            <a:ext cx="4114800" cy="1143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Britannic Bold" pitchFamily="34" charset="0"/>
              </a:rPr>
              <a:t>Un </a:t>
            </a:r>
            <a:r>
              <a:rPr lang="en-US" sz="2400" dirty="0" err="1" smtClean="0">
                <a:latin typeface="Britannic Bold" pitchFamily="34" charset="0"/>
              </a:rPr>
              <a:t>homme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Britannic Bold" pitchFamily="34" charset="0"/>
              </a:rPr>
              <a:t>avec des moustache</a:t>
            </a:r>
            <a:r>
              <a:rPr lang="en-US" sz="2400" dirty="0" smtClean="0">
                <a:latin typeface="Britannic Bold" pitchFamily="34" charset="0"/>
              </a:rPr>
              <a:t> attend </a:t>
            </a:r>
            <a:r>
              <a:rPr lang="en-US" sz="2400" dirty="0" err="1" smtClean="0">
                <a:latin typeface="Britannic Bold" pitchFamily="34" charset="0"/>
              </a:rPr>
              <a:t>l’autobus</a:t>
            </a:r>
            <a:endParaRPr lang="en-US" sz="2400" dirty="0">
              <a:solidFill>
                <a:srgbClr val="FFC000"/>
              </a:solidFill>
              <a:latin typeface="Britannic Bol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0" y="5029200"/>
            <a:ext cx="38100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ritannic Bold" pitchFamily="34" charset="0"/>
              </a:rPr>
              <a:t>Le </a:t>
            </a:r>
            <a:r>
              <a:rPr lang="en-US" sz="2800" dirty="0" err="1" smtClean="0">
                <a:solidFill>
                  <a:schemeClr val="tx1"/>
                </a:solidFill>
                <a:latin typeface="Britannic Bold" pitchFamily="34" charset="0"/>
              </a:rPr>
              <a:t>prof</a:t>
            </a:r>
            <a:r>
              <a:rPr lang="en-US" sz="2800" dirty="0" smtClean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ritannic Bold" pitchFamily="34" charset="0"/>
              </a:rPr>
              <a:t>est</a:t>
            </a:r>
            <a:r>
              <a:rPr lang="en-US" sz="2800" dirty="0" smtClean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ritannic Bold" pitchFamily="34" charset="0"/>
              </a:rPr>
              <a:t>satisfait</a:t>
            </a:r>
            <a:r>
              <a:rPr lang="en-US" sz="2800" dirty="0" smtClean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ritannic Bold" pitchFamily="34" charset="0"/>
              </a:rPr>
              <a:t>de la </a:t>
            </a:r>
            <a:r>
              <a:rPr lang="en-US" sz="2800" dirty="0" err="1" smtClean="0">
                <a:solidFill>
                  <a:srgbClr val="FF0000"/>
                </a:solidFill>
                <a:latin typeface="Britannic Bold" pitchFamily="34" charset="0"/>
              </a:rPr>
              <a:t>réponse</a:t>
            </a:r>
            <a:endParaRPr lang="en-US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2514600" y="4114800"/>
            <a:ext cx="381000" cy="838200"/>
          </a:xfrm>
          <a:prstGeom prst="downArrow">
            <a:avLst>
              <a:gd name="adj1" fmla="val 50000"/>
              <a:gd name="adj2" fmla="val 4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629400" y="4114800"/>
            <a:ext cx="381000" cy="838200"/>
          </a:xfrm>
          <a:prstGeom prst="downArrow">
            <a:avLst>
              <a:gd name="adj1" fmla="val 50000"/>
              <a:gd name="adj2" fmla="val 4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GP </a:t>
            </a:r>
            <a:r>
              <a:rPr lang="en-US" dirty="0" err="1" smtClean="0">
                <a:latin typeface="Berlin Sans FB Demi" pitchFamily="34" charset="0"/>
              </a:rPr>
              <a:t>constituant</a:t>
            </a:r>
            <a:r>
              <a:rPr lang="en-US" dirty="0" smtClean="0">
                <a:latin typeface="Berlin Sans FB Demi" pitchFamily="34" charset="0"/>
              </a:rPr>
              <a:t> du GN</a:t>
            </a:r>
            <a:r>
              <a:rPr lang="en-US" dirty="0" smtClean="0">
                <a:latin typeface="Berlin Sans FB Demi" pitchFamily="34" charset="0"/>
              </a:rPr>
              <a:t/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sz="3600" dirty="0" smtClean="0">
                <a:latin typeface="Berlin Sans FB Demi" pitchFamily="34" charset="0"/>
              </a:rPr>
              <a:t> </a:t>
            </a:r>
            <a:endParaRPr lang="en-US" sz="3600" dirty="0" smtClean="0">
              <a:latin typeface="Berlin Sans FB Demi" pitchFamily="34" charset="0"/>
            </a:endParaRPr>
          </a:p>
        </p:txBody>
      </p:sp>
      <p:sp>
        <p:nvSpPr>
          <p:cNvPr id="2053" name="Subtitle 4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				 P</a:t>
            </a:r>
            <a:endParaRPr lang="en-US" sz="36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1905000" y="2057400"/>
            <a:ext cx="1676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19200" y="3505200"/>
            <a:ext cx="533400" cy="457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743200" y="4114800"/>
            <a:ext cx="609600" cy="1905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362700" y="3543300"/>
            <a:ext cx="5334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57800" y="4724400"/>
            <a:ext cx="5334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4038600"/>
            <a:ext cx="6096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57400" y="3352800"/>
            <a:ext cx="12192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7239000" y="3505200"/>
            <a:ext cx="5334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4114800" y="2133600"/>
            <a:ext cx="25908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47800" y="3048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71800" y="37338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53200" y="2895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19600" y="4267200"/>
            <a:ext cx="9906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(GP)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81200" y="42672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58000" y="5181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76600" y="51054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Prép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15200" y="41148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172200" y="40386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7200900" y="4686300"/>
            <a:ext cx="4572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3962400" y="47244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7696200" y="47244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257800" y="50292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382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772400" y="51816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571500" y="5372100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1715294" y="5295106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3429794" y="57904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21" idx="2"/>
          </p:cNvCxnSpPr>
          <p:nvPr/>
        </p:nvCxnSpPr>
        <p:spPr>
          <a:xfrm rot="5400000">
            <a:off x="5029200" y="6172200"/>
            <a:ext cx="152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7087394" y="58666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7925594" y="57904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990600" y="6248400"/>
            <a:ext cx="800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Un          </a:t>
            </a:r>
            <a:r>
              <a:rPr lang="en-US" b="1" dirty="0" err="1" smtClean="0">
                <a:solidFill>
                  <a:schemeClr val="tx1"/>
                </a:solidFill>
              </a:rPr>
              <a:t>homme</a:t>
            </a:r>
            <a:r>
              <a:rPr lang="en-US" b="1" dirty="0" smtClean="0">
                <a:solidFill>
                  <a:schemeClr val="tx1"/>
                </a:solidFill>
              </a:rPr>
              <a:t>               avec                    des  moustache  attend  l’           autobus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876800" y="57912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15000" y="57150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5830094" y="6209506"/>
            <a:ext cx="2286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5868194" y="5409406"/>
            <a:ext cx="15240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 flipV="1">
            <a:off x="5257800" y="5486400"/>
            <a:ext cx="228600" cy="152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715000" y="5486400"/>
            <a:ext cx="304800" cy="152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/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sz="3600" dirty="0" smtClean="0">
                <a:latin typeface="Berlin Sans FB Demi" pitchFamily="34" charset="0"/>
              </a:rPr>
              <a:t> GP CONSTITUANT DU GA</a:t>
            </a:r>
            <a:endParaRPr lang="en-US" sz="3600" dirty="0" smtClean="0">
              <a:latin typeface="Berlin Sans FB Demi" pitchFamily="34" charset="0"/>
            </a:endParaRPr>
          </a:p>
        </p:txBody>
      </p:sp>
      <p:sp>
        <p:nvSpPr>
          <p:cNvPr id="2053" name="Subtitle 4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              P  </a:t>
            </a:r>
            <a:endParaRPr lang="en-US" sz="36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1905000" y="2286000"/>
            <a:ext cx="10668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19200" y="3505200"/>
            <a:ext cx="533400" cy="457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866900" y="3543300"/>
            <a:ext cx="6096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3600" y="3810000"/>
            <a:ext cx="3048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019800" y="4495800"/>
            <a:ext cx="3810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76800" y="3200400"/>
            <a:ext cx="6858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3581400" y="3200400"/>
            <a:ext cx="457200" cy="381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200400" y="2209800"/>
            <a:ext cx="1143000" cy="533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47800" y="3048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38600" y="28194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48000" y="35814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V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05400" y="35052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GA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812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386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adj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172200" y="40386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GP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6934200" y="4495800"/>
            <a:ext cx="609600" cy="457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4572000" y="38862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638800" y="5029200"/>
            <a:ext cx="838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prep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391400" y="4953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GN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38200" y="4191000"/>
            <a:ext cx="76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571500" y="5372100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1715294" y="5295106"/>
            <a:ext cx="12954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2477294" y="5218906"/>
            <a:ext cx="19050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5791994" y="5866606"/>
            <a:ext cx="4572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696494" y="5447506"/>
            <a:ext cx="14478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896894" y="6285706"/>
            <a:ext cx="2286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914400" y="6248400"/>
            <a:ext cx="800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Le             </a:t>
            </a:r>
            <a:r>
              <a:rPr lang="en-US" b="1" dirty="0" err="1" smtClean="0">
                <a:solidFill>
                  <a:schemeClr val="tx1"/>
                </a:solidFill>
              </a:rPr>
              <a:t>professeur</a:t>
            </a:r>
            <a:r>
              <a:rPr lang="en-US" b="1" dirty="0" smtClean="0">
                <a:solidFill>
                  <a:schemeClr val="tx1"/>
                </a:solidFill>
              </a:rPr>
              <a:t>       </a:t>
            </a:r>
            <a:r>
              <a:rPr lang="en-US" b="1" dirty="0" err="1" smtClean="0">
                <a:solidFill>
                  <a:schemeClr val="tx1"/>
                </a:solidFill>
              </a:rPr>
              <a:t>est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r>
              <a:rPr lang="en-US" b="1" dirty="0" err="1" smtClean="0">
                <a:solidFill>
                  <a:schemeClr val="tx1"/>
                </a:solidFill>
              </a:rPr>
              <a:t>satisfait</a:t>
            </a:r>
            <a:r>
              <a:rPr lang="en-US" b="1" dirty="0" smtClean="0">
                <a:solidFill>
                  <a:schemeClr val="tx1"/>
                </a:solidFill>
              </a:rPr>
              <a:t>                       de             la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réponse</a:t>
            </a:r>
            <a:r>
              <a:rPr lang="en-US" b="1" dirty="0" smtClean="0">
                <a:solidFill>
                  <a:schemeClr val="tx1"/>
                </a:solidFill>
              </a:rPr>
              <a:t>  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81800" y="57912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8077200" y="57150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N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>
            <a:off x="8192294" y="6133306"/>
            <a:ext cx="22860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8001000" y="5410200"/>
            <a:ext cx="3810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 flipV="1">
            <a:off x="7086600" y="54102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5400" b="1"/>
          </a:p>
        </p:txBody>
      </p:sp>
      <p:sp>
        <p:nvSpPr>
          <p:cNvPr id="2052" name="Title 3"/>
          <p:cNvSpPr>
            <a:spLocks noGrp="1"/>
          </p:cNvSpPr>
          <p:nvPr>
            <p:ph type="ctrTitle"/>
          </p:nvPr>
        </p:nvSpPr>
        <p:spPr>
          <a:xfrm>
            <a:off x="928688" y="1295400"/>
            <a:ext cx="77724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Cherchez </a:t>
            </a:r>
            <a:r>
              <a:rPr lang="en-US" sz="3600" dirty="0" err="1" smtClean="0">
                <a:latin typeface="Arial Black" pitchFamily="34" charset="0"/>
              </a:rPr>
              <a:t>d’autres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Exemples</a:t>
            </a:r>
            <a:r>
              <a:rPr lang="en-US" sz="3600" dirty="0" smtClean="0">
                <a:latin typeface="Arial Black" pitchFamily="34" charset="0"/>
              </a:rPr>
              <a:t> du GP </a:t>
            </a:r>
            <a:r>
              <a:rPr lang="en-US" sz="3600" dirty="0" err="1" smtClean="0">
                <a:latin typeface="Arial Black" pitchFamily="34" charset="0"/>
              </a:rPr>
              <a:t>contuant</a:t>
            </a:r>
            <a:r>
              <a:rPr lang="en-US" sz="3600" dirty="0" smtClean="0">
                <a:latin typeface="Arial Black" pitchFamily="34" charset="0"/>
              </a:rPr>
              <a:t> du GN et du GA (</a:t>
            </a:r>
            <a:r>
              <a:rPr lang="en-US" sz="3600" dirty="0" err="1" smtClean="0">
                <a:latin typeface="Arial Black" pitchFamily="34" charset="0"/>
              </a:rPr>
              <a:t>chacun</a:t>
            </a:r>
            <a:r>
              <a:rPr lang="en-US" sz="3600" dirty="0" smtClean="0">
                <a:latin typeface="Arial Black" pitchFamily="34" charset="0"/>
              </a:rPr>
              <a:t> 5 </a:t>
            </a:r>
            <a:r>
              <a:rPr lang="en-US" sz="3600" dirty="0" err="1" smtClean="0">
                <a:latin typeface="Arial Black" pitchFamily="34" charset="0"/>
              </a:rPr>
              <a:t>exemples</a:t>
            </a:r>
            <a:r>
              <a:rPr lang="en-US" sz="3600" dirty="0" smtClean="0">
                <a:latin typeface="Arial Black" pitchFamily="34" charset="0"/>
              </a:rPr>
              <a:t>) !!!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3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38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0" y="29289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239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 groupe Prepositionnel </vt:lpstr>
      <vt:lpstr> (1) Le groupe Prepositionnel (GP) </vt:lpstr>
      <vt:lpstr> Le groupe Prepositionnel </vt:lpstr>
      <vt:lpstr> L’arbre   du groupe Prépositionnel dans une phrase</vt:lpstr>
      <vt:lpstr>  </vt:lpstr>
      <vt:lpstr> (2) Le groupe Prepositionnel </vt:lpstr>
      <vt:lpstr>GP constituant du GN  </vt:lpstr>
      <vt:lpstr>  GP CONSTITUANT DU GA</vt:lpstr>
      <vt:lpstr>Cherchez d’autres Exemples du GP contuant du GN et du GA (chacun 5 exemples) !!!  </vt:lpstr>
      <vt:lpstr>Merci Materi ini materi kuliah Syntaxe du Français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 Prepositionnel</dc:title>
  <dc:creator>UNY</dc:creator>
  <cp:lastModifiedBy>UNY</cp:lastModifiedBy>
  <cp:revision>27</cp:revision>
  <dcterms:created xsi:type="dcterms:W3CDTF">2012-03-12T14:50:56Z</dcterms:created>
  <dcterms:modified xsi:type="dcterms:W3CDTF">2012-03-13T01:47:33Z</dcterms:modified>
</cp:coreProperties>
</file>