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62" r:id="rId6"/>
    <p:sldId id="27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5BA1-6235-4889-BF08-3B9FA4CFF14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5870-803F-4518-AE7B-E8DC660C9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D:\Surat%20Publikasi%20Karya%20Ilmiah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8313" y="914400"/>
            <a:ext cx="8675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5400" b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Karya</a:t>
            </a: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GB" sz="5400" b="1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hlinkClick r:id="rId3" action="ppaction://hlinkfile"/>
              </a:rPr>
              <a:t>Ilmiah</a:t>
            </a:r>
            <a:endParaRPr lang="en-GB" sz="54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71801"/>
            <a:ext cx="7924800" cy="1904999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latin typeface="Arial Black" pitchFamily="34" charset="0"/>
              </a:rPr>
              <a:t>Oleh</a:t>
            </a:r>
            <a:r>
              <a:rPr lang="en-US" dirty="0" smtClean="0">
                <a:latin typeface="Arial Black" pitchFamily="34" charset="0"/>
              </a:rPr>
              <a:t> : </a:t>
            </a:r>
          </a:p>
          <a:p>
            <a:pPr algn="ctr">
              <a:buNone/>
            </a:pPr>
            <a:r>
              <a:rPr lang="en-US" dirty="0" err="1" smtClean="0">
                <a:latin typeface="Arial Black" pitchFamily="34" charset="0"/>
              </a:rPr>
              <a:t>Siti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Perdi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Rahayu</a:t>
            </a:r>
            <a:r>
              <a:rPr lang="en-US" dirty="0" smtClean="0">
                <a:latin typeface="Arial Black" pitchFamily="34" charset="0"/>
              </a:rPr>
              <a:t>, </a:t>
            </a:r>
            <a:r>
              <a:rPr lang="en-US" dirty="0" err="1" smtClean="0">
                <a:latin typeface="Arial Black" pitchFamily="34" charset="0"/>
              </a:rPr>
              <a:t>M.Hum</a:t>
            </a:r>
            <a:endParaRPr lang="en-US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1600" dirty="0" err="1" smtClean="0"/>
              <a:t>Disampaikan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dalamDialog</a:t>
            </a:r>
            <a:r>
              <a:rPr lang="en-US" sz="1600" dirty="0" smtClean="0"/>
              <a:t> </a:t>
            </a:r>
            <a:r>
              <a:rPr lang="en-US" sz="1600" dirty="0" err="1" smtClean="0"/>
              <a:t>Jurusan</a:t>
            </a:r>
            <a:r>
              <a:rPr lang="en-US" sz="1600" dirty="0" smtClean="0"/>
              <a:t> Pend </a:t>
            </a:r>
            <a:r>
              <a:rPr lang="en-US" sz="1600" dirty="0" err="1" smtClean="0"/>
              <a:t>Bahasa</a:t>
            </a:r>
            <a:r>
              <a:rPr lang="en-US" sz="1600" dirty="0" smtClean="0"/>
              <a:t> </a:t>
            </a:r>
            <a:r>
              <a:rPr lang="en-US" sz="1600" dirty="0" err="1" smtClean="0"/>
              <a:t>Prancis</a:t>
            </a:r>
            <a:r>
              <a:rPr lang="en-US" sz="1600" dirty="0" smtClean="0"/>
              <a:t> </a:t>
            </a:r>
          </a:p>
          <a:p>
            <a:pPr algn="ctr">
              <a:buNone/>
            </a:pP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Tema</a:t>
            </a:r>
            <a:r>
              <a:rPr lang="en-US" sz="1600" dirty="0" smtClean="0"/>
              <a:t> : </a:t>
            </a:r>
            <a:r>
              <a:rPr lang="en-US" sz="1600" dirty="0" err="1" smtClean="0"/>
              <a:t>Goreskan</a:t>
            </a:r>
            <a:r>
              <a:rPr lang="en-US" sz="1600" dirty="0" smtClean="0"/>
              <a:t> </a:t>
            </a:r>
            <a:r>
              <a:rPr lang="en-US" sz="1600" dirty="0" err="1" smtClean="0"/>
              <a:t>Penamu</a:t>
            </a:r>
            <a:r>
              <a:rPr lang="en-US" sz="1600" dirty="0" smtClean="0"/>
              <a:t>,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Masa</a:t>
            </a:r>
            <a:r>
              <a:rPr lang="en-US" sz="1600" dirty="0" smtClean="0"/>
              <a:t> </a:t>
            </a:r>
            <a:r>
              <a:rPr lang="en-US" sz="1600" dirty="0" err="1" smtClean="0"/>
              <a:t>Depanmu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066800" y="304800"/>
            <a:ext cx="784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GB" sz="3600" b="1" dirty="0" err="1" smtClean="0">
                <a:solidFill>
                  <a:srgbClr val="7030A0"/>
                </a:solidFill>
                <a:latin typeface="Arial Black" pitchFamily="34" charset="0"/>
              </a:rPr>
              <a:t>Pengertian</a:t>
            </a:r>
            <a:r>
              <a:rPr lang="en-GB" sz="36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GB" sz="3600" b="1" dirty="0" err="1" smtClean="0">
                <a:solidFill>
                  <a:srgbClr val="7030A0"/>
                </a:solidFill>
                <a:latin typeface="Arial Black" pitchFamily="34" charset="0"/>
              </a:rPr>
              <a:t>Karya</a:t>
            </a:r>
            <a:r>
              <a:rPr lang="en-GB" sz="36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GB" sz="3600" b="1" dirty="0" err="1" smtClean="0">
                <a:solidFill>
                  <a:srgbClr val="7030A0"/>
                </a:solidFill>
                <a:latin typeface="Arial Black" pitchFamily="34" charset="0"/>
              </a:rPr>
              <a:t>Ilmiah</a:t>
            </a:r>
            <a:endParaRPr lang="en-GB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47800"/>
            <a:ext cx="8458200" cy="5181599"/>
          </a:xfrm>
        </p:spPr>
        <p:txBody>
          <a:bodyPr/>
          <a:lstStyle/>
          <a:p>
            <a:pPr>
              <a:buNone/>
            </a:pPr>
            <a:r>
              <a:rPr lang="en-US" sz="4000" b="1" dirty="0" err="1" smtClean="0">
                <a:latin typeface="Berlin Sans FB Demi" pitchFamily="34" charset="0"/>
              </a:rPr>
              <a:t>Karya</a:t>
            </a:r>
            <a:r>
              <a:rPr lang="en-US" sz="4000" b="1" dirty="0" smtClean="0">
                <a:latin typeface="Berlin Sans FB Demi" pitchFamily="34" charset="0"/>
              </a:rPr>
              <a:t> </a:t>
            </a:r>
            <a:r>
              <a:rPr lang="en-US" sz="4000" b="1" dirty="0" err="1" smtClean="0">
                <a:latin typeface="Berlin Sans FB Demi" pitchFamily="34" charset="0"/>
              </a:rPr>
              <a:t>ilmiah</a:t>
            </a:r>
            <a:r>
              <a:rPr lang="en-US" sz="4000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laporan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tertulis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diterbitkan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,  yang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memaparkan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hasil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penelitian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atau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pengkajian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telah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dilakukan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oleh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seseorang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atau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tim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dengan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memenuhi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kaidah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etika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keilmuan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dikukuhkan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ditaati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oleh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masyarakat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keilmuan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066800" y="304800"/>
            <a:ext cx="784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GB" sz="36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en-GB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762000" y="304800"/>
            <a:ext cx="8153400" cy="6400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Berlin Sans FB Demi" pitchFamily="34" charset="0"/>
              </a:rPr>
              <a:t> </a:t>
            </a:r>
            <a:r>
              <a:rPr lang="en-US" sz="2800" dirty="0" smtClean="0">
                <a:latin typeface="Berlin Sans FB Demi" pitchFamily="34" charset="0"/>
              </a:rPr>
              <a:t>Di PT, </a:t>
            </a:r>
            <a:r>
              <a:rPr lang="en-US" sz="2800" dirty="0" err="1" smtClean="0">
                <a:latin typeface="Berlin Sans FB Demi" pitchFamily="34" charset="0"/>
              </a:rPr>
              <a:t>khususnya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jenjang</a:t>
            </a:r>
            <a:r>
              <a:rPr lang="en-US" sz="2800" dirty="0" smtClean="0">
                <a:latin typeface="Berlin Sans FB Demi" pitchFamily="34" charset="0"/>
              </a:rPr>
              <a:t> S1, </a:t>
            </a:r>
            <a:r>
              <a:rPr lang="en-US" sz="2800" dirty="0" err="1" smtClean="0">
                <a:latin typeface="Berlin Sans FB Demi" pitchFamily="34" charset="0"/>
              </a:rPr>
              <a:t>mahasiswa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dilatih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untuk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menghasilkan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karya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ilmiah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seperti</a:t>
            </a:r>
            <a:r>
              <a:rPr lang="en-US" sz="2800" dirty="0" smtClean="0">
                <a:latin typeface="Berlin Sans FB Demi" pitchFamily="34" charset="0"/>
              </a:rPr>
              <a:t> : </a:t>
            </a:r>
          </a:p>
          <a:p>
            <a:pPr marL="457200" indent="-457200">
              <a:buAutoNum type="arabicPeriod"/>
            </a:pPr>
            <a:r>
              <a:rPr lang="en-US" sz="2800" dirty="0" err="1" smtClean="0">
                <a:solidFill>
                  <a:srgbClr val="800080"/>
                </a:solidFill>
                <a:latin typeface="Berlin Sans FB Demi" pitchFamily="34" charset="0"/>
              </a:rPr>
              <a:t>Makalah</a:t>
            </a:r>
            <a:r>
              <a:rPr lang="en-US" sz="2800" dirty="0" smtClean="0">
                <a:latin typeface="Berlin Sans FB Demi" pitchFamily="34" charset="0"/>
              </a:rPr>
              <a:t> :   </a:t>
            </a:r>
            <a:r>
              <a:rPr lang="en-US" sz="2800" dirty="0" err="1" smtClean="0">
                <a:latin typeface="Berlin Sans FB Demi" pitchFamily="34" charset="0"/>
              </a:rPr>
              <a:t>merupakan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simpulan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dan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pemikiran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ilmiah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mahasiswa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berdasarkan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penelaahan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terhadap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karya-karya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ilmiah</a:t>
            </a:r>
            <a:r>
              <a:rPr lang="en-US" sz="2800" dirty="0" smtClean="0">
                <a:latin typeface="Berlin Sans FB Demi" pitchFamily="34" charset="0"/>
              </a:rPr>
              <a:t> yang </a:t>
            </a:r>
            <a:r>
              <a:rPr lang="en-US" sz="2800" dirty="0" err="1" smtClean="0">
                <a:latin typeface="Berlin Sans FB Demi" pitchFamily="34" charset="0"/>
              </a:rPr>
              <a:t>ditulis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oleh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para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pakar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dalam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bidang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persoalan</a:t>
            </a:r>
            <a:r>
              <a:rPr lang="en-US" sz="2800" dirty="0" smtClean="0">
                <a:latin typeface="Berlin Sans FB Demi" pitchFamily="34" charset="0"/>
              </a:rPr>
              <a:t> yang </a:t>
            </a:r>
            <a:r>
              <a:rPr lang="en-US" sz="2800" dirty="0" err="1" smtClean="0">
                <a:latin typeface="Berlin Sans FB Demi" pitchFamily="34" charset="0"/>
              </a:rPr>
              <a:t>dipelajari</a:t>
            </a:r>
            <a:r>
              <a:rPr lang="en-US" sz="2800" dirty="0" smtClean="0">
                <a:latin typeface="Berlin Sans FB Demi" pitchFamily="34" charset="0"/>
              </a:rPr>
              <a:t>, </a:t>
            </a:r>
          </a:p>
          <a:p>
            <a:pPr marL="457200" indent="-457200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  <a:latin typeface="Berlin Sans FB Demi" pitchFamily="34" charset="0"/>
              </a:rPr>
              <a:t>laporan</a:t>
            </a:r>
            <a:r>
              <a:rPr lang="en-US" sz="2800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 Demi" pitchFamily="34" charset="0"/>
              </a:rPr>
              <a:t>kuliah</a:t>
            </a:r>
            <a:r>
              <a:rPr lang="en-US" sz="2800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erlin Sans FB Demi" pitchFamily="34" charset="0"/>
              </a:rPr>
              <a:t>praktek</a:t>
            </a:r>
            <a:r>
              <a:rPr lang="en-US" sz="2800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sz="2800" dirty="0" smtClean="0">
                <a:latin typeface="Berlin Sans FB Demi" pitchFamily="34" charset="0"/>
              </a:rPr>
              <a:t>:  </a:t>
            </a:r>
            <a:r>
              <a:rPr lang="en-US" sz="2800" dirty="0" err="1" smtClean="0">
                <a:latin typeface="Berlin Sans FB Demi" pitchFamily="34" charset="0"/>
              </a:rPr>
              <a:t>sebagai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wahana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untuk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mengembangkan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kemampuan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menyusun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laporan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penelitian</a:t>
            </a:r>
            <a:r>
              <a:rPr lang="en-US" sz="2800" dirty="0" smtClean="0">
                <a:latin typeface="Berlin Sans FB Demi" pitchFamily="34" charset="0"/>
              </a:rPr>
              <a:t>.,  </a:t>
            </a:r>
            <a:endParaRPr lang="en-US" sz="2800" u="sng" dirty="0" smtClean="0">
              <a:latin typeface="Berlin Sans FB Demi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Skripsi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(TAS) </a:t>
            </a:r>
            <a:r>
              <a:rPr lang="en-US" sz="2800" dirty="0" smtClean="0">
                <a:latin typeface="Berlin Sans FB Demi" pitchFamily="34" charset="0"/>
              </a:rPr>
              <a:t>: </a:t>
            </a:r>
            <a:r>
              <a:rPr lang="en-US" sz="2800" u="sng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merupakan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laporan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penelitian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berskala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kecil</a:t>
            </a:r>
            <a:r>
              <a:rPr lang="en-US" sz="2800" dirty="0" smtClean="0">
                <a:latin typeface="Berlin Sans FB Demi" pitchFamily="34" charset="0"/>
              </a:rPr>
              <a:t>, </a:t>
            </a:r>
            <a:r>
              <a:rPr lang="en-US" sz="2800" dirty="0" err="1" smtClean="0">
                <a:latin typeface="Berlin Sans FB Demi" pitchFamily="34" charset="0"/>
              </a:rPr>
              <a:t>tetapi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dilakukan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cukup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mendalam</a:t>
            </a:r>
            <a:r>
              <a:rPr lang="en-US" sz="2800" dirty="0" smtClean="0">
                <a:latin typeface="Berlin Sans FB Demi" pitchFamily="34" charset="0"/>
              </a:rPr>
              <a:t>.. </a:t>
            </a:r>
          </a:p>
          <a:p>
            <a:pPr>
              <a:buNone/>
            </a:pPr>
            <a:endParaRPr lang="en-US" sz="16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609600" y="0"/>
            <a:ext cx="8534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 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  </a:t>
            </a:r>
            <a:endParaRPr lang="en-US" dirty="0" smtClean="0">
              <a:latin typeface="Berlin Sans FB Demi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28600"/>
            <a:ext cx="78486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Berlin Sans FB Demi" pitchFamily="34" charset="0"/>
              </a:rPr>
              <a:t>Sbg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wahana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melatih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mengungkapkan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pemikiran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atau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hsl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penelitiannya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dlm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bentuk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tulisan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ilmiah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yg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sistematis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metodologis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971800" y="1905000"/>
            <a:ext cx="6019800" cy="2743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Berlin Sans FB Demi" pitchFamily="34" charset="0"/>
              </a:rPr>
              <a:t>Menumbuhkan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etos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ilmiah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di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kalangan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mahasiswa</a:t>
            </a:r>
            <a:r>
              <a:rPr lang="en-US" sz="2400" dirty="0" smtClean="0">
                <a:latin typeface="Berlin Sans FB Demi" pitchFamily="34" charset="0"/>
              </a:rPr>
              <a:t>, </a:t>
            </a:r>
            <a:r>
              <a:rPr lang="en-US" sz="2400" dirty="0" err="1" smtClean="0">
                <a:latin typeface="Berlin Sans FB Demi" pitchFamily="34" charset="0"/>
              </a:rPr>
              <a:t>shg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tdk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hanya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mjdkonsumen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ilmu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pengetahuan</a:t>
            </a:r>
            <a:r>
              <a:rPr lang="en-US" sz="2400" dirty="0" smtClean="0">
                <a:latin typeface="Berlin Sans FB Demi" pitchFamily="34" charset="0"/>
              </a:rPr>
              <a:t>, </a:t>
            </a:r>
            <a:r>
              <a:rPr lang="en-US" sz="2400" dirty="0" err="1" smtClean="0">
                <a:latin typeface="Berlin Sans FB Demi" pitchFamily="34" charset="0"/>
              </a:rPr>
              <a:t>ttp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jg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mampu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mjd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penghasil</a:t>
            </a:r>
            <a:r>
              <a:rPr lang="en-US" sz="2400" dirty="0" smtClean="0">
                <a:latin typeface="Berlin Sans FB Demi" pitchFamily="34" charset="0"/>
              </a:rPr>
              <a:t> (</a:t>
            </a:r>
            <a:r>
              <a:rPr lang="en-US" sz="2400" dirty="0" err="1" smtClean="0">
                <a:latin typeface="Berlin Sans FB Demi" pitchFamily="34" charset="0"/>
              </a:rPr>
              <a:t>produsen</a:t>
            </a:r>
            <a:r>
              <a:rPr lang="en-US" sz="2400" dirty="0" smtClean="0">
                <a:latin typeface="Berlin Sans FB Demi" pitchFamily="34" charset="0"/>
              </a:rPr>
              <a:t>) </a:t>
            </a:r>
            <a:r>
              <a:rPr lang="en-US" sz="2400" dirty="0" err="1" smtClean="0">
                <a:latin typeface="Berlin Sans FB Demi" pitchFamily="34" charset="0"/>
              </a:rPr>
              <a:t>pemikiran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karya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tulis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dlm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bidang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ilmu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pengetahuan</a:t>
            </a:r>
            <a:r>
              <a:rPr lang="en-US" sz="2400" dirty="0" smtClean="0">
                <a:latin typeface="Berlin Sans FB Demi" pitchFamily="34" charset="0"/>
              </a:rPr>
              <a:t>, </a:t>
            </a:r>
            <a:r>
              <a:rPr lang="en-US" sz="2400" dirty="0" err="1" smtClean="0">
                <a:latin typeface="Berlin Sans FB Demi" pitchFamily="34" charset="0"/>
              </a:rPr>
              <a:t>terutama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setelah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penyelesaian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studinya</a:t>
            </a:r>
            <a:r>
              <a:rPr lang="en-US" sz="2400" dirty="0" smtClean="0">
                <a:latin typeface="Berlin Sans FB Demi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4800600"/>
            <a:ext cx="8077200" cy="17526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Berlin Sans FB Demi" pitchFamily="34" charset="0"/>
              </a:rPr>
              <a:t>Membuktikan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potensi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wawasan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ilmiah</a:t>
            </a:r>
            <a:r>
              <a:rPr lang="en-US" sz="2400" dirty="0" smtClean="0">
                <a:latin typeface="Berlin Sans FB Demi" pitchFamily="34" charset="0"/>
              </a:rPr>
              <a:t> yang </a:t>
            </a:r>
            <a:r>
              <a:rPr lang="en-US" sz="2400" dirty="0" err="1" smtClean="0">
                <a:latin typeface="Berlin Sans FB Demi" pitchFamily="34" charset="0"/>
              </a:rPr>
              <a:t>dimiliki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mhs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dlm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menghadapi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menyelesaikan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masalah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dlm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bentuk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karya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ilmiah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setelah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ybs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memperoleh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pengetahuan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pendidikan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dari</a:t>
            </a:r>
            <a:r>
              <a:rPr lang="en-US" sz="2400" dirty="0" smtClean="0">
                <a:latin typeface="Berlin Sans FB Demi" pitchFamily="34" charset="0"/>
              </a:rPr>
              <a:t> </a:t>
            </a:r>
            <a:r>
              <a:rPr lang="en-US" sz="2400" dirty="0" err="1" smtClean="0">
                <a:latin typeface="Berlin Sans FB Demi" pitchFamily="34" charset="0"/>
              </a:rPr>
              <a:t>jurusannya</a:t>
            </a:r>
            <a:r>
              <a:rPr lang="en-US" sz="2400" dirty="0" smtClean="0">
                <a:latin typeface="Berlin Sans FB Demi" pitchFamily="34" charset="0"/>
              </a:rPr>
              <a:t>.</a:t>
            </a:r>
          </a:p>
        </p:txBody>
      </p:sp>
      <p:sp>
        <p:nvSpPr>
          <p:cNvPr id="12" name="Oval 11"/>
          <p:cNvSpPr/>
          <p:nvPr/>
        </p:nvSpPr>
        <p:spPr>
          <a:xfrm>
            <a:off x="685800" y="2438400"/>
            <a:ext cx="1905000" cy="1371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Berlin Sans FB Demi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Berlin Sans FB Demi" pitchFamily="34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Berlin Sans FB Demi" pitchFamily="34" charset="0"/>
              </a:rPr>
              <a:t>Karya</a:t>
            </a:r>
            <a:r>
              <a:rPr lang="en-US" sz="2400" b="1" dirty="0" smtClean="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Berlin Sans FB Demi" pitchFamily="34" charset="0"/>
              </a:rPr>
              <a:t>Ilmiah</a:t>
            </a:r>
            <a:endParaRPr lang="en-US" sz="2400" b="1" dirty="0" smtClean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1371600" y="1905000"/>
            <a:ext cx="35051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0800000">
            <a:off x="1447800" y="4038600"/>
            <a:ext cx="38099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5400000">
            <a:off x="2606040" y="2956561"/>
            <a:ext cx="350519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609600" y="0"/>
            <a:ext cx="8534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  <a:latin typeface="Berlin Sans FB Demi" pitchFamily="34" charset="0"/>
              </a:rPr>
              <a:t>Bagaimana</a:t>
            </a: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Cara </a:t>
            </a:r>
            <a:r>
              <a:rPr lang="en-US" b="1" dirty="0" err="1" smtClean="0">
                <a:solidFill>
                  <a:srgbClr val="C00000"/>
                </a:solidFill>
                <a:latin typeface="Berlin Sans FB Demi" pitchFamily="34" charset="0"/>
              </a:rPr>
              <a:t>membuat</a:t>
            </a: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Berlin Sans FB Demi" pitchFamily="34" charset="0"/>
              </a:rPr>
              <a:t>Karya</a:t>
            </a: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Berlin Sans FB Demi" pitchFamily="34" charset="0"/>
              </a:rPr>
              <a:t>Ilmiah</a:t>
            </a: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 ?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>
              <a:buNone/>
            </a:pPr>
            <a:endParaRPr lang="en-US" b="1" dirty="0">
              <a:solidFill>
                <a:srgbClr val="C0000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  <a:latin typeface="Berlin Sans FB Demi" pitchFamily="34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38200" y="1524000"/>
            <a:ext cx="1295400" cy="1295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Berlin Sans FB Demi" pitchFamily="34" charset="0"/>
              </a:rPr>
              <a:t>ide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90800" y="914400"/>
            <a:ext cx="6324600" cy="2971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Sebuah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ide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seringkali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muncul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dgn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tak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terduga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atau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tiba2, pd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saat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itulah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kita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sering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mengabaikannya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menghilangkannya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begitu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saja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Shg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pd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saat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kita</a:t>
            </a:r>
            <a:r>
              <a:rPr lang="en-US" sz="2400" dirty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membthkannya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utk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membuat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sebuah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tulisan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seolah-olah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kita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tdk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pernah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punya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erlin Sans FB Demi" pitchFamily="34" charset="0"/>
              </a:rPr>
              <a:t>ide</a:t>
            </a:r>
            <a:r>
              <a:rPr lang="en-US" sz="2400" dirty="0" smtClean="0">
                <a:solidFill>
                  <a:srgbClr val="002060"/>
                </a:solidFill>
                <a:latin typeface="Berlin Sans FB Demi" pitchFamily="34" charset="0"/>
              </a:rPr>
              <a:t>.  </a:t>
            </a:r>
          </a:p>
          <a:p>
            <a:endParaRPr lang="en-US" sz="2000" dirty="0" smtClean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419600"/>
            <a:ext cx="2624133" cy="218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Bent-Up Arrow 13"/>
          <p:cNvSpPr/>
          <p:nvPr/>
        </p:nvSpPr>
        <p:spPr>
          <a:xfrm rot="16200000" flipH="1">
            <a:off x="6438900" y="4076700"/>
            <a:ext cx="1828800" cy="1600200"/>
          </a:xfrm>
          <a:prstGeom prst="bentUpArrow">
            <a:avLst>
              <a:gd name="adj1" fmla="val 22602"/>
              <a:gd name="adj2" fmla="val 25000"/>
              <a:gd name="adj3" fmla="val 25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733800" y="5105400"/>
            <a:ext cx="2590800" cy="685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Berlin Sans FB Demi" pitchFamily="34" charset="0"/>
              </a:rPr>
              <a:t>BUKU IDE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3429000" y="5257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09800" y="1905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33400" y="0"/>
            <a:ext cx="8382000" cy="6629400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fi-FI" sz="4000" dirty="0" smtClean="0">
              <a:latin typeface="Cooper Std Black" pitchFamily="18" charset="0"/>
              <a:cs typeface="Arial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fi-FI" sz="5200" dirty="0" smtClean="0">
                <a:solidFill>
                  <a:srgbClr val="C00000"/>
                </a:solidFill>
                <a:latin typeface="Cooper Std Black" pitchFamily="18" charset="0"/>
                <a:cs typeface="Arial" charset="0"/>
              </a:rPr>
              <a:t>Ide dapat ditemukan dari </a:t>
            </a:r>
          </a:p>
          <a:p>
            <a:pPr>
              <a:buNone/>
            </a:pPr>
            <a:endParaRPr lang="fi-FI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fi-FI" dirty="0">
              <a:latin typeface="Arial" charset="0"/>
              <a:cs typeface="Arial" charset="0"/>
            </a:endParaRPr>
          </a:p>
          <a:p>
            <a:pPr>
              <a:buNone/>
            </a:pPr>
            <a:endParaRPr lang="fi-FI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fi-FI" dirty="0">
              <a:latin typeface="Arial" charset="0"/>
              <a:cs typeface="Arial" charset="0"/>
            </a:endParaRPr>
          </a:p>
          <a:p>
            <a:pPr>
              <a:buNone/>
            </a:pPr>
            <a:endParaRPr lang="fi-FI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fi-FI" dirty="0">
              <a:latin typeface="Arial" charset="0"/>
              <a:cs typeface="Arial" charset="0"/>
            </a:endParaRPr>
          </a:p>
          <a:p>
            <a:pPr>
              <a:buNone/>
            </a:pPr>
            <a:endParaRPr lang="fi-FI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smtClean="0">
                <a:latin typeface="Berlin Sans FB" pitchFamily="34" charset="0"/>
                <a:cs typeface="Arial" charset="0"/>
              </a:rPr>
              <a:t> </a:t>
            </a:r>
            <a:endParaRPr lang="fi-FI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fi-FI" dirty="0" smtClean="0">
                <a:latin typeface="Berlin Sans FB" pitchFamily="34" charset="0"/>
                <a:cs typeface="Arial" charset="0"/>
              </a:rPr>
              <a:t>  </a:t>
            </a:r>
          </a:p>
          <a:p>
            <a:pPr>
              <a:buNone/>
            </a:pPr>
            <a:r>
              <a:rPr lang="fi-FI" dirty="0" smtClean="0">
                <a:latin typeface="Berlin Sans FB" pitchFamily="34" charset="0"/>
                <a:cs typeface="Arial" charset="0"/>
              </a:rPr>
              <a:t> </a:t>
            </a:r>
          </a:p>
          <a:p>
            <a:pPr>
              <a:buNone/>
            </a:pPr>
            <a:r>
              <a:rPr lang="fi-FI" dirty="0" smtClean="0">
                <a:latin typeface="Berlin Sans FB" pitchFamily="34" charset="0"/>
                <a:cs typeface="Arial" charset="0"/>
              </a:rPr>
              <a:t>  </a:t>
            </a:r>
          </a:p>
          <a:p>
            <a:pPr>
              <a:buNone/>
            </a:pPr>
            <a:r>
              <a:rPr lang="fi-FI" dirty="0" smtClean="0">
                <a:latin typeface="Berlin Sans FB" pitchFamily="34" charset="0"/>
                <a:cs typeface="Arial" charset="0"/>
              </a:rPr>
              <a:t> </a:t>
            </a:r>
          </a:p>
          <a:p>
            <a:pPr>
              <a:buNone/>
            </a:pPr>
            <a:endParaRPr lang="fi-FI" dirty="0">
              <a:latin typeface="Berlin Sans FB" pitchFamily="34" charset="0"/>
              <a:cs typeface="Arial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  <a:cs typeface="Arial" charset="0"/>
              </a:rPr>
              <a:t>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3716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fi-FI" sz="2400" dirty="0" smtClean="0">
                <a:latin typeface="Cooper Std Black" pitchFamily="18" charset="0"/>
                <a:cs typeface="Arial" charset="0"/>
              </a:rPr>
              <a:t> </a:t>
            </a:r>
            <a:r>
              <a:rPr lang="en-GB" dirty="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9" name="Hexagon 8"/>
          <p:cNvSpPr/>
          <p:nvPr/>
        </p:nvSpPr>
        <p:spPr>
          <a:xfrm>
            <a:off x="914400" y="1066800"/>
            <a:ext cx="3200400" cy="1600200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 smtClean="0">
                <a:latin typeface="Berlin Sans FB" pitchFamily="34" charset="0"/>
                <a:cs typeface="Arial" charset="0"/>
              </a:rPr>
              <a:t>pengalaman pribadi</a:t>
            </a:r>
            <a:endParaRPr lang="en-US" sz="3200" dirty="0"/>
          </a:p>
        </p:txBody>
      </p:sp>
      <p:sp>
        <p:nvSpPr>
          <p:cNvPr id="10" name="Hexagon 9"/>
          <p:cNvSpPr/>
          <p:nvPr/>
        </p:nvSpPr>
        <p:spPr>
          <a:xfrm>
            <a:off x="1295400" y="4876800"/>
            <a:ext cx="2819400" cy="137160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 smtClean="0">
                <a:latin typeface="Berlin Sans FB" pitchFamily="34" charset="0"/>
                <a:cs typeface="Arial" charset="0"/>
              </a:rPr>
              <a:t>Menerapkan teori yg sudah ada </a:t>
            </a:r>
            <a:endParaRPr lang="en-US" sz="2800" dirty="0"/>
          </a:p>
        </p:txBody>
      </p:sp>
      <p:sp>
        <p:nvSpPr>
          <p:cNvPr id="11" name="Hexagon 10"/>
          <p:cNvSpPr/>
          <p:nvPr/>
        </p:nvSpPr>
        <p:spPr>
          <a:xfrm>
            <a:off x="4648200" y="1066800"/>
            <a:ext cx="3124200" cy="1447800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latin typeface="Berlin Sans FB" pitchFamily="34" charset="0"/>
                <a:cs typeface="Arial" charset="0"/>
              </a:rPr>
              <a:t> </a:t>
            </a:r>
            <a:r>
              <a:rPr lang="fi-FI" sz="2800" dirty="0" smtClean="0">
                <a:solidFill>
                  <a:schemeClr val="accent4">
                    <a:lumMod val="50000"/>
                  </a:schemeClr>
                </a:solidFill>
                <a:latin typeface="Berlin Sans FB" pitchFamily="34" charset="0"/>
                <a:cs typeface="Arial" charset="0"/>
              </a:rPr>
              <a:t>melihat hasil penelitian sebelumnya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1371600" y="2971800"/>
            <a:ext cx="6248400" cy="1371600"/>
          </a:xfrm>
          <a:prstGeom prst="hexag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latin typeface="Berlin Sans FB Demi" pitchFamily="34" charset="0"/>
                <a:cs typeface="Arial" charset="0"/>
              </a:rPr>
              <a:t>Sering mengikuti seminar,diskusi, workshop / lokakarya, pelatihan, banyak membaca, dll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13" name="Hexagon 12"/>
          <p:cNvSpPr/>
          <p:nvPr/>
        </p:nvSpPr>
        <p:spPr>
          <a:xfrm>
            <a:off x="4953000" y="4800600"/>
            <a:ext cx="3657600" cy="1447800"/>
          </a:xfrm>
          <a:prstGeom prst="hexag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fi-FI" sz="2400" dirty="0" smtClean="0">
                <a:latin typeface="Berlin Sans FB" pitchFamily="34" charset="0"/>
                <a:cs typeface="Arial" charset="0"/>
              </a:rPr>
              <a:t>melakukan analisis situasi  dimana  masalah itu muncul</a:t>
            </a:r>
            <a:endParaRPr lang="en-US" sz="2400" b="1" dirty="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609600" y="304800"/>
            <a:ext cx="85344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800" b="1" dirty="0" smtClean="0">
              <a:latin typeface="Forte" pitchFamily="66" charset="0"/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rgbClr val="7030A0"/>
                </a:solidFill>
                <a:latin typeface="Forte" pitchFamily="66" charset="0"/>
              </a:rPr>
              <a:t> </a:t>
            </a:r>
            <a:endParaRPr lang="en-US" sz="8800" dirty="0" smtClean="0">
              <a:solidFill>
                <a:srgbClr val="7030A0"/>
              </a:solidFill>
              <a:latin typeface="Forte" pitchFamily="66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Down Ribbon 4"/>
          <p:cNvSpPr/>
          <p:nvPr/>
        </p:nvSpPr>
        <p:spPr>
          <a:xfrm>
            <a:off x="609600" y="1447800"/>
            <a:ext cx="8153400" cy="2667000"/>
          </a:xfrm>
          <a:prstGeom prst="ribbon">
            <a:avLst>
              <a:gd name="adj1" fmla="val 26770"/>
              <a:gd name="adj2" fmla="val 50000"/>
            </a:avLst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6600" b="1" dirty="0" err="1" smtClean="0">
                <a:solidFill>
                  <a:srgbClr val="7030A0"/>
                </a:solidFill>
                <a:latin typeface="Forte" pitchFamily="66" charset="0"/>
              </a:rPr>
              <a:t>Terima</a:t>
            </a:r>
            <a:r>
              <a:rPr lang="en-US" sz="6600" b="1" dirty="0" smtClean="0">
                <a:solidFill>
                  <a:srgbClr val="7030A0"/>
                </a:solidFill>
                <a:latin typeface="Forte" pitchFamily="66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Forte" pitchFamily="66" charset="0"/>
              </a:rPr>
              <a:t>Kasih</a:t>
            </a:r>
            <a:endParaRPr lang="en-US" sz="6600" dirty="0" smtClean="0">
              <a:solidFill>
                <a:srgbClr val="7030A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316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UNY</dc:creator>
  <cp:lastModifiedBy>UNY</cp:lastModifiedBy>
  <cp:revision>21</cp:revision>
  <dcterms:created xsi:type="dcterms:W3CDTF">2012-03-08T13:07:26Z</dcterms:created>
  <dcterms:modified xsi:type="dcterms:W3CDTF">2012-03-09T07:35:22Z</dcterms:modified>
</cp:coreProperties>
</file>