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0"/>
  </p:notesMasterIdLst>
  <p:handoutMasterIdLst>
    <p:handoutMasterId r:id="rId71"/>
  </p:handoutMasterIdLst>
  <p:sldIdLst>
    <p:sldId id="350" r:id="rId2"/>
    <p:sldId id="260" r:id="rId3"/>
    <p:sldId id="267" r:id="rId4"/>
    <p:sldId id="272" r:id="rId5"/>
    <p:sldId id="268" r:id="rId6"/>
    <p:sldId id="269" r:id="rId7"/>
    <p:sldId id="276" r:id="rId8"/>
    <p:sldId id="277" r:id="rId9"/>
    <p:sldId id="279" r:id="rId10"/>
    <p:sldId id="280" r:id="rId11"/>
    <p:sldId id="281" r:id="rId12"/>
    <p:sldId id="283" r:id="rId13"/>
    <p:sldId id="284" r:id="rId14"/>
    <p:sldId id="286" r:id="rId15"/>
    <p:sldId id="288" r:id="rId16"/>
    <p:sldId id="289" r:id="rId17"/>
    <p:sldId id="290" r:id="rId18"/>
    <p:sldId id="291" r:id="rId19"/>
    <p:sldId id="293" r:id="rId20"/>
    <p:sldId id="294" r:id="rId21"/>
    <p:sldId id="295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1" r:id="rId36"/>
    <p:sldId id="312" r:id="rId37"/>
    <p:sldId id="313" r:id="rId38"/>
    <p:sldId id="314" r:id="rId39"/>
    <p:sldId id="315" r:id="rId40"/>
    <p:sldId id="316" r:id="rId41"/>
    <p:sldId id="318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1" r:id="rId53"/>
    <p:sldId id="333" r:id="rId54"/>
    <p:sldId id="334" r:id="rId55"/>
    <p:sldId id="335" r:id="rId56"/>
    <p:sldId id="336" r:id="rId57"/>
    <p:sldId id="337" r:id="rId58"/>
    <p:sldId id="338" r:id="rId59"/>
    <p:sldId id="339" r:id="rId60"/>
    <p:sldId id="340" r:id="rId61"/>
    <p:sldId id="341" r:id="rId62"/>
    <p:sldId id="342" r:id="rId63"/>
    <p:sldId id="343" r:id="rId64"/>
    <p:sldId id="344" r:id="rId65"/>
    <p:sldId id="345" r:id="rId66"/>
    <p:sldId id="346" r:id="rId67"/>
    <p:sldId id="347" r:id="rId68"/>
    <p:sldId id="348" r:id="rId69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02614-5C60-43FA-868E-F47E24DB562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5AACF-268E-4D45-9306-EFBD9A6E25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47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4F913-34BD-4D3F-A07E-6479DF8C5F6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F9AB9-A6CD-499A-A641-5E228BCBA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67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F9AB9-A6CD-499A-A641-5E228BCBA8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6D42-0EFE-4355-8E60-0A846D4E97F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AF30-0A81-405A-AC08-EDB51FF2C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6D42-0EFE-4355-8E60-0A846D4E97F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AF30-0A81-405A-AC08-EDB51FF2C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6D42-0EFE-4355-8E60-0A846D4E97F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AF30-0A81-405A-AC08-EDB51FF2C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6D42-0EFE-4355-8E60-0A846D4E97F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AF30-0A81-405A-AC08-EDB51FF2C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6D42-0EFE-4355-8E60-0A846D4E97F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AF30-0A81-405A-AC08-EDB51FF2C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6D42-0EFE-4355-8E60-0A846D4E97F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AF30-0A81-405A-AC08-EDB51FF2C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6D42-0EFE-4355-8E60-0A846D4E97F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AF30-0A81-405A-AC08-EDB51FF2C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6D42-0EFE-4355-8E60-0A846D4E97F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AF30-0A81-405A-AC08-EDB51FF2C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6D42-0EFE-4355-8E60-0A846D4E97F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AF30-0A81-405A-AC08-EDB51FF2C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6D42-0EFE-4355-8E60-0A846D4E97F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2AF30-0A81-405A-AC08-EDB51FF2C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6D42-0EFE-4355-8E60-0A846D4E97F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E2AF30-0A81-405A-AC08-EDB51FF2CD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436D42-0EFE-4355-8E60-0A846D4E97F8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2AF30-0A81-405A-AC08-EDB51FF2CD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/>
              <a:t>TEORI </a:t>
            </a:r>
            <a:r>
              <a:rPr lang="en-US" sz="5400" b="1" dirty="0" smtClean="0"/>
              <a:t>SASTRA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 numCol="2"/>
          <a:lstStyle/>
          <a:p>
            <a:pPr marL="0" indent="0">
              <a:buNone/>
            </a:pPr>
            <a:r>
              <a:rPr lang="en-US" b="1" dirty="0"/>
              <a:t>MATERI POKOK</a:t>
            </a:r>
          </a:p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Kuna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JawaTengahan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Islam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Sastra</a:t>
            </a:r>
            <a:r>
              <a:rPr lang="en-US" dirty="0" smtClean="0"/>
              <a:t> 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smtClean="0"/>
              <a:t>Modern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sastra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 smtClean="0"/>
              <a:t>kontekstual</a:t>
            </a:r>
            <a:endParaRPr lang="en-US" dirty="0" smtClean="0"/>
          </a:p>
          <a:p>
            <a:pPr lvl="1"/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 smtClean="0"/>
          </a:p>
          <a:p>
            <a:pPr lvl="1"/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/>
              <a:t>modern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909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BENTUK KOMUNIKASI PROSA REKAAN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Prosa</a:t>
            </a:r>
            <a:r>
              <a:rPr lang="en-US" dirty="0" smtClean="0"/>
              <a:t> </a:t>
            </a:r>
            <a:r>
              <a:rPr lang="en-US" dirty="0" err="1" smtClean="0"/>
              <a:t>rekaan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 </a:t>
            </a:r>
            <a:r>
              <a:rPr lang="en-US" dirty="0" err="1" smtClean="0"/>
              <a:t>Sastrawan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sastrawan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pikirannya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pencerita</a:t>
            </a:r>
            <a:r>
              <a:rPr lang="en-US" dirty="0" smtClean="0"/>
              <a:t>. </a:t>
            </a:r>
            <a:r>
              <a:rPr lang="en-US" dirty="0" err="1" smtClean="0"/>
              <a:t>Pencerita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, </a:t>
            </a:r>
            <a:r>
              <a:rPr lang="en-US" dirty="0" err="1" smtClean="0"/>
              <a:t>peristiwa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lain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kepad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pendengar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BENTUK PROSA REKAAN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Prosa</a:t>
            </a:r>
            <a:r>
              <a:rPr lang="en-US" dirty="0" smtClean="0"/>
              <a:t> lama:</a:t>
            </a:r>
          </a:p>
          <a:p>
            <a:r>
              <a:rPr lang="en-US" dirty="0" err="1" smtClean="0"/>
              <a:t>Dongeng</a:t>
            </a:r>
            <a:endParaRPr lang="en-US" dirty="0" smtClean="0"/>
          </a:p>
          <a:p>
            <a:r>
              <a:rPr lang="en-US" dirty="0" err="1" smtClean="0"/>
              <a:t>Mitos</a:t>
            </a:r>
            <a:endParaRPr lang="en-US" dirty="0" smtClean="0"/>
          </a:p>
          <a:p>
            <a:r>
              <a:rPr lang="en-US" dirty="0" err="1" smtClean="0"/>
              <a:t>Legenda</a:t>
            </a:r>
            <a:endParaRPr lang="en-US" dirty="0" smtClean="0"/>
          </a:p>
          <a:p>
            <a:r>
              <a:rPr lang="en-US" dirty="0" err="1" smtClean="0"/>
              <a:t>Parwa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err="1" smtClean="0"/>
              <a:t>Prosa</a:t>
            </a:r>
            <a:r>
              <a:rPr lang="en-US" dirty="0" smtClean="0"/>
              <a:t> Modern</a:t>
            </a:r>
          </a:p>
          <a:p>
            <a:r>
              <a:rPr lang="en-US" dirty="0" smtClean="0"/>
              <a:t>Roman</a:t>
            </a:r>
          </a:p>
          <a:p>
            <a:r>
              <a:rPr lang="en-US" dirty="0" smtClean="0"/>
              <a:t>Novel, </a:t>
            </a:r>
            <a:r>
              <a:rPr lang="en-US" dirty="0" err="1" smtClean="0"/>
              <a:t>cerpen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UNSUR INTRINSIK PROSA REKAAN</a:t>
            </a:r>
          </a:p>
          <a:p>
            <a:r>
              <a:rPr lang="en-US" dirty="0" err="1"/>
              <a:t>Tokoh</a:t>
            </a:r>
            <a:r>
              <a:rPr lang="en-US" dirty="0"/>
              <a:t>: </a:t>
            </a:r>
            <a:r>
              <a:rPr lang="en-US" dirty="0" err="1"/>
              <a:t>pelaku</a:t>
            </a:r>
            <a:r>
              <a:rPr lang="en-US" dirty="0"/>
              <a:t> yang </a:t>
            </a:r>
            <a:r>
              <a:rPr lang="en-US" dirty="0" err="1"/>
              <a:t>mengemban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cerita</a:t>
            </a:r>
            <a:endParaRPr lang="en-US" dirty="0"/>
          </a:p>
          <a:p>
            <a:r>
              <a:rPr lang="en-US" dirty="0" err="1"/>
              <a:t>Penokohan</a:t>
            </a:r>
            <a:r>
              <a:rPr lang="en-US" dirty="0"/>
              <a:t>: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sastrawan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tokoh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Perwatakan</a:t>
            </a:r>
            <a:r>
              <a:rPr lang="en-US" dirty="0"/>
              <a:t>: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watak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                                                                                   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TOKOH </a:t>
            </a:r>
            <a:r>
              <a:rPr lang="en-US" b="1" dirty="0"/>
              <a:t>DILIHAT DARI PERANAN</a:t>
            </a:r>
          </a:p>
          <a:p>
            <a:r>
              <a:rPr lang="en-US" dirty="0" smtClean="0"/>
              <a:t>Dari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 smtClean="0"/>
          </a:p>
          <a:p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Dari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endParaRPr lang="en-US" dirty="0" smtClean="0"/>
          </a:p>
          <a:p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endParaRPr lang="en-US" dirty="0" smtClean="0"/>
          </a:p>
          <a:p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TOKOH DINAMISDAN </a:t>
            </a:r>
            <a:r>
              <a:rPr lang="en-US" b="1" dirty="0" smtClean="0"/>
              <a:t>STATIS</a:t>
            </a:r>
          </a:p>
          <a:p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dinamis:Tokoh</a:t>
            </a:r>
            <a:r>
              <a:rPr lang="en-US" dirty="0" smtClean="0"/>
              <a:t> yang </a:t>
            </a:r>
            <a:r>
              <a:rPr lang="en-US" dirty="0" err="1" smtClean="0"/>
              <a:t>kepribadiannya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 smtClean="0"/>
          </a:p>
          <a:p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: </a:t>
            </a:r>
            <a:r>
              <a:rPr lang="en-US" dirty="0" err="1" smtClean="0"/>
              <a:t>tokoh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/>
              <a:t>TOKOH DARI WATAKNYA</a:t>
            </a:r>
          </a:p>
          <a:p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protagonis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antagonis</a:t>
            </a:r>
            <a:endParaRPr lang="en-US" dirty="0"/>
          </a:p>
          <a:p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/>
              <a:t>protagonis</a:t>
            </a:r>
            <a:r>
              <a:rPr lang="en-US" dirty="0"/>
              <a:t>: </a:t>
            </a:r>
            <a:r>
              <a:rPr lang="en-US" dirty="0" err="1"/>
              <a:t>tokoh</a:t>
            </a:r>
            <a:r>
              <a:rPr lang="en-US" dirty="0"/>
              <a:t> yang </a:t>
            </a:r>
            <a:r>
              <a:rPr lang="en-US" dirty="0" err="1"/>
              <a:t>wataknya</a:t>
            </a:r>
            <a:r>
              <a:rPr lang="en-US" dirty="0"/>
              <a:t> </a:t>
            </a:r>
            <a:r>
              <a:rPr lang="en-US" dirty="0" err="1"/>
              <a:t>disukai</a:t>
            </a:r>
            <a:r>
              <a:rPr lang="en-US" dirty="0"/>
              <a:t> </a:t>
            </a:r>
            <a:r>
              <a:rPr lang="en-US" dirty="0" err="1"/>
              <a:t>pembaca</a:t>
            </a:r>
            <a:endParaRPr lang="en-US" dirty="0"/>
          </a:p>
          <a:p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/>
              <a:t>antagonis</a:t>
            </a:r>
            <a:r>
              <a:rPr lang="en-US" dirty="0"/>
              <a:t>: </a:t>
            </a:r>
            <a:r>
              <a:rPr lang="en-US" dirty="0" err="1"/>
              <a:t>tokoh</a:t>
            </a:r>
            <a:r>
              <a:rPr lang="en-US" dirty="0"/>
              <a:t> yang </a:t>
            </a:r>
            <a:r>
              <a:rPr lang="en-US" dirty="0" err="1"/>
              <a:t>wataknya</a:t>
            </a:r>
            <a:r>
              <a:rPr lang="en-US" dirty="0"/>
              <a:t> </a:t>
            </a:r>
            <a:r>
              <a:rPr lang="en-US" dirty="0" err="1"/>
              <a:t>dibenci</a:t>
            </a:r>
            <a:r>
              <a:rPr lang="en-US" dirty="0"/>
              <a:t> </a:t>
            </a:r>
            <a:r>
              <a:rPr lang="en-US" dirty="0" err="1"/>
              <a:t>pembaca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watak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tuturan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pelakunya</a:t>
            </a:r>
            <a:endParaRPr lang="en-US" dirty="0" smtClean="0"/>
          </a:p>
          <a:p>
            <a:r>
              <a:rPr lang="en-US" dirty="0" err="1" smtClean="0"/>
              <a:t>Gambaran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 tau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berpakaian</a:t>
            </a:r>
            <a:endParaRPr lang="en-US" dirty="0" smtClean="0"/>
          </a:p>
          <a:p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perilakunya</a:t>
            </a:r>
            <a:endParaRPr lang="en-US" dirty="0" smtClean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lain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tentangnya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lain </a:t>
            </a:r>
            <a:r>
              <a:rPr lang="en-US" dirty="0" err="1"/>
              <a:t>berbincang</a:t>
            </a:r>
            <a:r>
              <a:rPr lang="en-US" dirty="0"/>
              <a:t> </a:t>
            </a:r>
            <a:r>
              <a:rPr lang="en-US" dirty="0" err="1"/>
              <a:t>dengannya</a:t>
            </a:r>
            <a:endParaRPr lang="en-US" dirty="0"/>
          </a:p>
          <a:p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yang lain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terhadapnya</a:t>
            </a:r>
            <a:endParaRPr lang="en-US" dirty="0"/>
          </a:p>
          <a:p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mereaksi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lain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Unsur</a:t>
            </a:r>
            <a:r>
              <a:rPr lang="en-US" b="1" dirty="0" smtClean="0"/>
              <a:t> </a:t>
            </a:r>
            <a:r>
              <a:rPr lang="en-US" b="1" dirty="0" err="1" smtClean="0"/>
              <a:t>Intrinsik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525000" cy="5410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000" b="1" dirty="0" err="1" smtClean="0"/>
              <a:t>Tema</a:t>
            </a:r>
            <a:endParaRPr lang="en-US" sz="3000" b="1" dirty="0" smtClean="0"/>
          </a:p>
          <a:p>
            <a:pPr algn="just"/>
            <a:r>
              <a:rPr lang="en-US" b="1" dirty="0" err="1" smtClean="0"/>
              <a:t>Hakekat</a:t>
            </a:r>
            <a:r>
              <a:rPr lang="en-US" b="1" dirty="0" smtClean="0"/>
              <a:t> </a:t>
            </a:r>
            <a:r>
              <a:rPr lang="en-US" b="1" dirty="0" err="1" smtClean="0"/>
              <a:t>Tema</a:t>
            </a:r>
            <a:endParaRPr lang="en-US" b="1" dirty="0" smtClean="0"/>
          </a:p>
          <a:p>
            <a:pPr marL="352425" indent="-352425" algn="just">
              <a:buNone/>
            </a:pPr>
            <a:r>
              <a:rPr lang="en-US" dirty="0" smtClean="0"/>
              <a:t>	-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,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</a:p>
          <a:p>
            <a:pPr marL="352425" indent="-352425" algn="just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.</a:t>
            </a:r>
          </a:p>
          <a:p>
            <a:pPr marL="352425" indent="-352425" algn="just">
              <a:buNone/>
            </a:pPr>
            <a:r>
              <a:rPr lang="en-US" dirty="0" smtClean="0"/>
              <a:t>	-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</a:p>
          <a:p>
            <a:pPr marL="352425" indent="-352425" algn="just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sederhana</a:t>
            </a:r>
            <a:r>
              <a:rPr lang="en-US" dirty="0" smtClean="0"/>
              <a:t> (Stanton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Nurgiyantoro</a:t>
            </a:r>
            <a:r>
              <a:rPr lang="en-US" dirty="0" smtClean="0"/>
              <a:t>, 1998: 70).</a:t>
            </a:r>
          </a:p>
          <a:p>
            <a:pPr algn="just"/>
            <a:r>
              <a:rPr lang="en-US" b="1" dirty="0" err="1" smtClean="0"/>
              <a:t>Tema</a:t>
            </a:r>
            <a:r>
              <a:rPr lang="en-US" b="1" dirty="0" smtClean="0"/>
              <a:t> </a:t>
            </a:r>
            <a:r>
              <a:rPr lang="en-US" b="1" dirty="0" err="1" smtClean="0"/>
              <a:t>Mengangkat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endParaRPr lang="en-US" b="1" dirty="0" smtClean="0"/>
          </a:p>
          <a:p>
            <a:pPr marL="352425" indent="-352425" algn="just">
              <a:buNone/>
            </a:pPr>
            <a:r>
              <a:rPr lang="en-US" dirty="0" smtClean="0"/>
              <a:t>	- Hal-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endParaRPr lang="en-US" dirty="0" smtClean="0"/>
          </a:p>
          <a:p>
            <a:pPr marL="352425" indent="-352425" algn="just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pPr marL="352425" indent="-352425" algn="just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cinta</a:t>
            </a:r>
            <a:r>
              <a:rPr lang="en-US" dirty="0" smtClean="0"/>
              <a:t>, </a:t>
            </a:r>
            <a:r>
              <a:rPr lang="en-US" dirty="0" err="1" smtClean="0"/>
              <a:t>rindu</a:t>
            </a:r>
            <a:r>
              <a:rPr lang="en-US" dirty="0" smtClean="0"/>
              <a:t>, </a:t>
            </a:r>
            <a:r>
              <a:rPr lang="en-US" dirty="0" err="1" smtClean="0"/>
              <a:t>cemas</a:t>
            </a:r>
            <a:r>
              <a:rPr lang="en-US" dirty="0" smtClean="0"/>
              <a:t>, </a:t>
            </a:r>
            <a:r>
              <a:rPr lang="en-US" dirty="0" err="1" smtClean="0"/>
              <a:t>takut</a:t>
            </a:r>
            <a:r>
              <a:rPr lang="en-US" dirty="0" smtClean="0"/>
              <a:t>, </a:t>
            </a:r>
            <a:r>
              <a:rPr lang="en-US" dirty="0" err="1" smtClean="0"/>
              <a:t>maut</a:t>
            </a:r>
            <a:r>
              <a:rPr lang="en-US" dirty="0" smtClean="0"/>
              <a:t>, </a:t>
            </a:r>
            <a:r>
              <a:rPr lang="en-US" dirty="0" err="1" smtClean="0"/>
              <a:t>religius</a:t>
            </a:r>
            <a:r>
              <a:rPr lang="en-US" dirty="0" smtClean="0"/>
              <a:t>, </a:t>
            </a:r>
            <a:r>
              <a:rPr lang="en-US" dirty="0" err="1" smtClean="0"/>
              <a:t>nafsu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839200" cy="70104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Tema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Unsur</a:t>
            </a:r>
            <a:r>
              <a:rPr lang="en-US" b="1" dirty="0" smtClean="0"/>
              <a:t> </a:t>
            </a:r>
            <a:r>
              <a:rPr lang="en-US" b="1" dirty="0" err="1" smtClean="0"/>
              <a:t>Cerita</a:t>
            </a:r>
            <a:r>
              <a:rPr lang="en-US" b="1" dirty="0" smtClean="0"/>
              <a:t> yang Lain</a:t>
            </a:r>
          </a:p>
          <a:p>
            <a:pPr algn="just">
              <a:buNone/>
            </a:pPr>
            <a:r>
              <a:rPr lang="en-US" dirty="0" smtClean="0"/>
              <a:t>	 </a:t>
            </a:r>
            <a:r>
              <a:rPr lang="en-US" smtClean="0"/>
              <a:t>- Tema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keterkaitannya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lain, </a:t>
            </a:r>
            <a:r>
              <a:rPr lang="en-US" dirty="0" err="1" smtClean="0"/>
              <a:t>yaitu</a:t>
            </a:r>
            <a:r>
              <a:rPr lang="en-US" dirty="0" smtClean="0"/>
              <a:t>   </a:t>
            </a:r>
          </a:p>
          <a:p>
            <a:pPr algn="just"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penokohan</a:t>
            </a:r>
            <a:r>
              <a:rPr lang="en-US" dirty="0" smtClean="0"/>
              <a:t>, plot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pemplotan</a:t>
            </a:r>
            <a:r>
              <a:rPr lang="en-US" dirty="0" smtClean="0"/>
              <a:t>,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pelataran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err="1" smtClean="0"/>
              <a:t>cerita</a:t>
            </a:r>
            <a:r>
              <a:rPr lang="en-US" smtClean="0"/>
              <a:t>.</a:t>
            </a:r>
          </a:p>
          <a:p>
            <a:pPr algn="just">
              <a:buNone/>
            </a:pPr>
            <a:endParaRPr lang="en-US" smtClean="0"/>
          </a:p>
          <a:p>
            <a:r>
              <a:rPr lang="en-US" b="1" smtClean="0"/>
              <a:t>Penggolongan </a:t>
            </a:r>
            <a:r>
              <a:rPr lang="en-US" b="1" dirty="0" err="1" smtClean="0"/>
              <a:t>Tema</a:t>
            </a:r>
            <a:endParaRPr lang="en-US" b="1" dirty="0" smtClean="0"/>
          </a:p>
          <a:p>
            <a:pPr marL="750888" lvl="1" indent="-358775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Tema</a:t>
            </a:r>
            <a:r>
              <a:rPr lang="en-US" b="1" dirty="0" smtClean="0"/>
              <a:t> </a:t>
            </a:r>
            <a:r>
              <a:rPr lang="en-US" b="1" dirty="0" err="1" smtClean="0"/>
              <a:t>Tradisional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Nontradisional</a:t>
            </a:r>
            <a:endParaRPr lang="en-US" b="1" dirty="0" smtClean="0"/>
          </a:p>
          <a:p>
            <a:pPr marL="750888" lvl="1" indent="-358775" algn="just">
              <a:buNone/>
            </a:pPr>
            <a:r>
              <a:rPr lang="en-US" b="1" smtClean="0"/>
              <a:t>	</a:t>
            </a:r>
            <a:r>
              <a:rPr lang="en-US" smtClean="0"/>
              <a:t>Merupakan </a:t>
            </a:r>
            <a:r>
              <a:rPr lang="en-US" err="1" smtClean="0"/>
              <a:t>tema</a:t>
            </a:r>
            <a:r>
              <a:rPr lang="en-US" smtClean="0"/>
              <a:t> yang menunjuk pada tema yang hanya “itu-itu” saja, dalam arti ia telah lama digunakan dan dapat ditemukan di dalam berbagai cerita, termasuk cerita lama. </a:t>
            </a:r>
          </a:p>
          <a:p>
            <a:pPr marL="750888" lvl="1" indent="-358775" algn="just">
              <a:buNone/>
            </a:pPr>
            <a:r>
              <a:rPr lang="en-US" smtClean="0"/>
              <a:t>	</a:t>
            </a:r>
            <a:r>
              <a:rPr lang="en-US" b="1" smtClean="0"/>
              <a:t>Misal:  </a:t>
            </a:r>
            <a:r>
              <a:rPr lang="en-US" smtClean="0"/>
              <a:t>kebenaran dan keadilan mengalahkan  kejahatan, tindak kejahatan akan terlihat walaupun ditutup-tutupi, </a:t>
            </a:r>
            <a:r>
              <a:rPr lang="en-US" i="1" smtClean="0"/>
              <a:t>becik ketitik ala ketara</a:t>
            </a:r>
            <a:r>
              <a:rPr lang="en-US" smtClean="0"/>
              <a:t>, cinta sejati menuntut pengorbanan, kawan sejati adalah kawan di saat duka, dll.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pPr marL="561975" lvl="1" indent="-44450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Tingkatan</a:t>
            </a:r>
            <a:r>
              <a:rPr lang="en-US" b="1" dirty="0" smtClean="0"/>
              <a:t> </a:t>
            </a:r>
            <a:r>
              <a:rPr lang="en-US" b="1" dirty="0" err="1" smtClean="0"/>
              <a:t>Tema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Shipley</a:t>
            </a:r>
          </a:p>
          <a:p>
            <a:pPr marL="849313" lvl="1" indent="-287338">
              <a:buFont typeface="+mj-lt"/>
              <a:buAutoNum type="alphaLcPeriod"/>
            </a:pP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: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kejiwaan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, </a:t>
            </a:r>
            <a:r>
              <a:rPr lang="en-US" i="1" dirty="0" smtClean="0"/>
              <a:t>man as </a:t>
            </a:r>
            <a:r>
              <a:rPr lang="en-US" i="1" dirty="0" err="1" smtClean="0"/>
              <a:t>molecul</a:t>
            </a:r>
            <a:r>
              <a:rPr lang="en-US" dirty="0" smtClean="0"/>
              <a:t>.</a:t>
            </a:r>
          </a:p>
          <a:p>
            <a:pPr marL="849313" lvl="1" indent="-287338">
              <a:buFont typeface="+mj-lt"/>
              <a:buAutoNum type="alphaLcPeriod"/>
            </a:pP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: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kejiwaan</a:t>
            </a:r>
            <a:r>
              <a:rPr lang="en-US" dirty="0" smtClean="0"/>
              <a:t>) </a:t>
            </a:r>
            <a:r>
              <a:rPr lang="en-US" dirty="0" err="1" smtClean="0"/>
              <a:t>plotoplasma</a:t>
            </a:r>
            <a:r>
              <a:rPr lang="en-US" dirty="0" smtClean="0"/>
              <a:t>, </a:t>
            </a:r>
            <a:r>
              <a:rPr lang="en-US" i="1" dirty="0" smtClean="0"/>
              <a:t>man as protoplasm</a:t>
            </a:r>
            <a:r>
              <a:rPr lang="en-US" dirty="0" smtClean="0"/>
              <a:t>.</a:t>
            </a:r>
          </a:p>
          <a:p>
            <a:pPr marL="849313" lvl="1" indent="-287338">
              <a:buFont typeface="+mj-lt"/>
              <a:buAutoNum type="alphaLcPeriod"/>
            </a:pP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i="1" dirty="0" smtClean="0"/>
              <a:t>man as </a:t>
            </a:r>
            <a:r>
              <a:rPr lang="en-US" i="1" dirty="0" err="1" smtClean="0"/>
              <a:t>sicious</a:t>
            </a:r>
            <a:r>
              <a:rPr lang="en-US" i="1" dirty="0" smtClean="0"/>
              <a:t>.</a:t>
            </a:r>
          </a:p>
          <a:p>
            <a:pPr marL="849313" lvl="1" indent="-287338">
              <a:buFont typeface="+mj-lt"/>
              <a:buAutoNum type="alphaLcPeriod"/>
            </a:pP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egoik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i="1" dirty="0" err="1" smtClean="0"/>
              <a:t>mas</a:t>
            </a:r>
            <a:r>
              <a:rPr lang="en-US" i="1" dirty="0" smtClean="0"/>
              <a:t> as individualism</a:t>
            </a:r>
            <a:r>
              <a:rPr lang="en-US" dirty="0" smtClean="0"/>
              <a:t>.</a:t>
            </a:r>
          </a:p>
          <a:p>
            <a:pPr marL="849313" lvl="1" indent="-287338">
              <a:buFont typeface="+mj-lt"/>
              <a:buAutoNum type="alphaLcPeriod"/>
            </a:pP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i="1" dirty="0" smtClean="0"/>
              <a:t>divine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makluk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mencapainya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92500" lnSpcReduction="20000"/>
          </a:bodyPr>
          <a:lstStyle/>
          <a:p>
            <a:pPr marL="515938" lvl="1" indent="-358775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Tema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Tema</a:t>
            </a:r>
            <a:r>
              <a:rPr lang="en-US" b="1" dirty="0" smtClean="0"/>
              <a:t> </a:t>
            </a:r>
            <a:r>
              <a:rPr lang="en-US" b="1" dirty="0" err="1" smtClean="0"/>
              <a:t>Tambahan</a:t>
            </a:r>
            <a:endParaRPr lang="en-US" b="1" dirty="0" smtClean="0"/>
          </a:p>
          <a:p>
            <a:pPr marL="625475" indent="-273050" algn="just">
              <a:buFont typeface="+mj-lt"/>
              <a:buAutoNum type="alphaLcPeriod"/>
            </a:pP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/</a:t>
            </a:r>
            <a:r>
              <a:rPr lang="en-US" dirty="0" err="1" smtClean="0"/>
              <a:t>tema</a:t>
            </a:r>
            <a:r>
              <a:rPr lang="en-US" dirty="0" smtClean="0"/>
              <a:t> mayor,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marL="625475" indent="-273050" algn="just">
              <a:buFont typeface="+mj-lt"/>
              <a:buAutoNum type="alphaLcPeriod"/>
            </a:pP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/</a:t>
            </a:r>
            <a:r>
              <a:rPr lang="en-US" dirty="0" err="1" smtClean="0"/>
              <a:t>tema</a:t>
            </a:r>
            <a:r>
              <a:rPr lang="en-US" dirty="0" smtClean="0"/>
              <a:t> minor,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.</a:t>
            </a:r>
          </a:p>
          <a:p>
            <a:pPr marL="625475" indent="-273050" algn="just">
              <a:buFont typeface="+mj-lt"/>
              <a:buAutoNum type="alphaLcPeriod"/>
            </a:pPr>
            <a:endParaRPr lang="en-US" dirty="0" smtClean="0"/>
          </a:p>
          <a:p>
            <a:r>
              <a:rPr lang="en-US" b="1" dirty="0" err="1"/>
              <a:t>Penafsiran</a:t>
            </a:r>
            <a:r>
              <a:rPr lang="en-US" b="1" dirty="0"/>
              <a:t> </a:t>
            </a:r>
            <a:r>
              <a:rPr lang="en-US" b="1" dirty="0" err="1"/>
              <a:t>Tema</a:t>
            </a:r>
            <a:endParaRPr lang="en-US" b="1" dirty="0"/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detil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yang </a:t>
            </a:r>
            <a:r>
              <a:rPr lang="en-US" dirty="0" err="1"/>
              <a:t>menonjol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detil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mendasarkan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bukti-bukti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/>
              <a:t>Mendasarkan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bukti-bukti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disarankan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,</a:t>
            </a:r>
          </a:p>
          <a:p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algn="ctr"/>
            <a:r>
              <a:rPr lang="en-US" b="1" dirty="0" err="1" smtClean="0"/>
              <a:t>Cerita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b="1" dirty="0" err="1" smtClean="0"/>
              <a:t>Hakikat</a:t>
            </a:r>
            <a:r>
              <a:rPr lang="en-US" b="1" dirty="0" smtClean="0"/>
              <a:t> </a:t>
            </a:r>
            <a:r>
              <a:rPr lang="en-US" b="1" dirty="0" err="1" smtClean="0"/>
              <a:t>Cerita</a:t>
            </a: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(Forster </a:t>
            </a:r>
          </a:p>
          <a:p>
            <a:pPr algn="just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Nurgiyantoro</a:t>
            </a:r>
            <a:r>
              <a:rPr lang="en-US" dirty="0" smtClean="0"/>
              <a:t>, 1998: 91).</a:t>
            </a:r>
          </a:p>
          <a:p>
            <a:pPr algn="just"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r>
              <a:rPr lang="en-US" dirty="0" smtClean="0"/>
              <a:t>    </a:t>
            </a:r>
          </a:p>
          <a:p>
            <a:pPr algn="just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(Abrams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Nurgiyantoro</a:t>
            </a:r>
            <a:r>
              <a:rPr lang="en-US" dirty="0" smtClean="0"/>
              <a:t>, 1998: 91).</a:t>
            </a:r>
          </a:p>
          <a:p>
            <a:pPr algn="just"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Peristiwa-peristiwa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fiksi</a:t>
            </a:r>
            <a:r>
              <a:rPr lang="en-US" dirty="0" smtClean="0"/>
              <a:t> (Kenny </a:t>
            </a:r>
            <a:r>
              <a:rPr lang="en-US" dirty="0" err="1" smtClean="0"/>
              <a:t>Nurgiyantoro</a:t>
            </a:r>
            <a:r>
              <a:rPr lang="en-US" dirty="0" smtClean="0"/>
              <a:t>, 1998: 91).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 POKOK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Tradisionall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Modern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endParaRPr lang="en-US" dirty="0" smtClean="0"/>
          </a:p>
          <a:p>
            <a:r>
              <a:rPr lang="en-US" dirty="0" err="1" smtClean="0"/>
              <a:t>Pperkembangan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TEORI SASTRA</a:t>
            </a:r>
          </a:p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sastra</a:t>
            </a:r>
            <a:endParaRPr lang="en-US" dirty="0"/>
          </a:p>
          <a:p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endParaRPr lang="en-US" dirty="0"/>
          </a:p>
          <a:p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sastra</a:t>
            </a:r>
            <a:endParaRPr lang="en-US" dirty="0"/>
          </a:p>
          <a:p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sastra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5532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Cerita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Plot</a:t>
            </a:r>
          </a:p>
          <a:p>
            <a:pPr algn="just">
              <a:buNone/>
            </a:pPr>
            <a:r>
              <a:rPr lang="en-US" b="1" dirty="0" smtClean="0"/>
              <a:t>	-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plot </a:t>
            </a:r>
            <a:r>
              <a:rPr lang="en-US" dirty="0" err="1" smtClean="0"/>
              <a:t>sama-sama</a:t>
            </a:r>
            <a:r>
              <a:rPr lang="en-US" dirty="0" smtClean="0"/>
              <a:t> </a:t>
            </a:r>
            <a:r>
              <a:rPr lang="en-US" dirty="0" err="1" smtClean="0"/>
              <a:t>mendasarkan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tututan</a:t>
            </a:r>
            <a:r>
              <a:rPr lang="en-US" dirty="0" smtClean="0"/>
              <a:t> plot </a:t>
            </a:r>
          </a:p>
          <a:p>
            <a:pPr algn="just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	-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  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Cerita</a:t>
            </a:r>
            <a:r>
              <a:rPr lang="en-US" b="1" dirty="0" smtClean="0"/>
              <a:t>:</a:t>
            </a:r>
          </a:p>
          <a:p>
            <a:pPr marL="633413" indent="-352425" algn="just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?</a:t>
            </a:r>
          </a:p>
          <a:p>
            <a:pPr marL="633413" indent="-352425" algn="just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kelanjutannya</a:t>
            </a:r>
            <a:r>
              <a:rPr lang="en-US" dirty="0" smtClean="0"/>
              <a:t>? </a:t>
            </a:r>
          </a:p>
          <a:p>
            <a:pPr marL="633413" indent="-352425" algn="just">
              <a:buNone/>
            </a:pPr>
            <a:r>
              <a:rPr lang="en-US" b="1" dirty="0" smtClean="0"/>
              <a:t>Plot:</a:t>
            </a:r>
          </a:p>
          <a:p>
            <a:pPr marL="633413" indent="-352425" algn="just">
              <a:buFont typeface="+mj-lt"/>
              <a:buAutoNum type="arabicPeriod"/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?</a:t>
            </a:r>
          </a:p>
          <a:p>
            <a:pPr marL="633413" indent="-352425" algn="just">
              <a:buFont typeface="+mj-lt"/>
              <a:buAutoNum type="arabicPeriod"/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?</a:t>
            </a:r>
          </a:p>
          <a:p>
            <a:pPr marL="633413" indent="-352425" algn="just"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?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r>
              <a:rPr lang="en-US" b="1" dirty="0" err="1" smtClean="0"/>
              <a:t>Cerita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Permasalahan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dikisahkan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fiksi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diacu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. </a:t>
            </a:r>
            <a:r>
              <a:rPr lang="en-US" dirty="0" err="1" smtClean="0"/>
              <a:t>Pemilihan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fiksi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.</a:t>
            </a:r>
          </a:p>
          <a:p>
            <a:r>
              <a:rPr lang="en-US" b="1" dirty="0" err="1"/>
              <a:t>Cerita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Fakta</a:t>
            </a:r>
            <a:endParaRPr lang="en-US" b="1" dirty="0"/>
          </a:p>
          <a:p>
            <a:pPr>
              <a:buNone/>
            </a:pPr>
            <a:r>
              <a:rPr lang="en-US" b="1" dirty="0"/>
              <a:t>	-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karangan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-</a:t>
            </a:r>
          </a:p>
          <a:p>
            <a:pPr>
              <a:buNone/>
            </a:pPr>
            <a:r>
              <a:rPr lang="en-US" dirty="0"/>
              <a:t>	  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dikhayalkan</a:t>
            </a:r>
            <a:r>
              <a:rPr lang="en-US" dirty="0"/>
              <a:t> (</a:t>
            </a:r>
            <a:r>
              <a:rPr lang="en-US" i="1" dirty="0"/>
              <a:t>fiction</a:t>
            </a:r>
            <a:r>
              <a:rPr lang="en-US" dirty="0"/>
              <a:t>).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karangan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-</a:t>
            </a:r>
          </a:p>
          <a:p>
            <a:pPr>
              <a:buNone/>
            </a:pPr>
            <a:r>
              <a:rPr lang="en-US" dirty="0"/>
              <a:t>	  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nyata-ada-terjadi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algn="ctr"/>
            <a:r>
              <a:rPr lang="en-US" b="1" dirty="0" err="1" smtClean="0"/>
              <a:t>Pemplotan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1.  </a:t>
            </a:r>
            <a:r>
              <a:rPr lang="en-US" b="1" dirty="0" err="1" smtClean="0"/>
              <a:t>Hakikat</a:t>
            </a:r>
            <a:r>
              <a:rPr lang="en-US" b="1" dirty="0" smtClean="0"/>
              <a:t> Plot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Pemplotan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- </a:t>
            </a:r>
            <a:r>
              <a:rPr lang="en-US" b="1" dirty="0" smtClean="0"/>
              <a:t>Plot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(Kenny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Nurgiyantoro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	   1998: 75).</a:t>
            </a:r>
          </a:p>
          <a:p>
            <a:pPr>
              <a:buNone/>
            </a:pPr>
            <a:r>
              <a:rPr lang="en-US" b="1" dirty="0" smtClean="0"/>
              <a:t>	- Plot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,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</a:p>
          <a:p>
            <a:pPr>
              <a:buNone/>
            </a:pPr>
            <a:r>
              <a:rPr lang="en-US" dirty="0" smtClean="0"/>
              <a:t>	   lain (Stanton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Nurgiyantoro</a:t>
            </a:r>
            <a:r>
              <a:rPr lang="en-US" dirty="0" smtClean="0"/>
              <a:t>, 1998: 113) 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-    </a:t>
            </a:r>
            <a:r>
              <a:rPr lang="en-US" b="1" dirty="0" err="1" smtClean="0"/>
              <a:t>Pemplotan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plot.</a:t>
            </a:r>
          </a:p>
          <a:p>
            <a:pPr algn="just">
              <a:buNone/>
            </a:pPr>
            <a:r>
              <a:rPr lang="en-US" dirty="0" smtClean="0"/>
              <a:t>	- </a:t>
            </a:r>
            <a:r>
              <a:rPr lang="en-US" b="1" dirty="0" err="1" smtClean="0"/>
              <a:t>Pemplotan</a:t>
            </a:r>
            <a:r>
              <a:rPr lang="en-US" b="1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	</a:t>
            </a:r>
            <a:r>
              <a:rPr lang="en-US" dirty="0" err="1" smtClean="0"/>
              <a:t>penyiasatan</a:t>
            </a:r>
            <a:r>
              <a:rPr lang="en-US" dirty="0" smtClean="0"/>
              <a:t> plot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yang 	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fiksi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	</a:t>
            </a:r>
            <a:r>
              <a:rPr lang="en-US" dirty="0" err="1" smtClean="0"/>
              <a:t>keseluruhan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Peristiwa</a:t>
            </a:r>
            <a:r>
              <a:rPr lang="en-US" b="1" dirty="0" smtClean="0"/>
              <a:t>, </a:t>
            </a:r>
            <a:r>
              <a:rPr lang="en-US" b="1" dirty="0" err="1" smtClean="0"/>
              <a:t>Konflik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Klimaks</a:t>
            </a:r>
            <a:endParaRPr lang="en-US" b="1" dirty="0" smtClean="0"/>
          </a:p>
          <a:p>
            <a:pPr marL="460375" indent="-27305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Peristiwa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klimaks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esensial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plot </a:t>
            </a:r>
            <a:r>
              <a:rPr lang="en-US" dirty="0" err="1" smtClean="0"/>
              <a:t>cerita</a:t>
            </a:r>
            <a:r>
              <a:rPr lang="en-US" dirty="0" smtClean="0"/>
              <a:t>. </a:t>
            </a:r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plot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klimaks</a:t>
            </a:r>
            <a:r>
              <a:rPr lang="en-US" dirty="0" smtClean="0"/>
              <a:t>. </a:t>
            </a:r>
            <a:r>
              <a:rPr lang="en-US" b="1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4582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smtClean="0"/>
              <a:t>a. Peristiwa </a:t>
            </a:r>
            <a:endParaRPr lang="en-US" sz="2800" b="1" dirty="0" smtClean="0"/>
          </a:p>
          <a:p>
            <a:pPr marL="515938" indent="-515938">
              <a:buNone/>
            </a:pPr>
            <a:r>
              <a:rPr lang="en-US" b="1" smtClean="0"/>
              <a:t>	</a:t>
            </a:r>
            <a:r>
              <a:rPr lang="en-US" smtClean="0"/>
              <a:t>Peristiwa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lain (Luxemburg </a:t>
            </a:r>
            <a:r>
              <a:rPr lang="en-US" err="1" smtClean="0"/>
              <a:t>dkk</a:t>
            </a:r>
            <a:r>
              <a:rPr lang="en-US" smtClean="0"/>
              <a:t> dalam Nurgiyantoro, 1998: 117).</a:t>
            </a:r>
            <a:endParaRPr lang="en-US" dirty="0" smtClean="0"/>
          </a:p>
          <a:p>
            <a:endParaRPr lang="en-US" b="1" dirty="0" smtClean="0"/>
          </a:p>
          <a:p>
            <a:pPr marL="515938" indent="-515938" algn="just">
              <a:buAutoNum type="arabicPeriod"/>
            </a:pPr>
            <a:r>
              <a:rPr lang="en-US" b="1" smtClean="0"/>
              <a:t>Peristiwa Fungsional: </a:t>
            </a:r>
            <a:r>
              <a:rPr lang="en-US" smtClean="0"/>
              <a:t>peristiwa-peristiwa yang menentukan dan atau mempengaruhi perkembangan plot.</a:t>
            </a:r>
            <a:r>
              <a:rPr lang="en-US" b="1" smtClean="0"/>
              <a:t>	</a:t>
            </a:r>
          </a:p>
          <a:p>
            <a:pPr marL="515938" indent="-515938" algn="just">
              <a:buFont typeface="Wingdings 2"/>
              <a:buAutoNum type="arabicPeriod"/>
            </a:pPr>
            <a:r>
              <a:rPr lang="en-US" b="1" smtClean="0"/>
              <a:t>Peristiwa Kaitan: </a:t>
            </a:r>
            <a:r>
              <a:rPr lang="en-US" smtClean="0"/>
              <a:t>peristiwa-peristiwa yang berfungsi mengaitkan peristiwa-peristiwa penting dalam pengurutan penyajian cerita (atau: secara plot)</a:t>
            </a:r>
            <a:r>
              <a:rPr lang="en-US" b="1" smtClean="0"/>
              <a:t>.</a:t>
            </a:r>
          </a:p>
          <a:p>
            <a:pPr marL="515938" indent="-515938" algn="just">
              <a:buFont typeface="Wingdings 2"/>
              <a:buAutoNum type="arabicPeriod"/>
            </a:pPr>
            <a:r>
              <a:rPr lang="en-US" b="1" smtClean="0"/>
              <a:t>Peristiwa Acuan: </a:t>
            </a:r>
            <a:r>
              <a:rPr lang="en-US" smtClean="0"/>
              <a:t>peristiwa yang tidak secara langsung berpengaruh dan atau berhubungan dengan perkembangan plot, melainkan mengacu pada unsur-unsur lain, misalnya berhubungan dengan masalah perwatakan atau suasana yang melingkupi batin seorang tokoh.</a:t>
            </a:r>
            <a:endParaRPr lang="en-US" b="1" smtClean="0"/>
          </a:p>
          <a:p>
            <a:pPr marL="515938" indent="-515938" algn="just">
              <a:buFont typeface="Wingdings 2"/>
              <a:buAutoNum type="arabicPeriod"/>
            </a:pPr>
            <a:endParaRPr lang="en-US" b="1" smtClean="0"/>
          </a:p>
          <a:p>
            <a:pPr marL="515938" indent="-515938" algn="just">
              <a:buAutoNum type="arabicPeriod"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marL="561975" indent="-561975" algn="just"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Konflik</a:t>
            </a:r>
            <a:endParaRPr lang="en-US" b="1" dirty="0" smtClean="0"/>
          </a:p>
          <a:p>
            <a:pPr marL="796925" indent="-328613" algn="just">
              <a:buFontTx/>
              <a:buChar char="-"/>
            </a:pPr>
            <a:r>
              <a:rPr lang="en-US" b="1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menimpa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(Fitzgerald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Nurgiyantoro</a:t>
            </a:r>
            <a:r>
              <a:rPr lang="en-US" dirty="0" smtClean="0"/>
              <a:t>, 1998: 122).</a:t>
            </a:r>
          </a:p>
          <a:p>
            <a:pPr marL="796925" indent="-328613" algn="just">
              <a:buNone/>
            </a:pPr>
            <a:r>
              <a:rPr lang="en-US" dirty="0" smtClean="0"/>
              <a:t>- </a:t>
            </a:r>
            <a:r>
              <a:rPr lang="en-US" b="1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yang </a:t>
            </a:r>
            <a:r>
              <a:rPr lang="en-US" dirty="0" err="1" smtClean="0"/>
              <a:t>dramatik</a:t>
            </a:r>
            <a:r>
              <a:rPr lang="en-US" dirty="0" smtClean="0"/>
              <a:t>,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pertarungan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yang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menyiratkan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balasan</a:t>
            </a:r>
            <a:r>
              <a:rPr lang="en-US" dirty="0" smtClean="0"/>
              <a:t> (</a:t>
            </a:r>
            <a:r>
              <a:rPr lang="en-US" dirty="0" err="1" smtClean="0"/>
              <a:t>Wellek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Warren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Nurgiyantoro</a:t>
            </a:r>
            <a:r>
              <a:rPr lang="en-US" dirty="0" smtClean="0"/>
              <a:t>, 1998: 122).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Konflik</a:t>
            </a:r>
            <a:endParaRPr lang="en-US" b="1" dirty="0" smtClean="0"/>
          </a:p>
          <a:p>
            <a:pPr marL="352425" indent="-352425" algn="just">
              <a:buNone/>
              <a:tabLst>
                <a:tab pos="796925" algn="l"/>
              </a:tabLst>
            </a:pPr>
            <a:r>
              <a:rPr lang="en-US" b="1" dirty="0" smtClean="0"/>
              <a:t>	1. </a:t>
            </a:r>
            <a:r>
              <a:rPr lang="en-US" b="1" dirty="0" err="1" smtClean="0"/>
              <a:t>Konflik</a:t>
            </a:r>
            <a:r>
              <a:rPr lang="en-US" b="1" dirty="0" smtClean="0"/>
              <a:t> </a:t>
            </a:r>
            <a:r>
              <a:rPr lang="en-US" b="1" dirty="0" err="1" smtClean="0"/>
              <a:t>ekternal</a:t>
            </a:r>
            <a:r>
              <a:rPr lang="en-US" b="1" dirty="0" smtClean="0"/>
              <a:t>: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	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diluar</a:t>
            </a:r>
            <a:r>
              <a:rPr lang="en-US" dirty="0" smtClean="0"/>
              <a:t> 	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	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  <a:p>
            <a:pPr marL="796925" indent="-796925" algn="just">
              <a:buNone/>
              <a:tabLst>
                <a:tab pos="398463" algn="l"/>
              </a:tabLst>
            </a:pPr>
            <a:r>
              <a:rPr lang="en-US" b="1" dirty="0" smtClean="0"/>
              <a:t>	- </a:t>
            </a:r>
            <a:r>
              <a:rPr lang="en-US" b="1" dirty="0" err="1" smtClean="0"/>
              <a:t>Konflik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konflik</a:t>
            </a:r>
            <a:r>
              <a:rPr lang="en-US" b="1" dirty="0" smtClean="0"/>
              <a:t> elemental):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perbenturan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.</a:t>
            </a:r>
          </a:p>
          <a:p>
            <a:pPr marL="796925" indent="-796925" algn="just">
              <a:buNone/>
              <a:tabLst>
                <a:tab pos="398463" algn="l"/>
              </a:tabLst>
            </a:pPr>
            <a:r>
              <a:rPr lang="en-US" b="1" dirty="0" smtClean="0"/>
              <a:t>		</a:t>
            </a:r>
            <a:r>
              <a:rPr lang="en-US" b="1" dirty="0" err="1" smtClean="0"/>
              <a:t>Misal</a:t>
            </a:r>
            <a:r>
              <a:rPr lang="en-US" b="1" dirty="0" smtClean="0"/>
              <a:t>: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banjir</a:t>
            </a:r>
            <a:r>
              <a:rPr lang="en-US" dirty="0" smtClean="0"/>
              <a:t> </a:t>
            </a:r>
            <a:r>
              <a:rPr lang="en-US" dirty="0" err="1" smtClean="0"/>
              <a:t>besar.kemarau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gunung</a:t>
            </a:r>
            <a:r>
              <a:rPr lang="en-US" dirty="0" smtClean="0"/>
              <a:t> </a:t>
            </a:r>
            <a:r>
              <a:rPr lang="en-US" dirty="0" err="1" smtClean="0"/>
              <a:t>meletus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796925" indent="-796925" algn="just">
              <a:buNone/>
              <a:tabLst>
                <a:tab pos="398463" algn="l"/>
              </a:tabLst>
            </a:pPr>
            <a:r>
              <a:rPr lang="en-US" b="1" dirty="0" smtClean="0"/>
              <a:t>	- </a:t>
            </a:r>
            <a:r>
              <a:rPr lang="en-US" b="1" dirty="0" err="1" smtClean="0"/>
              <a:t>Konflik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: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</a:p>
          <a:p>
            <a:pPr marL="796925" indent="-796925" algn="just">
              <a:buNone/>
              <a:tabLst>
                <a:tab pos="796925" algn="l"/>
              </a:tabLst>
            </a:pPr>
            <a:r>
              <a:rPr lang="en-US" b="1" dirty="0" smtClean="0"/>
              <a:t>	</a:t>
            </a:r>
            <a:r>
              <a:rPr lang="en-US" b="1" dirty="0" err="1" smtClean="0"/>
              <a:t>Misal</a:t>
            </a:r>
            <a:r>
              <a:rPr lang="en-US" b="1" dirty="0" smtClean="0"/>
              <a:t>: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perburuhan</a:t>
            </a:r>
            <a:r>
              <a:rPr lang="en-US" dirty="0" smtClean="0"/>
              <a:t>, </a:t>
            </a:r>
            <a:r>
              <a:rPr lang="en-US" dirty="0" err="1" smtClean="0"/>
              <a:t>penindasan</a:t>
            </a:r>
            <a:r>
              <a:rPr lang="en-US" dirty="0" smtClean="0"/>
              <a:t>, </a:t>
            </a:r>
            <a:r>
              <a:rPr lang="en-US" dirty="0" err="1" smtClean="0"/>
              <a:t>percekcokan</a:t>
            </a:r>
            <a:r>
              <a:rPr lang="en-US" dirty="0" smtClean="0"/>
              <a:t>, </a:t>
            </a:r>
            <a:r>
              <a:rPr lang="en-US" dirty="0" err="1" smtClean="0"/>
              <a:t>peperangan,dll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561975" indent="-561975" algn="just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Konflik</a:t>
            </a:r>
            <a:r>
              <a:rPr lang="en-US" b="1" dirty="0" smtClean="0"/>
              <a:t> Internal (</a:t>
            </a:r>
            <a:r>
              <a:rPr lang="en-US" b="1" dirty="0" err="1" smtClean="0"/>
              <a:t>konflik</a:t>
            </a:r>
            <a:r>
              <a:rPr lang="en-US" b="1" dirty="0" smtClean="0"/>
              <a:t> </a:t>
            </a:r>
            <a:r>
              <a:rPr lang="en-US" b="1" dirty="0" err="1" smtClean="0"/>
              <a:t>kejiwaan</a:t>
            </a:r>
            <a:r>
              <a:rPr lang="en-US" b="1" dirty="0" smtClean="0"/>
              <a:t>): 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(</a:t>
            </a:r>
            <a:r>
              <a:rPr lang="en-US" dirty="0" err="1" smtClean="0"/>
              <a:t>tokoh-tokoh</a:t>
            </a:r>
            <a:r>
              <a:rPr lang="en-US" dirty="0" smtClean="0"/>
              <a:t>) </a:t>
            </a:r>
            <a:r>
              <a:rPr lang="en-US" dirty="0" err="1" smtClean="0"/>
              <a:t>cerita</a:t>
            </a:r>
            <a:r>
              <a:rPr lang="en-US" dirty="0" smtClean="0"/>
              <a:t>.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intern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  <a:p>
            <a:pPr marL="561975" indent="-561975" algn="just"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Misal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, </a:t>
            </a:r>
            <a:r>
              <a:rPr lang="en-US" dirty="0" err="1" smtClean="0"/>
              <a:t>keyakinan</a:t>
            </a:r>
            <a:r>
              <a:rPr lang="en-US" dirty="0" smtClean="0"/>
              <a:t>, </a:t>
            </a:r>
            <a:r>
              <a:rPr lang="en-US" dirty="0" err="1" smtClean="0"/>
              <a:t>pilihan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harapan-harapan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marL="633413" indent="-633413" algn="just">
              <a:buNone/>
            </a:pPr>
            <a:r>
              <a:rPr lang="en-US" b="1" dirty="0" smtClean="0"/>
              <a:t> c. </a:t>
            </a:r>
            <a:r>
              <a:rPr lang="en-US" b="1" dirty="0" err="1" smtClean="0"/>
              <a:t>Klimaks</a:t>
            </a:r>
            <a:r>
              <a:rPr lang="en-US" b="1" dirty="0" smtClean="0"/>
              <a:t>: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(</a:t>
            </a:r>
            <a:r>
              <a:rPr lang="en-US" dirty="0" err="1" smtClean="0"/>
              <a:t>hal</a:t>
            </a:r>
            <a:r>
              <a:rPr lang="en-US" dirty="0" smtClean="0"/>
              <a:t>)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 </a:t>
            </a:r>
            <a:r>
              <a:rPr lang="en-US" dirty="0" err="1" smtClean="0"/>
              <a:t>kejadiannya</a:t>
            </a:r>
            <a:r>
              <a:rPr lang="en-US" dirty="0" smtClean="0"/>
              <a:t> (Stanton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Nurgiyantoro</a:t>
            </a:r>
            <a:r>
              <a:rPr lang="en-US" dirty="0" smtClean="0"/>
              <a:t>, 1998: 126). </a:t>
            </a:r>
          </a:p>
          <a:p>
            <a:pPr marL="633413" indent="-633413" algn="just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klimaks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(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),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kemauan</a:t>
            </a:r>
            <a:r>
              <a:rPr lang="en-US" dirty="0" smtClean="0"/>
              <a:t> (</a:t>
            </a:r>
            <a:r>
              <a:rPr lang="en-US" dirty="0" err="1" smtClean="0"/>
              <a:t>barangkali</a:t>
            </a:r>
            <a:r>
              <a:rPr lang="en-US" dirty="0" smtClean="0"/>
              <a:t> </a:t>
            </a:r>
            <a:r>
              <a:rPr lang="en-US" dirty="0" err="1" smtClean="0"/>
              <a:t>juga:kemampuan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koherensi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Kaidah</a:t>
            </a:r>
            <a:r>
              <a:rPr lang="en-US" b="1" dirty="0" smtClean="0"/>
              <a:t> </a:t>
            </a:r>
            <a:r>
              <a:rPr lang="en-US" b="1" dirty="0" err="1" smtClean="0"/>
              <a:t>Pemplotan</a:t>
            </a:r>
            <a:endParaRPr lang="en-US" b="1" dirty="0" smtClean="0"/>
          </a:p>
          <a:p>
            <a:pPr marL="468313" indent="-468313" algn="just">
              <a:buNone/>
              <a:tabLst>
                <a:tab pos="1149350" algn="l"/>
              </a:tabLst>
            </a:pPr>
            <a:r>
              <a:rPr lang="en-US" dirty="0" smtClean="0"/>
              <a:t>	</a:t>
            </a:r>
            <a:r>
              <a:rPr lang="en-US" b="1" dirty="0" smtClean="0"/>
              <a:t>a. </a:t>
            </a:r>
            <a:r>
              <a:rPr lang="en-US" b="1" dirty="0" err="1" smtClean="0"/>
              <a:t>Plausibilitas</a:t>
            </a:r>
            <a:r>
              <a:rPr lang="en-US" b="1" dirty="0" smtClean="0"/>
              <a:t> </a:t>
            </a:r>
            <a:r>
              <a:rPr lang="en-US" b="1" i="1" dirty="0" smtClean="0"/>
              <a:t>(plausibility</a:t>
            </a:r>
            <a:r>
              <a:rPr lang="en-US" b="1" i="1" dirty="0" smtClean="0">
                <a:sym typeface="Wingdings" pitchFamily="2" charset="2"/>
              </a:rPr>
              <a:t>)</a:t>
            </a:r>
            <a:r>
              <a:rPr lang="en-US" b="1" dirty="0" smtClean="0">
                <a:sym typeface="Wingdings" pitchFamily="2" charset="2"/>
              </a:rPr>
              <a:t>:</a:t>
            </a:r>
            <a:r>
              <a:rPr lang="en-US" b="1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 </a:t>
            </a:r>
            <a:r>
              <a:rPr lang="en-US" dirty="0" err="1" smtClean="0"/>
              <a:t>dapat</a:t>
            </a:r>
            <a:r>
              <a:rPr lang="en-US" dirty="0" smtClean="0"/>
              <a:t> 	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. </a:t>
            </a:r>
          </a:p>
          <a:p>
            <a:pPr marL="468313" indent="-468313" algn="just">
              <a:buNone/>
              <a:tabLst>
                <a:tab pos="1149350" algn="l"/>
              </a:tabLst>
            </a:pPr>
            <a:r>
              <a:rPr lang="en-US" dirty="0" smtClean="0"/>
              <a:t>	</a:t>
            </a:r>
            <a:r>
              <a:rPr lang="en-US" b="1" dirty="0" smtClean="0"/>
              <a:t>b. Rasa  </a:t>
            </a:r>
            <a:r>
              <a:rPr lang="en-US" b="1" dirty="0" err="1" smtClean="0"/>
              <a:t>ingin</a:t>
            </a:r>
            <a:r>
              <a:rPr lang="en-US" b="1" dirty="0" smtClean="0"/>
              <a:t> </a:t>
            </a:r>
            <a:r>
              <a:rPr lang="en-US" b="1" dirty="0" err="1" smtClean="0"/>
              <a:t>tahu</a:t>
            </a:r>
            <a:r>
              <a:rPr lang="en-US" b="1" dirty="0" smtClean="0"/>
              <a:t> </a:t>
            </a:r>
            <a:r>
              <a:rPr lang="en-US" b="1" i="1" dirty="0" smtClean="0"/>
              <a:t>(suspense)</a:t>
            </a:r>
            <a:r>
              <a:rPr lang="en-US" b="1" dirty="0" smtClean="0"/>
              <a:t>: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peristiwa-peristiwa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yang </a:t>
            </a:r>
            <a:r>
              <a:rPr lang="en-US" dirty="0" err="1" smtClean="0"/>
              <a:t>menimpa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rasa </a:t>
            </a:r>
            <a:r>
              <a:rPr lang="en-US" dirty="0" err="1" smtClean="0"/>
              <a:t>simpati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(Abrams </a:t>
            </a:r>
            <a:r>
              <a:rPr lang="en-US" dirty="0" err="1" smtClean="0"/>
              <a:t>Nurgiyantoro</a:t>
            </a:r>
            <a:r>
              <a:rPr lang="en-US" dirty="0" smtClean="0"/>
              <a:t>, 1998: 134).</a:t>
            </a:r>
          </a:p>
          <a:p>
            <a:pPr marL="468313" indent="-468313" algn="just">
              <a:buNone/>
              <a:tabLst>
                <a:tab pos="1149350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yang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i="1" dirty="0" smtClean="0"/>
              <a:t>suspense </a:t>
            </a:r>
            <a:r>
              <a:rPr lang="en-US" dirty="0" smtClean="0"/>
              <a:t>(</a:t>
            </a:r>
            <a:r>
              <a:rPr lang="en-US" dirty="0" err="1" smtClean="0"/>
              <a:t>membangkitkan</a:t>
            </a:r>
            <a:r>
              <a:rPr lang="en-US" dirty="0" smtClean="0"/>
              <a:t> rasa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)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.</a:t>
            </a:r>
          </a:p>
          <a:p>
            <a:pPr marL="468313" indent="-468313" algn="just">
              <a:buNone/>
              <a:tabLst>
                <a:tab pos="1149350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i="1" dirty="0" smtClean="0"/>
              <a:t>suspense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foreshadowing.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SASTRA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endParaRPr lang="en-US" dirty="0" smtClean="0"/>
          </a:p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endParaRPr lang="en-US" dirty="0" smtClean="0"/>
          </a:p>
          <a:p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b="1" dirty="0"/>
              <a:t>TIGA BIDANG ILMU SASTRA</a:t>
            </a:r>
          </a:p>
          <a:p>
            <a:r>
              <a:rPr lang="en-US" dirty="0"/>
              <a:t>  </a:t>
            </a:r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sastra</a:t>
            </a:r>
            <a:r>
              <a:rPr lang="en-US" dirty="0"/>
              <a:t>: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, </a:t>
            </a:r>
            <a:r>
              <a:rPr lang="en-US" dirty="0" err="1"/>
              <a:t>istilah</a:t>
            </a:r>
            <a:r>
              <a:rPr lang="en-US" dirty="0"/>
              <a:t>, 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gatya</a:t>
            </a:r>
            <a:r>
              <a:rPr lang="en-US" dirty="0"/>
              <a:t>, </a:t>
            </a:r>
            <a:r>
              <a:rPr lang="en-US" dirty="0" err="1"/>
              <a:t>komposisi</a:t>
            </a:r>
            <a:r>
              <a:rPr lang="en-US" dirty="0"/>
              <a:t>, genre, </a:t>
            </a:r>
            <a:r>
              <a:rPr lang="en-US" dirty="0" err="1"/>
              <a:t>pendekatan</a:t>
            </a:r>
            <a:r>
              <a:rPr lang="en-US" dirty="0"/>
              <a:t>, </a:t>
            </a:r>
            <a:r>
              <a:rPr lang="en-US" dirty="0" err="1"/>
              <a:t>dsb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/>
          <a:lstStyle/>
          <a:p>
            <a:pPr marL="515938" indent="-234950" algn="just">
              <a:buFont typeface="Arial" pitchFamily="34" charset="0"/>
              <a:buChar char="•"/>
            </a:pPr>
            <a:r>
              <a:rPr lang="en-US" b="1" i="1" dirty="0" smtClean="0"/>
              <a:t> Foreshadowing</a:t>
            </a:r>
            <a:r>
              <a:rPr lang="en-US" b="1" dirty="0" smtClean="0"/>
              <a:t>: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peristiwa-peristiwa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mendahului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peristiwa-peristiwa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.</a:t>
            </a:r>
          </a:p>
          <a:p>
            <a:pPr marL="515938" indent="-234950" algn="just">
              <a:buNone/>
            </a:pPr>
            <a:r>
              <a:rPr lang="en-US" b="1" dirty="0" smtClean="0"/>
              <a:t>c. </a:t>
            </a:r>
            <a:r>
              <a:rPr lang="en-US" b="1" dirty="0" err="1" smtClean="0"/>
              <a:t>Kejutan</a:t>
            </a:r>
            <a:r>
              <a:rPr lang="en-US" b="1" dirty="0" smtClean="0"/>
              <a:t> </a:t>
            </a:r>
            <a:r>
              <a:rPr lang="en-US" b="1" i="1" dirty="0" smtClean="0"/>
              <a:t>(</a:t>
            </a:r>
            <a:r>
              <a:rPr lang="en-US" b="1" i="1" smtClean="0"/>
              <a:t>Surprise)</a:t>
            </a:r>
            <a:r>
              <a:rPr lang="en-US" b="1" smtClean="0"/>
              <a:t>: 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STRUKTUR PUISI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Bunyi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: </a:t>
            </a:r>
            <a:r>
              <a:rPr lang="en-US" dirty="0" err="1" smtClean="0"/>
              <a:t>memperdalam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, </a:t>
            </a:r>
            <a:r>
              <a:rPr lang="en-US" dirty="0" err="1" smtClean="0"/>
              <a:t>menimbulkan</a:t>
            </a:r>
            <a:r>
              <a:rPr lang="en-US" dirty="0" smtClean="0"/>
              <a:t> rasa,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bayangan</a:t>
            </a:r>
            <a:r>
              <a:rPr lang="en-US" dirty="0" smtClean="0"/>
              <a:t> </a:t>
            </a:r>
            <a:r>
              <a:rPr lang="en-US" dirty="0" err="1" smtClean="0"/>
              <a:t>angan</a:t>
            </a:r>
            <a:r>
              <a:rPr lang="en-US" dirty="0" smtClean="0"/>
              <a:t>,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yang </a:t>
            </a:r>
            <a:r>
              <a:rPr lang="en-US" dirty="0" err="1" smtClean="0"/>
              <a:t>khusus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endParaRPr lang="en-US" dirty="0" smtClean="0"/>
          </a:p>
          <a:p>
            <a:r>
              <a:rPr lang="en-US" dirty="0" err="1" smtClean="0"/>
              <a:t>Bnyi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konsonan</a:t>
            </a:r>
            <a:r>
              <a:rPr lang="en-US" dirty="0" smtClean="0"/>
              <a:t> </a:t>
            </a:r>
            <a:r>
              <a:rPr lang="en-US" dirty="0" err="1" smtClean="0"/>
              <a:t>bersuara</a:t>
            </a:r>
            <a:r>
              <a:rPr lang="en-US" dirty="0" smtClean="0"/>
              <a:t> (b, d, g, j</a:t>
            </a:r>
          </a:p>
          <a:p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liquida</a:t>
            </a:r>
            <a:r>
              <a:rPr lang="en-US" dirty="0" smtClean="0"/>
              <a:t>: </a:t>
            </a:r>
            <a:r>
              <a:rPr lang="en-US" dirty="0" err="1" smtClean="0"/>
              <a:t>r,l</a:t>
            </a:r>
            <a:endParaRPr lang="en-US" dirty="0" smtClean="0"/>
          </a:p>
          <a:p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sengau</a:t>
            </a:r>
            <a:r>
              <a:rPr lang="en-US" dirty="0" smtClean="0"/>
              <a:t>: </a:t>
            </a:r>
            <a:r>
              <a:rPr lang="en-US" dirty="0" err="1" smtClean="0"/>
              <a:t>m,n,ng,ny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BUNYI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vokal</a:t>
            </a:r>
            <a:r>
              <a:rPr lang="en-US" dirty="0" smtClean="0"/>
              <a:t>  (</a:t>
            </a:r>
            <a:r>
              <a:rPr lang="en-US" dirty="0" err="1" smtClean="0"/>
              <a:t>asonansi</a:t>
            </a:r>
            <a:r>
              <a:rPr lang="en-US" dirty="0" smtClean="0"/>
              <a:t>) : a, e, I, o, u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 </a:t>
            </a:r>
            <a:r>
              <a:rPr lang="en-US" dirty="0" err="1" smtClean="0"/>
              <a:t>merdu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Efoni</a:t>
            </a:r>
            <a:r>
              <a:rPr lang="en-US" dirty="0" smtClean="0"/>
              <a:t>,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asonansi</a:t>
            </a:r>
            <a:r>
              <a:rPr lang="en-US" dirty="0" smtClean="0"/>
              <a:t>,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konsonan</a:t>
            </a:r>
            <a:r>
              <a:rPr lang="en-US" dirty="0" smtClean="0"/>
              <a:t> </a:t>
            </a:r>
            <a:r>
              <a:rPr lang="en-US" dirty="0" err="1" smtClean="0"/>
              <a:t>bersuara</a:t>
            </a:r>
            <a:r>
              <a:rPr lang="en-US" dirty="0" smtClean="0"/>
              <a:t>,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liquida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sengau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merdu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kakofoni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konsonan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bersuara</a:t>
            </a:r>
            <a:r>
              <a:rPr lang="en-US" dirty="0" smtClean="0"/>
              <a:t> (</a:t>
            </a:r>
            <a:r>
              <a:rPr lang="en-US" dirty="0" err="1" smtClean="0"/>
              <a:t>k,p,t,s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0988"/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Puisi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2. </a:t>
            </a:r>
            <a:r>
              <a:rPr lang="en-US" dirty="0" err="1" smtClean="0"/>
              <a:t>Irama</a:t>
            </a:r>
            <a:r>
              <a:rPr lang="en-US" dirty="0" smtClean="0"/>
              <a:t>  </a:t>
            </a:r>
            <a:r>
              <a:rPr lang="en-US" dirty="0" err="1" smtClean="0"/>
              <a:t>rhytm</a:t>
            </a:r>
            <a:r>
              <a:rPr lang="en-US" dirty="0" smtClean="0"/>
              <a:t> (</a:t>
            </a:r>
            <a:r>
              <a:rPr lang="en-US" dirty="0" err="1" smtClean="0"/>
              <a:t>Ing</a:t>
            </a:r>
            <a:r>
              <a:rPr lang="en-US" dirty="0" smtClean="0"/>
              <a:t>), </a:t>
            </a:r>
            <a:r>
              <a:rPr lang="en-US" dirty="0" err="1" smtClean="0"/>
              <a:t>rhythme</a:t>
            </a:r>
            <a:r>
              <a:rPr lang="en-US" dirty="0" smtClean="0"/>
              <a:t> (Pr)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lembut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irama</a:t>
            </a:r>
            <a:r>
              <a:rPr lang="en-US" dirty="0" smtClean="0"/>
              <a:t>: </a:t>
            </a:r>
            <a:r>
              <a:rPr lang="en-US" dirty="0" err="1" smtClean="0"/>
              <a:t>metrum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ritme</a:t>
            </a:r>
            <a:endParaRPr lang="en-US" dirty="0" smtClean="0"/>
          </a:p>
          <a:p>
            <a:pPr algn="just"/>
            <a:r>
              <a:rPr lang="en-US" dirty="0" err="1" smtClean="0"/>
              <a:t>Metrum</a:t>
            </a:r>
            <a:r>
              <a:rPr lang="en-US" dirty="0" smtClean="0"/>
              <a:t>: </a:t>
            </a:r>
            <a:r>
              <a:rPr lang="en-US" dirty="0" err="1" smtClean="0"/>
              <a:t>irama</a:t>
            </a:r>
            <a:r>
              <a:rPr lang="en-US" dirty="0" smtClean="0"/>
              <a:t> yang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pergantiannya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Hal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tekanannya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pergantiannya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RITME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marL="273050" indent="7938" algn="just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irama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 </a:t>
            </a:r>
            <a:r>
              <a:rPr lang="en-US" dirty="0" err="1" smtClean="0"/>
              <a:t>bunyi</a:t>
            </a:r>
            <a:r>
              <a:rPr lang="en-US" dirty="0" smtClean="0"/>
              <a:t>,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 yang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henya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gema</a:t>
            </a:r>
            <a:r>
              <a:rPr lang="en-US" dirty="0" smtClean="0"/>
              <a:t> </a:t>
            </a:r>
            <a:r>
              <a:rPr lang="en-US" dirty="0" err="1" smtClean="0"/>
              <a:t>dendang</a:t>
            </a:r>
            <a:r>
              <a:rPr lang="en-US" dirty="0" smtClean="0"/>
              <a:t> </a:t>
            </a:r>
            <a:r>
              <a:rPr lang="en-US" dirty="0" err="1" smtClean="0"/>
              <a:t>sukma</a:t>
            </a:r>
            <a:r>
              <a:rPr lang="en-US" dirty="0" smtClean="0"/>
              <a:t> </a:t>
            </a:r>
            <a:r>
              <a:rPr lang="en-US" dirty="0" err="1" smtClean="0"/>
              <a:t>penyair</a:t>
            </a:r>
            <a:endParaRPr lang="en-US" dirty="0" smtClean="0"/>
          </a:p>
          <a:p>
            <a:pPr marL="273050" indent="7938" algn="just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dirty="0"/>
              <a:t>KATA</a:t>
            </a:r>
          </a:p>
          <a:p>
            <a:pPr algn="just"/>
            <a:r>
              <a:rPr lang="en-US" sz="2800" dirty="0" err="1"/>
              <a:t>Satuan</a:t>
            </a:r>
            <a:r>
              <a:rPr lang="en-US" sz="2800" dirty="0"/>
              <a:t> </a:t>
            </a:r>
            <a:r>
              <a:rPr lang="en-US" sz="2800" dirty="0" err="1"/>
              <a:t>arti</a:t>
            </a:r>
            <a:r>
              <a:rPr lang="en-US" sz="2800" dirty="0"/>
              <a:t> yang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formal </a:t>
            </a:r>
            <a:r>
              <a:rPr lang="en-US" sz="2800" dirty="0" err="1"/>
              <a:t>linguistik</a:t>
            </a:r>
            <a:r>
              <a:rPr lang="en-US" sz="2800" dirty="0"/>
              <a:t> </a:t>
            </a:r>
            <a:r>
              <a:rPr lang="en-US" sz="2800" dirty="0" err="1"/>
              <a:t>karya</a:t>
            </a:r>
            <a:r>
              <a:rPr lang="en-US" sz="2800" dirty="0"/>
              <a:t> </a:t>
            </a:r>
            <a:r>
              <a:rPr lang="en-US" sz="2800" dirty="0" err="1"/>
              <a:t>sastra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kata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b="1" dirty="0" err="1" smtClean="0"/>
              <a:t>Denotasi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kata yang </a:t>
            </a:r>
            <a:r>
              <a:rPr lang="en-US" sz="2800" dirty="0" err="1"/>
              <a:t>menunjuk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/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diberi</a:t>
            </a:r>
            <a:r>
              <a:rPr lang="en-US" sz="2800" dirty="0"/>
              <a:t>  </a:t>
            </a:r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/>
              <a:t>denga</a:t>
            </a:r>
            <a:r>
              <a:rPr lang="en-US" sz="2800" dirty="0"/>
              <a:t> kata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disebutkan</a:t>
            </a:r>
            <a:r>
              <a:rPr lang="en-US" sz="2800" dirty="0"/>
              <a:t>/</a:t>
            </a:r>
            <a:r>
              <a:rPr lang="en-US" sz="2800" dirty="0" err="1"/>
              <a:t>diceritakan</a:t>
            </a:r>
            <a:r>
              <a:rPr lang="en-US" sz="2800" dirty="0"/>
              <a:t>. </a:t>
            </a:r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kata </a:t>
            </a:r>
            <a:r>
              <a:rPr lang="en-US" sz="2800" dirty="0" err="1"/>
              <a:t>menunjuk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.</a:t>
            </a:r>
          </a:p>
          <a:p>
            <a:pPr marL="273050" indent="7938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algn="just"/>
            <a:r>
              <a:rPr lang="en-US" sz="3000" b="1" dirty="0" err="1" smtClean="0"/>
              <a:t>Konotasi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kata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bermakna</a:t>
            </a:r>
            <a:r>
              <a:rPr lang="en-US" sz="3000" dirty="0" smtClean="0"/>
              <a:t> </a:t>
            </a:r>
            <a:r>
              <a:rPr lang="en-US" sz="3000" dirty="0" err="1" smtClean="0"/>
              <a:t>luas</a:t>
            </a:r>
            <a:r>
              <a:rPr lang="en-US" sz="3000" dirty="0" smtClean="0"/>
              <a:t>,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hanya</a:t>
            </a:r>
            <a:r>
              <a:rPr lang="en-US" sz="3000" dirty="0" smtClean="0"/>
              <a:t> </a:t>
            </a:r>
            <a:r>
              <a:rPr lang="en-US" sz="3000" dirty="0" err="1" smtClean="0"/>
              <a:t>berarti</a:t>
            </a:r>
            <a:r>
              <a:rPr lang="en-US" sz="3000" dirty="0" smtClean="0"/>
              <a:t> </a:t>
            </a:r>
            <a:r>
              <a:rPr lang="en-US" sz="3000" dirty="0" err="1" smtClean="0"/>
              <a:t>makna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ditunjuk</a:t>
            </a:r>
            <a:r>
              <a:rPr lang="en-US" sz="3000" dirty="0" smtClean="0"/>
              <a:t>, </a:t>
            </a:r>
            <a:r>
              <a:rPr lang="en-US" sz="3000" dirty="0" err="1" smtClean="0"/>
              <a:t>tetapi</a:t>
            </a:r>
            <a:r>
              <a:rPr lang="en-US" sz="3000" dirty="0" smtClean="0"/>
              <a:t> </a:t>
            </a:r>
            <a:r>
              <a:rPr lang="en-US" sz="3000" dirty="0" err="1" smtClean="0"/>
              <a:t>terdapat</a:t>
            </a:r>
            <a:r>
              <a:rPr lang="en-US" sz="3000" dirty="0" smtClean="0"/>
              <a:t> </a:t>
            </a:r>
            <a:r>
              <a:rPr lang="en-US" sz="3000" dirty="0" err="1" smtClean="0"/>
              <a:t>arti</a:t>
            </a:r>
            <a:r>
              <a:rPr lang="en-US" sz="3000" dirty="0" smtClean="0"/>
              <a:t> </a:t>
            </a:r>
            <a:r>
              <a:rPr lang="en-US" sz="3000" dirty="0" err="1" smtClean="0"/>
              <a:t>tambahan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ditimbulkan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asosiasi-asosiasi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keluar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denotasinya</a:t>
            </a:r>
            <a:r>
              <a:rPr lang="en-US" sz="3000" dirty="0" smtClean="0"/>
              <a:t>.</a:t>
            </a:r>
          </a:p>
          <a:p>
            <a:pPr algn="just"/>
            <a:r>
              <a:rPr lang="en-US" sz="3000" b="1" dirty="0" err="1" smtClean="0"/>
              <a:t>Bahasa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Kiasan</a:t>
            </a:r>
            <a:r>
              <a:rPr lang="en-US" sz="3000" b="1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 </a:t>
            </a:r>
            <a:r>
              <a:rPr lang="en-US" sz="3000" dirty="0" err="1" smtClean="0"/>
              <a:t>digunakan</a:t>
            </a:r>
            <a:r>
              <a:rPr lang="en-US" sz="3000" b="1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mengiaskan</a:t>
            </a:r>
            <a:r>
              <a:rPr lang="en-US" sz="3000" dirty="0" smtClean="0"/>
              <a:t>/ </a:t>
            </a:r>
            <a:r>
              <a:rPr lang="en-US" sz="3000" dirty="0" err="1" smtClean="0"/>
              <a:t>menyamarkan</a:t>
            </a:r>
            <a:r>
              <a:rPr lang="en-US" sz="3000" dirty="0" smtClean="0"/>
              <a:t> </a:t>
            </a:r>
            <a:r>
              <a:rPr lang="en-US" sz="3000" dirty="0" err="1" smtClean="0"/>
              <a:t>sesuatu</a:t>
            </a:r>
            <a:r>
              <a:rPr lang="en-US" sz="3000" dirty="0" smtClean="0"/>
              <a:t> </a:t>
            </a:r>
            <a:r>
              <a:rPr lang="en-US" sz="3000" dirty="0" err="1" smtClean="0"/>
              <a:t>hal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hal</a:t>
            </a:r>
            <a:r>
              <a:rPr lang="en-US" sz="3000" dirty="0" smtClean="0"/>
              <a:t> lain </a:t>
            </a:r>
            <a:r>
              <a:rPr lang="en-US" sz="3000" dirty="0" err="1" smtClean="0"/>
              <a:t>supaya</a:t>
            </a:r>
            <a:r>
              <a:rPr lang="en-US" sz="3000" dirty="0" smtClean="0"/>
              <a:t> </a:t>
            </a:r>
            <a:r>
              <a:rPr lang="en-US" sz="3000" dirty="0" err="1" smtClean="0"/>
              <a:t>gambaran</a:t>
            </a:r>
            <a:r>
              <a:rPr lang="en-US" sz="3000" dirty="0" smtClean="0"/>
              <a:t> </a:t>
            </a:r>
            <a:r>
              <a:rPr lang="en-US" sz="3000" dirty="0" err="1" smtClean="0"/>
              <a:t>menjadi</a:t>
            </a:r>
            <a:r>
              <a:rPr lang="en-US" sz="3000" dirty="0" smtClean="0"/>
              <a:t> </a:t>
            </a:r>
            <a:r>
              <a:rPr lang="en-US" sz="3000" dirty="0" err="1" smtClean="0"/>
              <a:t>jelas</a:t>
            </a:r>
            <a:r>
              <a:rPr lang="en-US" sz="3000" dirty="0" smtClean="0"/>
              <a:t>, </a:t>
            </a: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menarik</a:t>
            </a:r>
            <a:r>
              <a:rPr lang="en-US" sz="3000" dirty="0" smtClean="0"/>
              <a:t>,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hidup</a:t>
            </a:r>
            <a:r>
              <a:rPr lang="en-US" sz="3000" dirty="0" smtClean="0"/>
              <a:t>.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Kiasan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Perbandingan</a:t>
            </a:r>
            <a:endParaRPr lang="en-US" dirty="0" smtClean="0"/>
          </a:p>
          <a:p>
            <a:r>
              <a:rPr lang="en-US" dirty="0" err="1" smtClean="0"/>
              <a:t>Metafora</a:t>
            </a:r>
            <a:endParaRPr lang="en-US" dirty="0" smtClean="0"/>
          </a:p>
          <a:p>
            <a:r>
              <a:rPr lang="en-US" dirty="0" err="1" smtClean="0"/>
              <a:t>Perumpamaan</a:t>
            </a:r>
            <a:r>
              <a:rPr lang="en-US" dirty="0" smtClean="0"/>
              <a:t> epos</a:t>
            </a:r>
          </a:p>
          <a:p>
            <a:r>
              <a:rPr lang="en-US" dirty="0" err="1" smtClean="0"/>
              <a:t>Personifikasi</a:t>
            </a:r>
            <a:endParaRPr lang="en-US" dirty="0" smtClean="0"/>
          </a:p>
          <a:p>
            <a:r>
              <a:rPr lang="en-US" dirty="0" err="1" smtClean="0"/>
              <a:t>Metonimi</a:t>
            </a:r>
            <a:endParaRPr lang="en-US" dirty="0" smtClean="0"/>
          </a:p>
          <a:p>
            <a:r>
              <a:rPr lang="en-US" dirty="0" err="1" smtClean="0"/>
              <a:t>Sinekdoki</a:t>
            </a:r>
            <a:endParaRPr lang="en-US" dirty="0" smtClean="0"/>
          </a:p>
          <a:p>
            <a:r>
              <a:rPr lang="en-US" dirty="0" err="1" smtClean="0"/>
              <a:t>alegori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Perbandingan</a:t>
            </a:r>
            <a:r>
              <a:rPr lang="en-US" dirty="0" smtClean="0"/>
              <a:t>, 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kiasan</a:t>
            </a:r>
            <a:r>
              <a:rPr lang="en-US" dirty="0" smtClean="0"/>
              <a:t> yang </a:t>
            </a:r>
            <a:r>
              <a:rPr lang="en-US" dirty="0" err="1" smtClean="0"/>
              <a:t>menyamakan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dengn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 lain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mempergunakan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pembanding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bagai</a:t>
            </a:r>
            <a:r>
              <a:rPr lang="en-US" dirty="0" smtClean="0"/>
              <a:t>, </a:t>
            </a:r>
            <a:r>
              <a:rPr lang="en-US" dirty="0" err="1" smtClean="0"/>
              <a:t>sebagai,bak</a:t>
            </a:r>
            <a:r>
              <a:rPr lang="en-US" dirty="0" smtClean="0"/>
              <a:t>, </a:t>
            </a:r>
            <a:r>
              <a:rPr lang="en-US" dirty="0" err="1" smtClean="0"/>
              <a:t>seperti,semisal</a:t>
            </a:r>
            <a:r>
              <a:rPr lang="en-US" dirty="0" smtClean="0"/>
              <a:t>, </a:t>
            </a:r>
            <a:r>
              <a:rPr lang="en-US" dirty="0" err="1" smtClean="0"/>
              <a:t>seumpama</a:t>
            </a:r>
            <a:r>
              <a:rPr lang="en-US" dirty="0" smtClean="0"/>
              <a:t>, </a:t>
            </a:r>
            <a:r>
              <a:rPr lang="en-US" dirty="0" err="1" smtClean="0"/>
              <a:t>laksana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r>
              <a:rPr lang="en-US" dirty="0" err="1" smtClean="0"/>
              <a:t>Metafora</a:t>
            </a:r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kiasan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pembanding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lain  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Perumpamaan</a:t>
            </a:r>
            <a:r>
              <a:rPr lang="en-US" dirty="0" smtClean="0"/>
              <a:t> Epos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Perbaningan</a:t>
            </a:r>
            <a:r>
              <a:rPr lang="en-US" dirty="0" smtClean="0"/>
              <a:t> yang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diperpanjang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pembandingnyalebih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frasa</a:t>
            </a:r>
            <a:r>
              <a:rPr lang="en-US" dirty="0" smtClean="0"/>
              <a:t>  yang </a:t>
            </a:r>
            <a:r>
              <a:rPr lang="en-US" dirty="0" err="1" smtClean="0"/>
              <a:t>berturut</a:t>
            </a:r>
            <a:r>
              <a:rPr lang="en-US" dirty="0" smtClean="0"/>
              <a:t> </a:t>
            </a:r>
            <a:r>
              <a:rPr lang="en-US" dirty="0" err="1" smtClean="0"/>
              <a:t>turut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Alegori</a:t>
            </a:r>
            <a:endParaRPr lang="en-US" dirty="0" smtClean="0"/>
          </a:p>
          <a:p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kiasan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lukisan</a:t>
            </a:r>
            <a:r>
              <a:rPr lang="en-US" dirty="0" smtClean="0"/>
              <a:t> </a:t>
            </a:r>
            <a:r>
              <a:rPr lang="en-US" dirty="0" err="1" smtClean="0"/>
              <a:t>kiasan</a:t>
            </a:r>
            <a:r>
              <a:rPr lang="en-US" dirty="0" smtClean="0"/>
              <a:t>, </a:t>
            </a:r>
            <a:r>
              <a:rPr lang="en-US" dirty="0" err="1" smtClean="0"/>
              <a:t>kiasan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mengiaskan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lain.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Personifikasi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/>
          <a:lstStyle/>
          <a:p>
            <a:r>
              <a:rPr lang="en-US" dirty="0" err="1" smtClean="0"/>
              <a:t>Mempersamakan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apat</a:t>
            </a:r>
            <a:r>
              <a:rPr lang="en-US" dirty="0" smtClean="0"/>
              <a:t> </a:t>
            </a:r>
            <a:r>
              <a:rPr lang="en-US" dirty="0" err="1" smtClean="0"/>
              <a:t>bebuatdan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Metonimia</a:t>
            </a:r>
            <a:endParaRPr lang="en-US" dirty="0" smtClean="0"/>
          </a:p>
          <a:p>
            <a:r>
              <a:rPr lang="en-US" dirty="0" err="1" smtClean="0"/>
              <a:t>Kiasan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rhubungan</a:t>
            </a:r>
            <a:r>
              <a:rPr lang="en-US" dirty="0" smtClean="0"/>
              <a:t> </a:t>
            </a:r>
            <a:r>
              <a:rPr lang="en-US" dirty="0" err="1" smtClean="0"/>
              <a:t>dengannyauntuk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tersebut.sebuah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b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/>
          <a:lstStyle/>
          <a:p>
            <a:pPr algn="just"/>
            <a:r>
              <a:rPr lang="en-US" b="1" dirty="0" err="1" smtClean="0"/>
              <a:t>Sejarah</a:t>
            </a:r>
            <a:r>
              <a:rPr lang="en-US" b="1" dirty="0" smtClean="0"/>
              <a:t> </a:t>
            </a:r>
            <a:r>
              <a:rPr lang="en-US" b="1" dirty="0" err="1" smtClean="0"/>
              <a:t>Sastra</a:t>
            </a:r>
            <a:r>
              <a:rPr lang="en-US" dirty="0" smtClean="0"/>
              <a:t>: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yang </a:t>
            </a:r>
            <a:r>
              <a:rPr lang="en-US" dirty="0" err="1" smtClean="0"/>
              <a:t>terakhir</a:t>
            </a:r>
            <a:r>
              <a:rPr lang="en-US" dirty="0" smtClean="0"/>
              <a:t>,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, </a:t>
            </a:r>
            <a:r>
              <a:rPr lang="en-US" dirty="0" err="1" smtClean="0"/>
              <a:t>perkembanganpemikiran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mengemuka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,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b="1" dirty="0" err="1"/>
              <a:t>Kritis</a:t>
            </a:r>
            <a:r>
              <a:rPr lang="en-US" b="1" dirty="0"/>
              <a:t> </a:t>
            </a:r>
            <a:r>
              <a:rPr lang="en-US" b="1" dirty="0" err="1"/>
              <a:t>Sastra</a:t>
            </a:r>
            <a:r>
              <a:rPr lang="en-US" b="1" dirty="0"/>
              <a:t>: </a:t>
            </a:r>
            <a:r>
              <a:rPr lang="en-US" dirty="0" err="1"/>
              <a:t>Pembicaraan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, </a:t>
            </a:r>
            <a:r>
              <a:rPr lang="en-US" dirty="0" err="1"/>
              <a:t>tinjauan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,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apresiasi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 agar </a:t>
            </a:r>
            <a:r>
              <a:rPr lang="en-US" dirty="0" err="1"/>
              <a:t>kritik</a:t>
            </a:r>
            <a:r>
              <a:rPr lang="en-US" dirty="0"/>
              <a:t> yang </a:t>
            </a:r>
            <a:r>
              <a:rPr lang="en-US" dirty="0" err="1"/>
              <a:t>dihasilkannya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ilmiah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Pencitraan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r>
              <a:rPr lang="en-US" dirty="0" smtClean="0"/>
              <a:t>Citra </a:t>
            </a:r>
            <a:r>
              <a:rPr lang="en-US" dirty="0" err="1" smtClean="0"/>
              <a:t>penglihatan</a:t>
            </a:r>
            <a:r>
              <a:rPr lang="en-US" dirty="0" smtClean="0"/>
              <a:t>: </a:t>
            </a:r>
            <a:r>
              <a:rPr lang="en-US" dirty="0" err="1" smtClean="0"/>
              <a:t>citraan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endParaRPr lang="en-US" dirty="0" smtClean="0"/>
          </a:p>
          <a:p>
            <a:r>
              <a:rPr lang="en-US" dirty="0" smtClean="0"/>
              <a:t>Citra </a:t>
            </a:r>
            <a:r>
              <a:rPr lang="en-US" dirty="0" err="1" smtClean="0"/>
              <a:t>pendengaran</a:t>
            </a:r>
            <a:r>
              <a:rPr lang="en-US" dirty="0" smtClean="0"/>
              <a:t>: </a:t>
            </a:r>
            <a:r>
              <a:rPr lang="en-US" dirty="0" err="1" smtClean="0"/>
              <a:t>citraan</a:t>
            </a:r>
            <a:r>
              <a:rPr lang="en-US" dirty="0" smtClean="0"/>
              <a:t> yang </a:t>
            </a:r>
            <a:r>
              <a:rPr lang="en-US" dirty="0" err="1" smtClean="0"/>
              <a:t>ditimbulkan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3000" b="1" dirty="0" err="1"/>
              <a:t>Ketatabahasaan</a:t>
            </a:r>
            <a:endParaRPr lang="en-US" sz="3000" b="1" dirty="0"/>
          </a:p>
          <a:p>
            <a:r>
              <a:rPr lang="en-US" dirty="0" err="1"/>
              <a:t>Pemendekan</a:t>
            </a:r>
            <a:r>
              <a:rPr lang="en-US" dirty="0"/>
              <a:t> kata</a:t>
            </a:r>
          </a:p>
          <a:p>
            <a:r>
              <a:rPr lang="en-US" dirty="0" err="1"/>
              <a:t>Penhilanganimbuhan</a:t>
            </a:r>
            <a:endParaRPr lang="en-US" dirty="0"/>
          </a:p>
          <a:p>
            <a:r>
              <a:rPr lang="en-US" dirty="0" err="1"/>
              <a:t>Penyimpangan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sintaksis</a:t>
            </a:r>
            <a:endParaRPr lang="en-US" dirty="0"/>
          </a:p>
          <a:p>
            <a:r>
              <a:rPr lang="en-US" dirty="0" err="1"/>
              <a:t>Penghapusan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baca</a:t>
            </a:r>
            <a:endParaRPr lang="en-US" dirty="0"/>
          </a:p>
          <a:p>
            <a:r>
              <a:rPr lang="en-US" dirty="0" err="1"/>
              <a:t>Pemutusan</a:t>
            </a:r>
            <a:r>
              <a:rPr lang="en-US" dirty="0"/>
              <a:t> kata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Pemendekan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waktuku</a:t>
            </a:r>
            <a:endParaRPr lang="en-US" dirty="0" smtClean="0"/>
          </a:p>
          <a:p>
            <a:r>
              <a:rPr lang="en-US" dirty="0" smtClean="0"/>
              <a:t>‘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seorang–kan</a:t>
            </a:r>
            <a:r>
              <a:rPr lang="en-US" dirty="0" smtClean="0"/>
              <a:t> </a:t>
            </a:r>
            <a:r>
              <a:rPr lang="en-US" dirty="0" err="1" smtClean="0"/>
              <a:t>merayu</a:t>
            </a:r>
            <a:endParaRPr lang="en-US" dirty="0" smtClean="0"/>
          </a:p>
          <a:p>
            <a:r>
              <a:rPr lang="en-US" dirty="0" smtClean="0"/>
              <a:t>Orang </a:t>
            </a:r>
            <a:r>
              <a:rPr lang="en-US" dirty="0" err="1" smtClean="0"/>
              <a:t>ngomong</a:t>
            </a:r>
            <a:r>
              <a:rPr lang="en-US" dirty="0" smtClean="0"/>
              <a:t> </a:t>
            </a:r>
            <a:r>
              <a:rPr lang="en-US" dirty="0" err="1" smtClean="0"/>
              <a:t>anjing</a:t>
            </a:r>
            <a:r>
              <a:rPr lang="en-US" dirty="0" smtClean="0"/>
              <a:t> </a:t>
            </a:r>
            <a:r>
              <a:rPr lang="en-US" dirty="0" err="1" smtClean="0"/>
              <a:t>nggonggong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/>
              <a:t>Penyimpangan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Sintaksis</a:t>
            </a:r>
            <a:endParaRPr lang="en-US" b="1" dirty="0"/>
          </a:p>
          <a:p>
            <a:r>
              <a:rPr lang="en-US" dirty="0" err="1"/>
              <a:t>Dihitam</a:t>
            </a:r>
            <a:r>
              <a:rPr lang="en-US" dirty="0"/>
              <a:t> </a:t>
            </a:r>
            <a:r>
              <a:rPr lang="en-US" dirty="0" err="1"/>
              <a:t>matamu</a:t>
            </a:r>
            <a:r>
              <a:rPr lang="en-US" dirty="0"/>
              <a:t> </a:t>
            </a:r>
            <a:r>
              <a:rPr lang="en-US" dirty="0" err="1"/>
              <a:t>kembang</a:t>
            </a:r>
            <a:r>
              <a:rPr lang="en-US" dirty="0"/>
              <a:t> </a:t>
            </a:r>
            <a:r>
              <a:rPr lang="en-US" dirty="0" err="1"/>
              <a:t>mawar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melati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/>
              <a:t>Penghapusan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baca</a:t>
            </a:r>
            <a:endParaRPr lang="en-US" b="1" dirty="0"/>
          </a:p>
          <a:p>
            <a:r>
              <a:rPr lang="en-US" dirty="0"/>
              <a:t>Rasa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risau</a:t>
            </a:r>
            <a:r>
              <a:rPr lang="en-US" dirty="0"/>
              <a:t> </a:t>
            </a:r>
            <a:r>
              <a:rPr lang="en-US" dirty="0" err="1"/>
              <a:t>sepi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nabi</a:t>
            </a:r>
            <a:r>
              <a:rPr lang="en-US" dirty="0"/>
              <a:t> </a:t>
            </a:r>
            <a:r>
              <a:rPr lang="en-US" dirty="0" err="1"/>
              <a:t>tanya</a:t>
            </a:r>
            <a:endParaRPr lang="en-US" dirty="0"/>
          </a:p>
          <a:p>
            <a:r>
              <a:rPr lang="en-US" dirty="0"/>
              <a:t>Dari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err="1"/>
              <a:t>sungsang</a:t>
            </a:r>
            <a:endParaRPr lang="en-US" dirty="0"/>
          </a:p>
          <a:p>
            <a:r>
              <a:rPr lang="en-US" dirty="0"/>
              <a:t>Dari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duri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rindu</a:t>
            </a:r>
            <a:r>
              <a:rPr lang="en-US" dirty="0"/>
              <a:t>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err="1" smtClean="0"/>
              <a:t>Pemutusan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sia</a:t>
            </a:r>
            <a:endParaRPr lang="en-US" sz="2400" dirty="0" smtClean="0"/>
          </a:p>
          <a:p>
            <a:pPr lvl="8"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pada</a:t>
            </a:r>
            <a:endParaRPr lang="en-US" sz="2400" dirty="0" smtClean="0"/>
          </a:p>
          <a:p>
            <a:pPr lvl="8">
              <a:buNone/>
            </a:pPr>
            <a:r>
              <a:rPr lang="en-US" sz="2400" dirty="0" smtClean="0"/>
              <a:t>				     </a:t>
            </a:r>
            <a:r>
              <a:rPr lang="en-US" sz="2400" dirty="0" err="1" smtClean="0"/>
              <a:t>mula</a:t>
            </a:r>
            <a:endParaRPr lang="en-US" sz="2400" dirty="0" smtClean="0"/>
          </a:p>
          <a:p>
            <a:pPr lvl="8">
              <a:buNone/>
            </a:pPr>
            <a:r>
              <a:rPr lang="en-US" sz="2400" dirty="0" smtClean="0"/>
              <a:t>				         </a:t>
            </a:r>
            <a:r>
              <a:rPr lang="en-US" sz="2400" dirty="0" err="1" smtClean="0"/>
              <a:t>sia</a:t>
            </a:r>
            <a:endParaRPr lang="en-US" sz="2400" dirty="0" smtClean="0"/>
          </a:p>
          <a:p>
            <a:pPr lvl="8">
              <a:buNone/>
            </a:pPr>
            <a:r>
              <a:rPr lang="en-US" sz="2400" dirty="0" smtClean="0"/>
              <a:t>				            pa</a:t>
            </a:r>
          </a:p>
          <a:p>
            <a:pPr lvl="8">
              <a:buNone/>
            </a:pPr>
            <a:r>
              <a:rPr lang="en-US" sz="2400" dirty="0" smtClean="0"/>
              <a:t>					     </a:t>
            </a:r>
            <a:r>
              <a:rPr lang="en-US" sz="2400" dirty="0" err="1" smtClean="0"/>
              <a:t>da</a:t>
            </a:r>
            <a:endParaRPr lang="en-US" sz="2400" dirty="0" smtClean="0"/>
          </a:p>
          <a:p>
            <a:pPr lvl="8">
              <a:buNone/>
            </a:pPr>
            <a:r>
              <a:rPr lang="en-US" sz="2400" dirty="0" smtClean="0"/>
              <a:t>				         	       pa</a:t>
            </a:r>
          </a:p>
          <a:p>
            <a:pPr lvl="8">
              <a:buNone/>
            </a:pPr>
            <a:r>
              <a:rPr lang="en-US" sz="2400" dirty="0" smtClean="0"/>
              <a:t>					         </a:t>
            </a:r>
            <a:r>
              <a:rPr lang="en-US" sz="2400" dirty="0" err="1" smtClean="0"/>
              <a:t>sia</a:t>
            </a:r>
            <a:endParaRPr lang="en-US" sz="2400" dirty="0" smtClean="0"/>
          </a:p>
          <a:p>
            <a:pPr lvl="8">
              <a:buNone/>
            </a:pPr>
            <a:r>
              <a:rPr lang="en-US" sz="2400" dirty="0" smtClean="0"/>
              <a:t>					          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KAKAWIN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7162800" cy="4389120"/>
          </a:xfrm>
        </p:spPr>
        <p:txBody>
          <a:bodyPr>
            <a:normAutofit/>
          </a:bodyPr>
          <a:lstStyle/>
          <a:p>
            <a:pPr marL="273050" indent="-273050" algn="ctr">
              <a:lnSpc>
                <a:spcPct val="150000"/>
              </a:lnSpc>
              <a:buNone/>
            </a:pPr>
            <a:r>
              <a:rPr lang="en-US" sz="2800" dirty="0" err="1" smtClean="0"/>
              <a:t>Praharsini</a:t>
            </a:r>
            <a:r>
              <a:rPr lang="en-US" sz="28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err="1" smtClean="0"/>
              <a:t>akweh</a:t>
            </a:r>
            <a:r>
              <a:rPr lang="en-US" sz="2800" dirty="0" smtClean="0"/>
              <a:t> </a:t>
            </a:r>
            <a:r>
              <a:rPr lang="en-US" sz="2800" dirty="0" err="1" smtClean="0"/>
              <a:t>gostinira</a:t>
            </a:r>
            <a:r>
              <a:rPr lang="en-US" sz="2800" dirty="0" smtClean="0"/>
              <a:t> </a:t>
            </a:r>
            <a:r>
              <a:rPr lang="en-US" sz="2800" dirty="0" err="1" smtClean="0"/>
              <a:t>tangeha</a:t>
            </a:r>
            <a:r>
              <a:rPr lang="en-US" sz="2800" dirty="0" smtClean="0"/>
              <a:t> </a:t>
            </a:r>
            <a:r>
              <a:rPr lang="en-US" sz="2800" dirty="0" err="1" smtClean="0"/>
              <a:t>yan</a:t>
            </a:r>
            <a:r>
              <a:rPr lang="en-US" sz="2800" dirty="0" smtClean="0"/>
              <a:t> </a:t>
            </a:r>
            <a:r>
              <a:rPr lang="en-US" sz="2800" dirty="0" err="1" smtClean="0"/>
              <a:t>wiwaksan</a:t>
            </a:r>
            <a:endParaRPr lang="en-US" sz="2800" dirty="0" smtClean="0"/>
          </a:p>
          <a:p>
            <a:pPr>
              <a:lnSpc>
                <a:spcPct val="150000"/>
              </a:lnSpc>
              <a:buNone/>
            </a:pPr>
            <a:r>
              <a:rPr lang="en-US" sz="2800" dirty="0" err="1" smtClean="0"/>
              <a:t>lesyapatti</a:t>
            </a:r>
            <a:r>
              <a:rPr lang="en-US" sz="2800" dirty="0" smtClean="0"/>
              <a:t> rasa </a:t>
            </a:r>
            <a:r>
              <a:rPr lang="en-US" sz="2800" dirty="0" err="1" smtClean="0"/>
              <a:t>padhakêkês</a:t>
            </a:r>
            <a:r>
              <a:rPr lang="en-US" sz="2800" dirty="0" smtClean="0"/>
              <a:t> </a:t>
            </a:r>
            <a:r>
              <a:rPr lang="en-US" sz="2800" dirty="0" err="1" smtClean="0"/>
              <a:t>wilasa</a:t>
            </a:r>
            <a:endParaRPr lang="en-US" sz="2800" dirty="0" smtClean="0"/>
          </a:p>
          <a:p>
            <a:pPr>
              <a:lnSpc>
                <a:spcPct val="150000"/>
              </a:lnSpc>
              <a:buNone/>
            </a:pPr>
            <a:r>
              <a:rPr lang="en-US" sz="2800" dirty="0" err="1" smtClean="0"/>
              <a:t>lawan</a:t>
            </a:r>
            <a:r>
              <a:rPr lang="en-US" sz="2800" dirty="0" smtClean="0"/>
              <a:t> </a:t>
            </a:r>
            <a:r>
              <a:rPr lang="en-US" sz="2800" dirty="0" err="1" smtClean="0"/>
              <a:t>tocapaning</a:t>
            </a:r>
            <a:r>
              <a:rPr lang="en-US" sz="2800" dirty="0" smtClean="0"/>
              <a:t>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sampun</a:t>
            </a:r>
            <a:r>
              <a:rPr lang="en-US" sz="2800" dirty="0" smtClean="0"/>
              <a:t> </a:t>
            </a:r>
            <a:r>
              <a:rPr lang="en-US" sz="2800" dirty="0" err="1" smtClean="0"/>
              <a:t>arpat</a:t>
            </a:r>
            <a:endParaRPr lang="en-US" sz="2800" dirty="0" smtClean="0"/>
          </a:p>
          <a:p>
            <a:pPr>
              <a:lnSpc>
                <a:spcPct val="150000"/>
              </a:lnSpc>
              <a:buNone/>
            </a:pPr>
            <a:r>
              <a:rPr lang="en-US" sz="2800" dirty="0" err="1" smtClean="0"/>
              <a:t>ndah</a:t>
            </a:r>
            <a:r>
              <a:rPr lang="en-US" sz="2800" dirty="0" smtClean="0"/>
              <a:t> </a:t>
            </a:r>
            <a:r>
              <a:rPr lang="en-US" sz="2800" dirty="0" err="1" smtClean="0"/>
              <a:t>mangke</a:t>
            </a:r>
            <a:r>
              <a:rPr lang="en-US" sz="2800" dirty="0" smtClean="0"/>
              <a:t> </a:t>
            </a:r>
            <a:r>
              <a:rPr lang="en-US" sz="2800" dirty="0" err="1" smtClean="0"/>
              <a:t>ta</a:t>
            </a:r>
            <a:r>
              <a:rPr lang="en-US" sz="2800" dirty="0" smtClean="0"/>
              <a:t> </a:t>
            </a:r>
            <a:r>
              <a:rPr lang="en-US" sz="2800" dirty="0" err="1" smtClean="0"/>
              <a:t>sira</a:t>
            </a:r>
            <a:r>
              <a:rPr lang="en-US" sz="2800" dirty="0" smtClean="0"/>
              <a:t> </a:t>
            </a:r>
            <a:r>
              <a:rPr lang="en-US" sz="2800" dirty="0" err="1" smtClean="0"/>
              <a:t>têkerikang</a:t>
            </a:r>
            <a:r>
              <a:rPr lang="en-US" sz="2800" dirty="0" smtClean="0"/>
              <a:t> </a:t>
            </a:r>
            <a:r>
              <a:rPr lang="en-US" sz="2800" dirty="0" err="1" smtClean="0"/>
              <a:t>parana</a:t>
            </a:r>
            <a:endParaRPr lang="en-US" sz="2800" dirty="0" smtClean="0"/>
          </a:p>
          <a:p>
            <a:pPr>
              <a:lnSpc>
                <a:spcPct val="150000"/>
              </a:lnSpc>
              <a:buNone/>
            </a:pP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400800" y="28956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43600" y="3656012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14800" y="36576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71600" y="36576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4341812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67200" y="43434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05400" y="43434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0" y="5103812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62600" y="51054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800" dirty="0" err="1" smtClean="0"/>
              <a:t>Arjunawiwaha</a:t>
            </a:r>
            <a:r>
              <a:rPr lang="en-US" sz="2800" dirty="0" smtClean="0"/>
              <a:t> Z XVII.1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2800" dirty="0" err="1" smtClean="0"/>
              <a:t>Sajak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“</a:t>
            </a:r>
            <a:r>
              <a:rPr lang="en-US" sz="2800" dirty="0" err="1" smtClean="0"/>
              <a:t>kakawin</a:t>
            </a:r>
            <a:r>
              <a:rPr lang="en-US" sz="2800" dirty="0" smtClean="0"/>
              <a:t>”,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metrumnya</a:t>
            </a:r>
            <a:r>
              <a:rPr lang="en-US" sz="2800" dirty="0" smtClean="0"/>
              <a:t> “</a:t>
            </a:r>
            <a:r>
              <a:rPr lang="en-US" sz="2800" dirty="0" err="1" smtClean="0"/>
              <a:t>Praharsini</a:t>
            </a:r>
            <a:r>
              <a:rPr lang="en-US" sz="2800" dirty="0" smtClean="0"/>
              <a:t>”,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4 </a:t>
            </a:r>
            <a:r>
              <a:rPr lang="en-US" sz="2800" dirty="0" err="1" smtClean="0"/>
              <a:t>sebait</a:t>
            </a:r>
            <a:endParaRPr lang="en-US" sz="2800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13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keempat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katanya</a:t>
            </a:r>
            <a:endParaRPr lang="en-US" sz="2800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2800" dirty="0" err="1" smtClean="0"/>
              <a:t>Penggubahan</a:t>
            </a:r>
            <a:r>
              <a:rPr lang="en-US" sz="2800" dirty="0" smtClean="0"/>
              <a:t> </a:t>
            </a:r>
            <a:r>
              <a:rPr lang="en-US" sz="2800" dirty="0" err="1" smtClean="0"/>
              <a:t>kakawin</a:t>
            </a:r>
            <a:r>
              <a:rPr lang="en-US" sz="2800" dirty="0" smtClean="0"/>
              <a:t> </a:t>
            </a:r>
            <a:r>
              <a:rPr lang="en-US" sz="2800" dirty="0" err="1" smtClean="0"/>
              <a:t>terikat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diucapkan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pendek</a:t>
            </a:r>
            <a:endParaRPr lang="en-US" sz="2800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istilah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sastra</a:t>
            </a:r>
            <a:r>
              <a:rPr lang="en-US" sz="2800" dirty="0" smtClean="0"/>
              <a:t> </a:t>
            </a:r>
            <a:r>
              <a:rPr lang="en-US" sz="2800" dirty="0" err="1" smtClean="0"/>
              <a:t>bunyi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guru (</a:t>
            </a:r>
            <a:r>
              <a:rPr lang="en-US" sz="2800" dirty="0" err="1" smtClean="0"/>
              <a:t>berat</a:t>
            </a:r>
            <a:r>
              <a:rPr lang="en-US" sz="2800" dirty="0" smtClean="0"/>
              <a:t>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bunyi</a:t>
            </a:r>
            <a:r>
              <a:rPr lang="en-US" sz="2800" dirty="0" smtClean="0"/>
              <a:t> </a:t>
            </a:r>
            <a:r>
              <a:rPr lang="en-US" sz="2800" dirty="0" err="1" smtClean="0"/>
              <a:t>pendek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(</a:t>
            </a:r>
            <a:r>
              <a:rPr lang="en-US" sz="2800" dirty="0" err="1" smtClean="0"/>
              <a:t>ringan</a:t>
            </a:r>
            <a:r>
              <a:rPr lang="en-US" sz="2800" dirty="0" smtClean="0"/>
              <a:t>)</a:t>
            </a:r>
          </a:p>
          <a:p>
            <a:pPr algn="just">
              <a:lnSpc>
                <a:spcPct val="150000"/>
              </a:lnSpc>
              <a:buNone/>
            </a:pPr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495800" y="1524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382000" cy="6553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–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(guru, </a:t>
            </a:r>
            <a:r>
              <a:rPr lang="en-US" dirty="0" err="1" smtClean="0"/>
              <a:t>berat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◡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(</a:t>
            </a:r>
            <a:r>
              <a:rPr lang="en-US" dirty="0" err="1" smtClean="0"/>
              <a:t>lagu</a:t>
            </a:r>
            <a:r>
              <a:rPr lang="en-US" dirty="0" smtClean="0"/>
              <a:t>, </a:t>
            </a:r>
            <a:r>
              <a:rPr lang="en-US" dirty="0" err="1" smtClean="0"/>
              <a:t>ringan</a:t>
            </a:r>
            <a:r>
              <a:rPr lang="en-US" dirty="0" smtClean="0"/>
              <a:t>),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ajeg</a:t>
            </a:r>
            <a:r>
              <a:rPr lang="en-US" dirty="0" smtClean="0"/>
              <a:t>, </a:t>
            </a:r>
            <a:r>
              <a:rPr lang="en-US" dirty="0" err="1" smtClean="0"/>
              <a:t>disebut</a:t>
            </a:r>
            <a:r>
              <a:rPr lang="en-US" dirty="0" smtClean="0"/>
              <a:t> “</a:t>
            </a:r>
            <a:r>
              <a:rPr lang="en-US" dirty="0" err="1" smtClean="0"/>
              <a:t>metrum</a:t>
            </a:r>
            <a:r>
              <a:rPr lang="en-US" dirty="0" smtClean="0"/>
              <a:t>”,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en-US" dirty="0" err="1" smtClean="0"/>
              <a:t>Metrum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kakawin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  <a:r>
              <a:rPr lang="en-US" dirty="0" err="1" smtClean="0"/>
              <a:t>ggg</a:t>
            </a:r>
            <a:r>
              <a:rPr lang="en-US" dirty="0" smtClean="0"/>
              <a:t> </a:t>
            </a:r>
            <a:r>
              <a:rPr lang="en-US" dirty="0" err="1" smtClean="0"/>
              <a:t>lll</a:t>
            </a:r>
            <a:r>
              <a:rPr lang="en-US" dirty="0" smtClean="0"/>
              <a:t> </a:t>
            </a:r>
            <a:r>
              <a:rPr lang="en-US" dirty="0" err="1" smtClean="0"/>
              <a:t>glg</a:t>
            </a:r>
            <a:r>
              <a:rPr lang="en-US" dirty="0" smtClean="0"/>
              <a:t> l/g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en-US" dirty="0" err="1" smtClean="0"/>
              <a:t>Tanda</a:t>
            </a:r>
            <a:r>
              <a:rPr lang="en-US" dirty="0" smtClean="0"/>
              <a:t> –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bervokal</a:t>
            </a:r>
            <a:r>
              <a:rPr lang="en-US" dirty="0" smtClean="0"/>
              <a:t> o, e, au, </a:t>
            </a:r>
            <a:r>
              <a:rPr lang="en-US" dirty="0" err="1" smtClean="0"/>
              <a:t>ai</a:t>
            </a:r>
            <a:r>
              <a:rPr lang="en-US" dirty="0" smtClean="0"/>
              <a:t>, a, </a:t>
            </a:r>
            <a:r>
              <a:rPr lang="en-US" dirty="0" err="1" smtClean="0"/>
              <a:t>i</a:t>
            </a:r>
            <a:r>
              <a:rPr lang="en-US" dirty="0" smtClean="0"/>
              <a:t>, 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 startAt="6"/>
            </a:pPr>
            <a:r>
              <a:rPr lang="en-US" dirty="0" err="1" smtClean="0"/>
              <a:t>Tanda</a:t>
            </a:r>
            <a:r>
              <a:rPr lang="en-US" dirty="0" smtClean="0"/>
              <a:t> ◡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bervokal</a:t>
            </a:r>
            <a:r>
              <a:rPr lang="en-US" dirty="0" smtClean="0"/>
              <a:t> a,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u.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743200" y="4495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800" y="4495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19600" y="4419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00600" y="4494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553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kakawin</a:t>
            </a:r>
            <a:r>
              <a:rPr lang="en-US" b="1" dirty="0" smtClean="0"/>
              <a:t>: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dirty="0" err="1" smtClean="0"/>
              <a:t>Kakawin</a:t>
            </a:r>
            <a:r>
              <a:rPr lang="en-US" dirty="0" smtClean="0"/>
              <a:t> 7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Kumaralalita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Metrum</a:t>
            </a:r>
            <a:r>
              <a:rPr lang="en-US" dirty="0" smtClean="0"/>
              <a:t>: </a:t>
            </a:r>
            <a:r>
              <a:rPr lang="en-US" dirty="0" err="1" smtClean="0"/>
              <a:t>lgl</a:t>
            </a:r>
            <a:r>
              <a:rPr lang="en-US" dirty="0" smtClean="0"/>
              <a:t> </a:t>
            </a:r>
            <a:r>
              <a:rPr lang="en-US" dirty="0" err="1" smtClean="0"/>
              <a:t>llg</a:t>
            </a:r>
            <a:r>
              <a:rPr lang="en-US" dirty="0" smtClean="0"/>
              <a:t> g/l</a:t>
            </a:r>
          </a:p>
          <a:p>
            <a:pPr marL="514350" indent="-514350">
              <a:lnSpc>
                <a:spcPct val="150000"/>
              </a:lnSpc>
              <a:buNone/>
            </a:pPr>
            <a:endParaRPr lang="en-US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nda</a:t>
            </a:r>
            <a:r>
              <a:rPr lang="en-US" dirty="0" smtClean="0"/>
              <a:t> tan </a:t>
            </a:r>
            <a:r>
              <a:rPr lang="en-US" dirty="0" err="1" smtClean="0"/>
              <a:t>turidaa</a:t>
            </a:r>
            <a:r>
              <a:rPr lang="en-US" dirty="0" smtClean="0"/>
              <a:t> </a:t>
            </a:r>
            <a:r>
              <a:rPr lang="en-US" dirty="0" err="1" smtClean="0"/>
              <a:t>ngwang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apan</a:t>
            </a:r>
            <a:r>
              <a:rPr lang="en-US" dirty="0" smtClean="0"/>
              <a:t> </a:t>
            </a:r>
            <a:r>
              <a:rPr lang="en-US" dirty="0" err="1" smtClean="0"/>
              <a:t>tuhu</a:t>
            </a:r>
            <a:r>
              <a:rPr lang="en-US" dirty="0" smtClean="0"/>
              <a:t> </a:t>
            </a:r>
            <a:r>
              <a:rPr lang="en-US" dirty="0" err="1" smtClean="0"/>
              <a:t>mapunggung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kêdö</a:t>
            </a:r>
            <a:r>
              <a:rPr lang="en-US" dirty="0" smtClean="0"/>
              <a:t> </a:t>
            </a:r>
            <a:r>
              <a:rPr lang="en-US" dirty="0" err="1" smtClean="0"/>
              <a:t>manutakên</a:t>
            </a:r>
            <a:r>
              <a:rPr lang="en-US" dirty="0" smtClean="0"/>
              <a:t> kung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kumara </a:t>
            </a:r>
            <a:r>
              <a:rPr lang="en-US" dirty="0" err="1" smtClean="0"/>
              <a:t>lalitaswi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		  W</a:t>
            </a:r>
            <a:r>
              <a:rPr lang="lv-LV" dirty="0" smtClean="0"/>
              <a:t>ŗ</a:t>
            </a:r>
            <a:r>
              <a:rPr lang="en-US" dirty="0" err="1" smtClean="0"/>
              <a:t>ttasancaya</a:t>
            </a:r>
            <a:r>
              <a:rPr lang="en-US" dirty="0" smtClean="0"/>
              <a:t> b. 18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1827212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95600" y="5484812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0" y="5561012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US" dirty="0" err="1" smtClean="0"/>
              <a:t>Kakawin</a:t>
            </a:r>
            <a:r>
              <a:rPr lang="en-US" dirty="0" smtClean="0"/>
              <a:t> 8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Widyutmala</a:t>
            </a:r>
            <a:endParaRPr lang="en-US" u="sng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 err="1" smtClean="0"/>
              <a:t>Kakawin</a:t>
            </a:r>
            <a:r>
              <a:rPr lang="en-US" dirty="0" smtClean="0"/>
              <a:t> 9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Halamuki</a:t>
            </a:r>
            <a:r>
              <a:rPr lang="en-US" u="sng" dirty="0" smtClean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en-US" dirty="0" err="1" smtClean="0"/>
              <a:t>Kakawin</a:t>
            </a:r>
            <a:r>
              <a:rPr lang="en-US" dirty="0" smtClean="0"/>
              <a:t> 10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Twaritagati</a:t>
            </a:r>
            <a:endParaRPr lang="en-US" u="sng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US" dirty="0" err="1" smtClean="0"/>
              <a:t>Kakawin</a:t>
            </a:r>
            <a:r>
              <a:rPr lang="en-US" dirty="0" smtClean="0"/>
              <a:t> 11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Bhramarawilasita</a:t>
            </a:r>
            <a:endParaRPr lang="en-US" u="sng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743200" y="12192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438400" y="1217612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25146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pPr marL="515938" indent="-515938">
              <a:lnSpc>
                <a:spcPct val="150000"/>
              </a:lnSpc>
              <a:buFont typeface="+mj-lt"/>
              <a:buAutoNum type="arabicPeriod" startAt="6"/>
            </a:pPr>
            <a:r>
              <a:rPr lang="en-US" dirty="0" err="1" smtClean="0"/>
              <a:t>Kakawin</a:t>
            </a:r>
            <a:r>
              <a:rPr lang="en-US" dirty="0" smtClean="0"/>
              <a:t> 12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5938" indent="-515938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Kusumawicitra</a:t>
            </a:r>
            <a:endParaRPr lang="en-US" u="sng" dirty="0" smtClean="0"/>
          </a:p>
          <a:p>
            <a:pPr marL="515938" indent="-515938">
              <a:lnSpc>
                <a:spcPct val="150000"/>
              </a:lnSpc>
              <a:buFont typeface="+mj-lt"/>
              <a:buAutoNum type="arabicPeriod" startAt="7"/>
            </a:pPr>
            <a:r>
              <a:rPr lang="en-US" dirty="0" err="1" smtClean="0"/>
              <a:t>Kakawin</a:t>
            </a:r>
            <a:r>
              <a:rPr lang="en-US" dirty="0" smtClean="0"/>
              <a:t> 13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5938" indent="-515938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Mattamayura</a:t>
            </a:r>
            <a:endParaRPr lang="en-US" u="sng" dirty="0" smtClean="0"/>
          </a:p>
          <a:p>
            <a:pPr marL="515938" indent="-515938">
              <a:lnSpc>
                <a:spcPct val="150000"/>
              </a:lnSpc>
              <a:buFont typeface="+mj-lt"/>
              <a:buAutoNum type="arabicPeriod" startAt="8"/>
            </a:pPr>
            <a:r>
              <a:rPr lang="en-US" dirty="0" err="1" smtClean="0"/>
              <a:t>Kakawin</a:t>
            </a:r>
            <a:r>
              <a:rPr lang="en-US" dirty="0" smtClean="0"/>
              <a:t> 14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5938" indent="-515938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Basantatilaka</a:t>
            </a:r>
            <a:endParaRPr lang="en-US" u="sng" dirty="0" smtClean="0"/>
          </a:p>
          <a:p>
            <a:pPr marL="515938" indent="-515938">
              <a:lnSpc>
                <a:spcPct val="150000"/>
              </a:lnSpc>
              <a:buFont typeface="+mj-lt"/>
              <a:buAutoNum type="arabicPeriod" startAt="9"/>
            </a:pPr>
            <a:r>
              <a:rPr lang="en-US" dirty="0" err="1" smtClean="0"/>
              <a:t>Kakawin</a:t>
            </a:r>
            <a:r>
              <a:rPr lang="en-US" dirty="0" smtClean="0"/>
              <a:t> 15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5938" indent="-515938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Malini</a:t>
            </a:r>
            <a:endParaRPr lang="en-US" u="sng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05000" y="51816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00200" y="51816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67000" y="25146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10"/>
            </a:pPr>
            <a:r>
              <a:rPr lang="en-US" dirty="0" err="1" smtClean="0"/>
              <a:t>Kakawin</a:t>
            </a:r>
            <a:r>
              <a:rPr lang="en-US" dirty="0" smtClean="0"/>
              <a:t> 16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5938" indent="-515938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Girisa</a:t>
            </a:r>
            <a:endParaRPr lang="en-US" u="sng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1"/>
            </a:pPr>
            <a:r>
              <a:rPr lang="en-US" dirty="0" err="1" smtClean="0"/>
              <a:t>Kakawin</a:t>
            </a:r>
            <a:r>
              <a:rPr lang="en-US" dirty="0" smtClean="0"/>
              <a:t> 17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61975" indent="-561975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Sikharini</a:t>
            </a:r>
            <a:endParaRPr lang="en-US" u="sng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2"/>
            </a:pPr>
            <a:r>
              <a:rPr lang="en-US" dirty="0" err="1" smtClean="0"/>
              <a:t>Kakawin</a:t>
            </a:r>
            <a:r>
              <a:rPr lang="en-US" dirty="0" smtClean="0"/>
              <a:t> 18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5938" indent="-515938">
              <a:lnSpc>
                <a:spcPct val="150000"/>
              </a:lnSpc>
              <a:buNone/>
            </a:pPr>
            <a:r>
              <a:rPr lang="en-US" dirty="0" smtClean="0"/>
              <a:t>	M</a:t>
            </a:r>
            <a:r>
              <a:rPr lang="lv-LV" dirty="0" smtClean="0"/>
              <a:t>ŗ</a:t>
            </a:r>
            <a:r>
              <a:rPr lang="en-US" u="sng" dirty="0" err="1" smtClean="0"/>
              <a:t>dukumala</a:t>
            </a:r>
            <a:endParaRPr lang="en-US" u="sng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3"/>
            </a:pPr>
            <a:r>
              <a:rPr lang="en-US" dirty="0" err="1" smtClean="0"/>
              <a:t>Kakawin</a:t>
            </a:r>
            <a:r>
              <a:rPr lang="en-US" dirty="0" smtClean="0"/>
              <a:t> 19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Sardulawikridita</a:t>
            </a:r>
            <a:endParaRPr lang="en-US" u="sng" dirty="0" smtClean="0"/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5332412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52578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971800" y="52578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62200" y="25908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KARYA SASTAR SEBAGAI DUNIA REKAAN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 smtClean="0"/>
              <a:t>rekaan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rekaan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realitias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idealnya</a:t>
            </a:r>
            <a:r>
              <a:rPr lang="en-US" dirty="0"/>
              <a:t> </a:t>
            </a:r>
            <a:r>
              <a:rPr lang="en-US" dirty="0" err="1"/>
              <a:t>pengarang</a:t>
            </a:r>
            <a:endParaRPr lang="en-US" dirty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pencerminan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rekaan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14"/>
            </a:pPr>
            <a:r>
              <a:rPr lang="en-US" dirty="0" err="1" smtClean="0"/>
              <a:t>Kakawin</a:t>
            </a:r>
            <a:r>
              <a:rPr lang="en-US" dirty="0" smtClean="0"/>
              <a:t> 20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5938" indent="-515938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Suwadana</a:t>
            </a:r>
            <a:endParaRPr lang="en-US" u="sng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5"/>
            </a:pPr>
            <a:r>
              <a:rPr lang="en-US" dirty="0" err="1" smtClean="0"/>
              <a:t>Kakawin</a:t>
            </a:r>
            <a:r>
              <a:rPr lang="en-US" dirty="0" smtClean="0"/>
              <a:t> 21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 </a:t>
            </a:r>
          </a:p>
          <a:p>
            <a:pPr>
              <a:lnSpc>
                <a:spcPct val="150000"/>
              </a:lnSpc>
              <a:buNone/>
              <a:tabLst>
                <a:tab pos="561975" algn="l"/>
              </a:tabLst>
            </a:pPr>
            <a:r>
              <a:rPr lang="en-US" dirty="0" smtClean="0"/>
              <a:t>		</a:t>
            </a:r>
            <a:r>
              <a:rPr lang="en-US" u="sng" dirty="0" err="1" smtClean="0"/>
              <a:t>Kusumawilasita</a:t>
            </a:r>
            <a:endParaRPr lang="en-US" u="sng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6"/>
            </a:pPr>
            <a:r>
              <a:rPr lang="en-US" dirty="0" err="1" smtClean="0"/>
              <a:t>Kakawin</a:t>
            </a:r>
            <a:r>
              <a:rPr lang="en-US" dirty="0" smtClean="0"/>
              <a:t> 22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[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61975" indent="-561975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Kilayu</a:t>
            </a:r>
            <a:r>
              <a:rPr lang="en-US" dirty="0" smtClean="0"/>
              <a:t> </a:t>
            </a:r>
            <a:r>
              <a:rPr lang="en-US" u="sng" dirty="0" err="1" smtClean="0"/>
              <a:t>anêdhêng</a:t>
            </a:r>
            <a:endParaRPr lang="en-US" u="sng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7"/>
            </a:pPr>
            <a:r>
              <a:rPr lang="en-US" dirty="0" err="1" smtClean="0"/>
              <a:t>Kakawin</a:t>
            </a:r>
            <a:r>
              <a:rPr lang="en-US" dirty="0" smtClean="0"/>
              <a:t> 23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[ </a:t>
            </a:r>
            <a:r>
              <a:rPr lang="en-US" dirty="0" err="1" smtClean="0"/>
              <a:t>baris</a:t>
            </a:r>
            <a:r>
              <a:rPr lang="en-US" dirty="0" smtClean="0"/>
              <a:t>:</a:t>
            </a:r>
          </a:p>
          <a:p>
            <a:pPr marL="515938" indent="-515938"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Aswalalita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/>
            <a:r>
              <a:rPr lang="en-US" b="1" dirty="0" smtClean="0"/>
              <a:t>KIDUNG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b="1" dirty="0" err="1" smtClean="0"/>
              <a:t>Pangkur</a:t>
            </a:r>
            <a:endParaRPr lang="en-US" sz="3000" b="1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Mar </a:t>
            </a:r>
            <a:r>
              <a:rPr lang="en-US" dirty="0" err="1" smtClean="0"/>
              <a:t>syuh</a:t>
            </a:r>
            <a:r>
              <a:rPr lang="en-US" dirty="0" smtClean="0"/>
              <a:t> </a:t>
            </a:r>
            <a:r>
              <a:rPr lang="en-US" dirty="0" err="1" smtClean="0"/>
              <a:t>twsira</a:t>
            </a:r>
            <a:r>
              <a:rPr lang="en-US" dirty="0" smtClean="0"/>
              <a:t> sang </a:t>
            </a:r>
            <a:r>
              <a:rPr lang="en-US" dirty="0" err="1" smtClean="0"/>
              <a:t>natha</a:t>
            </a:r>
            <a:r>
              <a:rPr lang="en-US" dirty="0" smtClean="0"/>
              <a:t>,			I   8 - a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err="1" smtClean="0"/>
              <a:t>sampuniranggangsal</a:t>
            </a:r>
            <a:r>
              <a:rPr lang="en-US" dirty="0" smtClean="0"/>
              <a:t> </a:t>
            </a:r>
            <a:r>
              <a:rPr lang="en-US" dirty="0" err="1" smtClean="0"/>
              <a:t>asêmu</a:t>
            </a:r>
            <a:r>
              <a:rPr lang="en-US" dirty="0" smtClean="0"/>
              <a:t> </a:t>
            </a:r>
            <a:r>
              <a:rPr lang="en-US" dirty="0" err="1" smtClean="0"/>
              <a:t>tangis</a:t>
            </a:r>
            <a:r>
              <a:rPr lang="en-US" dirty="0" smtClean="0"/>
              <a:t>, 	II  11-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err="1" smtClean="0"/>
              <a:t>adhuh</a:t>
            </a:r>
            <a:r>
              <a:rPr lang="en-US" dirty="0" smtClean="0"/>
              <a:t> kaki </a:t>
            </a:r>
            <a:r>
              <a:rPr lang="en-US" dirty="0" err="1" smtClean="0"/>
              <a:t>putuningsun</a:t>
            </a:r>
            <a:r>
              <a:rPr lang="en-US" dirty="0" smtClean="0"/>
              <a:t>,			III  8 - u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err="1" smtClean="0"/>
              <a:t>amlasakên</a:t>
            </a:r>
            <a:r>
              <a:rPr lang="en-US" dirty="0" smtClean="0"/>
              <a:t> pa </a:t>
            </a:r>
            <a:r>
              <a:rPr lang="en-US" dirty="0" err="1" smtClean="0"/>
              <a:t>sira</a:t>
            </a:r>
            <a:r>
              <a:rPr lang="en-US" dirty="0" smtClean="0"/>
              <a:t>, 				IV  7 - a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err="1" smtClean="0"/>
              <a:t>utusan</a:t>
            </a:r>
            <a:r>
              <a:rPr lang="en-US" dirty="0" smtClean="0"/>
              <a:t> </a:t>
            </a:r>
            <a:r>
              <a:rPr lang="en-US" dirty="0" err="1" smtClean="0"/>
              <a:t>mangke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patulakasru</a:t>
            </a:r>
            <a:r>
              <a:rPr lang="en-US" dirty="0" smtClean="0"/>
              <a:t>,		V  12 - u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err="1" smtClean="0"/>
              <a:t>maturanging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tan </a:t>
            </a:r>
            <a:r>
              <a:rPr lang="en-US" dirty="0" err="1" smtClean="0"/>
              <a:t>asih</a:t>
            </a:r>
            <a:r>
              <a:rPr lang="en-US" dirty="0" smtClean="0"/>
              <a:t>,			VI  9 -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err="1" smtClean="0"/>
              <a:t>mong</a:t>
            </a:r>
            <a:r>
              <a:rPr lang="en-US" dirty="0" smtClean="0"/>
              <a:t> </a:t>
            </a:r>
            <a:r>
              <a:rPr lang="en-US" dirty="0" err="1" smtClean="0"/>
              <a:t>kahidhêpeng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, 			VII  7 – I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			</a:t>
            </a:r>
            <a:r>
              <a:rPr lang="en-US" dirty="0" err="1" smtClean="0"/>
              <a:t>Kidung</a:t>
            </a:r>
            <a:r>
              <a:rPr lang="en-US" dirty="0" smtClean="0"/>
              <a:t> </a:t>
            </a:r>
            <a:r>
              <a:rPr lang="en-US" dirty="0" err="1" smtClean="0"/>
              <a:t>Ranggalawe</a:t>
            </a:r>
            <a:r>
              <a:rPr lang="en-US" dirty="0" smtClean="0"/>
              <a:t>-P II. 20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27432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24000" y="5408612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Puisi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“</a:t>
            </a:r>
            <a:r>
              <a:rPr lang="en-US" dirty="0" err="1" smtClean="0"/>
              <a:t>kidung</a:t>
            </a:r>
            <a:r>
              <a:rPr lang="en-US" dirty="0" smtClean="0"/>
              <a:t>”, </a:t>
            </a:r>
            <a:r>
              <a:rPr lang="en-US" dirty="0" err="1" smtClean="0"/>
              <a:t>namanya</a:t>
            </a:r>
            <a:r>
              <a:rPr lang="en-US" dirty="0" smtClean="0"/>
              <a:t> </a:t>
            </a:r>
            <a:r>
              <a:rPr lang="en-US" dirty="0" err="1" smtClean="0"/>
              <a:t>Pangkur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(</a:t>
            </a:r>
            <a:r>
              <a:rPr lang="en-US" i="1" dirty="0" err="1" smtClean="0"/>
              <a:t>gatra</a:t>
            </a:r>
            <a:r>
              <a:rPr lang="en-US" dirty="0" smtClean="0"/>
              <a:t>) 7,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: </a:t>
            </a:r>
            <a:r>
              <a:rPr lang="en-US" dirty="0" err="1" smtClean="0"/>
              <a:t>baris</a:t>
            </a:r>
            <a:r>
              <a:rPr lang="en-US" dirty="0" smtClean="0"/>
              <a:t> I=8, II=11, III=8, IV=7, V=12, VI-9, VII=7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vokal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 I=a, II=I, III=u, IV=a, V=u, VI=I, VII=I</a:t>
            </a:r>
          </a:p>
          <a:p>
            <a:pPr marL="514350" indent="-514350">
              <a:buNone/>
            </a:pPr>
            <a:endParaRPr lang="en-US" sz="3000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US" sz="3000" b="1" dirty="0" err="1"/>
              <a:t>Durma</a:t>
            </a:r>
            <a:endParaRPr lang="en-US" sz="3000" b="1" dirty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US" sz="3000" b="1" dirty="0" err="1"/>
              <a:t>Sinom</a:t>
            </a:r>
            <a:endParaRPr lang="en-US" sz="3000" b="1" dirty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US" sz="3000" b="1" dirty="0" err="1"/>
              <a:t>Pamijil</a:t>
            </a:r>
            <a:endParaRPr lang="en-US" sz="3000" b="1" dirty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US" sz="3000" b="1" dirty="0" err="1"/>
              <a:t>Wukir</a:t>
            </a:r>
            <a:endParaRPr lang="en-US" sz="3000" b="1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TEMBANG GEDHE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Citrarini</a:t>
            </a:r>
            <a:endParaRPr lang="en-US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err="1" smtClean="0"/>
              <a:t>Lir</a:t>
            </a:r>
            <a:r>
              <a:rPr lang="en-US" dirty="0" smtClean="0"/>
              <a:t> </a:t>
            </a:r>
            <a:r>
              <a:rPr lang="en-US" dirty="0" err="1" smtClean="0"/>
              <a:t>sadpadengsun</a:t>
            </a:r>
            <a:r>
              <a:rPr lang="en-US" dirty="0" smtClean="0"/>
              <a:t> </a:t>
            </a:r>
            <a:r>
              <a:rPr lang="en-US" dirty="0" err="1" smtClean="0"/>
              <a:t>tumiling</a:t>
            </a:r>
            <a:r>
              <a:rPr lang="en-US" dirty="0" smtClean="0"/>
              <a:t> </a:t>
            </a:r>
            <a:r>
              <a:rPr lang="en-US" dirty="0" err="1" smtClean="0"/>
              <a:t>angulati</a:t>
            </a:r>
            <a:r>
              <a:rPr lang="en-US" dirty="0" smtClean="0"/>
              <a:t>,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err="1" smtClean="0"/>
              <a:t>Puspita</a:t>
            </a:r>
            <a:r>
              <a:rPr lang="en-US" dirty="0" smtClean="0"/>
              <a:t> </a:t>
            </a:r>
            <a:r>
              <a:rPr lang="en-US" dirty="0" err="1" smtClean="0"/>
              <a:t>ingkang</a:t>
            </a:r>
            <a:r>
              <a:rPr lang="en-US" dirty="0" smtClean="0"/>
              <a:t> </a:t>
            </a:r>
            <a:r>
              <a:rPr lang="en-US" dirty="0" err="1" smtClean="0"/>
              <a:t>medem</a:t>
            </a:r>
            <a:r>
              <a:rPr lang="en-US" dirty="0" smtClean="0"/>
              <a:t> </a:t>
            </a:r>
            <a:r>
              <a:rPr lang="en-US" dirty="0" err="1" smtClean="0"/>
              <a:t>endah</a:t>
            </a:r>
            <a:r>
              <a:rPr lang="en-US" dirty="0" smtClean="0"/>
              <a:t> </a:t>
            </a:r>
            <a:r>
              <a:rPr lang="en-US" dirty="0" err="1" smtClean="0"/>
              <a:t>kang</a:t>
            </a:r>
            <a:r>
              <a:rPr lang="en-US" dirty="0" smtClean="0"/>
              <a:t> </a:t>
            </a:r>
            <a:r>
              <a:rPr lang="en-US" dirty="0" err="1" smtClean="0"/>
              <a:t>warni</a:t>
            </a:r>
            <a:r>
              <a:rPr lang="en-US" dirty="0" smtClean="0"/>
              <a:t>,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err="1" smtClean="0"/>
              <a:t>Mider</a:t>
            </a:r>
            <a:r>
              <a:rPr lang="en-US" dirty="0" smtClean="0"/>
              <a:t> 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 err="1" smtClean="0"/>
              <a:t>taman</a:t>
            </a:r>
            <a:r>
              <a:rPr lang="en-US" dirty="0" smtClean="0"/>
              <a:t> </a:t>
            </a:r>
            <a:r>
              <a:rPr lang="en-US" dirty="0" err="1" smtClean="0"/>
              <a:t>anom</a:t>
            </a:r>
            <a:r>
              <a:rPr lang="en-US" dirty="0" smtClean="0"/>
              <a:t> </a:t>
            </a:r>
            <a:r>
              <a:rPr lang="en-US" dirty="0" err="1" smtClean="0"/>
              <a:t>sekar</a:t>
            </a:r>
            <a:r>
              <a:rPr lang="en-US" dirty="0" smtClean="0"/>
              <a:t> </a:t>
            </a:r>
            <a:r>
              <a:rPr lang="en-US" dirty="0" err="1" smtClean="0"/>
              <a:t>warsiki</a:t>
            </a:r>
            <a:r>
              <a:rPr lang="en-US" dirty="0" smtClean="0"/>
              <a:t>,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err="1" smtClean="0"/>
              <a:t>Kumenyuting</a:t>
            </a:r>
            <a:r>
              <a:rPr lang="en-US" dirty="0" smtClean="0"/>
              <a:t> </a:t>
            </a:r>
            <a:r>
              <a:rPr lang="en-US" dirty="0" err="1" smtClean="0"/>
              <a:t>tyas</a:t>
            </a:r>
            <a:r>
              <a:rPr lang="en-US" dirty="0" smtClean="0"/>
              <a:t> </a:t>
            </a:r>
            <a:r>
              <a:rPr lang="en-US" dirty="0" err="1" smtClean="0"/>
              <a:t>baya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jatukrama</a:t>
            </a:r>
            <a:r>
              <a:rPr lang="en-US" dirty="0" smtClean="0"/>
              <a:t>.</a:t>
            </a:r>
            <a:endParaRPr lang="en-US" smtClean="0"/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		</a:t>
            </a:r>
            <a:r>
              <a:rPr lang="en-US" dirty="0" err="1" smtClean="0"/>
              <a:t>sekar</a:t>
            </a:r>
            <a:r>
              <a:rPr lang="en-US" dirty="0" smtClean="0"/>
              <a:t> </a:t>
            </a:r>
            <a:r>
              <a:rPr lang="en-US" dirty="0" err="1" smtClean="0"/>
              <a:t>Ageng-R.Tedjohadisumarto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err="1" smtClean="0"/>
              <a:t>Puisi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“</a:t>
            </a: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” </a:t>
            </a:r>
            <a:r>
              <a:rPr lang="en-US" dirty="0" err="1" smtClean="0"/>
              <a:t>namanya</a:t>
            </a:r>
            <a:r>
              <a:rPr lang="en-US" dirty="0" smtClean="0"/>
              <a:t> “</a:t>
            </a:r>
            <a:r>
              <a:rPr lang="en-US" dirty="0" err="1" smtClean="0"/>
              <a:t>Citrarini</a:t>
            </a:r>
            <a:r>
              <a:rPr lang="en-US" dirty="0" smtClean="0"/>
              <a:t>”,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4,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12,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lampah</a:t>
            </a:r>
            <a:r>
              <a:rPr lang="en-US" dirty="0" smtClean="0"/>
              <a:t> 12,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err="1" smtClean="0"/>
              <a:t>Puisi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dinamai</a:t>
            </a:r>
            <a:r>
              <a:rPr lang="en-US" dirty="0" smtClean="0"/>
              <a:t> “</a:t>
            </a: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sapada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puisi</a:t>
            </a:r>
            <a:r>
              <a:rPr lang="en-US" dirty="0" smtClean="0"/>
              <a:t> </a:t>
            </a:r>
            <a:r>
              <a:rPr lang="en-US" dirty="0" err="1" smtClean="0"/>
              <a:t>sebait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sebait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barisnya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syair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sebait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gita</a:t>
            </a:r>
            <a:r>
              <a:rPr lang="en-US" dirty="0" smtClean="0"/>
              <a:t> </a:t>
            </a:r>
            <a:r>
              <a:rPr lang="en-US" dirty="0" err="1" smtClean="0"/>
              <a:t>catur</a:t>
            </a:r>
            <a:r>
              <a:rPr lang="en-US" dirty="0" smtClean="0"/>
              <a:t> </a:t>
            </a:r>
            <a:r>
              <a:rPr lang="en-US" dirty="0" err="1" smtClean="0"/>
              <a:t>gatra</a:t>
            </a:r>
            <a:r>
              <a:rPr lang="en-US" dirty="0" smtClean="0"/>
              <a:t> </a:t>
            </a:r>
            <a:r>
              <a:rPr lang="en-US" dirty="0" err="1" smtClean="0"/>
              <a:t>sebait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/>
              <a:t>Contoh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tembang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gedhe</a:t>
            </a:r>
            <a:r>
              <a:rPr lang="en-US" sz="2800" b="1" dirty="0" smtClean="0"/>
              <a:t>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/>
              <a:t>Tembang</a:t>
            </a:r>
            <a:r>
              <a:rPr lang="en-US" sz="2800" dirty="0" smtClean="0"/>
              <a:t> </a:t>
            </a:r>
            <a:r>
              <a:rPr lang="en-US" sz="2800" dirty="0" err="1" smtClean="0"/>
              <a:t>gedhe</a:t>
            </a:r>
            <a:r>
              <a:rPr lang="en-US" sz="2800" dirty="0" smtClean="0"/>
              <a:t> </a:t>
            </a:r>
            <a:r>
              <a:rPr lang="en-US" sz="2800" dirty="0" err="1" smtClean="0"/>
              <a:t>lampah</a:t>
            </a:r>
            <a:r>
              <a:rPr lang="en-US" sz="2800" dirty="0" smtClean="0"/>
              <a:t> 5</a:t>
            </a:r>
          </a:p>
          <a:p>
            <a:pPr marL="1154430" lvl="2" indent="-514350"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r>
              <a:rPr lang="en-US" sz="2800" b="1" dirty="0" err="1" smtClean="0"/>
              <a:t>Rerantang</a:t>
            </a:r>
            <a:endParaRPr lang="en-US" sz="2800" b="1" dirty="0" smtClean="0"/>
          </a:p>
          <a:p>
            <a:pPr marL="1154430" lvl="2" indent="-514350">
              <a:lnSpc>
                <a:spcPct val="150000"/>
              </a:lnSpc>
              <a:buNone/>
            </a:pPr>
            <a:r>
              <a:rPr lang="en-US" sz="2800" dirty="0" err="1" smtClean="0"/>
              <a:t>Dhuh</a:t>
            </a:r>
            <a:r>
              <a:rPr lang="en-US" sz="2800" dirty="0" smtClean="0"/>
              <a:t> </a:t>
            </a:r>
            <a:r>
              <a:rPr lang="en-US" sz="2800" dirty="0" err="1" smtClean="0"/>
              <a:t>babo</a:t>
            </a:r>
            <a:r>
              <a:rPr lang="en-US" sz="2800" dirty="0" smtClean="0"/>
              <a:t> </a:t>
            </a:r>
            <a:r>
              <a:rPr lang="en-US" sz="2800" dirty="0" err="1" smtClean="0"/>
              <a:t>sira</a:t>
            </a:r>
            <a:r>
              <a:rPr lang="en-US" sz="2800" dirty="0" smtClean="0"/>
              <a:t>,</a:t>
            </a:r>
          </a:p>
          <a:p>
            <a:pPr marL="1154430" lvl="2" indent="-514350">
              <a:lnSpc>
                <a:spcPct val="150000"/>
              </a:lnSpc>
              <a:buNone/>
            </a:pPr>
            <a:r>
              <a:rPr lang="en-US" sz="2800" dirty="0" err="1" smtClean="0"/>
              <a:t>ywa</a:t>
            </a:r>
            <a:r>
              <a:rPr lang="en-US" sz="2800" dirty="0" smtClean="0"/>
              <a:t> </a:t>
            </a:r>
            <a:r>
              <a:rPr lang="en-US" sz="2800" dirty="0" err="1" smtClean="0"/>
              <a:t>walangdriya</a:t>
            </a:r>
            <a:r>
              <a:rPr lang="en-US" sz="2800" dirty="0" smtClean="0"/>
              <a:t>,</a:t>
            </a:r>
          </a:p>
          <a:p>
            <a:pPr marL="1154430" lvl="2" indent="-514350">
              <a:lnSpc>
                <a:spcPct val="150000"/>
              </a:lnSpc>
              <a:buNone/>
            </a:pPr>
            <a:r>
              <a:rPr lang="en-US" sz="2800" dirty="0" err="1" smtClean="0"/>
              <a:t>sedya</a:t>
            </a:r>
            <a:r>
              <a:rPr lang="en-US" sz="2800" dirty="0" smtClean="0"/>
              <a:t> </a:t>
            </a:r>
            <a:r>
              <a:rPr lang="en-US" sz="2800" dirty="0" err="1" smtClean="0"/>
              <a:t>bawa</a:t>
            </a:r>
            <a:r>
              <a:rPr lang="en-US" sz="2800" dirty="0" smtClean="0"/>
              <a:t> </a:t>
            </a:r>
            <a:r>
              <a:rPr lang="en-US" sz="2800" dirty="0" err="1" smtClean="0"/>
              <a:t>ing</a:t>
            </a:r>
            <a:r>
              <a:rPr lang="en-US" sz="2800" dirty="0" smtClean="0"/>
              <a:t>,</a:t>
            </a:r>
          </a:p>
          <a:p>
            <a:pPr marL="1154430" lvl="2" indent="-514350">
              <a:lnSpc>
                <a:spcPct val="150000"/>
              </a:lnSpc>
              <a:buNone/>
            </a:pPr>
            <a:r>
              <a:rPr lang="en-US" sz="2800" dirty="0" err="1" smtClean="0"/>
              <a:t>tembang</a:t>
            </a:r>
            <a:r>
              <a:rPr lang="en-US" sz="2800" dirty="0" smtClean="0"/>
              <a:t> </a:t>
            </a:r>
            <a:r>
              <a:rPr lang="en-US" sz="2800" dirty="0" err="1" smtClean="0"/>
              <a:t>rerantang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US" sz="2800" dirty="0" err="1" smtClean="0"/>
              <a:t>Tembang</a:t>
            </a:r>
            <a:r>
              <a:rPr lang="en-US" sz="2800" dirty="0" smtClean="0"/>
              <a:t> </a:t>
            </a:r>
            <a:r>
              <a:rPr lang="en-US" sz="2800" dirty="0" err="1" smtClean="0"/>
              <a:t>gedhe</a:t>
            </a:r>
            <a:r>
              <a:rPr lang="en-US" sz="2800" dirty="0" smtClean="0"/>
              <a:t> </a:t>
            </a:r>
            <a:r>
              <a:rPr lang="en-US" sz="2800" dirty="0" err="1" smtClean="0"/>
              <a:t>lanpah</a:t>
            </a:r>
            <a:r>
              <a:rPr lang="en-US" sz="2800" dirty="0" smtClean="0"/>
              <a:t> 6</a:t>
            </a:r>
          </a:p>
          <a:p>
            <a:pPr marL="1428750" lvl="3" indent="-514350"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Liwung</a:t>
            </a:r>
            <a:r>
              <a:rPr lang="en-US" sz="2800" dirty="0" smtClean="0"/>
              <a:t> </a:t>
            </a:r>
          </a:p>
          <a:p>
            <a:pPr marL="560388" lvl="3" indent="-514350">
              <a:lnSpc>
                <a:spcPct val="150000"/>
              </a:lnSpc>
              <a:buNone/>
            </a:pPr>
            <a:r>
              <a:rPr lang="en-US" sz="2800" dirty="0" smtClean="0"/>
              <a:t>	Kari </a:t>
            </a:r>
            <a:r>
              <a:rPr lang="en-US" sz="2800" dirty="0" err="1" smtClean="0"/>
              <a:t>siji</a:t>
            </a:r>
            <a:r>
              <a:rPr lang="en-US" sz="2800" dirty="0" smtClean="0"/>
              <a:t> </a:t>
            </a:r>
            <a:r>
              <a:rPr lang="en-US" sz="2800" dirty="0" err="1" smtClean="0"/>
              <a:t>nanging</a:t>
            </a:r>
            <a:r>
              <a:rPr lang="en-US" sz="2800" dirty="0" smtClean="0"/>
              <a:t>,</a:t>
            </a:r>
          </a:p>
          <a:p>
            <a:pPr marL="560388" lvl="3" indent="-514350"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nora</a:t>
            </a:r>
            <a:r>
              <a:rPr lang="en-US" sz="2800" dirty="0" smtClean="0"/>
              <a:t> </a:t>
            </a:r>
            <a:r>
              <a:rPr lang="en-US" sz="2800" dirty="0" err="1" smtClean="0"/>
              <a:t>miyatani</a:t>
            </a:r>
            <a:r>
              <a:rPr lang="en-US" sz="2800" dirty="0" smtClean="0"/>
              <a:t>,</a:t>
            </a:r>
          </a:p>
          <a:p>
            <a:pPr marL="560388" lvl="3" indent="-514350"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Suyodana</a:t>
            </a:r>
            <a:r>
              <a:rPr lang="en-US" sz="2800" dirty="0" smtClean="0"/>
              <a:t> </a:t>
            </a:r>
            <a:r>
              <a:rPr lang="en-US" sz="2800" dirty="0" err="1" smtClean="0"/>
              <a:t>ing</a:t>
            </a:r>
            <a:r>
              <a:rPr lang="en-US" sz="2800" dirty="0" smtClean="0"/>
              <a:t> prang, </a:t>
            </a:r>
          </a:p>
          <a:p>
            <a:pPr marL="560388" lvl="3" indent="-514350"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sirarya</a:t>
            </a:r>
            <a:r>
              <a:rPr lang="en-US" sz="2800" dirty="0" smtClean="0"/>
              <a:t> </a:t>
            </a:r>
            <a:r>
              <a:rPr lang="en-US" sz="2800" dirty="0" err="1" smtClean="0"/>
              <a:t>Nakula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686800" cy="56388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 </a:t>
            </a:r>
            <a:r>
              <a:rPr lang="en-US" dirty="0" err="1" smtClean="0"/>
              <a:t>lanpah</a:t>
            </a:r>
            <a:r>
              <a:rPr lang="en-US" dirty="0" smtClean="0"/>
              <a:t> 7: </a:t>
            </a:r>
            <a:r>
              <a:rPr lang="en-US" dirty="0" err="1" smtClean="0"/>
              <a:t>Kumaralalita</a:t>
            </a:r>
            <a:r>
              <a:rPr lang="en-US" dirty="0" smtClean="0"/>
              <a:t>, </a:t>
            </a:r>
            <a:r>
              <a:rPr lang="en-US" dirty="0" err="1" smtClean="0"/>
              <a:t>Sundari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 </a:t>
            </a:r>
            <a:r>
              <a:rPr lang="en-US" dirty="0" err="1" smtClean="0"/>
              <a:t>lanpah</a:t>
            </a:r>
            <a:r>
              <a:rPr lang="en-US" dirty="0" smtClean="0"/>
              <a:t> 8: </a:t>
            </a:r>
            <a:r>
              <a:rPr lang="en-US" dirty="0" err="1" smtClean="0"/>
              <a:t>Patralalita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 </a:t>
            </a:r>
            <a:r>
              <a:rPr lang="en-US" dirty="0" err="1" smtClean="0"/>
              <a:t>lanpah</a:t>
            </a:r>
            <a:r>
              <a:rPr lang="en-US" dirty="0" smtClean="0"/>
              <a:t> 9: </a:t>
            </a:r>
            <a:r>
              <a:rPr lang="en-US" dirty="0" err="1" smtClean="0"/>
              <a:t>Maddayanti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 </a:t>
            </a:r>
            <a:r>
              <a:rPr lang="en-US" dirty="0" err="1" smtClean="0"/>
              <a:t>lanpah</a:t>
            </a:r>
            <a:r>
              <a:rPr lang="en-US" dirty="0" smtClean="0"/>
              <a:t> 10: </a:t>
            </a:r>
            <a:r>
              <a:rPr lang="en-US" dirty="0" err="1" smtClean="0"/>
              <a:t>Saragati</a:t>
            </a:r>
            <a:r>
              <a:rPr lang="en-US" dirty="0" smtClean="0"/>
              <a:t>, </a:t>
            </a:r>
            <a:r>
              <a:rPr lang="en-US" dirty="0" err="1" smtClean="0"/>
              <a:t>Rukmarata</a:t>
            </a:r>
            <a:r>
              <a:rPr lang="en-US" dirty="0" smtClean="0"/>
              <a:t>, </a:t>
            </a:r>
            <a:r>
              <a:rPr lang="en-US" dirty="0" err="1" smtClean="0"/>
              <a:t>Tebu</a:t>
            </a:r>
            <a:r>
              <a:rPr lang="en-US" dirty="0" smtClean="0"/>
              <a:t> </a:t>
            </a:r>
            <a:r>
              <a:rPr lang="en-US" dirty="0" err="1" smtClean="0"/>
              <a:t>sauyun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 </a:t>
            </a:r>
            <a:r>
              <a:rPr lang="en-US" dirty="0" err="1" smtClean="0"/>
              <a:t>lanpah</a:t>
            </a:r>
            <a:r>
              <a:rPr lang="en-US" dirty="0" smtClean="0"/>
              <a:t> 11: </a:t>
            </a:r>
            <a:r>
              <a:rPr lang="en-US" dirty="0" err="1" smtClean="0"/>
              <a:t>Bramarawilasita</a:t>
            </a:r>
            <a:r>
              <a:rPr lang="en-US" dirty="0" smtClean="0"/>
              <a:t>, </a:t>
            </a:r>
            <a:r>
              <a:rPr lang="en-US" dirty="0" err="1" smtClean="0"/>
              <a:t>Lebdajiwa</a:t>
            </a:r>
            <a:endParaRPr lang="en-US" dirty="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8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 </a:t>
            </a:r>
            <a:r>
              <a:rPr lang="en-US" dirty="0" err="1" smtClean="0"/>
              <a:t>lanpah</a:t>
            </a:r>
            <a:r>
              <a:rPr lang="en-US" dirty="0" smtClean="0"/>
              <a:t> 12: </a:t>
            </a:r>
            <a:r>
              <a:rPr lang="en-US" dirty="0" err="1" smtClean="0"/>
              <a:t>Citrakusuma</a:t>
            </a:r>
            <a:r>
              <a:rPr lang="en-US" dirty="0" smtClean="0"/>
              <a:t>, </a:t>
            </a:r>
            <a:r>
              <a:rPr lang="en-US" dirty="0" err="1" smtClean="0"/>
              <a:t>Citramengeng</a:t>
            </a:r>
            <a:r>
              <a:rPr lang="en-US" dirty="0" smtClean="0"/>
              <a:t>, </a:t>
            </a:r>
            <a:r>
              <a:rPr lang="en-US" dirty="0" err="1" smtClean="0"/>
              <a:t>Citrarini</a:t>
            </a:r>
            <a:r>
              <a:rPr lang="en-US" dirty="0" smtClean="0"/>
              <a:t>, </a:t>
            </a:r>
            <a:r>
              <a:rPr lang="en-US" dirty="0" err="1" smtClean="0"/>
              <a:t>Jiwaretna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8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 </a:t>
            </a:r>
            <a:r>
              <a:rPr lang="en-US" dirty="0" err="1" smtClean="0"/>
              <a:t>lanpah</a:t>
            </a:r>
            <a:r>
              <a:rPr lang="en-US" dirty="0" smtClean="0"/>
              <a:t> 13: </a:t>
            </a:r>
            <a:r>
              <a:rPr lang="en-US" dirty="0" err="1" smtClean="0"/>
              <a:t>Kusumastuti</a:t>
            </a:r>
            <a:r>
              <a:rPr lang="en-US" dirty="0" smtClean="0"/>
              <a:t>, </a:t>
            </a:r>
            <a:r>
              <a:rPr lang="en-US" dirty="0" err="1" smtClean="0"/>
              <a:t>Madubrangta</a:t>
            </a:r>
            <a:r>
              <a:rPr lang="en-US" dirty="0" smtClean="0"/>
              <a:t>, </a:t>
            </a:r>
            <a:r>
              <a:rPr lang="en-US" dirty="0" err="1" smtClean="0"/>
              <a:t>Patrajuwita</a:t>
            </a:r>
            <a:r>
              <a:rPr lang="en-US" dirty="0" smtClean="0"/>
              <a:t>, </a:t>
            </a:r>
            <a:r>
              <a:rPr lang="en-US" dirty="0" err="1" smtClean="0"/>
              <a:t>Puspanjana</a:t>
            </a:r>
            <a:r>
              <a:rPr lang="en-US" dirty="0" smtClean="0"/>
              <a:t>, </a:t>
            </a:r>
            <a:r>
              <a:rPr lang="en-US" dirty="0" err="1" smtClean="0"/>
              <a:t>Puspanjali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8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 </a:t>
            </a:r>
            <a:r>
              <a:rPr lang="en-US" dirty="0" err="1" smtClean="0"/>
              <a:t>lanpah</a:t>
            </a:r>
            <a:r>
              <a:rPr lang="en-US" dirty="0" smtClean="0"/>
              <a:t> 14: </a:t>
            </a:r>
            <a:r>
              <a:rPr lang="en-US" dirty="0" err="1" smtClean="0"/>
              <a:t>Basanta</a:t>
            </a:r>
            <a:r>
              <a:rPr lang="en-US" dirty="0" smtClean="0"/>
              <a:t>, </a:t>
            </a:r>
            <a:r>
              <a:rPr lang="en-US" dirty="0" err="1" smtClean="0"/>
              <a:t>Langenasmara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8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 </a:t>
            </a:r>
            <a:r>
              <a:rPr lang="en-US" dirty="0" err="1" smtClean="0"/>
              <a:t>lanpah</a:t>
            </a:r>
            <a:r>
              <a:rPr lang="en-US" dirty="0" smtClean="0"/>
              <a:t> 15: </a:t>
            </a:r>
            <a:r>
              <a:rPr lang="en-US" dirty="0" err="1" smtClean="0"/>
              <a:t>Kumudasmara</a:t>
            </a:r>
            <a:r>
              <a:rPr lang="en-US" dirty="0" smtClean="0"/>
              <a:t>, </a:t>
            </a:r>
            <a:r>
              <a:rPr lang="en-US" dirty="0" err="1" smtClean="0"/>
              <a:t>Langenkusuma</a:t>
            </a:r>
            <a:r>
              <a:rPr lang="en-US" dirty="0" smtClean="0"/>
              <a:t>, </a:t>
            </a:r>
            <a:r>
              <a:rPr lang="en-US" dirty="0" err="1" smtClean="0"/>
              <a:t>Pamularsih</a:t>
            </a: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12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 </a:t>
            </a:r>
            <a:r>
              <a:rPr lang="en-US" dirty="0" err="1" smtClean="0"/>
              <a:t>lanpah</a:t>
            </a:r>
            <a:r>
              <a:rPr lang="en-US" dirty="0" smtClean="0"/>
              <a:t> 16: </a:t>
            </a:r>
            <a:r>
              <a:rPr lang="en-US" dirty="0" err="1" smtClean="0"/>
              <a:t>Candraasmara</a:t>
            </a:r>
            <a:r>
              <a:rPr lang="en-US" dirty="0" smtClean="0"/>
              <a:t>, </a:t>
            </a:r>
            <a:r>
              <a:rPr lang="en-US" dirty="0" err="1" smtClean="0"/>
              <a:t>Mintajiwa</a:t>
            </a:r>
            <a:r>
              <a:rPr lang="en-US" dirty="0" smtClean="0"/>
              <a:t>, </a:t>
            </a:r>
            <a:r>
              <a:rPr lang="en-US" dirty="0" err="1" smtClean="0"/>
              <a:t>Raraturida</a:t>
            </a:r>
            <a:r>
              <a:rPr lang="en-US" dirty="0" smtClean="0"/>
              <a:t>, </a:t>
            </a:r>
            <a:r>
              <a:rPr lang="en-US" dirty="0" err="1" smtClean="0"/>
              <a:t>Candrakusuma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2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 </a:t>
            </a:r>
            <a:r>
              <a:rPr lang="en-US" dirty="0" err="1" smtClean="0"/>
              <a:t>lanpah</a:t>
            </a:r>
            <a:r>
              <a:rPr lang="en-US" dirty="0" smtClean="0"/>
              <a:t> 17: </a:t>
            </a:r>
            <a:r>
              <a:rPr lang="en-US" dirty="0" err="1" smtClean="0"/>
              <a:t>Bangsapatra</a:t>
            </a:r>
            <a:r>
              <a:rPr lang="en-US" dirty="0" smtClean="0"/>
              <a:t>, </a:t>
            </a:r>
            <a:r>
              <a:rPr lang="en-US" dirty="0" err="1" smtClean="0"/>
              <a:t>Pusparukmi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2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 </a:t>
            </a:r>
            <a:r>
              <a:rPr lang="en-US" dirty="0" err="1" smtClean="0"/>
              <a:t>lanpah</a:t>
            </a:r>
            <a:r>
              <a:rPr lang="en-US" dirty="0" smtClean="0"/>
              <a:t> 18: </a:t>
            </a:r>
            <a:r>
              <a:rPr lang="en-US" dirty="0" err="1" smtClean="0"/>
              <a:t>Tepikawuri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2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 </a:t>
            </a:r>
            <a:r>
              <a:rPr lang="en-US" dirty="0" err="1" smtClean="0"/>
              <a:t>lanpah</a:t>
            </a:r>
            <a:r>
              <a:rPr lang="en-US" dirty="0" smtClean="0"/>
              <a:t> 22: </a:t>
            </a:r>
            <a:r>
              <a:rPr lang="en-US" dirty="0" err="1" smtClean="0"/>
              <a:t>Kilayunedheng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12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FUNGSI KARYA SASTRA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Dulce</a:t>
            </a:r>
            <a:r>
              <a:rPr lang="en-US" dirty="0" smtClean="0"/>
              <a:t> : </a:t>
            </a:r>
            <a:r>
              <a:rPr lang="en-US" dirty="0" err="1" smtClean="0"/>
              <a:t>menyenangkan</a:t>
            </a:r>
            <a:endParaRPr lang="en-US" dirty="0" smtClean="0"/>
          </a:p>
          <a:p>
            <a:r>
              <a:rPr lang="en-US" dirty="0" smtClean="0"/>
              <a:t>Utile: </a:t>
            </a:r>
            <a:r>
              <a:rPr lang="en-US" dirty="0" err="1" smtClean="0"/>
              <a:t>berguna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KEINDAHAN DALAM KARYA SASTRA</a:t>
            </a:r>
          </a:p>
          <a:p>
            <a:r>
              <a:rPr lang="en-US" dirty="0" err="1"/>
              <a:t>Keutuhan</a:t>
            </a:r>
            <a:endParaRPr lang="en-US" dirty="0"/>
          </a:p>
          <a:p>
            <a:r>
              <a:rPr lang="en-US" dirty="0" err="1"/>
              <a:t>Keselatasan</a:t>
            </a:r>
            <a:endParaRPr lang="en-US" dirty="0"/>
          </a:p>
          <a:p>
            <a:r>
              <a:rPr lang="en-US" dirty="0" err="1"/>
              <a:t>kejelasan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TEMBANG TENGAHAN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ISTILAH “</a:t>
            </a: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Tengahan</a:t>
            </a:r>
            <a:r>
              <a:rPr lang="en-US" dirty="0" smtClean="0"/>
              <a:t>”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imbangan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Gedhe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Macapat</a:t>
            </a:r>
            <a:r>
              <a:rPr lang="en-US" dirty="0" smtClean="0"/>
              <a:t>”. 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tengahan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Tembang</a:t>
            </a:r>
            <a:r>
              <a:rPr lang="en-US" b="1" dirty="0" smtClean="0"/>
              <a:t> </a:t>
            </a:r>
            <a:r>
              <a:rPr lang="en-US" b="1" dirty="0" err="1" smtClean="0"/>
              <a:t>dhagel</a:t>
            </a:r>
            <a:r>
              <a:rPr lang="en-US" b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Tembang</a:t>
            </a:r>
            <a:r>
              <a:rPr lang="en-US" b="1" dirty="0" smtClean="0"/>
              <a:t> </a:t>
            </a:r>
            <a:r>
              <a:rPr lang="en-US" b="1" dirty="0" err="1" smtClean="0"/>
              <a:t>tanggung</a:t>
            </a:r>
            <a:r>
              <a:rPr lang="en-US" b="1" dirty="0" smtClean="0"/>
              <a:t>. </a:t>
            </a:r>
            <a:r>
              <a:rPr lang="en-US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Guru </a:t>
            </a:r>
            <a:r>
              <a:rPr lang="en-US" b="1" dirty="0" err="1" smtClean="0"/>
              <a:t>wilangan</a:t>
            </a:r>
            <a:r>
              <a:rPr lang="en-US" b="1" dirty="0" smtClean="0"/>
              <a:t> </a:t>
            </a: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tengahan</a:t>
            </a:r>
            <a:r>
              <a:rPr lang="en-US" dirty="0" smtClean="0"/>
              <a:t> </a:t>
            </a:r>
            <a:r>
              <a:rPr lang="en-US" dirty="0" err="1" smtClean="0"/>
              <a:t>meniru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b="1" dirty="0" err="1" smtClean="0"/>
              <a:t>kidung</a:t>
            </a: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suara</a:t>
            </a:r>
            <a:r>
              <a:rPr lang="en-US" b="1" dirty="0" smtClean="0"/>
              <a:t> </a:t>
            </a: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tengahan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b="1" dirty="0" err="1" smtClean="0"/>
              <a:t>kakawin</a:t>
            </a:r>
            <a:r>
              <a:rPr lang="en-US" b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Tembang</a:t>
            </a:r>
            <a:r>
              <a:rPr lang="en-US" b="1" dirty="0" smtClean="0"/>
              <a:t> </a:t>
            </a:r>
            <a:r>
              <a:rPr lang="en-US" b="1" dirty="0" err="1" smtClean="0"/>
              <a:t>gedhe</a:t>
            </a:r>
            <a:endParaRPr lang="en-US" b="1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tengahan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bait,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smtClean="0"/>
              <a:t>guru </a:t>
            </a:r>
            <a:r>
              <a:rPr lang="en-US" b="1" dirty="0" err="1" smtClean="0"/>
              <a:t>gatra</a:t>
            </a:r>
            <a:endParaRPr lang="en-US" b="1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tengahan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smtClean="0"/>
              <a:t>guru </a:t>
            </a:r>
            <a:r>
              <a:rPr lang="en-US" b="1" dirty="0" err="1" smtClean="0"/>
              <a:t>wilangan</a:t>
            </a:r>
            <a:endParaRPr lang="en-US" b="1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tengahan</a:t>
            </a:r>
            <a:r>
              <a:rPr lang="en-US" dirty="0" smtClean="0"/>
              <a:t> </a:t>
            </a:r>
            <a:r>
              <a:rPr lang="en-US" dirty="0" err="1" smtClean="0"/>
              <a:t>diikat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vokal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, </a:t>
            </a:r>
            <a:r>
              <a:rPr lang="en-US" dirty="0" err="1" smtClean="0"/>
              <a:t>aitu</a:t>
            </a:r>
            <a:r>
              <a:rPr lang="en-US" dirty="0" smtClean="0"/>
              <a:t> </a:t>
            </a:r>
            <a:r>
              <a:rPr lang="en-US" b="1" dirty="0" smtClean="0"/>
              <a:t>guru </a:t>
            </a:r>
            <a:r>
              <a:rPr lang="en-US" b="1" dirty="0" err="1" smtClean="0"/>
              <a:t>lagu</a:t>
            </a:r>
            <a:r>
              <a:rPr lang="en-US" b="1" dirty="0" smtClean="0"/>
              <a:t>/</a:t>
            </a:r>
            <a:r>
              <a:rPr lang="en-US" b="1" dirty="0" err="1" smtClean="0"/>
              <a:t>dhong</a:t>
            </a:r>
            <a:r>
              <a:rPr lang="en-US" b="1" dirty="0" smtClean="0"/>
              <a:t> </a:t>
            </a:r>
            <a:r>
              <a:rPr lang="en-US" b="1" dirty="0" err="1" smtClean="0"/>
              <a:t>dhing</a:t>
            </a:r>
            <a:endParaRPr lang="en-US" b="1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Tembang</a:t>
            </a:r>
            <a:r>
              <a:rPr lang="en-US" b="1" dirty="0" smtClean="0"/>
              <a:t> </a:t>
            </a:r>
            <a:r>
              <a:rPr lang="en-US" b="1" dirty="0" err="1" smtClean="0"/>
              <a:t>tengahan</a:t>
            </a:r>
            <a:endParaRPr lang="en-US" b="1" dirty="0" smtClean="0"/>
          </a:p>
          <a:p>
            <a:pPr marL="96043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Wirangrong</a:t>
            </a:r>
            <a:endParaRPr lang="en-US" dirty="0" smtClean="0"/>
          </a:p>
          <a:p>
            <a:pPr marL="96043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Pranasmara</a:t>
            </a:r>
            <a:endParaRPr lang="en-US" dirty="0" smtClean="0"/>
          </a:p>
          <a:p>
            <a:pPr marL="96043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Jurudemung</a:t>
            </a:r>
            <a:endParaRPr lang="en-US" dirty="0" smtClean="0"/>
          </a:p>
          <a:p>
            <a:pPr marL="96043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Kuswarini</a:t>
            </a:r>
            <a:endParaRPr lang="en-US" dirty="0" smtClean="0"/>
          </a:p>
          <a:p>
            <a:pPr marL="96043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Palugon</a:t>
            </a:r>
            <a:endParaRPr lang="en-US" dirty="0" smtClean="0"/>
          </a:p>
          <a:p>
            <a:pPr marL="960438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Pangajapsih</a:t>
            </a:r>
            <a:endParaRPr lang="en-US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TEMBANG MACAPAT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Macapat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“</a:t>
            </a: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cilik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Sekar</a:t>
            </a:r>
            <a:r>
              <a:rPr lang="en-US" dirty="0" smtClean="0"/>
              <a:t> alit”.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macapat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kidung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 marL="398463" indent="-398463">
              <a:lnSpc>
                <a:spcPct val="150000"/>
              </a:lnSpc>
            </a:pP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macapat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marL="796925" indent="-398463" defTabSz="750888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bait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796925" indent="-398463" defTabSz="750888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bait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smtClean="0"/>
              <a:t>guru </a:t>
            </a:r>
            <a:r>
              <a:rPr lang="en-US" b="1" dirty="0" err="1" smtClean="0"/>
              <a:t>gatra</a:t>
            </a:r>
            <a:r>
              <a:rPr lang="en-US" b="1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smtClean="0"/>
              <a:t>guru </a:t>
            </a:r>
            <a:r>
              <a:rPr lang="en-US" b="1" dirty="0" err="1" smtClean="0"/>
              <a:t>wilangan</a:t>
            </a:r>
            <a:r>
              <a:rPr lang="en-US" b="1" dirty="0" smtClean="0"/>
              <a:t>.</a:t>
            </a:r>
          </a:p>
          <a:p>
            <a:pPr marL="796925" indent="-398463" defTabSz="750888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vokal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pula.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vokal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dhong</a:t>
            </a:r>
            <a:r>
              <a:rPr lang="en-US" b="1" dirty="0" smtClean="0"/>
              <a:t> </a:t>
            </a:r>
            <a:r>
              <a:rPr lang="en-US" b="1" dirty="0" err="1" smtClean="0"/>
              <a:t>dhing</a:t>
            </a:r>
            <a:r>
              <a:rPr lang="en-US" b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guru </a:t>
            </a:r>
            <a:r>
              <a:rPr lang="en-US" b="1" dirty="0" err="1" smtClean="0"/>
              <a:t>lagu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Macapat</a:t>
            </a:r>
            <a:r>
              <a:rPr lang="en-US" dirty="0" smtClean="0"/>
              <a:t>:</a:t>
            </a:r>
          </a:p>
          <a:p>
            <a:pPr marL="796925" indent="-515938">
              <a:buFont typeface="+mj-lt"/>
              <a:buAutoNum type="arabicPeriod"/>
            </a:pPr>
            <a:r>
              <a:rPr lang="en-US" dirty="0" err="1" smtClean="0"/>
              <a:t>Dhandhanggula</a:t>
            </a:r>
            <a:endParaRPr lang="en-US" dirty="0" smtClean="0"/>
          </a:p>
          <a:p>
            <a:pPr marL="796925" indent="-515938">
              <a:buFont typeface="+mj-lt"/>
              <a:buAutoNum type="arabicPeriod"/>
            </a:pPr>
            <a:r>
              <a:rPr lang="en-US" dirty="0" err="1" smtClean="0"/>
              <a:t>Sinom</a:t>
            </a:r>
            <a:endParaRPr lang="en-US" dirty="0" smtClean="0"/>
          </a:p>
          <a:p>
            <a:pPr marL="796925" indent="-515938">
              <a:buFont typeface="+mj-lt"/>
              <a:buAutoNum type="arabicPeriod"/>
            </a:pPr>
            <a:r>
              <a:rPr lang="en-US" dirty="0" err="1" smtClean="0"/>
              <a:t>Asmaradana</a:t>
            </a:r>
            <a:endParaRPr lang="en-US" dirty="0" smtClean="0"/>
          </a:p>
          <a:p>
            <a:pPr marL="796925" indent="-515938">
              <a:buFont typeface="+mj-lt"/>
              <a:buAutoNum type="arabicPeriod"/>
            </a:pPr>
            <a:r>
              <a:rPr lang="en-US" dirty="0" err="1" smtClean="0"/>
              <a:t>Pangkur</a:t>
            </a:r>
            <a:endParaRPr lang="en-US" dirty="0" smtClean="0"/>
          </a:p>
          <a:p>
            <a:pPr marL="796925" indent="-515938">
              <a:buFont typeface="+mj-lt"/>
              <a:buAutoNum type="arabicPeriod"/>
            </a:pPr>
            <a:r>
              <a:rPr lang="en-US" dirty="0" err="1" smtClean="0"/>
              <a:t>Mijil</a:t>
            </a:r>
            <a:endParaRPr lang="en-US" dirty="0" smtClean="0"/>
          </a:p>
          <a:p>
            <a:pPr marL="796925" indent="-515938">
              <a:buFont typeface="+mj-lt"/>
              <a:buAutoNum type="arabicPeriod"/>
            </a:pPr>
            <a:r>
              <a:rPr lang="en-US" dirty="0" err="1" smtClean="0"/>
              <a:t>Kinanthi</a:t>
            </a:r>
            <a:endParaRPr lang="en-US" dirty="0" smtClean="0"/>
          </a:p>
          <a:p>
            <a:pPr marL="796925" indent="-515938">
              <a:buFont typeface="+mj-lt"/>
              <a:buAutoNum type="arabicPeriod"/>
            </a:pPr>
            <a:r>
              <a:rPr lang="en-US" dirty="0" err="1" smtClean="0"/>
              <a:t>Gambuh</a:t>
            </a:r>
            <a:endParaRPr lang="en-US" dirty="0" smtClean="0"/>
          </a:p>
          <a:p>
            <a:pPr marL="796925" indent="-515938">
              <a:buFont typeface="+mj-lt"/>
              <a:buAutoNum type="arabicPeriod"/>
            </a:pPr>
            <a:r>
              <a:rPr lang="en-US" dirty="0" err="1" smtClean="0"/>
              <a:t>Megatruh</a:t>
            </a:r>
            <a:endParaRPr lang="en-US" dirty="0" smtClean="0"/>
          </a:p>
          <a:p>
            <a:pPr marL="796925" indent="-515938">
              <a:buFont typeface="+mj-lt"/>
              <a:buAutoNum type="arabicPeriod"/>
            </a:pPr>
            <a:r>
              <a:rPr lang="en-US" dirty="0" err="1" smtClean="0"/>
              <a:t>Pucung</a:t>
            </a:r>
            <a:endParaRPr lang="en-US" dirty="0" smtClean="0"/>
          </a:p>
          <a:p>
            <a:pPr marL="796925" indent="-515938">
              <a:buFont typeface="+mj-lt"/>
              <a:buAutoNum type="arabicPeriod"/>
            </a:pPr>
            <a:r>
              <a:rPr lang="en-US" dirty="0" err="1" smtClean="0"/>
              <a:t>maskumambang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Purwakanthi</a:t>
            </a:r>
            <a:r>
              <a:rPr lang="en-US" dirty="0" smtClean="0"/>
              <a:t>  (</a:t>
            </a:r>
            <a:r>
              <a:rPr lang="en-US" dirty="0" err="1" smtClean="0"/>
              <a:t>Persajakan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66775" indent="-866775" algn="just">
              <a:buNone/>
            </a:pPr>
            <a:r>
              <a:rPr lang="en-US" sz="3200" b="1" dirty="0" smtClean="0"/>
              <a:t>a. </a:t>
            </a:r>
            <a:r>
              <a:rPr lang="en-US" sz="3200" b="1" dirty="0" err="1" smtClean="0"/>
              <a:t>Purwakanthi</a:t>
            </a:r>
            <a:r>
              <a:rPr lang="en-US" sz="3200" b="1" dirty="0" smtClean="0"/>
              <a:t> Guru </a:t>
            </a:r>
            <a:r>
              <a:rPr lang="en-US" sz="3200" b="1" dirty="0" err="1" smtClean="0"/>
              <a:t>Sastra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sastra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milir</a:t>
            </a:r>
            <a:r>
              <a:rPr lang="en-US" sz="3200" b="1" dirty="0" smtClean="0"/>
              <a:t>): </a:t>
            </a:r>
            <a:r>
              <a:rPr lang="en-US" sz="3200" dirty="0" err="1" smtClean="0"/>
              <a:t>persajakan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bunyi</a:t>
            </a:r>
            <a:r>
              <a:rPr lang="en-US" sz="3200" dirty="0" smtClean="0"/>
              <a:t> </a:t>
            </a:r>
            <a:r>
              <a:rPr lang="en-US" sz="3200" dirty="0" err="1" smtClean="0"/>
              <a:t>konsonan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b="1" dirty="0" err="1" smtClean="0"/>
              <a:t>aliterasi</a:t>
            </a:r>
            <a:r>
              <a:rPr lang="en-US" sz="3200" dirty="0" smtClean="0"/>
              <a:t>. </a:t>
            </a:r>
            <a:endParaRPr lang="en-US" sz="3200" b="1" dirty="0" smtClean="0"/>
          </a:p>
          <a:p>
            <a:pPr algn="just">
              <a:buNone/>
            </a:pPr>
            <a:r>
              <a:rPr lang="en-US" sz="3200" dirty="0" smtClean="0"/>
              <a:t>	</a:t>
            </a:r>
          </a:p>
          <a:p>
            <a:pPr marL="1195388" indent="-280988" algn="just"/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</a:p>
          <a:p>
            <a:pPr marL="1195388" indent="-280988" algn="just">
              <a:buNone/>
            </a:pPr>
            <a:r>
              <a:rPr lang="en-US" sz="3200" dirty="0" smtClean="0"/>
              <a:t>	</a:t>
            </a:r>
            <a:r>
              <a:rPr lang="en-US" sz="3200" b="1" i="1" dirty="0" err="1" smtClean="0"/>
              <a:t>r</a:t>
            </a:r>
            <a:r>
              <a:rPr lang="en-US" sz="3200" i="1" dirty="0" err="1" smtClean="0"/>
              <a:t>inipteng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puspita</a:t>
            </a:r>
            <a:r>
              <a:rPr lang="en-US" sz="3200" i="1" dirty="0" smtClean="0"/>
              <a:t> </a:t>
            </a:r>
            <a:r>
              <a:rPr lang="en-US" sz="3200" b="1" i="1" dirty="0" err="1" smtClean="0"/>
              <a:t>r</a:t>
            </a:r>
            <a:r>
              <a:rPr lang="en-US" sz="3200" i="1" dirty="0" err="1" smtClean="0"/>
              <a:t>ineh</a:t>
            </a:r>
            <a:r>
              <a:rPr lang="en-US" sz="3200" i="1" dirty="0" smtClean="0"/>
              <a:t>,</a:t>
            </a:r>
          </a:p>
          <a:p>
            <a:pPr marL="1195388" indent="-280988" algn="just">
              <a:buNone/>
            </a:pPr>
            <a:r>
              <a:rPr lang="en-US" sz="3200" i="1" dirty="0" smtClean="0"/>
              <a:t>	</a:t>
            </a:r>
            <a:r>
              <a:rPr lang="en-US" sz="3200" b="1" i="1" dirty="0" err="1" smtClean="0"/>
              <a:t>r</a:t>
            </a:r>
            <a:r>
              <a:rPr lang="en-US" sz="3200" i="1" dirty="0" err="1" smtClean="0"/>
              <a:t>inuruh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wosing</a:t>
            </a:r>
            <a:r>
              <a:rPr lang="en-US" sz="3200" i="1" dirty="0" smtClean="0"/>
              <a:t> </a:t>
            </a:r>
            <a:r>
              <a:rPr lang="en-US" sz="3200" b="1" i="1" dirty="0" err="1" smtClean="0"/>
              <a:t>r</a:t>
            </a:r>
            <a:r>
              <a:rPr lang="en-US" sz="3200" i="1" dirty="0" err="1" smtClean="0"/>
              <a:t>uwiya</a:t>
            </a:r>
            <a:r>
              <a:rPr lang="en-US" sz="3200" i="1" dirty="0" smtClean="0"/>
              <a:t>,</a:t>
            </a:r>
          </a:p>
          <a:p>
            <a:pPr algn="just">
              <a:buNone/>
            </a:pPr>
            <a:endParaRPr lang="en-US" sz="3200" dirty="0" smtClean="0"/>
          </a:p>
          <a:p>
            <a:pPr algn="just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534400" cy="6858000"/>
          </a:xfrm>
        </p:spPr>
        <p:txBody>
          <a:bodyPr>
            <a:normAutofit fontScale="92500" lnSpcReduction="20000"/>
          </a:bodyPr>
          <a:lstStyle/>
          <a:p>
            <a:pPr marL="679450" indent="-679450" algn="just">
              <a:buNone/>
            </a:pPr>
            <a:r>
              <a:rPr lang="en-US" sz="3200" b="1" dirty="0" smtClean="0"/>
              <a:t>b. </a:t>
            </a:r>
            <a:r>
              <a:rPr lang="en-US" sz="3200" b="1" dirty="0" err="1" smtClean="0"/>
              <a:t>Purwakanthi</a:t>
            </a:r>
            <a:r>
              <a:rPr lang="en-US" sz="3200" b="1" dirty="0" smtClean="0"/>
              <a:t> Guru </a:t>
            </a:r>
            <a:r>
              <a:rPr lang="en-US" sz="3200" b="1" dirty="0" err="1" smtClean="0"/>
              <a:t>Swara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asonansi</a:t>
            </a:r>
            <a:r>
              <a:rPr lang="en-US" sz="3200" b="1" dirty="0" smtClean="0"/>
              <a:t>): </a:t>
            </a:r>
            <a:r>
              <a:rPr lang="en-US" sz="3200" dirty="0" err="1" smtClean="0"/>
              <a:t>persamaan</a:t>
            </a:r>
            <a:r>
              <a:rPr lang="en-US" sz="3200" dirty="0" smtClean="0"/>
              <a:t> </a:t>
            </a:r>
            <a:r>
              <a:rPr lang="en-US" sz="3200" dirty="0" err="1" smtClean="0"/>
              <a:t>bunyi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bunyi</a:t>
            </a:r>
            <a:r>
              <a:rPr lang="en-US" sz="3200" dirty="0" smtClean="0"/>
              <a:t> </a:t>
            </a:r>
            <a:r>
              <a:rPr lang="en-US" sz="3200" dirty="0" err="1" smtClean="0"/>
              <a:t>vokal</a:t>
            </a:r>
            <a:r>
              <a:rPr lang="en-US" sz="3200" dirty="0" smtClean="0"/>
              <a:t>.</a:t>
            </a:r>
          </a:p>
          <a:p>
            <a:pPr marL="679450" indent="-679450" algn="just">
              <a:buNone/>
            </a:pPr>
            <a:endParaRPr lang="en-US" sz="2000" dirty="0" smtClean="0"/>
          </a:p>
          <a:p>
            <a:pPr marL="679450" indent="-679450" algn="just">
              <a:buNone/>
            </a:pPr>
            <a:r>
              <a:rPr lang="en-US" sz="3200" b="1" dirty="0" smtClean="0"/>
              <a:t>	</a:t>
            </a:r>
            <a:r>
              <a:rPr lang="en-US" sz="3200" dirty="0" err="1" smtClean="0"/>
              <a:t>Contoh</a:t>
            </a:r>
            <a:r>
              <a:rPr lang="en-US" sz="3200" dirty="0" smtClean="0"/>
              <a:t> :</a:t>
            </a:r>
          </a:p>
          <a:p>
            <a:pPr marL="679450" indent="-679450" algn="just">
              <a:buNone/>
            </a:pPr>
            <a:r>
              <a:rPr lang="en-US" sz="3200" dirty="0" smtClean="0"/>
              <a:t>	</a:t>
            </a:r>
            <a:r>
              <a:rPr lang="en-US" sz="3200" i="1" dirty="0" err="1" smtClean="0"/>
              <a:t>sety</a:t>
            </a:r>
            <a:r>
              <a:rPr lang="en-US" sz="3200" b="1" i="1" dirty="0" err="1" smtClean="0"/>
              <a:t>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budy</a:t>
            </a:r>
            <a:r>
              <a:rPr lang="en-US" sz="3200" b="1" i="1" dirty="0" err="1" smtClean="0"/>
              <a:t>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pangekese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dur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angkar</a:t>
            </a:r>
            <a:r>
              <a:rPr lang="en-US" sz="3200" b="1" i="1" dirty="0" err="1" smtClean="0"/>
              <a:t>a</a:t>
            </a:r>
            <a:endParaRPr lang="en-US" sz="3200" b="1" i="1" dirty="0" smtClean="0"/>
          </a:p>
          <a:p>
            <a:pPr marL="679450" indent="-679450">
              <a:buNone/>
            </a:pPr>
            <a:r>
              <a:rPr lang="en-US" sz="3200" b="1" dirty="0" smtClean="0"/>
              <a:t>	</a:t>
            </a:r>
            <a:endParaRPr lang="en-US" sz="2000" b="1" dirty="0" smtClean="0"/>
          </a:p>
          <a:p>
            <a:pPr marL="679450" indent="-679450" algn="just">
              <a:buNone/>
            </a:pPr>
            <a:r>
              <a:rPr lang="en-US" sz="3200" b="1" dirty="0" smtClean="0"/>
              <a:t>c. </a:t>
            </a:r>
            <a:r>
              <a:rPr lang="en-US" sz="3200" b="1" dirty="0" err="1" smtClean="0"/>
              <a:t>Purwakanthi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Lumaksita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sajak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berkait</a:t>
            </a:r>
            <a:r>
              <a:rPr lang="en-US" sz="3200" b="1" dirty="0" smtClean="0"/>
              <a:t>): </a:t>
            </a:r>
            <a:r>
              <a:rPr lang="en-US" sz="3200" dirty="0" err="1" smtClean="0"/>
              <a:t>perkaitan</a:t>
            </a:r>
            <a:r>
              <a:rPr lang="en-US" sz="3200" dirty="0" smtClean="0"/>
              <a:t> </a:t>
            </a:r>
            <a:r>
              <a:rPr lang="en-US" sz="3200" dirty="0" err="1" smtClean="0"/>
              <a:t>bunyi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memperindah</a:t>
            </a:r>
            <a:r>
              <a:rPr lang="en-US" sz="3200" dirty="0" smtClean="0"/>
              <a:t> </a:t>
            </a:r>
            <a:r>
              <a:rPr lang="en-US" sz="3200" dirty="0" err="1" smtClean="0"/>
              <a:t>tembang</a:t>
            </a:r>
            <a:r>
              <a:rPr lang="en-US" sz="3200" dirty="0" smtClean="0"/>
              <a:t>. </a:t>
            </a:r>
          </a:p>
          <a:p>
            <a:pPr marL="679450" indent="-679450" algn="just">
              <a:buNone/>
            </a:pPr>
            <a:endParaRPr lang="en-US" sz="3200" dirty="0" smtClean="0"/>
          </a:p>
          <a:p>
            <a:pPr marL="679450" indent="-679450" algn="just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</a:p>
          <a:p>
            <a:pPr marL="679450" indent="-679450" algn="just">
              <a:buNone/>
            </a:pPr>
            <a:r>
              <a:rPr lang="en-US" sz="3200" dirty="0" smtClean="0"/>
              <a:t>	</a:t>
            </a:r>
            <a:r>
              <a:rPr lang="en-US" sz="3200" i="1" dirty="0" smtClean="0"/>
              <a:t>yen </a:t>
            </a:r>
            <a:r>
              <a:rPr lang="en-US" sz="3200" i="1" dirty="0" err="1" smtClean="0"/>
              <a:t>lumintu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uga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dadi</a:t>
            </a:r>
            <a:r>
              <a:rPr lang="en-US" sz="3200" i="1" dirty="0" smtClean="0"/>
              <a:t> </a:t>
            </a:r>
            <a:r>
              <a:rPr lang="en-US" sz="3200" b="1" i="1" dirty="0" err="1" smtClean="0"/>
              <a:t>laku</a:t>
            </a:r>
            <a:r>
              <a:rPr lang="en-US" sz="3200" i="1" dirty="0" smtClean="0"/>
              <a:t>,</a:t>
            </a:r>
          </a:p>
          <a:p>
            <a:pPr marL="679450" indent="-679450" algn="just">
              <a:buNone/>
            </a:pPr>
            <a:r>
              <a:rPr lang="en-US" sz="3200" i="1" dirty="0" smtClean="0"/>
              <a:t>	</a:t>
            </a:r>
            <a:r>
              <a:rPr lang="en-US" sz="3200" b="1" i="1" dirty="0" err="1" smtClean="0"/>
              <a:t>laku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agung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kang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kagungan</a:t>
            </a:r>
            <a:r>
              <a:rPr lang="en-US" sz="3200" i="1" dirty="0" smtClean="0"/>
              <a:t> </a:t>
            </a:r>
            <a:r>
              <a:rPr lang="en-US" sz="3200" b="1" i="1" dirty="0" err="1" smtClean="0"/>
              <a:t>narapati</a:t>
            </a:r>
            <a:endParaRPr lang="en-US" sz="3200" b="1" i="1" dirty="0" smtClean="0"/>
          </a:p>
          <a:p>
            <a:pPr marL="679450" indent="-679450" algn="just">
              <a:buNone/>
            </a:pPr>
            <a:r>
              <a:rPr lang="en-US" sz="3200" i="1" dirty="0" smtClean="0"/>
              <a:t>	</a:t>
            </a:r>
            <a:r>
              <a:rPr lang="en-US" sz="3200" b="1" i="1" dirty="0" err="1" smtClean="0"/>
              <a:t>patitis</a:t>
            </a:r>
            <a:r>
              <a:rPr lang="en-US" sz="3200" i="1" dirty="0" smtClean="0"/>
              <a:t>  </a:t>
            </a:r>
            <a:r>
              <a:rPr lang="en-US" sz="3200" i="1" dirty="0" err="1" smtClean="0"/>
              <a:t>tetep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ing</a:t>
            </a:r>
            <a:r>
              <a:rPr lang="en-US" sz="3200" i="1" dirty="0" smtClean="0"/>
              <a:t> </a:t>
            </a:r>
            <a:r>
              <a:rPr lang="en-US" sz="3200" b="1" i="1" dirty="0" err="1" smtClean="0"/>
              <a:t>kawruh</a:t>
            </a:r>
            <a:r>
              <a:rPr lang="en-US" sz="3200" i="1" dirty="0" smtClean="0"/>
              <a:t>,</a:t>
            </a:r>
          </a:p>
          <a:p>
            <a:pPr marL="679450" indent="-679450" algn="just">
              <a:buNone/>
            </a:pPr>
            <a:r>
              <a:rPr lang="en-US" sz="3200" i="1" dirty="0" smtClean="0"/>
              <a:t>	</a:t>
            </a:r>
            <a:r>
              <a:rPr lang="en-US" sz="3200" b="1" i="1" dirty="0" err="1" smtClean="0"/>
              <a:t>meruhi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marang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kang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momong</a:t>
            </a:r>
            <a:r>
              <a:rPr lang="en-US" sz="3200" i="1" dirty="0" smtClean="0"/>
              <a:t>,</a:t>
            </a:r>
            <a:r>
              <a:rPr lang="en-US" sz="3200" dirty="0" smtClean="0"/>
              <a:t>	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Sandisama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200" b="1" dirty="0" err="1" smtClean="0"/>
              <a:t>Sandiasma</a:t>
            </a:r>
            <a:r>
              <a:rPr lang="en-US" sz="3200" dirty="0" smtClean="0"/>
              <a:t>: </a:t>
            </a:r>
            <a:r>
              <a:rPr lang="en-US" sz="3200" dirty="0" err="1" smtClean="0"/>
              <a:t>nama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tersamar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terahasiakan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tembang</a:t>
            </a:r>
            <a:r>
              <a:rPr lang="en-US" sz="3200" dirty="0" smtClean="0"/>
              <a:t>.</a:t>
            </a:r>
          </a:p>
          <a:p>
            <a:pPr algn="just">
              <a:buNone/>
            </a:pPr>
            <a:endParaRPr lang="en-US" sz="3200" dirty="0" smtClean="0"/>
          </a:p>
          <a:p>
            <a:pPr algn="just"/>
            <a:r>
              <a:rPr lang="en-US" sz="3200" b="1" dirty="0" err="1" smtClean="0"/>
              <a:t>Contoh</a:t>
            </a:r>
            <a:r>
              <a:rPr lang="en-US" sz="3200" dirty="0" smtClean="0"/>
              <a:t>:</a:t>
            </a:r>
          </a:p>
          <a:p>
            <a:pPr algn="just">
              <a:buNone/>
            </a:pPr>
            <a:r>
              <a:rPr lang="en-US" sz="3200" dirty="0" smtClean="0"/>
              <a:t>	</a:t>
            </a:r>
            <a:r>
              <a:rPr lang="en-US" sz="3200" b="1" dirty="0" err="1" smtClean="0"/>
              <a:t>Ra</a:t>
            </a:r>
            <a:r>
              <a:rPr lang="en-US" sz="3200" dirty="0" err="1" smtClean="0"/>
              <a:t>ras</a:t>
            </a:r>
            <a:r>
              <a:rPr lang="en-US" sz="3200" dirty="0" smtClean="0"/>
              <a:t> </a:t>
            </a:r>
            <a:r>
              <a:rPr lang="en-US" sz="3200" dirty="0" err="1" smtClean="0"/>
              <a:t>ruming</a:t>
            </a:r>
            <a:r>
              <a:rPr lang="en-US" sz="3200" dirty="0" smtClean="0"/>
              <a:t> </a:t>
            </a:r>
            <a:r>
              <a:rPr lang="en-US" sz="3200" dirty="0" err="1" smtClean="0"/>
              <a:t>sarkaraniraris</a:t>
            </a:r>
            <a:r>
              <a:rPr lang="en-US" sz="3200" dirty="0" smtClean="0"/>
              <a:t>,</a:t>
            </a:r>
          </a:p>
          <a:p>
            <a:pPr algn="just">
              <a:buNone/>
            </a:pPr>
            <a:r>
              <a:rPr lang="en-US" sz="3200" dirty="0" smtClean="0"/>
              <a:t>	</a:t>
            </a:r>
            <a:r>
              <a:rPr lang="en-US" sz="3200" b="1" dirty="0" err="1" smtClean="0"/>
              <a:t>den</a:t>
            </a:r>
            <a:r>
              <a:rPr lang="en-US" sz="3200" dirty="0" err="1" smtClean="0"/>
              <a:t>ta</a:t>
            </a:r>
            <a:r>
              <a:rPr lang="en-US" sz="3200" dirty="0" smtClean="0"/>
              <a:t> </a:t>
            </a:r>
            <a:r>
              <a:rPr lang="en-US" sz="3200" dirty="0" err="1" smtClean="0"/>
              <a:t>peksa</a:t>
            </a:r>
            <a:r>
              <a:rPr lang="en-US" sz="3200" dirty="0" smtClean="0"/>
              <a:t> </a:t>
            </a:r>
            <a:r>
              <a:rPr lang="en-US" sz="3200" dirty="0" err="1" smtClean="0"/>
              <a:t>mangapus</a:t>
            </a:r>
            <a:r>
              <a:rPr lang="en-US" sz="3200" dirty="0" smtClean="0"/>
              <a:t> </a:t>
            </a:r>
            <a:r>
              <a:rPr lang="en-US" sz="3200" dirty="0" err="1" smtClean="0"/>
              <a:t>pustaka</a:t>
            </a:r>
            <a:r>
              <a:rPr lang="en-US" sz="3200" dirty="0" smtClean="0"/>
              <a:t>,</a:t>
            </a:r>
          </a:p>
          <a:p>
            <a:pPr algn="just">
              <a:buNone/>
            </a:pPr>
            <a:r>
              <a:rPr lang="en-US" sz="3200" dirty="0" smtClean="0"/>
              <a:t>	</a:t>
            </a:r>
            <a:r>
              <a:rPr lang="en-US" sz="3200" b="1" dirty="0" err="1" smtClean="0"/>
              <a:t>At</a:t>
            </a:r>
            <a:r>
              <a:rPr lang="en-US" sz="3200" dirty="0" err="1" smtClean="0"/>
              <a:t>buteng</a:t>
            </a:r>
            <a:r>
              <a:rPr lang="en-US" sz="3200" dirty="0" smtClean="0"/>
              <a:t> </a:t>
            </a:r>
            <a:r>
              <a:rPr lang="en-US" sz="3200" dirty="0" err="1" smtClean="0"/>
              <a:t>tyas</a:t>
            </a:r>
            <a:r>
              <a:rPr lang="en-US" sz="3200" dirty="0" smtClean="0"/>
              <a:t> tan </a:t>
            </a:r>
            <a:r>
              <a:rPr lang="en-US" sz="3200" dirty="0" err="1" smtClean="0"/>
              <a:t>wrin</a:t>
            </a:r>
            <a:r>
              <a:rPr lang="en-US" sz="3200" dirty="0" smtClean="0"/>
              <a:t> </a:t>
            </a:r>
            <a:r>
              <a:rPr lang="en-US" sz="3200" dirty="0" err="1" smtClean="0"/>
              <a:t>ing</a:t>
            </a:r>
            <a:r>
              <a:rPr lang="en-US" sz="3200" dirty="0" smtClean="0"/>
              <a:t> </a:t>
            </a:r>
            <a:r>
              <a:rPr lang="en-US" sz="3200" dirty="0" err="1" smtClean="0"/>
              <a:t>reh</a:t>
            </a:r>
            <a:r>
              <a:rPr lang="en-US" sz="3200" dirty="0" smtClean="0"/>
              <a:t>,</a:t>
            </a:r>
          </a:p>
          <a:p>
            <a:pPr algn="just">
              <a:buNone/>
            </a:pPr>
            <a:r>
              <a:rPr lang="en-US" sz="3200" dirty="0" smtClean="0"/>
              <a:t>	</a:t>
            </a:r>
            <a:r>
              <a:rPr lang="en-US" sz="3200" b="1" dirty="0" err="1" smtClean="0"/>
              <a:t>ma</a:t>
            </a:r>
            <a:r>
              <a:rPr lang="en-US" sz="3200" dirty="0" err="1" smtClean="0"/>
              <a:t>mprih</a:t>
            </a:r>
            <a:r>
              <a:rPr lang="en-US" sz="3200" dirty="0" smtClean="0"/>
              <a:t> </a:t>
            </a:r>
            <a:r>
              <a:rPr lang="en-US" sz="3200" dirty="0" err="1" smtClean="0"/>
              <a:t>amardi</a:t>
            </a:r>
            <a:r>
              <a:rPr lang="en-US" sz="3200" dirty="0" smtClean="0"/>
              <a:t> </a:t>
            </a:r>
            <a:r>
              <a:rPr lang="en-US" sz="3200" dirty="0" err="1" smtClean="0"/>
              <a:t>kayun</a:t>
            </a:r>
            <a:r>
              <a:rPr lang="en-US" sz="3200" dirty="0" smtClean="0"/>
              <a:t>,</a:t>
            </a:r>
          </a:p>
          <a:p>
            <a:pPr algn="just">
              <a:buNone/>
            </a:pPr>
            <a:r>
              <a:rPr lang="en-US" sz="3200" dirty="0" smtClean="0"/>
              <a:t>	</a:t>
            </a:r>
            <a:r>
              <a:rPr lang="en-US" sz="3200" b="1" dirty="0" err="1" smtClean="0"/>
              <a:t>di</a:t>
            </a:r>
            <a:r>
              <a:rPr lang="en-US" sz="3200" dirty="0" err="1" smtClean="0"/>
              <a:t>nuking</a:t>
            </a:r>
            <a:r>
              <a:rPr lang="en-US" sz="3200" dirty="0" smtClean="0"/>
              <a:t> don </a:t>
            </a:r>
            <a:r>
              <a:rPr lang="en-US" sz="3200" dirty="0" err="1" smtClean="0"/>
              <a:t>nir</a:t>
            </a:r>
            <a:r>
              <a:rPr lang="en-US" sz="3200" dirty="0" smtClean="0"/>
              <a:t> </a:t>
            </a:r>
            <a:r>
              <a:rPr lang="en-US" sz="3200" dirty="0" err="1" smtClean="0"/>
              <a:t>deya</a:t>
            </a:r>
            <a:r>
              <a:rPr lang="en-US" sz="3200" dirty="0" smtClean="0"/>
              <a:t> </a:t>
            </a:r>
            <a:r>
              <a:rPr lang="en-US" sz="3200" dirty="0" err="1" smtClean="0"/>
              <a:t>ugi</a:t>
            </a:r>
            <a:r>
              <a:rPr lang="en-US" sz="3200" dirty="0" smtClean="0"/>
              <a:t>,</a:t>
            </a:r>
          </a:p>
          <a:p>
            <a:pPr algn="just">
              <a:buNone/>
            </a:pPr>
            <a:r>
              <a:rPr lang="en-US" sz="3200" dirty="0" smtClean="0"/>
              <a:t>	</a:t>
            </a:r>
            <a:r>
              <a:rPr lang="en-US" sz="3200" b="1" dirty="0" err="1" smtClean="0"/>
              <a:t>ka</a:t>
            </a:r>
            <a:r>
              <a:rPr lang="en-US" sz="3200" dirty="0" err="1" smtClean="0"/>
              <a:t>dayan</a:t>
            </a:r>
            <a:r>
              <a:rPr lang="en-US" sz="3200" dirty="0" smtClean="0"/>
              <a:t> </a:t>
            </a:r>
            <a:r>
              <a:rPr lang="en-US" sz="3200" dirty="0" err="1" smtClean="0"/>
              <a:t>darpa</a:t>
            </a:r>
            <a:r>
              <a:rPr lang="en-US" sz="3200" dirty="0" smtClean="0"/>
              <a:t> </a:t>
            </a:r>
            <a:r>
              <a:rPr lang="en-US" sz="3200" dirty="0" err="1" smtClean="0"/>
              <a:t>limpat</a:t>
            </a:r>
            <a:r>
              <a:rPr lang="en-US" sz="3200" dirty="0" smtClean="0"/>
              <a:t>,</a:t>
            </a:r>
          </a:p>
          <a:p>
            <a:pPr algn="just">
              <a:buNone/>
            </a:pPr>
            <a:r>
              <a:rPr lang="en-US" sz="3200" dirty="0" smtClean="0"/>
              <a:t>	</a:t>
            </a:r>
            <a:r>
              <a:rPr lang="en-US" sz="3200" b="1" dirty="0" err="1" smtClean="0"/>
              <a:t>ra</a:t>
            </a:r>
            <a:r>
              <a:rPr lang="en-US" sz="3200" dirty="0" err="1" smtClean="0"/>
              <a:t>sikaning</a:t>
            </a:r>
            <a:r>
              <a:rPr lang="en-US" sz="3200" dirty="0" smtClean="0"/>
              <a:t> </a:t>
            </a:r>
            <a:r>
              <a:rPr lang="en-US" sz="3200" dirty="0" err="1" smtClean="0"/>
              <a:t>kidung</a:t>
            </a:r>
            <a:r>
              <a:rPr lang="en-US" sz="3200" dirty="0" smtClean="0"/>
              <a:t>,</a:t>
            </a:r>
          </a:p>
          <a:p>
            <a:pPr algn="just">
              <a:buNone/>
            </a:pPr>
            <a:r>
              <a:rPr lang="en-US" sz="3200" dirty="0" smtClean="0"/>
              <a:t>	</a:t>
            </a:r>
            <a:r>
              <a:rPr lang="en-US" sz="3200" b="1" dirty="0" err="1" smtClean="0"/>
              <a:t>Su</a:t>
            </a:r>
            <a:r>
              <a:rPr lang="en-US" sz="3200" dirty="0" err="1" smtClean="0"/>
              <a:t>mengka</a:t>
            </a:r>
            <a:r>
              <a:rPr lang="en-US" sz="3200" dirty="0" smtClean="0"/>
              <a:t> </a:t>
            </a:r>
            <a:r>
              <a:rPr lang="en-US" sz="3200" dirty="0" err="1" smtClean="0"/>
              <a:t>ngangka</a:t>
            </a:r>
            <a:r>
              <a:rPr lang="en-US" sz="3200" dirty="0" smtClean="0"/>
              <a:t> </a:t>
            </a:r>
            <a:r>
              <a:rPr lang="en-US" sz="3200" dirty="0" err="1" smtClean="0"/>
              <a:t>pujangga</a:t>
            </a:r>
            <a:r>
              <a:rPr lang="en-US" sz="3200" dirty="0" smtClean="0"/>
              <a:t>,</a:t>
            </a:r>
          </a:p>
          <a:p>
            <a:pPr algn="just">
              <a:buNone/>
            </a:pPr>
            <a:r>
              <a:rPr lang="en-US" sz="3200" dirty="0" smtClean="0"/>
              <a:t>	</a:t>
            </a:r>
            <a:r>
              <a:rPr lang="en-US" sz="3200" b="1" dirty="0" err="1" smtClean="0"/>
              <a:t>ra</a:t>
            </a:r>
            <a:r>
              <a:rPr lang="en-US" sz="3200" dirty="0" err="1" smtClean="0"/>
              <a:t>saning</a:t>
            </a:r>
            <a:r>
              <a:rPr lang="en-US" sz="3200" dirty="0" smtClean="0"/>
              <a:t> </a:t>
            </a:r>
            <a:r>
              <a:rPr lang="en-US" sz="3200" dirty="0" err="1" smtClean="0"/>
              <a:t>kang</a:t>
            </a:r>
            <a:r>
              <a:rPr lang="en-US" sz="3200" dirty="0" smtClean="0"/>
              <a:t> </a:t>
            </a:r>
            <a:r>
              <a:rPr lang="en-US" sz="3200" dirty="0" err="1" smtClean="0"/>
              <a:t>ukara</a:t>
            </a:r>
            <a:r>
              <a:rPr lang="en-US" sz="3200" dirty="0" smtClean="0"/>
              <a:t> </a:t>
            </a:r>
            <a:r>
              <a:rPr lang="en-US" sz="3200" dirty="0" err="1" smtClean="0"/>
              <a:t>kang</a:t>
            </a:r>
            <a:r>
              <a:rPr lang="en-US" sz="3200" dirty="0" smtClean="0"/>
              <a:t> </a:t>
            </a:r>
            <a:r>
              <a:rPr lang="en-US" sz="3200" dirty="0" err="1" smtClean="0"/>
              <a:t>pinarsudi</a:t>
            </a:r>
            <a:r>
              <a:rPr lang="en-US" sz="3200" dirty="0" smtClean="0"/>
              <a:t>,</a:t>
            </a:r>
          </a:p>
          <a:p>
            <a:pPr algn="just">
              <a:buNone/>
            </a:pPr>
            <a:r>
              <a:rPr lang="en-US" sz="3200" dirty="0" smtClean="0"/>
              <a:t>	</a:t>
            </a:r>
            <a:r>
              <a:rPr lang="en-US" sz="3200" b="1" dirty="0" err="1" smtClean="0"/>
              <a:t>ka</a:t>
            </a:r>
            <a:r>
              <a:rPr lang="en-US" sz="3200" dirty="0" err="1" smtClean="0"/>
              <a:t>rywa</a:t>
            </a:r>
            <a:r>
              <a:rPr lang="en-US" sz="3200" dirty="0" smtClean="0"/>
              <a:t> </a:t>
            </a:r>
            <a:r>
              <a:rPr lang="en-US" sz="3200" dirty="0" err="1" smtClean="0"/>
              <a:t>wedharing</a:t>
            </a:r>
            <a:r>
              <a:rPr lang="en-US" sz="3200" dirty="0" smtClean="0"/>
              <a:t> </a:t>
            </a:r>
            <a:r>
              <a:rPr lang="en-US" sz="3200" dirty="0" err="1" smtClean="0"/>
              <a:t>ka</a:t>
            </a:r>
            <a:r>
              <a:rPr lang="en-US" sz="3200" b="1" dirty="0" err="1" smtClean="0"/>
              <a:t>ta</a:t>
            </a:r>
            <a:r>
              <a:rPr lang="en-US" sz="3200" dirty="0" smtClean="0"/>
              <a:t>,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GENRE SASTRA</a:t>
            </a:r>
          </a:p>
          <a:p>
            <a:r>
              <a:rPr lang="en-US" dirty="0" err="1"/>
              <a:t>Aristoteles</a:t>
            </a:r>
            <a:endParaRPr lang="en-US" dirty="0"/>
          </a:p>
          <a:p>
            <a:r>
              <a:rPr lang="en-US" dirty="0" err="1"/>
              <a:t>Epik</a:t>
            </a:r>
            <a:endParaRPr lang="en-US" dirty="0"/>
          </a:p>
          <a:p>
            <a:r>
              <a:rPr lang="en-US" dirty="0" err="1"/>
              <a:t>Lirik</a:t>
            </a:r>
            <a:endParaRPr lang="en-US" dirty="0"/>
          </a:p>
          <a:p>
            <a:r>
              <a:rPr lang="en-US" dirty="0"/>
              <a:t>Drama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PERKEMBANGAN </a:t>
            </a:r>
            <a:r>
              <a:rPr lang="en-US" b="1" dirty="0"/>
              <a:t>GENRE SASTRA</a:t>
            </a:r>
          </a:p>
          <a:p>
            <a:r>
              <a:rPr lang="en-US" dirty="0" err="1" smtClean="0"/>
              <a:t>Prosa</a:t>
            </a:r>
            <a:r>
              <a:rPr lang="en-US" dirty="0" smtClean="0"/>
              <a:t>, </a:t>
            </a:r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r>
              <a:rPr lang="en-US" dirty="0" err="1" smtClean="0"/>
              <a:t>Puisi</a:t>
            </a:r>
            <a:r>
              <a:rPr lang="en-US" dirty="0" smtClean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, </a:t>
            </a:r>
            <a:r>
              <a:rPr lang="en-US" dirty="0" err="1" smtClean="0"/>
              <a:t>pemikiran</a:t>
            </a:r>
            <a:r>
              <a:rPr lang="en-US" dirty="0" smtClean="0"/>
              <a:t>(ide)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endParaRPr lang="en-US" dirty="0" smtClean="0"/>
          </a:p>
          <a:p>
            <a:r>
              <a:rPr lang="en-US" dirty="0" smtClean="0"/>
              <a:t>Drama</a:t>
            </a:r>
            <a:r>
              <a:rPr lang="en-US" dirty="0" smtClean="0"/>
              <a:t>,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draomai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. </a:t>
            </a:r>
            <a:r>
              <a:rPr lang="en-US" dirty="0" err="1" smtClean="0"/>
              <a:t>Pertunjukan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lakon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dipentaskan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JENIS 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Tragedi</a:t>
            </a:r>
            <a:r>
              <a:rPr lang="en-US" dirty="0" smtClean="0"/>
              <a:t>: drama yang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kesedihan</a:t>
            </a:r>
            <a:endParaRPr lang="en-US" dirty="0" smtClean="0"/>
          </a:p>
          <a:p>
            <a:r>
              <a:rPr lang="en-US" dirty="0" err="1" smtClean="0"/>
              <a:t>Kpmedi</a:t>
            </a:r>
            <a:r>
              <a:rPr lang="en-US" dirty="0" smtClean="0"/>
              <a:t>: drama </a:t>
            </a:r>
            <a:r>
              <a:rPr lang="en-US" dirty="0" err="1" smtClean="0"/>
              <a:t>jenaka</a:t>
            </a:r>
            <a:r>
              <a:rPr lang="en-US" dirty="0" smtClean="0"/>
              <a:t> </a:t>
            </a:r>
            <a:r>
              <a:rPr lang="en-US" dirty="0" err="1" smtClean="0"/>
              <a:t>beisi</a:t>
            </a:r>
            <a:r>
              <a:rPr lang="en-US" dirty="0" smtClean="0"/>
              <a:t> </a:t>
            </a:r>
            <a:r>
              <a:rPr lang="en-US" dirty="0" err="1" smtClean="0"/>
              <a:t>sindiran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endParaRPr lang="en-US" dirty="0" smtClean="0"/>
          </a:p>
          <a:p>
            <a:r>
              <a:rPr lang="en-US" dirty="0" err="1" smtClean="0"/>
              <a:t>Tragedi</a:t>
            </a:r>
            <a:r>
              <a:rPr lang="en-US" dirty="0" smtClean="0"/>
              <a:t> </a:t>
            </a:r>
            <a:r>
              <a:rPr lang="en-US" dirty="0" err="1" smtClean="0"/>
              <a:t>komedi</a:t>
            </a:r>
            <a:r>
              <a:rPr lang="en-US" dirty="0" smtClean="0"/>
              <a:t>: drama yang </a:t>
            </a:r>
            <a:r>
              <a:rPr lang="en-US" dirty="0" err="1" smtClean="0"/>
              <a:t>bercerita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kesedihan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jenaka</a:t>
            </a:r>
            <a:endParaRPr lang="en-US" dirty="0" smtClean="0"/>
          </a:p>
          <a:p>
            <a:r>
              <a:rPr lang="en-US" dirty="0" smtClean="0"/>
              <a:t>Opera: drama yang </a:t>
            </a:r>
            <a:r>
              <a:rPr lang="en-US" dirty="0" err="1" smtClean="0"/>
              <a:t>cakapannya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nyanyian</a:t>
            </a:r>
            <a:endParaRPr lang="en-US" dirty="0" smtClean="0"/>
          </a:p>
          <a:p>
            <a:r>
              <a:rPr lang="en-US" dirty="0" err="1"/>
              <a:t>Operet</a:t>
            </a:r>
            <a:r>
              <a:rPr lang="en-US" dirty="0"/>
              <a:t>: drama </a:t>
            </a:r>
            <a:r>
              <a:rPr lang="en-US" dirty="0" err="1"/>
              <a:t>sejenis</a:t>
            </a:r>
            <a:r>
              <a:rPr lang="en-US" dirty="0"/>
              <a:t> opera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pendek</a:t>
            </a:r>
            <a:endParaRPr lang="en-US" dirty="0"/>
          </a:p>
          <a:p>
            <a:r>
              <a:rPr lang="en-US" dirty="0"/>
              <a:t>Tableau: drama </a:t>
            </a:r>
            <a:r>
              <a:rPr lang="en-US" dirty="0" err="1"/>
              <a:t>tanpa</a:t>
            </a:r>
            <a:r>
              <a:rPr lang="en-US" dirty="0"/>
              <a:t> kata </a:t>
            </a:r>
            <a:r>
              <a:rPr lang="en-US" dirty="0" err="1"/>
              <a:t>kata</a:t>
            </a:r>
            <a:r>
              <a:rPr lang="en-US" dirty="0"/>
              <a:t>,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patah</a:t>
            </a:r>
            <a:endParaRPr lang="en-US" dirty="0"/>
          </a:p>
          <a:p>
            <a:r>
              <a:rPr lang="en-US" dirty="0" err="1"/>
              <a:t>Minikata</a:t>
            </a:r>
            <a:r>
              <a:rPr lang="en-US" dirty="0"/>
              <a:t>: drama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cakapan</a:t>
            </a:r>
            <a:r>
              <a:rPr lang="en-US" dirty="0"/>
              <a:t> </a:t>
            </a:r>
            <a:r>
              <a:rPr lang="en-US" dirty="0" err="1"/>
              <a:t>sinkat</a:t>
            </a:r>
            <a:r>
              <a:rPr lang="en-US" dirty="0"/>
              <a:t> yang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teatrikal</a:t>
            </a:r>
            <a:endParaRPr lang="en-US" dirty="0"/>
          </a:p>
          <a:p>
            <a:r>
              <a:rPr lang="en-US" dirty="0" err="1"/>
              <a:t>Lawakan</a:t>
            </a:r>
            <a:r>
              <a:rPr lang="en-US" dirty="0"/>
              <a:t>: drama yang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humor,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cerit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penting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PROSA REKAAN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kisahan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cerita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diemban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pelaku</a:t>
            </a:r>
            <a:r>
              <a:rPr lang="en-US" sz="3200" dirty="0" smtClean="0"/>
              <a:t> </a:t>
            </a:r>
            <a:r>
              <a:rPr lang="en-US" sz="3200" dirty="0" err="1" smtClean="0"/>
              <a:t>pelaku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peranan</a:t>
            </a:r>
            <a:r>
              <a:rPr lang="en-US" sz="3200" dirty="0" smtClean="0"/>
              <a:t>, </a:t>
            </a:r>
            <a:r>
              <a:rPr lang="en-US" sz="3200" dirty="0" err="1" smtClean="0"/>
              <a:t>latar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tahapandan</a:t>
            </a:r>
            <a:r>
              <a:rPr lang="en-US" sz="3200" dirty="0" smtClean="0"/>
              <a:t> </a:t>
            </a:r>
            <a:r>
              <a:rPr lang="en-US" sz="3200" dirty="0" err="1" smtClean="0"/>
              <a:t>rangkaian</a:t>
            </a:r>
            <a:r>
              <a:rPr lang="en-US" sz="3200" dirty="0" smtClean="0"/>
              <a:t> </a:t>
            </a:r>
            <a:r>
              <a:rPr lang="en-US" sz="3200" dirty="0" err="1" smtClean="0"/>
              <a:t>cerita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bertolak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imajinasi</a:t>
            </a:r>
            <a:r>
              <a:rPr lang="en-US" sz="3200" dirty="0" smtClean="0"/>
              <a:t> </a:t>
            </a:r>
            <a:r>
              <a:rPr lang="en-US" sz="3200" dirty="0" err="1" smtClean="0"/>
              <a:t>pengarang</a:t>
            </a:r>
            <a:r>
              <a:rPr lang="en-US" sz="3200" dirty="0" smtClean="0"/>
              <a:t>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terjalin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cerita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1293</TotalTime>
  <Words>2247</Words>
  <Application>Microsoft Office PowerPoint</Application>
  <PresentationFormat>On-screen Show (4:3)</PresentationFormat>
  <Paragraphs>500</Paragraphs>
  <Slides>68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Flow</vt:lpstr>
      <vt:lpstr>TEORI SASTRA</vt:lpstr>
      <vt:lpstr>MATERI POKOK</vt:lpstr>
      <vt:lpstr>SASTRA</vt:lpstr>
      <vt:lpstr>PowerPoint Presentation</vt:lpstr>
      <vt:lpstr>KARYA SASTAR SEBAGAI DUNIA REKAAN</vt:lpstr>
      <vt:lpstr>FUNGSI KARYA SASTRA</vt:lpstr>
      <vt:lpstr>PowerPoint Presentation</vt:lpstr>
      <vt:lpstr>JENIS DRAMA</vt:lpstr>
      <vt:lpstr>PROSA REKAAN</vt:lpstr>
      <vt:lpstr>BENTUK KOMUNIKASI PROSA REKAAN</vt:lpstr>
      <vt:lpstr>BENTUK PROSA REKAAN</vt:lpstr>
      <vt:lpstr>PowerPoint Presentation</vt:lpstr>
      <vt:lpstr>PowerPoint Presentation</vt:lpstr>
      <vt:lpstr>Cara memahami watak tokoh</vt:lpstr>
      <vt:lpstr>Unsur Intrinsik</vt:lpstr>
      <vt:lpstr>PowerPoint Presentation</vt:lpstr>
      <vt:lpstr>PowerPoint Presentation</vt:lpstr>
      <vt:lpstr>PowerPoint Presentation</vt:lpstr>
      <vt:lpstr>Cerita</vt:lpstr>
      <vt:lpstr>PowerPoint Presentation</vt:lpstr>
      <vt:lpstr>PowerPoint Presentation</vt:lpstr>
      <vt:lpstr>Pemplotan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STRUKTUR PUISI</vt:lpstr>
      <vt:lpstr>BUNYI</vt:lpstr>
      <vt:lpstr>Struktur Puisi</vt:lpstr>
      <vt:lpstr>RITME</vt:lpstr>
      <vt:lpstr>PowerPoint Presentation</vt:lpstr>
      <vt:lpstr>Macam Bahasa Kiasan</vt:lpstr>
      <vt:lpstr>Perbandingan, simile</vt:lpstr>
      <vt:lpstr>Perumpamaan Epos</vt:lpstr>
      <vt:lpstr>Personifikasi</vt:lpstr>
      <vt:lpstr>Pencitraan</vt:lpstr>
      <vt:lpstr>Pemendekan kata</vt:lpstr>
      <vt:lpstr>Pemutusan Kata</vt:lpstr>
      <vt:lpstr>KAKAWIN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KIDUNG</vt:lpstr>
      <vt:lpstr>PowerPoint Presentation</vt:lpstr>
      <vt:lpstr>TEMBANG GEDHE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TEMBANG TENGAHAN</vt:lpstr>
      <vt:lpstr>PowerPoint Presentation</vt:lpstr>
      <vt:lpstr>PowerPoint Presentation</vt:lpstr>
      <vt:lpstr>TEMBANG MACAPAT</vt:lpstr>
      <vt:lpstr>PowerPoint Presentation</vt:lpstr>
      <vt:lpstr>PowerPoint Presentation</vt:lpstr>
      <vt:lpstr>Purwakanthi  (Persajakan)</vt:lpstr>
      <vt:lpstr>PowerPoint Presentation</vt:lpstr>
      <vt:lpstr>Sandisama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SILABUS TEORI SASTRA</dc:title>
  <dc:creator>Samsung</dc:creator>
  <cp:lastModifiedBy>ismail - [2010]</cp:lastModifiedBy>
  <cp:revision>141</cp:revision>
  <cp:lastPrinted>2012-12-18T14:54:36Z</cp:lastPrinted>
  <dcterms:created xsi:type="dcterms:W3CDTF">2012-09-03T22:48:11Z</dcterms:created>
  <dcterms:modified xsi:type="dcterms:W3CDTF">2012-12-18T15:06:26Z</dcterms:modified>
</cp:coreProperties>
</file>