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5" r:id="rId6"/>
    <p:sldId id="260" r:id="rId7"/>
    <p:sldId id="262" r:id="rId8"/>
    <p:sldId id="261" r:id="rId9"/>
    <p:sldId id="263" r:id="rId10"/>
    <p:sldId id="264" r:id="rId11"/>
    <p:sldId id="266" r:id="rId12"/>
    <p:sldId id="267" r:id="rId13"/>
    <p:sldId id="271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EEE386-7221-4A7F-84ED-AF167B86C0D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D03D3E-76DC-4571-8277-C86E6F57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EEE386-7221-4A7F-84ED-AF167B86C0D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03D3E-76DC-4571-8277-C86E6F57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EEE386-7221-4A7F-84ED-AF167B86C0D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03D3E-76DC-4571-8277-C86E6F57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EEE386-7221-4A7F-84ED-AF167B86C0D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03D3E-76DC-4571-8277-C86E6F57DB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EEE386-7221-4A7F-84ED-AF167B86C0D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03D3E-76DC-4571-8277-C86E6F57DB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EEE386-7221-4A7F-84ED-AF167B86C0D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03D3E-76DC-4571-8277-C86E6F57DB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EEE386-7221-4A7F-84ED-AF167B86C0D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03D3E-76DC-4571-8277-C86E6F57DB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EEE386-7221-4A7F-84ED-AF167B86C0D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03D3E-76DC-4571-8277-C86E6F57DB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EEE386-7221-4A7F-84ED-AF167B86C0D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03D3E-76DC-4571-8277-C86E6F57D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EEE386-7221-4A7F-84ED-AF167B86C0D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D03D3E-76DC-4571-8277-C86E6F57DB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EEE386-7221-4A7F-84ED-AF167B86C0D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D03D3E-76DC-4571-8277-C86E6F57DB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EEE386-7221-4A7F-84ED-AF167B86C0D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D03D3E-76DC-4571-8277-C86E6F57DB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1"/>
            <a:ext cx="8229600" cy="11429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PROSA JAWA MODERN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59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150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3000" dirty="0" err="1" smtClean="0"/>
              <a:t>Prosa</a:t>
            </a:r>
            <a:r>
              <a:rPr lang="en-US" sz="3000" dirty="0" smtClean="0"/>
              <a:t> yang </a:t>
            </a:r>
            <a:r>
              <a:rPr lang="en-US" sz="3000" dirty="0" err="1" smtClean="0"/>
              <a:t>terbit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masa</a:t>
            </a:r>
            <a:r>
              <a:rPr lang="en-US" sz="3000" dirty="0" smtClean="0"/>
              <a:t> </a:t>
            </a:r>
            <a:r>
              <a:rPr lang="en-US" sz="3000" dirty="0" err="1" smtClean="0"/>
              <a:t>Jepang</a:t>
            </a:r>
            <a:r>
              <a:rPr lang="en-US" sz="3000" dirty="0" smtClean="0"/>
              <a:t> </a:t>
            </a:r>
            <a:r>
              <a:rPr lang="en-US" sz="3000" dirty="0" err="1" smtClean="0"/>
              <a:t>yaitu</a:t>
            </a:r>
            <a:r>
              <a:rPr lang="en-US" sz="3000" dirty="0" smtClean="0"/>
              <a:t>:</a:t>
            </a:r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sz="3000" dirty="0" err="1" smtClean="0"/>
              <a:t>Cerita</a:t>
            </a:r>
            <a:r>
              <a:rPr lang="en-US" sz="3000" dirty="0" smtClean="0"/>
              <a:t> </a:t>
            </a:r>
            <a:r>
              <a:rPr lang="en-US" sz="3000" dirty="0" err="1" smtClean="0"/>
              <a:t>Pendek</a:t>
            </a:r>
            <a:r>
              <a:rPr lang="en-US" sz="3000" dirty="0"/>
              <a:t> </a:t>
            </a:r>
            <a:r>
              <a:rPr lang="en-US" sz="3000" dirty="0" smtClean="0"/>
              <a:t>(</a:t>
            </a:r>
            <a:r>
              <a:rPr lang="en-US" sz="3000" dirty="0" err="1" smtClean="0"/>
              <a:t>Cerpen</a:t>
            </a:r>
            <a:r>
              <a:rPr lang="en-US" sz="3000" dirty="0" smtClean="0"/>
              <a:t>)</a:t>
            </a:r>
          </a:p>
          <a:p>
            <a:pPr marL="109728" indent="0">
              <a:buClrTx/>
              <a:buSzPct val="100000"/>
              <a:buNone/>
            </a:pPr>
            <a:r>
              <a:rPr lang="en-US" sz="3000" dirty="0" err="1" smtClean="0"/>
              <a:t>Cerpen</a:t>
            </a:r>
            <a:r>
              <a:rPr lang="en-US" sz="3000" dirty="0" smtClean="0"/>
              <a:t> </a:t>
            </a:r>
            <a:r>
              <a:rPr lang="en-US" sz="3000" dirty="0" err="1" smtClean="0"/>
              <a:t>dimuat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majalah</a:t>
            </a:r>
            <a:r>
              <a:rPr lang="en-US" sz="3000" dirty="0" smtClean="0"/>
              <a:t> </a:t>
            </a:r>
            <a:r>
              <a:rPr lang="en-US" sz="3000" dirty="0" err="1" smtClean="0"/>
              <a:t>Panji</a:t>
            </a:r>
            <a:r>
              <a:rPr lang="en-US" sz="3000" dirty="0" smtClean="0"/>
              <a:t> </a:t>
            </a:r>
            <a:r>
              <a:rPr lang="en-US" sz="3000" dirty="0" err="1" smtClean="0"/>
              <a:t>Pustaka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surat</a:t>
            </a:r>
            <a:r>
              <a:rPr lang="en-US" sz="3000" dirty="0" smtClean="0"/>
              <a:t> </a:t>
            </a:r>
            <a:r>
              <a:rPr lang="en-US" sz="3000" dirty="0" err="1" smtClean="0"/>
              <a:t>kabar</a:t>
            </a:r>
            <a:r>
              <a:rPr lang="en-US" sz="3000" dirty="0" smtClean="0"/>
              <a:t> Warta </a:t>
            </a:r>
            <a:r>
              <a:rPr lang="en-US" sz="3000" dirty="0" err="1" smtClean="0"/>
              <a:t>Syuu</a:t>
            </a:r>
            <a:r>
              <a:rPr lang="en-US" sz="3000" dirty="0" smtClean="0"/>
              <a:t> (</a:t>
            </a:r>
            <a:r>
              <a:rPr lang="en-US" sz="3000" dirty="0" err="1" smtClean="0"/>
              <a:t>tepatnya</a:t>
            </a:r>
            <a:r>
              <a:rPr lang="en-US" sz="3000" dirty="0" smtClean="0"/>
              <a:t> </a:t>
            </a:r>
            <a:r>
              <a:rPr lang="en-US" sz="3000" dirty="0" err="1" smtClean="0"/>
              <a:t>Madiun</a:t>
            </a:r>
            <a:r>
              <a:rPr lang="en-US" sz="3000" dirty="0" smtClean="0"/>
              <a:t> </a:t>
            </a:r>
            <a:r>
              <a:rPr lang="en-US" sz="3000" dirty="0" err="1" smtClean="0"/>
              <a:t>Syuu</a:t>
            </a:r>
            <a:r>
              <a:rPr lang="en-US" sz="3000" dirty="0" smtClean="0"/>
              <a:t>).</a:t>
            </a:r>
          </a:p>
          <a:p>
            <a:pPr marL="109728" indent="0">
              <a:buClrTx/>
              <a:buSzPct val="100000"/>
              <a:buNone/>
            </a:pPr>
            <a:r>
              <a:rPr lang="en-US" sz="3000" dirty="0" err="1" smtClean="0"/>
              <a:t>Cerpen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dimuat</a:t>
            </a:r>
            <a:r>
              <a:rPr lang="en-US" sz="3000" dirty="0"/>
              <a:t> </a:t>
            </a:r>
            <a:r>
              <a:rPr lang="en-US" sz="3000" dirty="0" err="1" smtClean="0"/>
              <a:t>karangan</a:t>
            </a:r>
            <a:r>
              <a:rPr lang="en-US" sz="3000" dirty="0" smtClean="0"/>
              <a:t>: </a:t>
            </a:r>
          </a:p>
          <a:p>
            <a:pPr>
              <a:buClrTx/>
              <a:buSzPct val="100000"/>
              <a:buFontTx/>
              <a:buChar char="-"/>
            </a:pPr>
            <a:r>
              <a:rPr lang="en-US" sz="3000" dirty="0"/>
              <a:t> </a:t>
            </a:r>
            <a:r>
              <a:rPr lang="en-US" sz="3000" dirty="0" err="1" smtClean="0"/>
              <a:t>Poerwadarminta</a:t>
            </a:r>
            <a:r>
              <a:rPr lang="en-US" sz="3000" dirty="0" smtClean="0"/>
              <a:t> : </a:t>
            </a:r>
            <a:r>
              <a:rPr lang="en-US" sz="3000" dirty="0" err="1"/>
              <a:t>Kesengka</a:t>
            </a:r>
            <a:endParaRPr lang="en-US" sz="3000" dirty="0" smtClean="0"/>
          </a:p>
          <a:p>
            <a:pPr>
              <a:buClrTx/>
              <a:buSzPct val="100000"/>
              <a:buFontTx/>
              <a:buChar char="-"/>
            </a:pPr>
            <a:r>
              <a:rPr lang="en-US" sz="3000" dirty="0"/>
              <a:t> </a:t>
            </a:r>
            <a:r>
              <a:rPr lang="en-US" sz="3000" dirty="0" err="1"/>
              <a:t>Poerwadhi</a:t>
            </a:r>
            <a:r>
              <a:rPr lang="en-US" sz="3000" dirty="0"/>
              <a:t> </a:t>
            </a:r>
            <a:r>
              <a:rPr lang="en-US" sz="3000" dirty="0" err="1" smtClean="0"/>
              <a:t>Atmodihardjo</a:t>
            </a:r>
            <a:r>
              <a:rPr lang="en-US" sz="3000" dirty="0" smtClean="0"/>
              <a:t>: </a:t>
            </a:r>
            <a:r>
              <a:rPr lang="en-US" sz="3000" dirty="0" err="1" smtClean="0"/>
              <a:t>Begja</a:t>
            </a:r>
            <a:r>
              <a:rPr lang="en-US" sz="3000" dirty="0" smtClean="0"/>
              <a:t> </a:t>
            </a:r>
            <a:r>
              <a:rPr lang="en-US" sz="3000" dirty="0" err="1" smtClean="0"/>
              <a:t>kang</a:t>
            </a:r>
            <a:r>
              <a:rPr lang="en-US" sz="3000" dirty="0" smtClean="0"/>
              <a:t> </a:t>
            </a:r>
            <a:r>
              <a:rPr lang="en-US" sz="3000" dirty="0" err="1" smtClean="0"/>
              <a:t>Mbegjakake</a:t>
            </a:r>
            <a:r>
              <a:rPr lang="en-US" sz="3000" dirty="0" smtClean="0"/>
              <a:t>; </a:t>
            </a:r>
            <a:r>
              <a:rPr lang="en-US" sz="3000" dirty="0" err="1" smtClean="0"/>
              <a:t>Tanggap</a:t>
            </a:r>
            <a:r>
              <a:rPr lang="en-US" sz="3000" dirty="0" smtClean="0"/>
              <a:t> </a:t>
            </a:r>
            <a:r>
              <a:rPr lang="en-US" sz="3000" dirty="0" err="1" smtClean="0"/>
              <a:t>lan</a:t>
            </a:r>
            <a:r>
              <a:rPr lang="en-US" sz="3000" dirty="0" smtClean="0"/>
              <a:t> </a:t>
            </a:r>
            <a:r>
              <a:rPr lang="en-US" sz="3000" dirty="0" err="1" smtClean="0"/>
              <a:t>Tandang</a:t>
            </a:r>
            <a:r>
              <a:rPr lang="en-US" sz="3000" dirty="0" smtClean="0"/>
              <a:t> </a:t>
            </a:r>
            <a:r>
              <a:rPr lang="en-US" sz="3000" dirty="0" err="1" smtClean="0"/>
              <a:t>ing</a:t>
            </a:r>
            <a:r>
              <a:rPr lang="en-US" sz="3000" dirty="0" smtClean="0"/>
              <a:t> </a:t>
            </a:r>
            <a:r>
              <a:rPr lang="en-US" sz="3000" dirty="0" err="1" smtClean="0"/>
              <a:t>Garis</a:t>
            </a:r>
            <a:r>
              <a:rPr lang="en-US" sz="3000" dirty="0" smtClean="0"/>
              <a:t> </a:t>
            </a:r>
            <a:r>
              <a:rPr lang="en-US" sz="3000" dirty="0" err="1" smtClean="0"/>
              <a:t>Wingking</a:t>
            </a:r>
            <a:r>
              <a:rPr lang="en-US" sz="3000" dirty="0" smtClean="0"/>
              <a:t>, </a:t>
            </a:r>
            <a:r>
              <a:rPr lang="en-US" sz="3000" dirty="0" err="1" smtClean="0"/>
              <a:t>Kebuka</a:t>
            </a:r>
            <a:r>
              <a:rPr lang="en-US" sz="3000" dirty="0" smtClean="0"/>
              <a:t> </a:t>
            </a:r>
            <a:r>
              <a:rPr lang="en-US" sz="3000" dirty="0" err="1" smtClean="0"/>
              <a:t>Atine</a:t>
            </a:r>
            <a:r>
              <a:rPr lang="en-US" sz="3000" dirty="0" smtClean="0"/>
              <a:t>, </a:t>
            </a:r>
            <a:r>
              <a:rPr lang="en-US" sz="3000" dirty="0" err="1" smtClean="0"/>
              <a:t>Ngeculake</a:t>
            </a:r>
            <a:r>
              <a:rPr lang="en-US" sz="3000" dirty="0" smtClean="0"/>
              <a:t> </a:t>
            </a:r>
            <a:r>
              <a:rPr lang="en-US" sz="3000" dirty="0" err="1" smtClean="0"/>
              <a:t>Peksi</a:t>
            </a:r>
            <a:r>
              <a:rPr lang="en-US" sz="3000" dirty="0" smtClean="0"/>
              <a:t> </a:t>
            </a:r>
            <a:r>
              <a:rPr lang="en-US" sz="3000" dirty="0" err="1" smtClean="0"/>
              <a:t>Saking</a:t>
            </a:r>
            <a:r>
              <a:rPr lang="en-US" sz="3000" dirty="0" smtClean="0"/>
              <a:t> </a:t>
            </a:r>
            <a:r>
              <a:rPr lang="en-US" sz="3000" dirty="0" err="1" smtClean="0"/>
              <a:t>Kurungan</a:t>
            </a:r>
            <a:r>
              <a:rPr lang="en-US" sz="3000" dirty="0" smtClean="0"/>
              <a:t>, </a:t>
            </a:r>
            <a:r>
              <a:rPr lang="en-US" sz="3000" dirty="0" err="1" smtClean="0"/>
              <a:t>Ndadar</a:t>
            </a:r>
            <a:r>
              <a:rPr lang="en-US" sz="3000" dirty="0" smtClean="0"/>
              <a:t> </a:t>
            </a:r>
            <a:r>
              <a:rPr lang="en-US" sz="3000" dirty="0" err="1" smtClean="0"/>
              <a:t>Angga</a:t>
            </a:r>
            <a:r>
              <a:rPr lang="en-US" sz="3000" dirty="0" smtClean="0"/>
              <a:t> </a:t>
            </a:r>
            <a:r>
              <a:rPr lang="en-US" sz="3000" dirty="0" err="1" smtClean="0"/>
              <a:t>Nanggulangi</a:t>
            </a:r>
            <a:r>
              <a:rPr lang="en-US" sz="3000" dirty="0" smtClean="0"/>
              <a:t> </a:t>
            </a:r>
            <a:r>
              <a:rPr lang="en-US" sz="3000" dirty="0" err="1" smtClean="0"/>
              <a:t>Salwiring</a:t>
            </a:r>
            <a:r>
              <a:rPr lang="en-US" sz="3000" dirty="0" smtClean="0"/>
              <a:t> </a:t>
            </a:r>
            <a:r>
              <a:rPr lang="en-US" sz="3000" dirty="0" err="1" smtClean="0"/>
              <a:t>Bebaya</a:t>
            </a:r>
            <a:r>
              <a:rPr lang="en-US" sz="3000" dirty="0" smtClean="0"/>
              <a:t>, </a:t>
            </a:r>
            <a:r>
              <a:rPr lang="en-US" sz="3000" dirty="0" err="1" smtClean="0"/>
              <a:t>Srikandhi</a:t>
            </a:r>
            <a:r>
              <a:rPr lang="en-US" sz="3000" dirty="0" smtClean="0"/>
              <a:t> </a:t>
            </a:r>
            <a:r>
              <a:rPr lang="en-US" sz="3000" dirty="0" err="1" smtClean="0"/>
              <a:t>Jawa</a:t>
            </a:r>
            <a:r>
              <a:rPr lang="en-US" sz="3000" dirty="0" smtClean="0"/>
              <a:t> </a:t>
            </a:r>
            <a:r>
              <a:rPr lang="en-US" sz="3000" dirty="0" err="1" smtClean="0"/>
              <a:t>Enggal</a:t>
            </a:r>
            <a:r>
              <a:rPr lang="en-US" sz="3000" dirty="0" smtClean="0"/>
              <a:t>, </a:t>
            </a:r>
            <a:r>
              <a:rPr lang="en-US" sz="3000" dirty="0" err="1" smtClean="0"/>
              <a:t>Heiho</a:t>
            </a:r>
            <a:r>
              <a:rPr lang="en-US" sz="3000" dirty="0" smtClean="0"/>
              <a:t> </a:t>
            </a:r>
            <a:r>
              <a:rPr lang="en-US" sz="3000" dirty="0" err="1" smtClean="0"/>
              <a:t>Sadikun</a:t>
            </a:r>
            <a:r>
              <a:rPr lang="en-US" sz="3000" dirty="0" smtClean="0"/>
              <a:t>, </a:t>
            </a:r>
            <a:r>
              <a:rPr lang="en-US" sz="3000" dirty="0" err="1" smtClean="0"/>
              <a:t>Sumbangsih</a:t>
            </a:r>
            <a:r>
              <a:rPr lang="en-US" sz="3000" dirty="0" smtClean="0"/>
              <a:t> </a:t>
            </a:r>
            <a:r>
              <a:rPr lang="en-US" sz="3000" dirty="0" err="1" smtClean="0"/>
              <a:t>ingkang</a:t>
            </a:r>
            <a:r>
              <a:rPr lang="en-US" sz="3000" dirty="0" smtClean="0"/>
              <a:t> </a:t>
            </a:r>
            <a:r>
              <a:rPr lang="en-US" sz="3000" dirty="0" err="1" smtClean="0"/>
              <a:t>Tanpa</a:t>
            </a:r>
            <a:r>
              <a:rPr lang="en-US" sz="3000" dirty="0" smtClean="0"/>
              <a:t> </a:t>
            </a:r>
            <a:r>
              <a:rPr lang="en-US" sz="3000" dirty="0" err="1" smtClean="0"/>
              <a:t>Upami,dan</a:t>
            </a:r>
            <a:r>
              <a:rPr lang="en-US" sz="3000" dirty="0" smtClean="0"/>
              <a:t> </a:t>
            </a:r>
            <a:r>
              <a:rPr lang="en-US" sz="3000" dirty="0" err="1" smtClean="0"/>
              <a:t>Mujudaken</a:t>
            </a:r>
            <a:r>
              <a:rPr lang="en-US" sz="3000" dirty="0" smtClean="0"/>
              <a:t> </a:t>
            </a:r>
            <a:r>
              <a:rPr lang="en-US" sz="3000" dirty="0" err="1" smtClean="0"/>
              <a:t>Bekti</a:t>
            </a:r>
            <a:endParaRPr lang="en-US" sz="3000" dirty="0" smtClean="0"/>
          </a:p>
          <a:p>
            <a:pPr marL="109728" indent="0">
              <a:buClrTx/>
              <a:buSzPct val="100000"/>
              <a:buNone/>
            </a:pPr>
            <a:endParaRPr lang="en-US" sz="3000" dirty="0" smtClean="0"/>
          </a:p>
          <a:p>
            <a:pPr marL="109728" indent="0">
              <a:buClrTx/>
              <a:buSzPct val="100000"/>
              <a:buNone/>
            </a:pPr>
            <a:endParaRPr lang="en-US" sz="3000" dirty="0" smtClean="0"/>
          </a:p>
          <a:p>
            <a:pPr marL="624078" indent="-514350">
              <a:buClrTx/>
              <a:buSzPct val="100000"/>
              <a:buAutoNum type="arabicPeriod"/>
            </a:pP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8382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Karya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Sastra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Jepang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87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00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dirty="0" smtClean="0"/>
              <a:t>- </a:t>
            </a:r>
            <a:r>
              <a:rPr lang="en-US" sz="3000" dirty="0" err="1" smtClean="0"/>
              <a:t>Andaja</a:t>
            </a:r>
            <a:r>
              <a:rPr lang="en-US" sz="3000" dirty="0" smtClean="0"/>
              <a:t> : “</a:t>
            </a:r>
            <a:r>
              <a:rPr lang="en-US" sz="3000" dirty="0" err="1" smtClean="0"/>
              <a:t>Endog</a:t>
            </a:r>
            <a:r>
              <a:rPr lang="en-US" sz="3000" dirty="0" smtClean="0"/>
              <a:t> </a:t>
            </a:r>
            <a:r>
              <a:rPr lang="en-US" sz="3000" dirty="0" err="1" smtClean="0"/>
              <a:t>Sapetarangan</a:t>
            </a:r>
            <a:r>
              <a:rPr lang="en-US" sz="3000" dirty="0" smtClean="0"/>
              <a:t>, </a:t>
            </a:r>
            <a:r>
              <a:rPr lang="en-US" sz="3000" dirty="0" err="1" smtClean="0"/>
              <a:t>Pecah</a:t>
            </a:r>
            <a:r>
              <a:rPr lang="en-US" sz="3000" dirty="0" smtClean="0"/>
              <a:t> </a:t>
            </a:r>
            <a:r>
              <a:rPr lang="en-US" sz="3000" dirty="0" err="1" smtClean="0"/>
              <a:t>Siji</a:t>
            </a:r>
            <a:r>
              <a:rPr lang="en-US" sz="3000" dirty="0" smtClean="0"/>
              <a:t> </a:t>
            </a:r>
            <a:r>
              <a:rPr lang="en-US" sz="3000" dirty="0" err="1" smtClean="0"/>
              <a:t>Pecah</a:t>
            </a:r>
            <a:r>
              <a:rPr lang="en-US" sz="3000" dirty="0" smtClean="0"/>
              <a:t> </a:t>
            </a:r>
            <a:r>
              <a:rPr lang="en-US" sz="3000" dirty="0" err="1" smtClean="0"/>
              <a:t>Kabeh</a:t>
            </a:r>
            <a:r>
              <a:rPr lang="en-US" sz="3000" dirty="0" smtClean="0"/>
              <a:t>”</a:t>
            </a:r>
          </a:p>
          <a:p>
            <a:pPr>
              <a:buClrTx/>
              <a:buSzPct val="100000"/>
              <a:buFontTx/>
              <a:buChar char="-"/>
            </a:pPr>
            <a:r>
              <a:rPr lang="en-US" sz="3000" dirty="0"/>
              <a:t> </a:t>
            </a:r>
            <a:r>
              <a:rPr lang="en-US" sz="3000" dirty="0" err="1" smtClean="0"/>
              <a:t>Hawe</a:t>
            </a:r>
            <a:r>
              <a:rPr lang="en-US" sz="3000" dirty="0" smtClean="0"/>
              <a:t>: “Kenya </a:t>
            </a:r>
            <a:r>
              <a:rPr lang="en-US" sz="3000" dirty="0" err="1" smtClean="0"/>
              <a:t>Awatak</a:t>
            </a:r>
            <a:r>
              <a:rPr lang="en-US" sz="3000" dirty="0" smtClean="0"/>
              <a:t> </a:t>
            </a:r>
            <a:r>
              <a:rPr lang="en-US" sz="3000" dirty="0" err="1" smtClean="0"/>
              <a:t>Prajurit</a:t>
            </a:r>
            <a:r>
              <a:rPr lang="en-US" sz="3000" dirty="0" smtClean="0"/>
              <a:t>”</a:t>
            </a:r>
          </a:p>
          <a:p>
            <a:pPr>
              <a:buClrTx/>
              <a:buSzPct val="100000"/>
              <a:buFontTx/>
              <a:buChar char="-"/>
            </a:pPr>
            <a:r>
              <a:rPr lang="en-US" sz="3000" dirty="0"/>
              <a:t> </a:t>
            </a:r>
            <a:r>
              <a:rPr lang="en-US" sz="3000" dirty="0" err="1" smtClean="0"/>
              <a:t>Soebagijo</a:t>
            </a:r>
            <a:r>
              <a:rPr lang="en-US" sz="3000" dirty="0" smtClean="0"/>
              <a:t> I.N.: “</a:t>
            </a:r>
            <a:r>
              <a:rPr lang="en-US" sz="3000" dirty="0" err="1" smtClean="0"/>
              <a:t>Katresnan</a:t>
            </a:r>
            <a:r>
              <a:rPr lang="en-US" sz="3000" dirty="0" smtClean="0"/>
              <a:t> </a:t>
            </a:r>
            <a:r>
              <a:rPr lang="en-US" sz="3000" dirty="0" err="1" smtClean="0"/>
              <a:t>Cawang</a:t>
            </a:r>
            <a:r>
              <a:rPr lang="en-US" sz="3000" dirty="0" smtClean="0"/>
              <a:t> </a:t>
            </a:r>
            <a:r>
              <a:rPr lang="en-US" sz="3000" dirty="0" err="1" smtClean="0"/>
              <a:t>Loro</a:t>
            </a:r>
            <a:r>
              <a:rPr lang="en-US" sz="3000" dirty="0" smtClean="0"/>
              <a:t>”, “SSS”, </a:t>
            </a:r>
            <a:r>
              <a:rPr lang="en-US" sz="3000" dirty="0" err="1" smtClean="0"/>
              <a:t>dan</a:t>
            </a:r>
            <a:r>
              <a:rPr lang="en-US" sz="3000" dirty="0" smtClean="0"/>
              <a:t> “</a:t>
            </a:r>
            <a:r>
              <a:rPr lang="en-US" sz="3000" dirty="0" err="1" smtClean="0"/>
              <a:t>Nyuwun</a:t>
            </a:r>
            <a:r>
              <a:rPr lang="en-US" sz="3000" dirty="0" smtClean="0"/>
              <a:t> </a:t>
            </a:r>
            <a:r>
              <a:rPr lang="en-US" sz="3000" dirty="0" err="1" smtClean="0"/>
              <a:t>Pamit</a:t>
            </a:r>
            <a:r>
              <a:rPr lang="en-US" sz="3000" dirty="0" smtClean="0"/>
              <a:t> </a:t>
            </a:r>
            <a:r>
              <a:rPr lang="en-US" sz="3000" dirty="0" err="1" smtClean="0"/>
              <a:t>Kyai</a:t>
            </a:r>
            <a:r>
              <a:rPr lang="en-US" sz="3000" dirty="0" smtClean="0"/>
              <a:t>”, </a:t>
            </a:r>
            <a:r>
              <a:rPr lang="en-US" sz="3000" dirty="0" err="1" smtClean="0"/>
              <a:t>karya</a:t>
            </a:r>
            <a:r>
              <a:rPr lang="en-US" sz="3000" dirty="0" smtClean="0"/>
              <a:t> </a:t>
            </a:r>
            <a:r>
              <a:rPr lang="en-US" sz="3000" dirty="0" err="1" smtClean="0"/>
              <a:t>saduran</a:t>
            </a:r>
            <a:r>
              <a:rPr lang="en-US" sz="3000" dirty="0" smtClean="0"/>
              <a:t> </a:t>
            </a:r>
            <a:r>
              <a:rPr lang="en-US" sz="3000" dirty="0" err="1" smtClean="0"/>
              <a:t>berjudul</a:t>
            </a:r>
            <a:r>
              <a:rPr lang="en-US" sz="3000" dirty="0" smtClean="0"/>
              <a:t> Mas </a:t>
            </a:r>
            <a:r>
              <a:rPr lang="en-US" sz="3000" dirty="0" err="1" smtClean="0"/>
              <a:t>Tiron</a:t>
            </a:r>
            <a:endParaRPr lang="en-US" sz="3000" dirty="0" smtClean="0"/>
          </a:p>
          <a:p>
            <a:pPr>
              <a:buClrTx/>
              <a:buSzPct val="100000"/>
              <a:buFontTx/>
              <a:buChar char="-"/>
            </a:pPr>
            <a:r>
              <a:rPr lang="en-US" sz="3000" dirty="0" smtClean="0"/>
              <a:t> </a:t>
            </a:r>
            <a:r>
              <a:rPr lang="en-US" sz="3000" dirty="0" err="1" smtClean="0"/>
              <a:t>Tanpa</a:t>
            </a:r>
            <a:r>
              <a:rPr lang="en-US" sz="3000" dirty="0" smtClean="0"/>
              <a:t> </a:t>
            </a:r>
            <a:r>
              <a:rPr lang="en-US" sz="3000" dirty="0" err="1" smtClean="0"/>
              <a:t>nama</a:t>
            </a:r>
            <a:r>
              <a:rPr lang="en-US" sz="3000" dirty="0" smtClean="0"/>
              <a:t> </a:t>
            </a:r>
            <a:r>
              <a:rPr lang="en-US" sz="3000" dirty="0" err="1" smtClean="0"/>
              <a:t>pengarang</a:t>
            </a:r>
            <a:r>
              <a:rPr lang="en-US" sz="3000" dirty="0" smtClean="0"/>
              <a:t>/</a:t>
            </a:r>
            <a:r>
              <a:rPr lang="en-US" sz="3000" dirty="0" err="1" smtClean="0"/>
              <a:t>Anonim</a:t>
            </a:r>
            <a:r>
              <a:rPr lang="en-US" sz="3000" dirty="0" smtClean="0"/>
              <a:t> </a:t>
            </a:r>
            <a:r>
              <a:rPr lang="en-US" sz="3000" dirty="0" err="1" smtClean="0"/>
              <a:t>berjudul</a:t>
            </a:r>
            <a:r>
              <a:rPr lang="en-US" sz="3000" dirty="0" smtClean="0"/>
              <a:t> “</a:t>
            </a:r>
            <a:r>
              <a:rPr lang="en-US" sz="3000" dirty="0" err="1" smtClean="0"/>
              <a:t>Insaf</a:t>
            </a:r>
            <a:r>
              <a:rPr lang="en-US" sz="3000" dirty="0" smtClean="0"/>
              <a:t>”, “</a:t>
            </a:r>
            <a:r>
              <a:rPr lang="en-US" sz="3000" dirty="0" err="1" smtClean="0"/>
              <a:t>Sangune</a:t>
            </a:r>
            <a:r>
              <a:rPr lang="en-US" sz="3000" dirty="0" smtClean="0"/>
              <a:t> </a:t>
            </a:r>
            <a:r>
              <a:rPr lang="en-US" sz="3000" dirty="0" err="1" smtClean="0"/>
              <a:t>Perang</a:t>
            </a:r>
            <a:r>
              <a:rPr lang="en-US" sz="3000" dirty="0" smtClean="0"/>
              <a:t>”, “</a:t>
            </a:r>
            <a:r>
              <a:rPr lang="en-US" sz="3000" dirty="0" err="1" smtClean="0"/>
              <a:t>Pakolehe</a:t>
            </a:r>
            <a:r>
              <a:rPr lang="en-US" sz="3000" dirty="0" smtClean="0"/>
              <a:t> </a:t>
            </a:r>
            <a:r>
              <a:rPr lang="en-US" sz="3000" dirty="0" err="1" smtClean="0"/>
              <a:t>Bocah</a:t>
            </a:r>
            <a:r>
              <a:rPr lang="en-US" sz="3000" dirty="0" smtClean="0"/>
              <a:t> </a:t>
            </a:r>
            <a:r>
              <a:rPr lang="en-US" sz="3000" dirty="0" err="1" smtClean="0"/>
              <a:t>Narima</a:t>
            </a:r>
            <a:r>
              <a:rPr lang="en-US" sz="3000" dirty="0" smtClean="0"/>
              <a:t>”</a:t>
            </a:r>
          </a:p>
          <a:p>
            <a:pPr marL="109728" indent="0">
              <a:buClrTx/>
              <a:buSzPct val="100000"/>
              <a:buNone/>
            </a:pPr>
            <a:r>
              <a:rPr lang="en-US" sz="3000" dirty="0" smtClean="0"/>
              <a:t>                                       </a:t>
            </a:r>
          </a:p>
          <a:p>
            <a:pPr marL="624078" indent="-514350">
              <a:buClrTx/>
              <a:buSzPct val="100000"/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48849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477000"/>
          </a:xfrm>
        </p:spPr>
        <p:txBody>
          <a:bodyPr>
            <a:normAutofit/>
          </a:bodyPr>
          <a:lstStyle/>
          <a:p>
            <a:pPr marL="109728" indent="0">
              <a:buClrTx/>
              <a:buSzPct val="100000"/>
              <a:buNone/>
            </a:pPr>
            <a:r>
              <a:rPr lang="en-US" sz="3000" dirty="0" smtClean="0"/>
              <a:t>2. Novel</a:t>
            </a:r>
          </a:p>
          <a:p>
            <a:pPr marL="109728" indent="0">
              <a:buClrTx/>
              <a:buSzPct val="100000"/>
              <a:buNone/>
            </a:pPr>
            <a:r>
              <a:rPr lang="en-US" sz="3000" dirty="0" err="1" smtClean="0"/>
              <a:t>Hanya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satu</a:t>
            </a:r>
            <a:r>
              <a:rPr lang="en-US" sz="3000" dirty="0" smtClean="0"/>
              <a:t> novel: </a:t>
            </a:r>
            <a:r>
              <a:rPr lang="en-US" sz="3000" dirty="0" err="1" smtClean="0"/>
              <a:t>Trimurti</a:t>
            </a:r>
            <a:r>
              <a:rPr lang="en-US" sz="3000" dirty="0" smtClean="0"/>
              <a:t> </a:t>
            </a:r>
            <a:r>
              <a:rPr lang="en-US" sz="3000" dirty="0" err="1" smtClean="0"/>
              <a:t>karya</a:t>
            </a:r>
            <a:r>
              <a:rPr lang="en-US" sz="3000" dirty="0" smtClean="0"/>
              <a:t> Ki </a:t>
            </a:r>
            <a:r>
              <a:rPr lang="en-US" sz="3000" dirty="0" err="1" smtClean="0"/>
              <a:t>Loemboeng</a:t>
            </a:r>
            <a:endParaRPr lang="en-US" sz="3000" dirty="0" smtClean="0"/>
          </a:p>
          <a:p>
            <a:pPr marL="109728" indent="0">
              <a:buClrTx/>
              <a:buSzPct val="100000"/>
              <a:buNone/>
            </a:pPr>
            <a:endParaRPr lang="en-US" sz="3000" dirty="0"/>
          </a:p>
          <a:p>
            <a:pPr marL="624078" indent="-514350">
              <a:buClrTx/>
              <a:buSzPct val="100000"/>
              <a:buAutoNum type="arabicPeriod"/>
            </a:pPr>
            <a:r>
              <a:rPr lang="en-US" sz="3000" dirty="0" err="1" smtClean="0"/>
              <a:t>Perkembangan</a:t>
            </a:r>
            <a:r>
              <a:rPr lang="en-US" sz="3000" dirty="0" smtClean="0"/>
              <a:t> </a:t>
            </a:r>
            <a:r>
              <a:rPr lang="en-US" sz="3000" dirty="0" err="1" smtClean="0"/>
              <a:t>Tema</a:t>
            </a:r>
            <a:endParaRPr lang="en-US" sz="3000" dirty="0" smtClean="0"/>
          </a:p>
          <a:p>
            <a:pPr marL="109728" indent="0">
              <a:buClrTx/>
              <a:buSzPct val="100000"/>
              <a:buNone/>
            </a:pPr>
            <a:r>
              <a:rPr lang="en-US" sz="3000" dirty="0" err="1" smtClean="0"/>
              <a:t>Tema</a:t>
            </a:r>
            <a:r>
              <a:rPr lang="en-US" sz="3000" dirty="0" smtClean="0"/>
              <a:t> </a:t>
            </a:r>
            <a:r>
              <a:rPr lang="en-US" sz="3000" dirty="0" err="1" smtClean="0"/>
              <a:t>karya</a:t>
            </a:r>
            <a:r>
              <a:rPr lang="en-US" sz="3000" dirty="0" smtClean="0"/>
              <a:t> </a:t>
            </a:r>
            <a:r>
              <a:rPr lang="en-US" sz="3000" dirty="0" err="1" smtClean="0"/>
              <a:t>sastra</a:t>
            </a:r>
            <a:r>
              <a:rPr lang="en-US" sz="3000" dirty="0" smtClean="0"/>
              <a:t> </a:t>
            </a:r>
            <a:r>
              <a:rPr lang="en-US" sz="3000" dirty="0" err="1" smtClean="0"/>
              <a:t>Jawa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masa</a:t>
            </a:r>
            <a:r>
              <a:rPr lang="en-US" sz="3000" dirty="0" smtClean="0"/>
              <a:t> </a:t>
            </a:r>
            <a:r>
              <a:rPr lang="en-US" sz="3000" dirty="0" err="1" smtClean="0"/>
              <a:t>Jepang</a:t>
            </a:r>
            <a:r>
              <a:rPr lang="en-US" sz="3000" dirty="0" smtClean="0"/>
              <a:t>: </a:t>
            </a:r>
            <a:r>
              <a:rPr lang="en-US" sz="3000" dirty="0" err="1" smtClean="0"/>
              <a:t>tema</a:t>
            </a:r>
            <a:r>
              <a:rPr lang="en-US" sz="3000" dirty="0" smtClean="0"/>
              <a:t> </a:t>
            </a:r>
            <a:r>
              <a:rPr lang="en-US" sz="3000" dirty="0" err="1" smtClean="0"/>
              <a:t>perjuangan</a:t>
            </a:r>
            <a:r>
              <a:rPr lang="en-US" sz="3000" dirty="0" smtClean="0"/>
              <a:t> </a:t>
            </a:r>
            <a:r>
              <a:rPr lang="en-US" sz="3000" dirty="0" err="1" smtClean="0"/>
              <a:t>berkaitan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masalah</a:t>
            </a:r>
            <a:r>
              <a:rPr lang="en-US" sz="3000" dirty="0" smtClean="0"/>
              <a:t> propaganda </a:t>
            </a:r>
            <a:r>
              <a:rPr lang="en-US" sz="3000" dirty="0" err="1" smtClean="0"/>
              <a:t>politik</a:t>
            </a:r>
            <a:r>
              <a:rPr lang="en-US" sz="3000" dirty="0" smtClean="0"/>
              <a:t> </a:t>
            </a:r>
            <a:r>
              <a:rPr lang="en-US" sz="3000" dirty="0" err="1" smtClean="0"/>
              <a:t>Jepang</a:t>
            </a:r>
            <a:r>
              <a:rPr lang="en-US" sz="3000" dirty="0" smtClean="0"/>
              <a:t>, </a:t>
            </a:r>
            <a:r>
              <a:rPr lang="en-US" sz="3000" dirty="0" err="1" smtClean="0"/>
              <a:t>penolakan</a:t>
            </a:r>
            <a:r>
              <a:rPr lang="en-US" sz="3000" dirty="0" smtClean="0"/>
              <a:t> </a:t>
            </a:r>
            <a:r>
              <a:rPr lang="en-US" sz="3000" dirty="0" err="1" smtClean="0"/>
              <a:t>terhadap</a:t>
            </a:r>
            <a:r>
              <a:rPr lang="en-US" sz="3000" dirty="0" smtClean="0"/>
              <a:t> </a:t>
            </a:r>
            <a:r>
              <a:rPr lang="en-US" sz="3000" dirty="0" err="1" smtClean="0"/>
              <a:t>gaya</a:t>
            </a:r>
            <a:r>
              <a:rPr lang="en-US" sz="3000" dirty="0" smtClean="0"/>
              <a:t> </a:t>
            </a:r>
            <a:r>
              <a:rPr lang="en-US" sz="3000" dirty="0" err="1" smtClean="0"/>
              <a:t>hidup</a:t>
            </a:r>
            <a:r>
              <a:rPr lang="en-US" sz="3000" dirty="0" smtClean="0"/>
              <a:t> </a:t>
            </a:r>
            <a:r>
              <a:rPr lang="en-US" sz="3000" dirty="0" err="1" smtClean="0"/>
              <a:t>priyayi</a:t>
            </a:r>
            <a:r>
              <a:rPr lang="en-US" sz="3000" dirty="0" smtClean="0"/>
              <a:t>, </a:t>
            </a:r>
            <a:r>
              <a:rPr lang="en-US" sz="3000" dirty="0" err="1" smtClean="0"/>
              <a:t>kesadaran</a:t>
            </a:r>
            <a:r>
              <a:rPr lang="en-US" sz="3000" dirty="0" smtClean="0"/>
              <a:t> </a:t>
            </a:r>
            <a:r>
              <a:rPr lang="en-US" sz="3000" dirty="0" err="1" smtClean="0"/>
              <a:t>mengorbankan</a:t>
            </a:r>
            <a:r>
              <a:rPr lang="en-US" sz="3000" dirty="0" smtClean="0"/>
              <a:t> </a:t>
            </a:r>
            <a:r>
              <a:rPr lang="en-US" sz="3000" dirty="0" err="1" smtClean="0"/>
              <a:t>harta</a:t>
            </a:r>
            <a:r>
              <a:rPr lang="en-US" sz="3000" dirty="0" smtClean="0"/>
              <a:t> </a:t>
            </a:r>
            <a:r>
              <a:rPr lang="en-US" sz="3000" dirty="0" err="1" smtClean="0"/>
              <a:t>benda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kepentingan</a:t>
            </a:r>
            <a:r>
              <a:rPr lang="en-US" sz="3000" dirty="0" smtClean="0"/>
              <a:t> </a:t>
            </a:r>
            <a:r>
              <a:rPr lang="en-US" sz="3000" dirty="0" err="1" smtClean="0"/>
              <a:t>masyarakat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negara</a:t>
            </a:r>
            <a:r>
              <a:rPr lang="en-US" sz="3000" dirty="0" smtClean="0"/>
              <a:t>, </a:t>
            </a:r>
            <a:r>
              <a:rPr lang="en-US" sz="3000" dirty="0" err="1" smtClean="0"/>
              <a:t>perjuangan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cinta</a:t>
            </a:r>
            <a:r>
              <a:rPr lang="en-US" sz="3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109728" indent="0">
              <a:buClrTx/>
              <a:buSzPct val="100000"/>
              <a:buNone/>
            </a:pPr>
            <a:r>
              <a:rPr lang="en-US" sz="3000" dirty="0" smtClean="0"/>
              <a:t> </a:t>
            </a:r>
          </a:p>
          <a:p>
            <a:pPr marL="624078" indent="-514350">
              <a:buClrTx/>
              <a:buSzPct val="100000"/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30602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477000"/>
          </a:xfrm>
        </p:spPr>
        <p:txBody>
          <a:bodyPr>
            <a:normAutofit/>
          </a:bodyPr>
          <a:lstStyle/>
          <a:p>
            <a:pPr marL="109728" indent="0">
              <a:buClrTx/>
              <a:buSzPct val="100000"/>
              <a:buNone/>
            </a:pPr>
            <a:r>
              <a:rPr lang="en-US" sz="3000" dirty="0" smtClean="0"/>
              <a:t>Roman </a:t>
            </a:r>
            <a:r>
              <a:rPr lang="en-US" sz="3000" dirty="0" err="1" smtClean="0"/>
              <a:t>picisan</a:t>
            </a:r>
            <a:r>
              <a:rPr lang="en-US" sz="3000" dirty="0" smtClean="0"/>
              <a:t>= roman Nair= </a:t>
            </a:r>
            <a:r>
              <a:rPr lang="en-US" sz="3000" dirty="0" err="1" smtClean="0"/>
              <a:t>diminovel</a:t>
            </a:r>
            <a:r>
              <a:rPr lang="en-US" sz="3000" dirty="0" smtClean="0"/>
              <a:t>= </a:t>
            </a:r>
            <a:r>
              <a:rPr lang="en-US" sz="3000" dirty="0" err="1" smtClean="0"/>
              <a:t>cerita</a:t>
            </a:r>
            <a:r>
              <a:rPr lang="en-US" sz="3000" dirty="0" smtClean="0"/>
              <a:t> </a:t>
            </a:r>
            <a:r>
              <a:rPr lang="en-US" sz="3000" dirty="0" err="1" smtClean="0"/>
              <a:t>picisan</a:t>
            </a:r>
            <a:r>
              <a:rPr lang="en-US" sz="3000" dirty="0" smtClean="0"/>
              <a:t> </a:t>
            </a:r>
            <a:r>
              <a:rPr lang="en-US" sz="3000" dirty="0" err="1" smtClean="0"/>
              <a:t>yaitu</a:t>
            </a:r>
            <a:r>
              <a:rPr lang="en-US" sz="3000" dirty="0" smtClean="0"/>
              <a:t> </a:t>
            </a:r>
            <a:r>
              <a:rPr lang="en-US" sz="3000" dirty="0" err="1" smtClean="0"/>
              <a:t>kisahan</a:t>
            </a:r>
            <a:r>
              <a:rPr lang="en-US" sz="3000" dirty="0" smtClean="0"/>
              <a:t> </a:t>
            </a:r>
            <a:r>
              <a:rPr lang="en-US" sz="3000" dirty="0" err="1" smtClean="0"/>
              <a:t>murah</a:t>
            </a:r>
            <a:r>
              <a:rPr lang="en-US" sz="3000" dirty="0" smtClean="0"/>
              <a:t>, </a:t>
            </a:r>
            <a:r>
              <a:rPr lang="en-US" sz="3000" dirty="0" err="1" smtClean="0"/>
              <a:t>penuh</a:t>
            </a:r>
            <a:r>
              <a:rPr lang="en-US" sz="3000" dirty="0" smtClean="0"/>
              <a:t> </a:t>
            </a:r>
            <a:r>
              <a:rPr lang="en-US" sz="3000" dirty="0" err="1" smtClean="0"/>
              <a:t>sensasi</a:t>
            </a:r>
            <a:r>
              <a:rPr lang="en-US" sz="3000" dirty="0" smtClean="0"/>
              <a:t> </a:t>
            </a:r>
            <a:r>
              <a:rPr lang="en-US" sz="3000" dirty="0" err="1" smtClean="0"/>
              <a:t>mengenai</a:t>
            </a:r>
            <a:r>
              <a:rPr lang="en-US" sz="3000" dirty="0" smtClean="0"/>
              <a:t> </a:t>
            </a:r>
            <a:r>
              <a:rPr lang="en-US" sz="3000" dirty="0" err="1" smtClean="0"/>
              <a:t>kejahatan</a:t>
            </a:r>
            <a:r>
              <a:rPr lang="en-US" sz="3000" dirty="0" smtClean="0"/>
              <a:t> </a:t>
            </a:r>
            <a:r>
              <a:rPr lang="en-US" sz="3000" dirty="0" err="1" smtClean="0"/>
              <a:t>petualangan</a:t>
            </a:r>
            <a:r>
              <a:rPr lang="en-US" sz="3000" dirty="0" smtClean="0"/>
              <a:t> </a:t>
            </a:r>
            <a:r>
              <a:rPr lang="en-US" sz="3000" dirty="0" err="1" smtClean="0"/>
              <a:t>cinta</a:t>
            </a:r>
            <a:r>
              <a:rPr lang="en-US" sz="3000" dirty="0" smtClean="0"/>
              <a:t> </a:t>
            </a:r>
            <a:r>
              <a:rPr lang="en-US" sz="3000" dirty="0" err="1" smtClean="0"/>
              <a:t>penulis</a:t>
            </a:r>
            <a:r>
              <a:rPr lang="en-US" sz="3000" dirty="0" smtClean="0"/>
              <a:t> </a:t>
            </a:r>
            <a:r>
              <a:rPr lang="en-US" sz="3000" dirty="0" err="1" smtClean="0"/>
              <a:t>ataupun</a:t>
            </a:r>
            <a:r>
              <a:rPr lang="en-US" sz="3000" dirty="0" smtClean="0"/>
              <a:t> </a:t>
            </a:r>
            <a:r>
              <a:rPr lang="en-US" sz="3000" dirty="0" err="1" smtClean="0"/>
              <a:t>kekejaman</a:t>
            </a:r>
            <a:endParaRPr lang="en-US" sz="3000" dirty="0" smtClean="0"/>
          </a:p>
          <a:p>
            <a:pPr marL="109728" indent="0">
              <a:buClrTx/>
              <a:buSzPct val="100000"/>
              <a:buNone/>
            </a:pPr>
            <a:r>
              <a:rPr lang="en-US" sz="3000" dirty="0" err="1" smtClean="0"/>
              <a:t>Pengertian</a:t>
            </a:r>
            <a:r>
              <a:rPr lang="en-US" sz="3000" dirty="0" smtClean="0"/>
              <a:t> </a:t>
            </a:r>
            <a:r>
              <a:rPr lang="en-US" sz="3000" dirty="0" err="1" smtClean="0"/>
              <a:t>murahan</a:t>
            </a:r>
            <a:r>
              <a:rPr lang="en-US" sz="3000" dirty="0" smtClean="0"/>
              <a:t> </a:t>
            </a:r>
            <a:r>
              <a:rPr lang="en-US" sz="3000" dirty="0" err="1" smtClean="0"/>
              <a:t>disebabkan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sesuatu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berharga</a:t>
            </a:r>
            <a:r>
              <a:rPr lang="en-US" sz="3000" dirty="0" smtClean="0"/>
              <a:t> </a:t>
            </a:r>
            <a:r>
              <a:rPr lang="en-US" sz="3000" dirty="0" err="1" smtClean="0"/>
              <a:t>satu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dua</a:t>
            </a:r>
            <a:r>
              <a:rPr lang="en-US" sz="3000" dirty="0" smtClean="0"/>
              <a:t> </a:t>
            </a:r>
            <a:r>
              <a:rPr lang="en-US" sz="3000" dirty="0" err="1" smtClean="0"/>
              <a:t>picis</a:t>
            </a:r>
            <a:r>
              <a:rPr lang="en-US" sz="3000" dirty="0" smtClean="0"/>
              <a:t>, </a:t>
            </a:r>
          </a:p>
          <a:p>
            <a:pPr marL="109728" indent="0">
              <a:buClrTx/>
              <a:buSzPct val="100000"/>
              <a:buNone/>
            </a:pPr>
            <a:r>
              <a:rPr lang="en-US" sz="3000" dirty="0" err="1" smtClean="0"/>
              <a:t>sepicis</a:t>
            </a:r>
            <a:r>
              <a:rPr lang="en-US" sz="3000" dirty="0" smtClean="0"/>
              <a:t> = 10 </a:t>
            </a:r>
            <a:r>
              <a:rPr lang="en-US" sz="3000" dirty="0" err="1" smtClean="0"/>
              <a:t>sen</a:t>
            </a:r>
            <a:r>
              <a:rPr lang="en-US" sz="3000" dirty="0" smtClean="0"/>
              <a:t>, 1 </a:t>
            </a:r>
            <a:r>
              <a:rPr lang="en-US" sz="3000" dirty="0" err="1" smtClean="0"/>
              <a:t>sen</a:t>
            </a:r>
            <a:r>
              <a:rPr lang="en-US" sz="3000" dirty="0" smtClean="0"/>
              <a:t>=1/100 </a:t>
            </a:r>
            <a:r>
              <a:rPr lang="en-US" sz="3000" dirty="0" err="1" smtClean="0"/>
              <a:t>rupiyah</a:t>
            </a:r>
            <a:r>
              <a:rPr lang="en-US" sz="3000" dirty="0" smtClean="0"/>
              <a:t>.</a:t>
            </a:r>
          </a:p>
          <a:p>
            <a:pPr marL="109728" indent="0">
              <a:buClrTx/>
              <a:buSzPct val="100000"/>
              <a:buNone/>
            </a:pPr>
            <a:r>
              <a:rPr lang="en-US" sz="3000" dirty="0" err="1" smtClean="0"/>
              <a:t>Harga</a:t>
            </a:r>
            <a:r>
              <a:rPr lang="en-US" sz="3000" dirty="0" smtClean="0"/>
              <a:t> roman </a:t>
            </a:r>
            <a:r>
              <a:rPr lang="en-US" sz="3000" dirty="0" err="1" smtClean="0"/>
              <a:t>bernilai</a:t>
            </a:r>
            <a:r>
              <a:rPr lang="en-US" sz="3000" dirty="0" smtClean="0"/>
              <a:t> </a:t>
            </a:r>
            <a:r>
              <a:rPr lang="en-US" sz="3000" dirty="0" err="1" smtClean="0"/>
              <a:t>picis</a:t>
            </a:r>
            <a:r>
              <a:rPr lang="en-US" sz="3000" dirty="0" smtClean="0"/>
              <a:t>.</a:t>
            </a:r>
          </a:p>
          <a:p>
            <a:pPr marL="109728" indent="0">
              <a:buClrTx/>
              <a:buSzPct val="100000"/>
              <a:buNone/>
            </a:pPr>
            <a:r>
              <a:rPr lang="en-US" sz="3000" dirty="0" smtClean="0"/>
              <a:t>1 </a:t>
            </a:r>
            <a:r>
              <a:rPr lang="en-US" sz="3000" dirty="0" err="1" smtClean="0"/>
              <a:t>picis</a:t>
            </a:r>
            <a:r>
              <a:rPr lang="en-US" sz="3000" dirty="0" smtClean="0"/>
              <a:t> = 1 </a:t>
            </a:r>
            <a:r>
              <a:rPr lang="en-US" sz="3000" dirty="0" err="1" smtClean="0"/>
              <a:t>ketip</a:t>
            </a:r>
            <a:r>
              <a:rPr lang="en-US" sz="3000" dirty="0" smtClean="0"/>
              <a:t> </a:t>
            </a:r>
            <a:r>
              <a:rPr lang="en-US" sz="3000" dirty="0" err="1" smtClean="0"/>
              <a:t>sehingga</a:t>
            </a:r>
            <a:r>
              <a:rPr lang="en-US" sz="3000" dirty="0" smtClean="0"/>
              <a:t> </a:t>
            </a:r>
            <a:r>
              <a:rPr lang="en-US" sz="3000" dirty="0" err="1" smtClean="0"/>
              <a:t>bernada</a:t>
            </a:r>
            <a:r>
              <a:rPr lang="en-US" sz="3000" dirty="0" smtClean="0"/>
              <a:t> </a:t>
            </a:r>
            <a:r>
              <a:rPr lang="en-US" sz="3000" dirty="0" err="1" smtClean="0"/>
              <a:t>murah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555052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Tx/>
              <a:buSzPct val="100000"/>
              <a:buNone/>
            </a:pPr>
            <a:r>
              <a:rPr lang="en-US" sz="3000" dirty="0" err="1"/>
              <a:t>K</a:t>
            </a:r>
            <a:r>
              <a:rPr lang="en-US" sz="3000" dirty="0" err="1" smtClean="0"/>
              <a:t>arya</a:t>
            </a:r>
            <a:r>
              <a:rPr lang="en-US" sz="3000" dirty="0" smtClean="0"/>
              <a:t> </a:t>
            </a:r>
            <a:r>
              <a:rPr lang="en-US" sz="3000" dirty="0" err="1" smtClean="0"/>
              <a:t>sastra</a:t>
            </a:r>
            <a:r>
              <a:rPr lang="en-US" sz="3000" dirty="0" smtClean="0"/>
              <a:t> roman </a:t>
            </a:r>
            <a:r>
              <a:rPr lang="en-US" sz="3000" dirty="0" err="1" smtClean="0"/>
              <a:t>picisan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sastra</a:t>
            </a:r>
            <a:r>
              <a:rPr lang="en-US" sz="3000" dirty="0" smtClean="0"/>
              <a:t> </a:t>
            </a:r>
            <a:r>
              <a:rPr lang="en-US" sz="3000" dirty="0" err="1" smtClean="0"/>
              <a:t>Jawa</a:t>
            </a:r>
            <a:r>
              <a:rPr lang="en-US" sz="3000" dirty="0" smtClean="0"/>
              <a:t> </a:t>
            </a:r>
            <a:r>
              <a:rPr lang="en-US" sz="3000" dirty="0" err="1" smtClean="0"/>
              <a:t>disebut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roman </a:t>
            </a:r>
            <a:r>
              <a:rPr lang="en-US" sz="3000" dirty="0" err="1" smtClean="0"/>
              <a:t>nyeketipan</a:t>
            </a:r>
            <a:r>
              <a:rPr lang="en-US" sz="3000" dirty="0" smtClean="0"/>
              <a:t> </a:t>
            </a:r>
          </a:p>
          <a:p>
            <a:pPr marL="109728" indent="0">
              <a:buClrTx/>
              <a:buSzPct val="100000"/>
              <a:buNone/>
            </a:pPr>
            <a:r>
              <a:rPr lang="en-US" sz="3000" dirty="0" smtClean="0"/>
              <a:t>Roman </a:t>
            </a:r>
            <a:r>
              <a:rPr lang="en-US" sz="3000" dirty="0" err="1" smtClean="0"/>
              <a:t>picisan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menyebut</a:t>
            </a:r>
            <a:r>
              <a:rPr lang="en-US" sz="3000" dirty="0" smtClean="0"/>
              <a:t> novel </a:t>
            </a:r>
            <a:r>
              <a:rPr lang="en-US" sz="3000" dirty="0" err="1" smtClean="0"/>
              <a:t>saku</a:t>
            </a:r>
            <a:r>
              <a:rPr lang="en-US" sz="3000" dirty="0" smtClean="0"/>
              <a:t> </a:t>
            </a:r>
            <a:r>
              <a:rPr lang="en-US" sz="3000" dirty="0" err="1" smtClean="0"/>
              <a:t>panglipur</a:t>
            </a:r>
            <a:r>
              <a:rPr lang="en-US" sz="3000" dirty="0" smtClean="0"/>
              <a:t> </a:t>
            </a:r>
            <a:r>
              <a:rPr lang="en-US" sz="3000" dirty="0" err="1" smtClean="0"/>
              <a:t>wuyung</a:t>
            </a:r>
            <a:r>
              <a:rPr lang="en-US" sz="3000" dirty="0" smtClean="0"/>
              <a:t> </a:t>
            </a:r>
            <a:r>
              <a:rPr lang="en-US" sz="3000" dirty="0" err="1" smtClean="0"/>
              <a:t>istilah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pertama</a:t>
            </a:r>
            <a:r>
              <a:rPr lang="en-US" sz="3000" dirty="0" smtClean="0"/>
              <a:t> kali </a:t>
            </a:r>
            <a:r>
              <a:rPr lang="en-US" sz="3000" dirty="0" err="1" smtClean="0"/>
              <a:t>digunakan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Sikoet</a:t>
            </a:r>
            <a:r>
              <a:rPr lang="en-US" sz="3000" dirty="0" smtClean="0"/>
              <a:t>  </a:t>
            </a:r>
            <a:r>
              <a:rPr lang="en-US" sz="3000" dirty="0" err="1" smtClean="0"/>
              <a:t>tahun</a:t>
            </a:r>
            <a:r>
              <a:rPr lang="en-US" sz="3000" dirty="0" smtClean="0"/>
              <a:t> 1960-an </a:t>
            </a:r>
            <a:r>
              <a:rPr lang="en-US" sz="3000" dirty="0" err="1" smtClean="0"/>
              <a:t>hingga</a:t>
            </a:r>
            <a:r>
              <a:rPr lang="en-US" sz="3000" dirty="0" smtClean="0"/>
              <a:t> 1970-an.</a:t>
            </a:r>
          </a:p>
          <a:p>
            <a:pPr marL="109728" indent="0">
              <a:buClrTx/>
              <a:buSzPct val="100000"/>
              <a:buNone/>
            </a:pP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novelnya</a:t>
            </a:r>
            <a:r>
              <a:rPr lang="en-US" sz="3000" dirty="0" smtClean="0"/>
              <a:t>: Asmara </a:t>
            </a:r>
            <a:r>
              <a:rPr lang="en-US" sz="3000" dirty="0" err="1" smtClean="0"/>
              <a:t>Suci</a:t>
            </a:r>
            <a:r>
              <a:rPr lang="en-US" sz="3000" dirty="0" smtClean="0"/>
              <a:t> </a:t>
            </a:r>
            <a:r>
              <a:rPr lang="en-US" sz="3000" dirty="0" err="1" smtClean="0"/>
              <a:t>Jinanget</a:t>
            </a:r>
            <a:r>
              <a:rPr lang="en-US" sz="3000" dirty="0" smtClean="0"/>
              <a:t> </a:t>
            </a:r>
            <a:r>
              <a:rPr lang="en-US" sz="3000" dirty="0" err="1" smtClean="0"/>
              <a:t>Ibadah</a:t>
            </a:r>
            <a:r>
              <a:rPr lang="en-US" sz="3000" dirty="0" smtClean="0"/>
              <a:t> Haji</a:t>
            </a:r>
          </a:p>
          <a:p>
            <a:pPr marL="109728" indent="0">
              <a:buClrTx/>
              <a:buSzPct val="100000"/>
              <a:buNone/>
            </a:pPr>
            <a:r>
              <a:rPr lang="en-US" sz="3000" dirty="0" err="1" smtClean="0"/>
              <a:t>Ciri</a:t>
            </a:r>
            <a:r>
              <a:rPr lang="en-US" sz="3000" dirty="0" smtClean="0"/>
              <a:t> </a:t>
            </a:r>
            <a:r>
              <a:rPr lang="en-US" sz="3000" dirty="0" err="1" smtClean="0"/>
              <a:t>karya</a:t>
            </a:r>
            <a:r>
              <a:rPr lang="en-US" sz="3000" dirty="0" smtClean="0"/>
              <a:t> </a:t>
            </a:r>
            <a:r>
              <a:rPr lang="en-US" sz="3000" dirty="0" err="1" smtClean="0"/>
              <a:t>sastra</a:t>
            </a:r>
            <a:r>
              <a:rPr lang="en-US" sz="3000" dirty="0" smtClean="0"/>
              <a:t> roman </a:t>
            </a:r>
            <a:r>
              <a:rPr lang="en-US" sz="3000" dirty="0" err="1" smtClean="0"/>
              <a:t>picisan</a:t>
            </a:r>
            <a:r>
              <a:rPr lang="en-US" sz="3000" dirty="0" smtClean="0"/>
              <a:t>:</a:t>
            </a:r>
          </a:p>
          <a:p>
            <a:pPr marL="624078" indent="-514350">
              <a:buClrTx/>
              <a:buSzPct val="100000"/>
              <a:buAutoNum type="arabicPeriod"/>
            </a:pPr>
            <a:r>
              <a:rPr lang="en-US" sz="3000" dirty="0" err="1" smtClean="0"/>
              <a:t>Berukuran</a:t>
            </a:r>
            <a:r>
              <a:rPr lang="en-US" sz="3000" dirty="0" smtClean="0"/>
              <a:t> 11x14cm </a:t>
            </a:r>
            <a:r>
              <a:rPr lang="en-US" sz="3000" dirty="0" err="1" smtClean="0"/>
              <a:t>sekitar</a:t>
            </a:r>
            <a:r>
              <a:rPr lang="en-US" sz="3000" dirty="0" smtClean="0"/>
              <a:t> 40 </a:t>
            </a:r>
            <a:r>
              <a:rPr lang="en-US" sz="3000" dirty="0" err="1" smtClean="0"/>
              <a:t>halaman</a:t>
            </a:r>
            <a:r>
              <a:rPr lang="en-US" sz="3000" dirty="0" smtClean="0"/>
              <a:t> </a:t>
            </a:r>
            <a:r>
              <a:rPr lang="en-US" sz="3000" dirty="0" err="1" smtClean="0"/>
              <a:t>sehingga</a:t>
            </a:r>
            <a:r>
              <a:rPr lang="en-US" sz="3000" dirty="0" smtClean="0"/>
              <a:t> </a:t>
            </a:r>
            <a:r>
              <a:rPr lang="en-US" sz="3000" dirty="0" err="1" smtClean="0"/>
              <a:t>kecil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tipis</a:t>
            </a:r>
          </a:p>
          <a:p>
            <a:pPr marL="624078" indent="-514350">
              <a:buClrTx/>
              <a:buSzPct val="100000"/>
              <a:buAutoNum type="arabicPeriod"/>
            </a:pPr>
            <a:r>
              <a:rPr lang="en-US" sz="3000" dirty="0" err="1" smtClean="0"/>
              <a:t>Jenis</a:t>
            </a:r>
            <a:r>
              <a:rPr lang="en-US" sz="3000" dirty="0" smtClean="0"/>
              <a:t> </a:t>
            </a:r>
            <a:r>
              <a:rPr lang="en-US" sz="3000" dirty="0" err="1" smtClean="0"/>
              <a:t>kertas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kertas</a:t>
            </a:r>
            <a:r>
              <a:rPr lang="en-US" sz="3000" dirty="0" smtClean="0"/>
              <a:t> </a:t>
            </a:r>
            <a:r>
              <a:rPr lang="en-US" sz="3000" dirty="0" err="1" smtClean="0"/>
              <a:t>koran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kualitas</a:t>
            </a:r>
            <a:r>
              <a:rPr lang="en-US" sz="3000" dirty="0" smtClean="0"/>
              <a:t> </a:t>
            </a:r>
            <a:r>
              <a:rPr lang="en-US" sz="3000" dirty="0" err="1" smtClean="0"/>
              <a:t>rendah</a:t>
            </a:r>
            <a:endParaRPr lang="en-US" sz="3000" dirty="0" smtClean="0"/>
          </a:p>
          <a:p>
            <a:pPr marL="624078" indent="-514350">
              <a:buClrTx/>
              <a:buSzPct val="100000"/>
              <a:buAutoNum type="arabicPeriod"/>
            </a:pPr>
            <a:r>
              <a:rPr lang="en-US" sz="3000" dirty="0" err="1" smtClean="0"/>
              <a:t>Kualitas</a:t>
            </a:r>
            <a:r>
              <a:rPr lang="en-US" sz="3000" dirty="0" smtClean="0"/>
              <a:t> </a:t>
            </a:r>
            <a:r>
              <a:rPr lang="en-US" sz="3000" dirty="0" err="1" smtClean="0"/>
              <a:t>cetakannya</a:t>
            </a:r>
            <a:r>
              <a:rPr lang="en-US" sz="3000" dirty="0" smtClean="0"/>
              <a:t> </a:t>
            </a:r>
            <a:r>
              <a:rPr lang="en-US" sz="3000" dirty="0" err="1" smtClean="0"/>
              <a:t>termasuk</a:t>
            </a:r>
            <a:r>
              <a:rPr lang="en-US" sz="3000" dirty="0" smtClean="0"/>
              <a:t> </a:t>
            </a:r>
            <a:r>
              <a:rPr lang="en-US" sz="3000" dirty="0" err="1" smtClean="0"/>
              <a:t>jenis</a:t>
            </a:r>
            <a:r>
              <a:rPr lang="en-US" sz="3000" dirty="0" smtClean="0"/>
              <a:t> </a:t>
            </a:r>
            <a:r>
              <a:rPr lang="en-US" sz="3000" dirty="0" err="1" smtClean="0"/>
              <a:t>huruf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dipergunakan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jauh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memuaskan</a:t>
            </a:r>
            <a:endParaRPr lang="en-US" sz="3000" dirty="0" smtClean="0"/>
          </a:p>
          <a:p>
            <a:pPr marL="624078" indent="-514350">
              <a:buClrTx/>
              <a:buSzPct val="100000"/>
              <a:buAutoNum type="arabicPeriod"/>
            </a:pPr>
            <a:r>
              <a:rPr lang="en-US" sz="3000" dirty="0" err="1" smtClean="0"/>
              <a:t>Judl</a:t>
            </a:r>
            <a:r>
              <a:rPr lang="en-US" sz="3000" dirty="0" smtClean="0"/>
              <a:t> </a:t>
            </a:r>
            <a:r>
              <a:rPr lang="en-US" sz="3000" dirty="0" err="1" smtClean="0"/>
              <a:t>cenderung</a:t>
            </a:r>
            <a:r>
              <a:rPr lang="en-US" sz="3000" dirty="0" smtClean="0"/>
              <a:t> </a:t>
            </a:r>
            <a:r>
              <a:rPr lang="en-US" sz="3000" dirty="0" err="1" smtClean="0"/>
              <a:t>mengeksploitasi</a:t>
            </a:r>
            <a:r>
              <a:rPr lang="en-US" sz="3000" dirty="0" smtClean="0"/>
              <a:t> </a:t>
            </a:r>
            <a:r>
              <a:rPr lang="en-US" sz="3000" dirty="0" err="1" smtClean="0"/>
              <a:t>wanita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objek</a:t>
            </a:r>
            <a:r>
              <a:rPr lang="en-US" sz="3000" dirty="0" smtClean="0"/>
              <a:t> </a:t>
            </a:r>
            <a:r>
              <a:rPr lang="en-US" sz="3000" dirty="0" err="1" smtClean="0"/>
              <a:t>seksual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bersifat</a:t>
            </a:r>
            <a:r>
              <a:rPr lang="en-US" sz="3000" dirty="0" smtClean="0"/>
              <a:t> </a:t>
            </a:r>
            <a:r>
              <a:rPr lang="en-US" sz="3000" dirty="0" err="1" smtClean="0"/>
              <a:t>erotis</a:t>
            </a:r>
            <a:r>
              <a:rPr lang="en-US" sz="3000" dirty="0" smtClean="0"/>
              <a:t>.</a:t>
            </a:r>
          </a:p>
          <a:p>
            <a:pPr marL="624078" indent="-514350">
              <a:buClrTx/>
              <a:buSzPct val="100000"/>
              <a:buAutoNum type="arabicPeriod"/>
            </a:pPr>
            <a:endParaRPr lang="en-US" sz="3000" dirty="0" smtClean="0"/>
          </a:p>
          <a:p>
            <a:pPr marL="109728" indent="0">
              <a:buClrTx/>
              <a:buSzPct val="100000"/>
              <a:buNone/>
            </a:pPr>
            <a:endParaRPr lang="en-US" sz="3000" dirty="0" smtClean="0"/>
          </a:p>
          <a:p>
            <a:pPr marL="624078" indent="-514350">
              <a:buClrTx/>
              <a:buSzPct val="100000"/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33353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705600"/>
          </a:xfrm>
        </p:spPr>
        <p:txBody>
          <a:bodyPr>
            <a:normAutofit/>
          </a:bodyPr>
          <a:lstStyle/>
          <a:p>
            <a:pPr marL="109728" indent="0">
              <a:buClrTx/>
              <a:buSzPct val="100000"/>
              <a:buNone/>
            </a:pPr>
            <a:r>
              <a:rPr lang="en-US" sz="3000" dirty="0" err="1" smtClean="0"/>
              <a:t>Contoh</a:t>
            </a:r>
            <a:r>
              <a:rPr lang="en-US" sz="3000" dirty="0" smtClean="0"/>
              <a:t> </a:t>
            </a:r>
            <a:r>
              <a:rPr lang="en-US" sz="3000" dirty="0" err="1" smtClean="0"/>
              <a:t>judul</a:t>
            </a:r>
            <a:r>
              <a:rPr lang="en-US" sz="3000" dirty="0" smtClean="0"/>
              <a:t> roman </a:t>
            </a:r>
            <a:r>
              <a:rPr lang="en-US" sz="3000" dirty="0" err="1" smtClean="0"/>
              <a:t>picisan</a:t>
            </a:r>
            <a:r>
              <a:rPr lang="en-US" sz="3000" dirty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:</a:t>
            </a:r>
          </a:p>
          <a:p>
            <a:pPr>
              <a:buClrTx/>
              <a:buSzPct val="100000"/>
              <a:buFontTx/>
              <a:buChar char="-"/>
            </a:pPr>
            <a:r>
              <a:rPr lang="en-US" sz="3000" dirty="0" err="1" smtClean="0"/>
              <a:t>Godhane</a:t>
            </a:r>
            <a:r>
              <a:rPr lang="en-US" sz="3000" dirty="0" smtClean="0"/>
              <a:t> </a:t>
            </a:r>
            <a:r>
              <a:rPr lang="en-US" sz="3000" dirty="0" err="1" smtClean="0"/>
              <a:t>Prawan</a:t>
            </a:r>
            <a:r>
              <a:rPr lang="en-US" sz="3000" dirty="0" smtClean="0"/>
              <a:t> </a:t>
            </a:r>
            <a:r>
              <a:rPr lang="en-US" sz="3000" dirty="0" err="1" smtClean="0"/>
              <a:t>Ayu</a:t>
            </a:r>
            <a:endParaRPr lang="en-US" sz="3000" dirty="0" smtClean="0"/>
          </a:p>
          <a:p>
            <a:pPr>
              <a:buClrTx/>
              <a:buSzPct val="100000"/>
              <a:buFontTx/>
              <a:buChar char="-"/>
            </a:pPr>
            <a:r>
              <a:rPr lang="en-US" sz="3000" dirty="0" err="1" smtClean="0"/>
              <a:t>Godhane</a:t>
            </a:r>
            <a:r>
              <a:rPr lang="en-US" sz="3000" dirty="0" smtClean="0"/>
              <a:t> </a:t>
            </a:r>
            <a:r>
              <a:rPr lang="en-US" sz="3000" dirty="0" err="1" smtClean="0"/>
              <a:t>Prawan</a:t>
            </a:r>
            <a:r>
              <a:rPr lang="en-US" sz="3000" dirty="0" smtClean="0"/>
              <a:t> Indo</a:t>
            </a:r>
          </a:p>
          <a:p>
            <a:pPr>
              <a:buClrTx/>
              <a:buSzPct val="100000"/>
              <a:buFontTx/>
              <a:buChar char="-"/>
            </a:pPr>
            <a:r>
              <a:rPr lang="en-US" sz="3000" dirty="0" err="1" smtClean="0"/>
              <a:t>Gara-Garak</a:t>
            </a:r>
            <a:r>
              <a:rPr lang="en-US" sz="3000" dirty="0" smtClean="0"/>
              <a:t> </a:t>
            </a:r>
            <a:r>
              <a:rPr lang="en-US" sz="3000" dirty="0" err="1" smtClean="0"/>
              <a:t>Rok</a:t>
            </a:r>
            <a:r>
              <a:rPr lang="en-US" sz="3000" dirty="0" smtClean="0"/>
              <a:t> </a:t>
            </a:r>
            <a:r>
              <a:rPr lang="en-US" sz="3000" dirty="0" err="1" smtClean="0"/>
              <a:t>Mepet</a:t>
            </a:r>
            <a:r>
              <a:rPr lang="en-US" sz="3000" dirty="0" smtClean="0"/>
              <a:t> </a:t>
            </a:r>
            <a:r>
              <a:rPr lang="en-US" sz="3000" dirty="0" err="1" smtClean="0"/>
              <a:t>Rambut</a:t>
            </a:r>
            <a:r>
              <a:rPr lang="en-US" sz="3000" dirty="0" smtClean="0"/>
              <a:t> </a:t>
            </a:r>
            <a:r>
              <a:rPr lang="en-US" sz="3000" dirty="0" err="1" smtClean="0"/>
              <a:t>Sasake</a:t>
            </a:r>
            <a:endParaRPr lang="en-US" sz="3000" dirty="0"/>
          </a:p>
          <a:p>
            <a:pPr>
              <a:buClrTx/>
              <a:buSzPct val="100000"/>
              <a:buFontTx/>
              <a:buChar char="-"/>
            </a:pPr>
            <a:r>
              <a:rPr lang="en-US" sz="3000" dirty="0" err="1" smtClean="0"/>
              <a:t>Dawet</a:t>
            </a:r>
            <a:r>
              <a:rPr lang="en-US" sz="3000" dirty="0" smtClean="0"/>
              <a:t> </a:t>
            </a:r>
            <a:r>
              <a:rPr lang="en-US" sz="3000" dirty="0" err="1" smtClean="0"/>
              <a:t>Ayu</a:t>
            </a:r>
            <a:endParaRPr lang="en-US" sz="3000" dirty="0" smtClean="0"/>
          </a:p>
          <a:p>
            <a:pPr>
              <a:buClrTx/>
              <a:buSzPct val="100000"/>
              <a:buFontTx/>
              <a:buChar char="-"/>
            </a:pPr>
            <a:r>
              <a:rPr lang="en-US" sz="3000" dirty="0" err="1" smtClean="0"/>
              <a:t>Kembang</a:t>
            </a:r>
            <a:r>
              <a:rPr lang="en-US" sz="3000" dirty="0" smtClean="0"/>
              <a:t> </a:t>
            </a:r>
            <a:r>
              <a:rPr lang="en-US" sz="3000" dirty="0" err="1" smtClean="0"/>
              <a:t>brayan</a:t>
            </a:r>
            <a:r>
              <a:rPr lang="en-US" sz="3000" dirty="0" smtClean="0"/>
              <a:t> </a:t>
            </a:r>
            <a:r>
              <a:rPr lang="en-US" sz="3000" dirty="0" err="1" smtClean="0"/>
              <a:t>Idan</a:t>
            </a:r>
            <a:r>
              <a:rPr lang="en-US" sz="3000" dirty="0" smtClean="0"/>
              <a:t> </a:t>
            </a:r>
            <a:r>
              <a:rPr lang="en-US" sz="3000" dirty="0" err="1" smtClean="0"/>
              <a:t>Ayu</a:t>
            </a:r>
            <a:r>
              <a:rPr lang="en-US" sz="3000" dirty="0" smtClean="0"/>
              <a:t> Rani, </a:t>
            </a:r>
            <a:r>
              <a:rPr lang="en-US" sz="3000" dirty="0" err="1" smtClean="0"/>
              <a:t>dan</a:t>
            </a:r>
            <a:r>
              <a:rPr lang="en-US" sz="3000" smtClean="0"/>
              <a:t> lain-lain.</a:t>
            </a:r>
            <a:endParaRPr lang="en-US" sz="3000" dirty="0" smtClean="0"/>
          </a:p>
          <a:p>
            <a:pPr marL="109728" indent="0">
              <a:buClrTx/>
              <a:buSzPct val="100000"/>
              <a:buNone/>
            </a:pPr>
            <a:endParaRPr lang="en-US" sz="3000" dirty="0" smtClean="0"/>
          </a:p>
          <a:p>
            <a:pPr marL="624078" indent="-514350">
              <a:buClrTx/>
              <a:buSzPct val="100000"/>
              <a:buAutoNum type="arabicPeriod"/>
            </a:pPr>
            <a:endParaRPr lang="en-US" sz="3000" dirty="0" smtClean="0"/>
          </a:p>
          <a:p>
            <a:pPr marL="109728" indent="0">
              <a:buClrTx/>
              <a:buSzPct val="100000"/>
              <a:buNone/>
            </a:pPr>
            <a:endParaRPr lang="en-US" sz="3000" dirty="0" smtClean="0"/>
          </a:p>
          <a:p>
            <a:pPr marL="624078" indent="-514350">
              <a:buClrTx/>
              <a:buSzPct val="100000"/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318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705600"/>
          </a:xfrm>
        </p:spPr>
        <p:txBody>
          <a:bodyPr>
            <a:normAutofit/>
          </a:bodyPr>
          <a:lstStyle/>
          <a:p>
            <a:pPr marL="109728" indent="0">
              <a:buClrTx/>
              <a:buSzPct val="100000"/>
              <a:buNone/>
            </a:pPr>
            <a:r>
              <a:rPr lang="en-US" sz="3000" b="1" dirty="0" err="1" smtClean="0"/>
              <a:t>Struktur</a:t>
            </a:r>
            <a:r>
              <a:rPr lang="en-US" sz="3000" b="1" dirty="0" smtClean="0"/>
              <a:t> Internal roman </a:t>
            </a:r>
            <a:r>
              <a:rPr lang="en-US" sz="3000" b="1" dirty="0" err="1" smtClean="0"/>
              <a:t>picisan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Jawa</a:t>
            </a:r>
            <a:r>
              <a:rPr lang="en-US" sz="3000" b="1" dirty="0" smtClean="0"/>
              <a:t>:</a:t>
            </a:r>
          </a:p>
          <a:p>
            <a:pPr>
              <a:buClrTx/>
              <a:buSzPct val="100000"/>
              <a:buFontTx/>
              <a:buChar char="-"/>
            </a:pPr>
            <a:r>
              <a:rPr lang="en-US" sz="3000" dirty="0" err="1" smtClean="0"/>
              <a:t>Tema</a:t>
            </a:r>
            <a:r>
              <a:rPr lang="en-US" sz="3000" dirty="0" smtClean="0"/>
              <a:t>: </a:t>
            </a:r>
            <a:r>
              <a:rPr lang="en-US" sz="3000" dirty="0" err="1" smtClean="0"/>
              <a:t>Jagad</a:t>
            </a:r>
            <a:r>
              <a:rPr lang="en-US" sz="3000" dirty="0" smtClean="0"/>
              <a:t> </a:t>
            </a:r>
            <a:r>
              <a:rPr lang="en-US" sz="3000" dirty="0" err="1" smtClean="0"/>
              <a:t>percintaan</a:t>
            </a:r>
            <a:endParaRPr lang="en-US" sz="3000" dirty="0" smtClean="0"/>
          </a:p>
          <a:p>
            <a:pPr>
              <a:buClrTx/>
              <a:buSzPct val="100000"/>
              <a:buFontTx/>
              <a:buChar char="-"/>
            </a:pPr>
            <a:r>
              <a:rPr lang="en-US" sz="3000" dirty="0" err="1" smtClean="0"/>
              <a:t>Tokoh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Penokohan</a:t>
            </a:r>
            <a:r>
              <a:rPr lang="en-US" sz="3000" dirty="0" smtClean="0"/>
              <a:t>: </a:t>
            </a:r>
            <a:r>
              <a:rPr lang="en-US" sz="3000" dirty="0" err="1" smtClean="0"/>
              <a:t>bersifat</a:t>
            </a:r>
            <a:r>
              <a:rPr lang="en-US" sz="3000" dirty="0" smtClean="0"/>
              <a:t> </a:t>
            </a:r>
            <a:r>
              <a:rPr lang="en-US" sz="3000" dirty="0" err="1" smtClean="0"/>
              <a:t>Tipologis</a:t>
            </a:r>
            <a:r>
              <a:rPr lang="en-US" sz="3000" dirty="0" smtClean="0"/>
              <a:t> </a:t>
            </a:r>
            <a:r>
              <a:rPr lang="en-US" sz="3000" dirty="0" err="1" smtClean="0"/>
              <a:t>memilliki</a:t>
            </a:r>
            <a:r>
              <a:rPr lang="en-US" sz="3000" dirty="0" smtClean="0"/>
              <a:t> </a:t>
            </a:r>
            <a:r>
              <a:rPr lang="en-US" sz="3000" dirty="0" err="1" smtClean="0"/>
              <a:t>ciri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tipe</a:t>
            </a:r>
            <a:r>
              <a:rPr lang="en-US" sz="3000" dirty="0" smtClean="0"/>
              <a:t> yang </a:t>
            </a:r>
            <a:r>
              <a:rPr lang="en-US" sz="3000" dirty="0" err="1" smtClean="0"/>
              <a:t>seragam</a:t>
            </a:r>
            <a:endParaRPr lang="en-US" sz="3000" dirty="0" smtClean="0"/>
          </a:p>
          <a:p>
            <a:pPr>
              <a:buClrTx/>
              <a:buSzPct val="100000"/>
              <a:buFontTx/>
              <a:buChar char="-"/>
            </a:pPr>
            <a:r>
              <a:rPr lang="en-US" sz="3000" dirty="0" err="1" smtClean="0"/>
              <a:t>Alur</a:t>
            </a:r>
            <a:r>
              <a:rPr lang="en-US" sz="3000" dirty="0" smtClean="0"/>
              <a:t>: </a:t>
            </a:r>
            <a:r>
              <a:rPr lang="en-US" sz="3000" dirty="0" err="1" smtClean="0"/>
              <a:t>berbentuk</a:t>
            </a:r>
            <a:r>
              <a:rPr lang="en-US" sz="3000" dirty="0" smtClean="0"/>
              <a:t> </a:t>
            </a:r>
            <a:r>
              <a:rPr lang="en-US" sz="3000" dirty="0" err="1" smtClean="0"/>
              <a:t>pola</a:t>
            </a:r>
            <a:r>
              <a:rPr lang="en-US" sz="3000" dirty="0" smtClean="0"/>
              <a:t> yang </a:t>
            </a:r>
            <a:r>
              <a:rPr lang="en-US" sz="3000" dirty="0" err="1" smtClean="0"/>
              <a:t>skeematis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serba</a:t>
            </a:r>
            <a:r>
              <a:rPr lang="en-US" sz="3000" dirty="0" smtClean="0"/>
              <a:t> </a:t>
            </a:r>
            <a:r>
              <a:rPr lang="en-US" sz="3000" i="1" dirty="0" err="1" smtClean="0"/>
              <a:t>dilalah</a:t>
            </a:r>
            <a:r>
              <a:rPr lang="en-US" sz="3000" dirty="0" smtClean="0"/>
              <a:t> </a:t>
            </a:r>
          </a:p>
          <a:p>
            <a:pPr>
              <a:buClrTx/>
              <a:buSzPct val="100000"/>
              <a:buFontTx/>
              <a:buChar char="-"/>
            </a:pPr>
            <a:r>
              <a:rPr lang="en-US" sz="3000" dirty="0" err="1" smtClean="0"/>
              <a:t>Latar</a:t>
            </a:r>
            <a:r>
              <a:rPr lang="en-US" sz="3000" dirty="0" smtClean="0"/>
              <a:t>: </a:t>
            </a:r>
            <a:r>
              <a:rPr lang="en-US" sz="3000" dirty="0" err="1" smtClean="0"/>
              <a:t>antara</a:t>
            </a:r>
            <a:r>
              <a:rPr lang="en-US" sz="3000" dirty="0" smtClean="0"/>
              <a:t> </a:t>
            </a:r>
            <a:r>
              <a:rPr lang="en-US" sz="3000" dirty="0" err="1" smtClean="0"/>
              <a:t>fiksi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nonfiksi</a:t>
            </a:r>
            <a:endParaRPr lang="en-US" sz="3000" dirty="0" smtClean="0"/>
          </a:p>
          <a:p>
            <a:pPr>
              <a:buClrTx/>
              <a:buSzPct val="100000"/>
              <a:buFontTx/>
              <a:buChar char="-"/>
            </a:pPr>
            <a:r>
              <a:rPr lang="en-US" sz="3000" dirty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: </a:t>
            </a:r>
            <a:r>
              <a:rPr lang="en-US" sz="3000" dirty="0" err="1" smtClean="0"/>
              <a:t>spontan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bergaya</a:t>
            </a:r>
            <a:r>
              <a:rPr lang="en-US" sz="3000" dirty="0" smtClean="0"/>
              <a:t> </a:t>
            </a:r>
            <a:r>
              <a:rPr lang="en-US" sz="3000" dirty="0" err="1" smtClean="0"/>
              <a:t>lisan</a:t>
            </a:r>
            <a:endParaRPr lang="en-US" sz="3000" dirty="0" smtClean="0"/>
          </a:p>
          <a:p>
            <a:pPr>
              <a:buClrTx/>
              <a:buSzPct val="100000"/>
              <a:buFontTx/>
              <a:buChar char="-"/>
            </a:pPr>
            <a:r>
              <a:rPr lang="en-US" sz="3000" dirty="0"/>
              <a:t> </a:t>
            </a:r>
            <a:r>
              <a:rPr lang="en-US" sz="3000" dirty="0" err="1" smtClean="0"/>
              <a:t>Sudut</a:t>
            </a:r>
            <a:r>
              <a:rPr lang="en-US" sz="3000" dirty="0" smtClean="0"/>
              <a:t> </a:t>
            </a:r>
            <a:r>
              <a:rPr lang="en-US" sz="3000" dirty="0" err="1" smtClean="0"/>
              <a:t>pandang</a:t>
            </a:r>
            <a:r>
              <a:rPr lang="en-US" sz="3000" dirty="0" smtClean="0"/>
              <a:t>: model </a:t>
            </a:r>
            <a:r>
              <a:rPr lang="en-US" sz="3000" smtClean="0"/>
              <a:t>pedhalangan</a:t>
            </a:r>
            <a:endParaRPr lang="en-US" sz="3000" dirty="0" smtClean="0"/>
          </a:p>
          <a:p>
            <a:pPr marL="109728" indent="0">
              <a:buClrTx/>
              <a:buSzPct val="100000"/>
              <a:buNone/>
            </a:pPr>
            <a:endParaRPr lang="en-US" sz="3000" dirty="0" smtClean="0"/>
          </a:p>
          <a:p>
            <a:pPr marL="624078" indent="-514350">
              <a:buClrTx/>
              <a:buSzPct val="100000"/>
              <a:buAutoNum type="arabicPeriod"/>
            </a:pPr>
            <a:endParaRPr lang="en-US" sz="3000" dirty="0" smtClean="0"/>
          </a:p>
          <a:p>
            <a:pPr marL="109728" indent="0">
              <a:buClrTx/>
              <a:buSzPct val="100000"/>
              <a:buNone/>
            </a:pPr>
            <a:endParaRPr lang="en-US" sz="3000" dirty="0" smtClean="0"/>
          </a:p>
          <a:p>
            <a:pPr marL="624078" indent="-514350">
              <a:buClrTx/>
              <a:buSzPct val="100000"/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3803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5867400"/>
          </a:xfrm>
        </p:spPr>
        <p:txBody>
          <a:bodyPr>
            <a:noAutofit/>
          </a:bodyPr>
          <a:lstStyle/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sz="3200" dirty="0" err="1" smtClean="0"/>
              <a:t>Puisi</a:t>
            </a:r>
            <a:endParaRPr lang="en-US" sz="3200" dirty="0" smtClean="0"/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Drama</a:t>
            </a:r>
            <a:endParaRPr lang="en-US" sz="3200" dirty="0"/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sz="3200" dirty="0" err="1"/>
              <a:t>P</a:t>
            </a:r>
            <a:r>
              <a:rPr lang="en-US" sz="3200" dirty="0" err="1" smtClean="0"/>
              <a:t>rosa</a:t>
            </a:r>
            <a:r>
              <a:rPr lang="en-US" sz="3200" dirty="0" smtClean="0"/>
              <a:t> 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en-US" sz="3200" dirty="0"/>
              <a:t> </a:t>
            </a:r>
            <a:r>
              <a:rPr lang="en-US" sz="3200" dirty="0" err="1" smtClean="0"/>
              <a:t>Karya</a:t>
            </a:r>
            <a:r>
              <a:rPr lang="en-US" sz="3200" dirty="0" smtClean="0"/>
              <a:t> </a:t>
            </a:r>
            <a:r>
              <a:rPr lang="en-US" sz="3200" dirty="0" err="1" smtClean="0"/>
              <a:t>sastra</a:t>
            </a:r>
            <a:r>
              <a:rPr lang="en-US" sz="3200" dirty="0" smtClean="0"/>
              <a:t> </a:t>
            </a:r>
            <a:r>
              <a:rPr lang="en-US" sz="3200" dirty="0" err="1" smtClean="0"/>
              <a:t>Prosa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lain:</a:t>
            </a:r>
          </a:p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sz="3200" dirty="0" err="1"/>
              <a:t>d</a:t>
            </a:r>
            <a:r>
              <a:rPr lang="en-US" sz="3200" dirty="0" err="1" smtClean="0"/>
              <a:t>ongeng</a:t>
            </a:r>
            <a:endParaRPr lang="en-US" sz="3200" dirty="0" smtClean="0"/>
          </a:p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sz="3200" dirty="0" err="1" smtClean="0"/>
              <a:t>cerita</a:t>
            </a:r>
            <a:r>
              <a:rPr lang="en-US" sz="3200" dirty="0" smtClean="0"/>
              <a:t> </a:t>
            </a:r>
            <a:r>
              <a:rPr lang="en-US" sz="3200" dirty="0" err="1" smtClean="0"/>
              <a:t>rakyat</a:t>
            </a:r>
            <a:endParaRPr lang="en-US" sz="3200" dirty="0"/>
          </a:p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sz="3200" dirty="0" smtClean="0"/>
              <a:t> novel</a:t>
            </a:r>
          </a:p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sz="3200" dirty="0"/>
              <a:t>r</a:t>
            </a:r>
            <a:r>
              <a:rPr lang="en-US" sz="3200" dirty="0" smtClean="0"/>
              <a:t>oman</a:t>
            </a:r>
            <a:endParaRPr lang="en-US" sz="3200" dirty="0"/>
          </a:p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sz="3200" dirty="0" smtClean="0"/>
              <a:t> </a:t>
            </a:r>
            <a:r>
              <a:rPr lang="en-US" sz="3200" dirty="0" err="1" smtClean="0"/>
              <a:t>biografi</a:t>
            </a:r>
            <a:endParaRPr lang="en-US" sz="3200" dirty="0"/>
          </a:p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sz="3200" dirty="0" smtClean="0"/>
              <a:t> </a:t>
            </a:r>
            <a:r>
              <a:rPr lang="en-US" sz="3200" dirty="0" err="1" smtClean="0"/>
              <a:t>cerpen</a:t>
            </a:r>
            <a:endParaRPr lang="en-US" sz="3200" dirty="0" smtClean="0"/>
          </a:p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sz="3200" dirty="0" err="1" smtClean="0"/>
              <a:t>cerbung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Jenis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Sastra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4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5943600"/>
          </a:xfrm>
        </p:spPr>
        <p:txBody>
          <a:bodyPr/>
          <a:lstStyle/>
          <a:p>
            <a:pPr marL="109728" indent="0">
              <a:buNone/>
            </a:pPr>
            <a:r>
              <a:rPr lang="en-US" dirty="0" err="1" smtClean="0"/>
              <a:t>Prosa</a:t>
            </a:r>
            <a:r>
              <a:rPr lang="en-US" dirty="0" smtClean="0"/>
              <a:t> (</a:t>
            </a:r>
            <a:r>
              <a:rPr lang="en-US" dirty="0" err="1" smtClean="0"/>
              <a:t>Inggris</a:t>
            </a:r>
            <a:r>
              <a:rPr lang="en-US" dirty="0" smtClean="0"/>
              <a:t>: prose)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genre </a:t>
            </a:r>
            <a:r>
              <a:rPr lang="en-US" dirty="0" err="1" smtClean="0"/>
              <a:t>sastra</a:t>
            </a:r>
            <a:r>
              <a:rPr lang="en-US" dirty="0" smtClean="0"/>
              <a:t> di </a:t>
            </a:r>
            <a:r>
              <a:rPr lang="en-US" dirty="0" err="1" smtClean="0"/>
              <a:t>samping</a:t>
            </a:r>
            <a:r>
              <a:rPr lang="en-US" dirty="0" smtClean="0"/>
              <a:t> genre-genre yang lain. </a:t>
            </a:r>
          </a:p>
          <a:p>
            <a:pPr marL="109728" indent="0">
              <a:buNone/>
            </a:pPr>
            <a:r>
              <a:rPr lang="en-US" dirty="0" err="1" smtClean="0"/>
              <a:t>Prosa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kesastraan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fiksi</a:t>
            </a:r>
            <a:r>
              <a:rPr lang="en-US" dirty="0" smtClean="0"/>
              <a:t> (fiction),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 (narrative </a:t>
            </a:r>
            <a:r>
              <a:rPr lang="en-US" dirty="0" err="1" smtClean="0"/>
              <a:t>texs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 (narrative </a:t>
            </a:r>
            <a:r>
              <a:rPr lang="en-US" dirty="0" err="1" smtClean="0"/>
              <a:t>discource</a:t>
            </a:r>
            <a:r>
              <a:rPr lang="en-US" dirty="0" smtClean="0"/>
              <a:t>)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semiotik</a:t>
            </a:r>
            <a:r>
              <a:rPr lang="en-US" dirty="0" smtClean="0"/>
              <a:t>).</a:t>
            </a:r>
          </a:p>
          <a:p>
            <a:pPr marL="109728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Altenbernd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Lewis (1996: 14) </a:t>
            </a:r>
            <a:r>
              <a:rPr lang="en-US" dirty="0" err="1" smtClean="0"/>
              <a:t>fiksi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prosa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imajinatif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yang </a:t>
            </a:r>
            <a:r>
              <a:rPr lang="en-US" dirty="0" err="1" smtClean="0"/>
              <a:t>mendramatisasikan</a:t>
            </a:r>
            <a:r>
              <a:rPr lang="en-US" dirty="0" smtClean="0"/>
              <a:t> </a:t>
            </a:r>
            <a:r>
              <a:rPr lang="en-US" dirty="0" err="1" smtClean="0"/>
              <a:t>hubungan-hubungan</a:t>
            </a:r>
            <a:r>
              <a:rPr lang="en-US" dirty="0" smtClean="0"/>
              <a:t> </a:t>
            </a:r>
            <a:r>
              <a:rPr lang="en-US" dirty="0" err="1" smtClean="0"/>
              <a:t>anatramanusia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0" dirty="0" err="1" smtClean="0">
                <a:solidFill>
                  <a:schemeClr val="tx1"/>
                </a:solidFill>
              </a:rPr>
              <a:t>A.Teks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Prosa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35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6294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Prosa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Jawa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transisi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diawali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terbitnya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Leesboek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voor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Javanen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di Haarlem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Gericke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disusul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terbitnya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Raja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Paringon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di s’ Gravenhage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Roorda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(1844)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Gancaran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Serat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Bratayuda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, Rama,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tuwin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Arjunasasrabahu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di Amsterdam 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1845. </a:t>
            </a:r>
          </a:p>
          <a:p>
            <a:pPr marL="109728" indent="0">
              <a:buNone/>
            </a:pP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Karya-karya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prosa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Durcarca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Arja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Trilaksita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Quinn (1955: 21)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Sublidinata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(1994). </a:t>
            </a:r>
          </a:p>
        </p:txBody>
      </p:sp>
    </p:spTree>
    <p:extLst>
      <p:ext uri="{BB962C8B-B14F-4D97-AF65-F5344CB8AC3E}">
        <p14:creationId xmlns:p14="http://schemas.microsoft.com/office/powerpoint/2010/main" val="3587505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056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kisah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perjalanan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model Barat: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Lampah-Lampahipun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Raden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Mas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Arya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Purwalelana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Tjandranagara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1865),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Cariyos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Nagari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Batawi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Sastradarma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1867),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Purwa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Carita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Bali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Sastrawidjaja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1875),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Cariyos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Nagari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Walandi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Abdoellah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1876),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Cariyos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Nagari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Padang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Darmabrata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1876),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Cariyos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Saradhadhu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Jawi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anonim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1877),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Cariyos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Tanah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Diyeng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Prawirasoedirdja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1912),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Kekesahan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saking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Tanah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Jawi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dhateng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Nagari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Walandi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Soerjosoeparta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1916), &amp;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Cariyosipun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Benawi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(Reksakoesoema,1916).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53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mirip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babad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roman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sejarah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Anglingdarma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Damarwulan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saduran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C.F. Winter, Abdullah bin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Ngabdulkadir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saduran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Djaka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Marsoed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(1883),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Kudawanengpati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saduran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Gunning (1896), Bok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 An (1898)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Jayaprana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saduran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Nitisastra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(1919).</a:t>
            </a:r>
          </a:p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mite: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Cariyosipun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Ngrabeni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Tiyang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Estri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anonim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1914)</a:t>
            </a:r>
          </a:p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Legenda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Cariyosipun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Kadreman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Koesnadiardja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1916)</a:t>
            </a:r>
          </a:p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Dongeng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ongeng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Kewan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Tunggal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Campur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Bawur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Wulang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Dongeng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Cariyosipun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Tiyang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Cariyos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ingkang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Kasawaban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Dongeng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sarimulya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Empol-Empil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Walidarma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Simbad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82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Novel: novel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tebitan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Pustaka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1920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Riyanta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(R.B.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Soelardi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1920).</a:t>
            </a:r>
          </a:p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Selain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Musibat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(R.L.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Djajengoetara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1921),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Jarot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Jasawidagda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1922),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Supraba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Suminten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Kamsa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1923), “Roman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(M.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Martajoewana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1923),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Jasawidagda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1923),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Kontrolir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Sadiman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Toebiran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Jatawihardja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1924),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Jejodhoan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ingkang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Siyal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(Mw.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Asmawinangoen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1926),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lain-lain.</a:t>
            </a:r>
          </a:p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Cerpen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cerpen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rubrik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Panglipur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Jagading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Jampi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Jejodhoan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Wurung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Kejawen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1930),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Dhawahing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Kabegjan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ingkang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Boten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Kenging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Dipuntulad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Kejawen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29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Maret</a:t>
            </a:r>
            <a:r>
              <a:rPr lang="en-US" dirty="0">
                <a:latin typeface="Arial" pitchFamily="34" charset="0"/>
                <a:cs typeface="Arial" pitchFamily="34" charset="0"/>
              </a:rPr>
              <a:t> 1930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Kasetyan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Kejawen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10 November 1939),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Dayaning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Kejawen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1940)</a:t>
            </a:r>
          </a:p>
        </p:txBody>
      </p:sp>
    </p:spTree>
    <p:extLst>
      <p:ext uri="{BB962C8B-B14F-4D97-AF65-F5344CB8AC3E}">
        <p14:creationId xmlns:p14="http://schemas.microsoft.com/office/powerpoint/2010/main" val="2805882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8686800" cy="60960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 smtClean="0"/>
              <a:t>Novel </a:t>
            </a:r>
            <a:r>
              <a:rPr lang="en-US" sz="2800" dirty="0" err="1" smtClean="0"/>
              <a:t>Jawa</a:t>
            </a:r>
            <a:r>
              <a:rPr lang="en-US" sz="2800" dirty="0" smtClean="0"/>
              <a:t> modern </a:t>
            </a:r>
            <a:r>
              <a:rPr lang="en-US" sz="2800" dirty="0" err="1" smtClean="0"/>
              <a:t>terbitan</a:t>
            </a:r>
            <a:r>
              <a:rPr lang="en-US" sz="2800" dirty="0" smtClean="0"/>
              <a:t> </a:t>
            </a:r>
            <a:r>
              <a:rPr lang="en-US" sz="2800" dirty="0" err="1" smtClean="0"/>
              <a:t>Balai</a:t>
            </a:r>
            <a:r>
              <a:rPr lang="en-US" sz="2800" dirty="0" smtClean="0"/>
              <a:t> </a:t>
            </a:r>
            <a:r>
              <a:rPr lang="en-US" sz="2800" dirty="0" err="1" smtClean="0"/>
              <a:t>Pustaka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1917 </a:t>
            </a:r>
            <a:r>
              <a:rPr lang="en-US" sz="2800" dirty="0" err="1" smtClean="0"/>
              <a:t>hingga</a:t>
            </a:r>
            <a:r>
              <a:rPr lang="en-US" sz="2800" dirty="0" smtClean="0"/>
              <a:t> 1942 </a:t>
            </a:r>
            <a:r>
              <a:rPr lang="en-US" sz="2800" dirty="0" err="1" smtClean="0"/>
              <a:t>didominasi</a:t>
            </a:r>
            <a:r>
              <a:rPr lang="en-US" sz="2800" dirty="0" smtClean="0"/>
              <a:t> </a:t>
            </a:r>
            <a:r>
              <a:rPr lang="en-US" sz="2800" dirty="0" err="1" smtClean="0"/>
              <a:t>tema</a:t>
            </a:r>
            <a:r>
              <a:rPr lang="en-US" sz="2800" dirty="0" smtClean="0"/>
              <a:t> </a:t>
            </a:r>
            <a:r>
              <a:rPr lang="en-US" sz="2800" dirty="0" err="1" smtClean="0"/>
              <a:t>tradisional</a:t>
            </a:r>
            <a:r>
              <a:rPr lang="en-US" sz="2800" dirty="0" smtClean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moral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tangga</a:t>
            </a:r>
            <a:r>
              <a:rPr lang="en-US" sz="2800" dirty="0" smtClean="0"/>
              <a:t>, </a:t>
            </a:r>
            <a:r>
              <a:rPr lang="en-US" sz="2800" dirty="0" err="1" smtClean="0"/>
              <a:t>perkawinan</a:t>
            </a:r>
            <a:r>
              <a:rPr lang="en-US" sz="2800" dirty="0" smtClean="0"/>
              <a:t>, </a:t>
            </a:r>
            <a:r>
              <a:rPr lang="en-US" sz="2800" dirty="0" err="1" smtClean="0"/>
              <a:t>pemberantasan</a:t>
            </a:r>
            <a:r>
              <a:rPr lang="en-US" sz="2800" dirty="0" smtClean="0"/>
              <a:t> </a:t>
            </a:r>
            <a:r>
              <a:rPr lang="en-US" sz="2800" dirty="0" err="1" smtClean="0"/>
              <a:t>kejahatan</a:t>
            </a:r>
            <a:r>
              <a:rPr lang="en-US" sz="2800" dirty="0" smtClean="0"/>
              <a:t>, </a:t>
            </a:r>
            <a:r>
              <a:rPr lang="en-US" sz="2800" dirty="0" err="1" smtClean="0"/>
              <a:t>perjuangan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Jawa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sastra</a:t>
            </a:r>
            <a:r>
              <a:rPr lang="en-US" sz="2800" dirty="0" smtClean="0"/>
              <a:t> </a:t>
            </a:r>
            <a:r>
              <a:rPr lang="en-US" sz="2800" dirty="0" err="1" smtClean="0"/>
              <a:t>Jawa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Indonesia 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perkembangannya</a:t>
            </a:r>
            <a:r>
              <a:rPr lang="en-US" sz="2800" dirty="0" smtClean="0"/>
              <a:t> </a:t>
            </a:r>
            <a:r>
              <a:rPr lang="en-US" sz="2800" dirty="0" err="1" smtClean="0"/>
              <a:t>didominasi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tema</a:t>
            </a:r>
            <a:r>
              <a:rPr lang="en-US" sz="2800" dirty="0" smtClean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perkawinan</a:t>
            </a:r>
            <a:r>
              <a:rPr lang="en-US" sz="2800" dirty="0" smtClean="0"/>
              <a:t>. </a:t>
            </a:r>
            <a:r>
              <a:rPr lang="en-US" sz="2800" dirty="0" err="1" smtClean="0"/>
              <a:t>Hadirnya</a:t>
            </a:r>
            <a:r>
              <a:rPr lang="en-US" sz="2800" dirty="0" smtClean="0"/>
              <a:t> </a:t>
            </a:r>
            <a:r>
              <a:rPr lang="en-US" sz="2800" dirty="0" err="1" smtClean="0"/>
              <a:t>Azab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Sengsara</a:t>
            </a:r>
            <a:r>
              <a:rPr lang="en-US" sz="2800" dirty="0" smtClean="0"/>
              <a:t> (</a:t>
            </a:r>
            <a:r>
              <a:rPr lang="en-US" sz="2800" dirty="0" err="1" smtClean="0"/>
              <a:t>Merari</a:t>
            </a:r>
            <a:r>
              <a:rPr lang="en-US" sz="2800" dirty="0" smtClean="0"/>
              <a:t> </a:t>
            </a:r>
            <a:r>
              <a:rPr lang="en-US" sz="2800" dirty="0" err="1" smtClean="0"/>
              <a:t>Siregar</a:t>
            </a:r>
            <a:r>
              <a:rPr lang="en-US" sz="2800" dirty="0" smtClean="0"/>
              <a:t>, 1921), </a:t>
            </a:r>
            <a:r>
              <a:rPr lang="en-US" sz="2800" dirty="0" err="1" smtClean="0"/>
              <a:t>Sti</a:t>
            </a:r>
            <a:r>
              <a:rPr lang="en-US" sz="2800" dirty="0" smtClean="0"/>
              <a:t> </a:t>
            </a:r>
            <a:r>
              <a:rPr lang="en-US" sz="2800" dirty="0" err="1" smtClean="0"/>
              <a:t>Nurbaya</a:t>
            </a:r>
            <a:r>
              <a:rPr lang="en-US" sz="2800" dirty="0" smtClean="0"/>
              <a:t> (</a:t>
            </a:r>
            <a:r>
              <a:rPr lang="en-US" sz="2800" dirty="0" err="1" smtClean="0"/>
              <a:t>Marah</a:t>
            </a:r>
            <a:r>
              <a:rPr lang="en-US" sz="2800" dirty="0" smtClean="0"/>
              <a:t> </a:t>
            </a:r>
            <a:r>
              <a:rPr lang="en-US" sz="2800" dirty="0" err="1" smtClean="0"/>
              <a:t>Rusli</a:t>
            </a:r>
            <a:r>
              <a:rPr lang="en-US" sz="2800" dirty="0" smtClean="0"/>
              <a:t>, 1922), </a:t>
            </a:r>
            <a:r>
              <a:rPr lang="en-US" sz="2800" dirty="0" err="1" smtClean="0"/>
              <a:t>dan</a:t>
            </a:r>
            <a:r>
              <a:rPr lang="en-US" sz="2800" dirty="0" smtClean="0"/>
              <a:t> Salah </a:t>
            </a:r>
            <a:r>
              <a:rPr lang="en-US" sz="2800" dirty="0" err="1" smtClean="0"/>
              <a:t>Asuhan</a:t>
            </a:r>
            <a:r>
              <a:rPr lang="en-US" sz="2800" dirty="0" smtClean="0"/>
              <a:t> (</a:t>
            </a:r>
            <a:r>
              <a:rPr lang="en-US" sz="2800" dirty="0" err="1" smtClean="0"/>
              <a:t>abdul</a:t>
            </a:r>
            <a:r>
              <a:rPr lang="en-US" sz="2800" dirty="0" smtClean="0"/>
              <a:t> </a:t>
            </a:r>
            <a:r>
              <a:rPr lang="en-US" sz="2800" dirty="0" err="1" smtClean="0"/>
              <a:t>Muis</a:t>
            </a:r>
            <a:r>
              <a:rPr lang="en-US" sz="2800" dirty="0" smtClean="0"/>
              <a:t>, 1928), </a:t>
            </a:r>
            <a:r>
              <a:rPr lang="en-US" sz="2800" dirty="0" err="1" smtClean="0"/>
              <a:t>ketiganya</a:t>
            </a:r>
            <a:r>
              <a:rPr lang="en-US" sz="2800" dirty="0" smtClean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perkawinan</a:t>
            </a:r>
            <a:r>
              <a:rPr lang="en-US" sz="2800" dirty="0" smtClean="0"/>
              <a:t>. 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8382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Novel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Jawa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380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sastra</a:t>
            </a:r>
            <a:r>
              <a:rPr lang="en-US" sz="2800" dirty="0" smtClean="0"/>
              <a:t> </a:t>
            </a:r>
            <a:r>
              <a:rPr lang="en-US" sz="2800" dirty="0" err="1" smtClean="0"/>
              <a:t>Jawa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terbit</a:t>
            </a:r>
            <a:r>
              <a:rPr lang="en-US" sz="2800" dirty="0" smtClean="0"/>
              <a:t>:</a:t>
            </a:r>
          </a:p>
          <a:p>
            <a:pPr>
              <a:buFontTx/>
              <a:buChar char="-"/>
            </a:pPr>
            <a:r>
              <a:rPr lang="en-US" sz="2800" dirty="0" err="1" smtClean="0"/>
              <a:t>Swarganing</a:t>
            </a:r>
            <a:r>
              <a:rPr lang="en-US" sz="2800" dirty="0" smtClean="0"/>
              <a:t> Budi </a:t>
            </a:r>
            <a:r>
              <a:rPr lang="en-US" sz="2800" dirty="0" err="1" smtClean="0"/>
              <a:t>Ayu</a:t>
            </a:r>
            <a:r>
              <a:rPr lang="en-US" sz="2800" dirty="0" smtClean="0"/>
              <a:t> (M. </a:t>
            </a:r>
            <a:r>
              <a:rPr lang="en-US" sz="2800" dirty="0" err="1" smtClean="0"/>
              <a:t>Ardjasapoetra</a:t>
            </a:r>
            <a:r>
              <a:rPr lang="en-US" sz="2800" dirty="0" smtClean="0"/>
              <a:t>, 1923),</a:t>
            </a:r>
          </a:p>
          <a:p>
            <a:pPr>
              <a:buFontTx/>
              <a:buChar char="-"/>
            </a:pPr>
            <a:r>
              <a:rPr lang="en-US" sz="2800" dirty="0" err="1" smtClean="0"/>
              <a:t>Jejodhohan</a:t>
            </a:r>
            <a:r>
              <a:rPr lang="en-US" sz="2800" dirty="0" smtClean="0"/>
              <a:t> </a:t>
            </a:r>
            <a:r>
              <a:rPr lang="en-US" sz="2800" dirty="0" err="1" smtClean="0"/>
              <a:t>ingkang</a:t>
            </a:r>
            <a:r>
              <a:rPr lang="en-US" sz="2800" dirty="0" smtClean="0"/>
              <a:t> </a:t>
            </a:r>
            <a:r>
              <a:rPr lang="en-US" sz="2800" dirty="0" err="1" smtClean="0"/>
              <a:t>Siyal</a:t>
            </a:r>
            <a:r>
              <a:rPr lang="en-US" sz="2800" dirty="0" smtClean="0"/>
              <a:t> (</a:t>
            </a:r>
            <a:r>
              <a:rPr lang="en-US" sz="2800" dirty="0" err="1" smtClean="0"/>
              <a:t>Asmawinangoen</a:t>
            </a:r>
            <a:r>
              <a:rPr lang="en-US" sz="2800" dirty="0" smtClean="0"/>
              <a:t>, 1926)</a:t>
            </a:r>
          </a:p>
          <a:p>
            <a:pPr>
              <a:buFontTx/>
              <a:buChar char="-"/>
            </a:pPr>
            <a:r>
              <a:rPr lang="en-US" sz="2800" dirty="0" err="1" smtClean="0"/>
              <a:t>Wisaning</a:t>
            </a:r>
            <a:r>
              <a:rPr lang="en-US" sz="2800" dirty="0" smtClean="0"/>
              <a:t> </a:t>
            </a:r>
            <a:r>
              <a:rPr lang="en-US" sz="2800" dirty="0" err="1" smtClean="0"/>
              <a:t>Agesang</a:t>
            </a:r>
            <a:r>
              <a:rPr lang="en-US" sz="2800" dirty="0" smtClean="0"/>
              <a:t> (</a:t>
            </a:r>
            <a:r>
              <a:rPr lang="en-US" sz="2800" dirty="0" err="1" smtClean="0"/>
              <a:t>Soeradi</a:t>
            </a:r>
            <a:r>
              <a:rPr lang="en-US" sz="2800" dirty="0" smtClean="0"/>
              <a:t> </a:t>
            </a:r>
            <a:r>
              <a:rPr lang="en-US" sz="2800" dirty="0" err="1" smtClean="0"/>
              <a:t>Wirjaharsana</a:t>
            </a:r>
            <a:r>
              <a:rPr lang="en-US" sz="2800" dirty="0" smtClean="0"/>
              <a:t>, 1928).</a:t>
            </a:r>
          </a:p>
          <a:p>
            <a:pPr>
              <a:buFontTx/>
              <a:buChar char="-"/>
            </a:pPr>
            <a:endParaRPr lang="en-US" sz="200" dirty="0" smtClean="0"/>
          </a:p>
          <a:p>
            <a:r>
              <a:rPr lang="en-US" sz="2800" dirty="0" err="1" smtClean="0"/>
              <a:t>Tema</a:t>
            </a:r>
            <a:r>
              <a:rPr lang="en-US" sz="2800" dirty="0" smtClean="0"/>
              <a:t> </a:t>
            </a:r>
            <a:r>
              <a:rPr lang="en-US" sz="2800" dirty="0" err="1" smtClean="0"/>
              <a:t>perkawinan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diabstraksikan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kawin</a:t>
            </a:r>
            <a:r>
              <a:rPr lang="en-US" sz="2800" dirty="0" smtClean="0"/>
              <a:t> </a:t>
            </a:r>
            <a:r>
              <a:rPr lang="en-US" sz="2800" dirty="0" err="1" smtClean="0"/>
              <a:t>paksa</a:t>
            </a:r>
            <a:r>
              <a:rPr lang="en-US" sz="2800" dirty="0" smtClean="0"/>
              <a:t>, </a:t>
            </a:r>
            <a:r>
              <a:rPr lang="en-US" sz="2800" dirty="0" err="1" smtClean="0"/>
              <a:t>keretakan</a:t>
            </a:r>
            <a:r>
              <a:rPr lang="en-US" sz="2800" dirty="0" smtClean="0"/>
              <a:t> . 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suami</a:t>
            </a:r>
            <a:r>
              <a:rPr lang="en-US" sz="2800" dirty="0" smtClean="0"/>
              <a:t> </a:t>
            </a:r>
            <a:r>
              <a:rPr lang="en-US" sz="2800" dirty="0" err="1" smtClean="0"/>
              <a:t>isteri</a:t>
            </a:r>
            <a:r>
              <a:rPr lang="en-US" sz="2800" dirty="0" smtClean="0"/>
              <a:t>, </a:t>
            </a:r>
            <a:r>
              <a:rPr lang="en-US" sz="2800" dirty="0" err="1" smtClean="0"/>
              <a:t>cinta</a:t>
            </a:r>
            <a:r>
              <a:rPr lang="en-US" sz="2800" dirty="0" smtClean="0"/>
              <a:t> </a:t>
            </a:r>
            <a:r>
              <a:rPr lang="en-US" sz="2800" dirty="0" err="1" smtClean="0"/>
              <a:t>tak</a:t>
            </a:r>
            <a:r>
              <a:rPr lang="en-US" sz="2800" dirty="0" smtClean="0"/>
              <a:t>            </a:t>
            </a:r>
            <a:r>
              <a:rPr lang="en-US" sz="2800" dirty="0" err="1" smtClean="0"/>
              <a:t>terbalas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kisah-kisah</a:t>
            </a:r>
            <a:r>
              <a:rPr lang="en-US" sz="2800" dirty="0" smtClean="0"/>
              <a:t> </a:t>
            </a:r>
            <a:r>
              <a:rPr lang="en-US" sz="2800" dirty="0" err="1" smtClean="0"/>
              <a:t>percintaan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perkawinan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novel </a:t>
            </a:r>
            <a:r>
              <a:rPr lang="en-US" sz="2800" dirty="0" err="1" smtClean="0"/>
              <a:t>bertema</a:t>
            </a:r>
            <a:r>
              <a:rPr lang="en-US" sz="2800" dirty="0" smtClean="0"/>
              <a:t> </a:t>
            </a:r>
            <a:r>
              <a:rPr lang="en-US" sz="2800" dirty="0" err="1" smtClean="0"/>
              <a:t>perjuangan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(</a:t>
            </a:r>
            <a:r>
              <a:rPr lang="en-US" sz="2800" dirty="0" err="1" smtClean="0"/>
              <a:t>laku</a:t>
            </a:r>
            <a:r>
              <a:rPr lang="en-US" sz="2800" dirty="0" smtClean="0"/>
              <a:t>),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 smtClean="0"/>
              <a:t>kerajaan</a:t>
            </a:r>
            <a:r>
              <a:rPr lang="en-US" sz="2800" dirty="0" smtClean="0"/>
              <a:t>, </a:t>
            </a:r>
            <a:r>
              <a:rPr lang="en-US" sz="2800" dirty="0" err="1" smtClean="0"/>
              <a:t>pandangan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Jawa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eling</a:t>
            </a:r>
            <a:r>
              <a:rPr lang="en-US" sz="2800" dirty="0" smtClean="0"/>
              <a:t>, </a:t>
            </a:r>
            <a:r>
              <a:rPr lang="en-US" sz="2800" dirty="0" err="1" smtClean="0"/>
              <a:t>aja</a:t>
            </a:r>
            <a:r>
              <a:rPr lang="en-US" sz="2800" dirty="0" smtClean="0"/>
              <a:t> </a:t>
            </a:r>
            <a:r>
              <a:rPr lang="en-US" sz="2800" dirty="0" err="1" smtClean="0"/>
              <a:t>nganggsa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pandangan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ma-lima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jumlahnya</a:t>
            </a:r>
            <a:r>
              <a:rPr lang="en-US" sz="2800" dirty="0" smtClean="0"/>
              <a:t>.               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5458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609</TotalTime>
  <Words>1116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PROSA JAWA MODERN</vt:lpstr>
      <vt:lpstr>Jenis Karya Sastra</vt:lpstr>
      <vt:lpstr>A.Teks Prosa</vt:lpstr>
      <vt:lpstr>PowerPoint Presentation</vt:lpstr>
      <vt:lpstr>PowerPoint Presentation</vt:lpstr>
      <vt:lpstr>PowerPoint Presentation</vt:lpstr>
      <vt:lpstr>PowerPoint Presentation</vt:lpstr>
      <vt:lpstr>Perkembangan Tema Novel Jawa</vt:lpstr>
      <vt:lpstr>PowerPoint Presentation</vt:lpstr>
      <vt:lpstr>Karya Sastra Prosa dalam Masa Jepang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PROSA JAWA MODERN</dc:title>
  <dc:creator>ismail - [2010]</dc:creator>
  <cp:lastModifiedBy>ismail - [2010]</cp:lastModifiedBy>
  <cp:revision>26</cp:revision>
  <dcterms:created xsi:type="dcterms:W3CDTF">2014-09-29T15:15:24Z</dcterms:created>
  <dcterms:modified xsi:type="dcterms:W3CDTF">2014-10-06T14:53:55Z</dcterms:modified>
</cp:coreProperties>
</file>