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94" r:id="rId2"/>
    <p:sldMasterId id="2147483718" r:id="rId3"/>
    <p:sldMasterId id="2147483730" r:id="rId4"/>
    <p:sldMasterId id="2147483742" r:id="rId5"/>
  </p:sldMasterIdLst>
  <p:notesMasterIdLst>
    <p:notesMasterId r:id="rId47"/>
  </p:notesMasterIdLst>
  <p:handoutMasterIdLst>
    <p:handoutMasterId r:id="rId48"/>
  </p:handoutMasterIdLst>
  <p:sldIdLst>
    <p:sldId id="256" r:id="rId6"/>
    <p:sldId id="331" r:id="rId7"/>
    <p:sldId id="332" r:id="rId8"/>
    <p:sldId id="333" r:id="rId9"/>
    <p:sldId id="334" r:id="rId10"/>
    <p:sldId id="336" r:id="rId11"/>
    <p:sldId id="338" r:id="rId12"/>
    <p:sldId id="339" r:id="rId13"/>
    <p:sldId id="340" r:id="rId14"/>
    <p:sldId id="342" r:id="rId15"/>
    <p:sldId id="343" r:id="rId16"/>
    <p:sldId id="341" r:id="rId17"/>
    <p:sldId id="344" r:id="rId18"/>
    <p:sldId id="345" r:id="rId19"/>
    <p:sldId id="346" r:id="rId20"/>
    <p:sldId id="347" r:id="rId21"/>
    <p:sldId id="348" r:id="rId22"/>
    <p:sldId id="351" r:id="rId23"/>
    <p:sldId id="349" r:id="rId24"/>
    <p:sldId id="352" r:id="rId25"/>
    <p:sldId id="353" r:id="rId26"/>
    <p:sldId id="350" r:id="rId27"/>
    <p:sldId id="354" r:id="rId28"/>
    <p:sldId id="355" r:id="rId29"/>
    <p:sldId id="356" r:id="rId30"/>
    <p:sldId id="357" r:id="rId31"/>
    <p:sldId id="358" r:id="rId32"/>
    <p:sldId id="359" r:id="rId33"/>
    <p:sldId id="363" r:id="rId34"/>
    <p:sldId id="362" r:id="rId35"/>
    <p:sldId id="365" r:id="rId36"/>
    <p:sldId id="364" r:id="rId37"/>
    <p:sldId id="366" r:id="rId38"/>
    <p:sldId id="367" r:id="rId39"/>
    <p:sldId id="368" r:id="rId40"/>
    <p:sldId id="372" r:id="rId41"/>
    <p:sldId id="373" r:id="rId42"/>
    <p:sldId id="374" r:id="rId43"/>
    <p:sldId id="376" r:id="rId44"/>
    <p:sldId id="375" r:id="rId45"/>
    <p:sldId id="377" r:id="rId46"/>
  </p:sldIdLst>
  <p:sldSz cx="9144000" cy="6858000" type="screen4x3"/>
  <p:notesSz cx="6858000" cy="9144000"/>
  <p:custDataLst>
    <p:tags r:id="rId4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366FF"/>
    <a:srgbClr val="284C6A"/>
    <a:srgbClr val="005DA2"/>
    <a:srgbClr val="FFFF66"/>
    <a:srgbClr val="FFCC00"/>
    <a:srgbClr val="00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0" autoAdjust="0"/>
    <p:restoredTop sz="94600" autoAdjust="0"/>
  </p:normalViewPr>
  <p:slideViewPr>
    <p:cSldViewPr>
      <p:cViewPr varScale="1">
        <p:scale>
          <a:sx n="69" d="100"/>
          <a:sy n="69" d="100"/>
        </p:scale>
        <p:origin x="-139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fld id="{4B973B6C-1738-40D3-A8D1-555DC918170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1492584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fld id="{D8D0DCBF-BD30-4F99-A5DE-D75FBE6B2D3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9852224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宋体" charset="-122"/>
        <a:ea typeface="宋体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宋体" charset="-122"/>
        <a:ea typeface="宋体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宋体" charset="-122"/>
        <a:ea typeface="宋体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宋体" charset="-122"/>
        <a:ea typeface="宋体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宋体" charset="-122"/>
        <a:ea typeface="宋体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0DCBF-BD30-4F99-A5DE-D75FBE6B2D39}" type="slidenum">
              <a:rPr lang="zh-CN" altLang="en-US" smtClean="0"/>
              <a:pPr/>
              <a:t>1</a:t>
            </a:fld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7700" y="1447800"/>
            <a:ext cx="7848600" cy="1295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048000"/>
            <a:ext cx="8077200" cy="6350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Trebuchet MS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Trebuchet MS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Trebuchet MS" pitchFamily="34" charset="0"/>
              </a:defRPr>
            </a:lvl1pPr>
          </a:lstStyle>
          <a:p>
            <a:fld id="{7FBAC2CE-51FB-4A5C-B994-7FD6F2B495C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CF0C4-6003-4B9B-BC71-6281F3C7F4CE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2019300" cy="5715000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5905500" cy="5715000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ECDBC0-BA55-4390-9ADB-314101AFEDBE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167673" y="2575408"/>
            <a:ext cx="3516640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51418" y="189622"/>
            <a:ext cx="387923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2463242" y="4664179"/>
            <a:ext cx="6677183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8575623" y="6542"/>
            <a:ext cx="509347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17524" y="3007512"/>
            <a:ext cx="9141714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17524" y="3324747"/>
            <a:ext cx="9141714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140" y="854146"/>
            <a:ext cx="1411106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286241" y="4544219"/>
            <a:ext cx="1404951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876300" y="5011047"/>
            <a:ext cx="1122760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16478" y="4350236"/>
            <a:ext cx="1272587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183502" y="4572471"/>
            <a:ext cx="1387874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8344344" y="2895976"/>
            <a:ext cx="772642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3031996" y="5351894"/>
            <a:ext cx="261938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1175" y="3533670"/>
            <a:ext cx="9104588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899456" y="2684219"/>
            <a:ext cx="1616019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6875516" y="4138361"/>
            <a:ext cx="2267293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8520313" y="2338535"/>
            <a:ext cx="362814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0966" y="165020"/>
            <a:ext cx="7020314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7497" y="2476917"/>
            <a:ext cx="5187252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5642-23E1-4EB6-A25B-32434926EFE0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485900"/>
            <a:ext cx="6858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10" y="4454034"/>
            <a:ext cx="6858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5480-B67A-49D7-9634-86A869662A60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6429" y="1485900"/>
            <a:ext cx="336042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877" y="1485900"/>
            <a:ext cx="336042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819-18C6-4434-A831-E616AD0D5C7F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429" y="1376018"/>
            <a:ext cx="336042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6429" y="2144114"/>
            <a:ext cx="336042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2877" y="1376018"/>
            <a:ext cx="336042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2877" y="2144114"/>
            <a:ext cx="336042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6AC42-10F7-4F0E-9B03-35554DD36786}" type="slidenum">
              <a:rPr lang="zh-CN" altLang="en-US" smtClean="0"/>
              <a:pPr/>
              <a:t>‹#›</a:t>
            </a:fld>
            <a:endParaRPr lang="en-US" altLang="zh-CN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6482633" y="3888585"/>
            <a:ext cx="159761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5085159" y="4191000"/>
            <a:ext cx="405747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94" y="4572001"/>
            <a:ext cx="8561457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7299178" y="958654"/>
            <a:ext cx="1050614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8171259" y="1248597"/>
            <a:ext cx="941097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6815590" y="2736977"/>
            <a:ext cx="679655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7885509" y="2438401"/>
            <a:ext cx="1113762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5991045" y="2988646"/>
            <a:ext cx="1829681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1" y="5181601"/>
            <a:ext cx="8372756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6893653" y="4800600"/>
            <a:ext cx="2249156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191" y="3799402"/>
            <a:ext cx="3289808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276934" y="506292"/>
            <a:ext cx="669674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8675798" y="452755"/>
            <a:ext cx="408172" cy="350313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17578" y="3048994"/>
            <a:ext cx="291131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6178" y="828877"/>
            <a:ext cx="4543914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DBC2-A1A3-4F8C-B8C8-343C21393A4E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F1FF5-87A9-4B2C-B00B-00D806B0AEBD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188720"/>
            <a:ext cx="233172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20" y="457200"/>
            <a:ext cx="500634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3474720"/>
            <a:ext cx="233172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F64D-5675-4001-B45B-BFACE4675CEC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FA5642-23E1-4EB6-A25B-32434926EFE0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188720"/>
            <a:ext cx="233172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60420" y="457200"/>
            <a:ext cx="500634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3474720"/>
            <a:ext cx="233172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B05F-A8C9-4978-9059-0F3F5322D5C0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F0C4-6003-4B9B-BC71-6281F3C7F4CE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92667"/>
            <a:ext cx="1971675" cy="55795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592667"/>
            <a:ext cx="5800725" cy="55795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DBC0-BA55-4390-9ADB-314101AFEDBE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endParaRPr lang="en-US" altLang="zh-C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 altLang="zh-CN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FBAC2CE-51FB-4A5C-B994-7FD6F2B495C5}" type="slidenum">
              <a:rPr lang="zh-CN" altLang="en-US" smtClean="0"/>
              <a:pPr/>
              <a:t>‹#›</a:t>
            </a:fld>
            <a:endParaRPr lang="en-US" altLang="zh-CN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5642-23E1-4EB6-A25B-32434926EFE0}" type="slidenum">
              <a:rPr lang="zh-CN" altLang="en-US" smtClean="0"/>
              <a:pPr/>
              <a:t>‹#›</a:t>
            </a:fld>
            <a:endParaRPr lang="en-US" altLang="zh-CN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D4145480-B67A-49D7-9634-86A869662A60}" type="slidenum">
              <a:rPr lang="zh-CN" altLang="en-US" smtClean="0"/>
              <a:pPr/>
              <a:t>‹#›</a:t>
            </a:fld>
            <a:endParaRPr lang="en-US" altLang="zh-CN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819-18C6-4434-A831-E616AD0D5C7F}" type="slidenum">
              <a:rPr lang="zh-CN" altLang="en-US" smtClean="0"/>
              <a:pPr/>
              <a:t>‹#›</a:t>
            </a:fld>
            <a:endParaRPr lang="en-US" altLang="zh-C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6AC42-10F7-4F0E-9B03-35554DD36786}" type="slidenum">
              <a:rPr lang="zh-CN" altLang="en-US" smtClean="0"/>
              <a:pPr/>
              <a:t>‹#›</a:t>
            </a:fld>
            <a:endParaRPr lang="en-US" altLang="zh-C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DBC2-A1A3-4F8C-B8C8-343C21393A4E}" type="slidenum">
              <a:rPr lang="zh-CN" altLang="en-US" smtClean="0"/>
              <a:pPr/>
              <a:t>‹#›</a:t>
            </a:fld>
            <a:endParaRPr lang="en-US" altLang="zh-CN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F1FF5-87A9-4B2C-B00B-00D806B0AEBD}" type="slidenum">
              <a:rPr lang="zh-CN" altLang="en-US" smtClean="0"/>
              <a:pPr/>
              <a:t>‹#›</a:t>
            </a:fld>
            <a:endParaRPr lang="en-US" altLang="zh-CN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145480-B67A-49D7-9634-86A869662A60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F64D-5675-4001-B45B-BFACE4675CEC}" type="slidenum">
              <a:rPr lang="zh-CN" altLang="en-US" smtClean="0"/>
              <a:pPr/>
              <a:t>‹#›</a:t>
            </a:fld>
            <a:endParaRPr lang="en-US" altLang="zh-CN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B05F-A8C9-4978-9059-0F3F5322D5C0}" type="slidenum">
              <a:rPr lang="zh-CN" altLang="en-US" smtClean="0"/>
              <a:pPr/>
              <a:t>‹#›</a:t>
            </a:fld>
            <a:endParaRPr lang="en-US" altLang="zh-CN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F0C4-6003-4B9B-BC71-6281F3C7F4CE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DBC0-BA55-4390-9ADB-314101AFEDBE}" type="slidenum">
              <a:rPr lang="zh-CN" altLang="en-US" smtClean="0"/>
              <a:pPr/>
              <a:t>‹#›</a:t>
            </a:fld>
            <a:endParaRPr lang="en-US" altLang="zh-CN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C2CE-51FB-4A5C-B994-7FD6F2B495C5}" type="slidenum">
              <a:rPr lang="zh-CN" altLang="en-US" smtClean="0"/>
              <a:pPr/>
              <a:t>‹#›</a:t>
            </a:fld>
            <a:endParaRPr lang="en-US" altLang="zh-C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5642-23E1-4EB6-A25B-32434926EFE0}" type="slidenum">
              <a:rPr lang="zh-CN" altLang="en-US" smtClean="0"/>
              <a:pPr/>
              <a:t>‹#›</a:t>
            </a:fld>
            <a:endParaRPr lang="en-US" altLang="zh-C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5480-B67A-49D7-9634-86A869662A60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819-18C6-4434-A831-E616AD0D5C7F}" type="slidenum">
              <a:rPr lang="zh-CN" altLang="en-US" smtClean="0"/>
              <a:pPr/>
              <a:t>‹#›</a:t>
            </a:fld>
            <a:endParaRPr lang="en-US" altLang="zh-C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6AC42-10F7-4F0E-9B03-35554DD36786}" type="slidenum">
              <a:rPr lang="zh-CN" altLang="en-US" smtClean="0"/>
              <a:pPr/>
              <a:t>‹#›</a:t>
            </a:fld>
            <a:endParaRPr lang="en-US" altLang="zh-CN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DBC2-A1A3-4F8C-B8C8-343C21393A4E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3962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962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99F819-18C6-4434-A831-E616AD0D5C7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F1FF5-87A9-4B2C-B00B-00D806B0AEBD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F64D-5675-4001-B45B-BFACE4675CEC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BB05F-A8C9-4978-9059-0F3F5322D5C0}" type="slidenum">
              <a:rPr lang="zh-CN" altLang="en-US" smtClean="0"/>
              <a:pPr/>
              <a:t>‹#›</a:t>
            </a:fld>
            <a:endParaRPr lang="en-US" altLang="zh-C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F0C4-6003-4B9B-BC71-6281F3C7F4CE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DBC0-BA55-4390-9ADB-314101AFEDBE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C2CE-51FB-4A5C-B994-7FD6F2B495C5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A5642-23E1-4EB6-A25B-32434926EFE0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5480-B67A-49D7-9634-86A869662A60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819-18C6-4434-A831-E616AD0D5C7F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6AC42-10F7-4F0E-9B03-35554DD36786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6AC42-10F7-4F0E-9B03-35554DD36786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DBC2-A1A3-4F8C-B8C8-343C21393A4E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F1FF5-87A9-4B2C-B00B-00D806B0AEBD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F64D-5675-4001-B45B-BFACE4675CEC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5ABB05F-A8C9-4978-9059-0F3F5322D5C0}" type="slidenum">
              <a:rPr lang="zh-CN" altLang="en-US" smtClean="0"/>
              <a:pPr/>
              <a:t>‹#›</a:t>
            </a:fld>
            <a:endParaRPr lang="en-US" altLang="zh-C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F0C4-6003-4B9B-BC71-6281F3C7F4CE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DBC0-BA55-4390-9ADB-314101AFEDBE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6CDBC2-A1A3-4F8C-B8C8-343C21393A4E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F1FF5-87A9-4B2C-B00B-00D806B0AEBD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7F64D-5675-4001-B45B-BFACE4675CEC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ABB05F-A8C9-4978-9059-0F3F5322D5C0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077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第二级项目符号文本</a:t>
            </a:r>
          </a:p>
          <a:p>
            <a:pPr lvl="2"/>
            <a:r>
              <a:rPr lang="zh-CN" altLang="en-US" smtClean="0"/>
              <a:t>第三级项目符号文本</a:t>
            </a:r>
          </a:p>
          <a:p>
            <a:pPr lvl="3"/>
            <a:r>
              <a:rPr lang="zh-CN" altLang="en-US" smtClean="0"/>
              <a:t> 第四级项目符号文本</a:t>
            </a:r>
          </a:p>
          <a:p>
            <a:pPr lvl="4"/>
            <a:r>
              <a:rPr lang="zh-CN" altLang="en-US" smtClean="0"/>
              <a:t>第五级项目符号文本</a:t>
            </a:r>
          </a:p>
          <a:p>
            <a:pPr lvl="1"/>
            <a:endParaRPr lang="zh-CN" altLang="en-US" smtClean="0"/>
          </a:p>
          <a:p>
            <a:pPr lvl="2"/>
            <a:endParaRPr lang="zh-CN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077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/>
            </a:lvl1pPr>
          </a:lstStyle>
          <a:p>
            <a:endParaRPr lang="en-US" altLang="zh-CN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/>
            </a:lvl1pPr>
          </a:lstStyle>
          <a:p>
            <a:endParaRPr lang="en-US" altLang="zh-CN"/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/>
            </a:lvl1pPr>
          </a:lstStyle>
          <a:p>
            <a:fld id="{7AEFD89C-9377-4236-9A8F-2C32D4F445F0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宋体" charset="-122"/>
          <a:ea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宋体" charset="-122"/>
          <a:ea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宋体" charset="-122"/>
          <a:ea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宋体" charset="-122"/>
          <a:ea typeface="宋体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宋体" charset="-122"/>
          <a:ea typeface="宋体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宋体" charset="-122"/>
          <a:ea typeface="宋体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宋体" charset="-122"/>
          <a:ea typeface="宋体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宋体" charset="-122"/>
          <a:ea typeface="宋体" charset="-122"/>
        </a:defRPr>
      </a:lvl9pPr>
    </p:titleStyle>
    <p:bodyStyle>
      <a:lvl1pPr marL="342900" indent="-34290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chemeClr val="bg2"/>
        </a:buClr>
        <a:buChar char="•"/>
        <a:defRPr sz="3200">
          <a:solidFill>
            <a:srgbClr val="284C6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rebuchet MS" pitchFamily="34" charset="0"/>
        <a:buChar char="−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rebuchet MS" pitchFamily="34" charset="0"/>
        <a:buChar char="−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6571059" y="5521528"/>
            <a:ext cx="257157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1" y="5652179"/>
            <a:ext cx="8561363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0311" y="5865036"/>
            <a:ext cx="8561363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8735766" y="947577"/>
            <a:ext cx="319984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481696" y="6212029"/>
            <a:ext cx="656603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1831" y="2873890"/>
            <a:ext cx="447921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04629" y="-13010"/>
            <a:ext cx="1037180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515890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8357436" y="105148"/>
            <a:ext cx="506303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8086999" y="2958793"/>
            <a:ext cx="77118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78910"/>
            <a:ext cx="6850298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429" y="1485901"/>
            <a:ext cx="6851142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809" y="6601968"/>
            <a:ext cx="5233845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none" baseline="0">
                <a:solidFill>
                  <a:schemeClr val="tx1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AEFD89C-9377-4236-9A8F-2C32D4F445F0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AEFD89C-9377-4236-9A8F-2C32D4F445F0}" type="slidenum">
              <a:rPr lang="zh-CN" altLang="en-US" smtClean="0"/>
              <a:pPr/>
              <a:t>‹#›</a:t>
            </a:fld>
            <a:endParaRPr lang="en-US" altLang="zh-CN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AEFD89C-9377-4236-9A8F-2C32D4F445F0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AEFD89C-9377-4236-9A8F-2C32D4F445F0}" type="slidenum">
              <a:rPr lang="zh-CN" altLang="en-US" smtClean="0"/>
              <a:pPr/>
              <a:t>‹#›</a:t>
            </a:fld>
            <a:endParaRPr lang="en-US" altLang="zh-CN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CN" sz="6600" b="1" dirty="0" smtClean="0">
                <a:latin typeface="Aharoni" pitchFamily="2" charset="-79"/>
                <a:cs typeface="Aharoni" pitchFamily="2" charset="-79"/>
              </a:rPr>
              <a:t>FO</a:t>
            </a:r>
            <a:r>
              <a:rPr lang="id-ID" altLang="zh-CN" sz="6600" b="1" dirty="0" smtClean="0">
                <a:latin typeface="Aharoni" pitchFamily="2" charset="-79"/>
                <a:cs typeface="Aharoni" pitchFamily="2" charset="-79"/>
              </a:rPr>
              <a:t>L</a:t>
            </a:r>
            <a:r>
              <a:rPr lang="en-US" altLang="zh-CN" sz="6600" b="1" dirty="0" smtClean="0">
                <a:latin typeface="Aharoni" pitchFamily="2" charset="-79"/>
                <a:cs typeface="Aharoni" pitchFamily="2" charset="-79"/>
              </a:rPr>
              <a:t>KLOR</a:t>
            </a:r>
            <a:endParaRPr lang="zh-CN" altLang="en-US" sz="6600" b="1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143504" y="6000768"/>
            <a:ext cx="3719482" cy="563562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id-ID" sz="1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Dra. Sri Harti Widyastuti, M.Hum</a:t>
            </a:r>
            <a:r>
              <a:rPr lang="id-ID" sz="1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r">
              <a:lnSpc>
                <a:spcPct val="100000"/>
              </a:lnSpc>
            </a:pPr>
            <a:r>
              <a:rPr lang="id-ID" sz="1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sriharti@uny.ac.id</a:t>
            </a:r>
            <a:endParaRPr lang="id-ID" sz="16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8" name="Picture 4" descr="C:\Users\User\Downloads\ag00334_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143248"/>
            <a:ext cx="962025" cy="8763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lus/>
    <p:sndAc>
      <p:stSnd>
        <p:snd r:embed="rId3" name="127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612068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Tujuan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inventarisasi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ada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2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macam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365125" lvl="1" indent="-365125">
              <a:buFont typeface="+mj-lt"/>
              <a:buAutoNum type="alphaLcPeriod"/>
            </a:pPr>
            <a:r>
              <a:rPr lang="en-US" sz="3200" dirty="0" err="1" smtClean="0"/>
              <a:t>Menghasilkan</a:t>
            </a:r>
            <a:r>
              <a:rPr lang="en-US" sz="3200" dirty="0" smtClean="0"/>
              <a:t> </a:t>
            </a:r>
            <a:r>
              <a:rPr lang="en-US" sz="3200" dirty="0" err="1" smtClean="0"/>
              <a:t>bibliografi</a:t>
            </a:r>
            <a:r>
              <a:rPr lang="en-US" sz="3200" dirty="0" smtClean="0"/>
              <a:t> </a:t>
            </a:r>
            <a:r>
              <a:rPr lang="en-US" sz="3200" dirty="0" err="1" smtClean="0"/>
              <a:t>biasa</a:t>
            </a:r>
            <a:r>
              <a:rPr lang="en-US" sz="3200" dirty="0" smtClean="0"/>
              <a:t>, </a:t>
            </a:r>
            <a:r>
              <a:rPr lang="en-US" sz="3200" dirty="0" err="1" smtClean="0"/>
              <a:t>yakni</a:t>
            </a:r>
            <a:r>
              <a:rPr lang="en-US" sz="3200" dirty="0" smtClean="0"/>
              <a:t> </a:t>
            </a:r>
            <a:r>
              <a:rPr lang="en-US" sz="3200" dirty="0" err="1" smtClean="0"/>
              <a:t>buku</a:t>
            </a:r>
            <a:r>
              <a:rPr lang="en-US" sz="3200" dirty="0" smtClean="0"/>
              <a:t> yang </a:t>
            </a:r>
            <a:r>
              <a:rPr lang="en-US" sz="3200" dirty="0" err="1" smtClean="0"/>
              <a:t>hanya</a:t>
            </a:r>
            <a:r>
              <a:rPr lang="en-US" sz="3200" dirty="0" smtClean="0"/>
              <a:t> </a:t>
            </a:r>
            <a:r>
              <a:rPr lang="en-US" sz="3200" dirty="0" err="1" smtClean="0"/>
              <a:t>memuat</a:t>
            </a:r>
            <a:r>
              <a:rPr lang="en-US" sz="3200" dirty="0" smtClean="0"/>
              <a:t> </a:t>
            </a:r>
            <a:r>
              <a:rPr lang="en-US" sz="3200" dirty="0" err="1" smtClean="0"/>
              <a:t>daftar</a:t>
            </a:r>
            <a:r>
              <a:rPr lang="en-US" sz="3200" dirty="0" smtClean="0"/>
              <a:t> </a:t>
            </a:r>
            <a:r>
              <a:rPr lang="en-US" sz="3200" dirty="0" err="1" smtClean="0"/>
              <a:t>judul-judul</a:t>
            </a:r>
            <a:r>
              <a:rPr lang="en-US" sz="3200" dirty="0" smtClean="0"/>
              <a:t> </a:t>
            </a:r>
            <a:r>
              <a:rPr lang="en-US" sz="3200" dirty="0" err="1" smtClean="0"/>
              <a:t>karangan</a:t>
            </a:r>
            <a:r>
              <a:rPr lang="en-US" sz="3200" dirty="0" smtClean="0"/>
              <a:t> </a:t>
            </a:r>
            <a:r>
              <a:rPr lang="en-US" sz="3200" dirty="0" err="1" smtClean="0"/>
              <a:t>mengenai</a:t>
            </a:r>
            <a:r>
              <a:rPr lang="en-US" sz="3200" dirty="0" smtClean="0"/>
              <a:t> </a:t>
            </a:r>
            <a:r>
              <a:rPr lang="en-US" sz="3200" dirty="0" err="1" smtClean="0"/>
              <a:t>folklor</a:t>
            </a:r>
            <a:r>
              <a:rPr lang="en-US" sz="3200" dirty="0" smtClean="0"/>
              <a:t>.</a:t>
            </a:r>
          </a:p>
          <a:p>
            <a:pPr marL="365125" lvl="1" indent="-365125">
              <a:buFont typeface="+mj-lt"/>
              <a:buAutoNum type="alphaLcPeriod"/>
            </a:pPr>
            <a:r>
              <a:rPr lang="en-US" sz="3200" dirty="0" err="1"/>
              <a:t>Menghasilkan</a:t>
            </a:r>
            <a:r>
              <a:rPr lang="en-US" sz="3200" dirty="0"/>
              <a:t> </a:t>
            </a:r>
            <a:r>
              <a:rPr lang="en-US" sz="3200" dirty="0" err="1" smtClean="0"/>
              <a:t>bibliografi</a:t>
            </a:r>
            <a:r>
              <a:rPr lang="en-US" sz="3200" dirty="0" smtClean="0"/>
              <a:t> yang </a:t>
            </a:r>
            <a:r>
              <a:rPr lang="en-US" sz="3200" dirty="0" err="1" smtClean="0"/>
              <a:t>beranotasi</a:t>
            </a:r>
            <a:r>
              <a:rPr lang="en-US" sz="3200" dirty="0" smtClean="0"/>
              <a:t>, </a:t>
            </a:r>
            <a:r>
              <a:rPr lang="en-US" sz="3200" dirty="0" err="1" smtClean="0"/>
              <a:t>yakni</a:t>
            </a:r>
            <a:r>
              <a:rPr lang="en-US" sz="3200" dirty="0" smtClean="0"/>
              <a:t> </a:t>
            </a:r>
            <a:r>
              <a:rPr lang="en-US" sz="3200" dirty="0" err="1" smtClean="0"/>
              <a:t>buku</a:t>
            </a:r>
            <a:r>
              <a:rPr lang="en-US" sz="3200" dirty="0" smtClean="0"/>
              <a:t> yang </a:t>
            </a:r>
            <a:r>
              <a:rPr lang="en-US" sz="3200" dirty="0" err="1" smtClean="0"/>
              <a:t>bukan</a:t>
            </a:r>
            <a:r>
              <a:rPr lang="en-US" sz="3200" dirty="0" smtClean="0"/>
              <a:t> </a:t>
            </a:r>
            <a:r>
              <a:rPr lang="en-US" sz="3200" dirty="0" err="1" smtClean="0"/>
              <a:t>saja</a:t>
            </a:r>
            <a:r>
              <a:rPr lang="en-US" sz="3200" dirty="0" smtClean="0"/>
              <a:t> </a:t>
            </a:r>
            <a:r>
              <a:rPr lang="en-US" sz="3200" dirty="0" err="1" smtClean="0"/>
              <a:t>mengandung</a:t>
            </a:r>
            <a:r>
              <a:rPr lang="en-US" sz="3200" dirty="0" smtClean="0"/>
              <a:t> </a:t>
            </a:r>
            <a:r>
              <a:rPr lang="en-US" sz="3200" dirty="0" err="1" smtClean="0"/>
              <a:t>daftar</a:t>
            </a:r>
            <a:r>
              <a:rPr lang="en-US" sz="3200" dirty="0" smtClean="0"/>
              <a:t> </a:t>
            </a:r>
            <a:r>
              <a:rPr lang="en-US" sz="3200" dirty="0" err="1" smtClean="0"/>
              <a:t>judul-judul</a:t>
            </a:r>
            <a:r>
              <a:rPr lang="en-US" sz="3200" dirty="0" smtClean="0"/>
              <a:t> </a:t>
            </a:r>
            <a:r>
              <a:rPr lang="en-US" sz="3200" dirty="0" err="1" smtClean="0"/>
              <a:t>karangan</a:t>
            </a:r>
            <a:r>
              <a:rPr lang="en-US" sz="3200" dirty="0" smtClean="0"/>
              <a:t> </a:t>
            </a:r>
            <a:r>
              <a:rPr lang="en-US" sz="3200" dirty="0" err="1" smtClean="0"/>
              <a:t>mengenai</a:t>
            </a:r>
            <a:r>
              <a:rPr lang="en-US" sz="3200" dirty="0" smtClean="0"/>
              <a:t> </a:t>
            </a:r>
            <a:r>
              <a:rPr lang="en-US" sz="3200" dirty="0" err="1" smtClean="0"/>
              <a:t>folklor</a:t>
            </a:r>
            <a:r>
              <a:rPr lang="en-US" sz="3200" dirty="0" smtClean="0"/>
              <a:t>, </a:t>
            </a:r>
            <a:r>
              <a:rPr lang="en-US" sz="3200" dirty="0" err="1" smtClean="0"/>
              <a:t>tetapi</a:t>
            </a:r>
            <a:r>
              <a:rPr lang="en-US" sz="3200" dirty="0" smtClean="0"/>
              <a:t> </a:t>
            </a:r>
            <a:r>
              <a:rPr lang="en-US" sz="3200" dirty="0" err="1" smtClean="0"/>
              <a:t>juga</a:t>
            </a:r>
            <a:r>
              <a:rPr lang="en-US" sz="3200" dirty="0" smtClean="0"/>
              <a:t> </a:t>
            </a:r>
            <a:r>
              <a:rPr lang="en-US" sz="3200" dirty="0" err="1" smtClean="0"/>
              <a:t>anotasi</a:t>
            </a:r>
            <a:r>
              <a:rPr lang="en-US" sz="3200" dirty="0" smtClean="0"/>
              <a:t> </a:t>
            </a:r>
            <a:r>
              <a:rPr lang="en-US" sz="3200" dirty="0" err="1" smtClean="0"/>
              <a:t>masing-masing</a:t>
            </a:r>
            <a:r>
              <a:rPr lang="en-US" sz="3200" dirty="0" smtClean="0"/>
              <a:t> </a:t>
            </a:r>
            <a:r>
              <a:rPr lang="en-US" sz="3200" dirty="0" err="1" smtClean="0"/>
              <a:t>judul</a:t>
            </a:r>
            <a:r>
              <a:rPr lang="en-US" sz="3200" dirty="0" smtClean="0"/>
              <a:t>, </a:t>
            </a:r>
            <a:r>
              <a:rPr lang="en-US" sz="3200" dirty="0" err="1" smtClean="0"/>
              <a:t>yakni</a:t>
            </a:r>
            <a:r>
              <a:rPr lang="en-US" sz="3200" dirty="0" smtClean="0"/>
              <a:t> </a:t>
            </a:r>
            <a:r>
              <a:rPr lang="en-US" sz="3200" dirty="0" err="1" smtClean="0"/>
              <a:t>ringkasan</a:t>
            </a:r>
            <a:r>
              <a:rPr lang="en-US" sz="3200" dirty="0" smtClean="0"/>
              <a:t>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/>
              <a:t>penilaian</a:t>
            </a:r>
            <a:r>
              <a:rPr lang="en-US" sz="320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725169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8910"/>
            <a:ext cx="8640960" cy="1117842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Arial" pitchFamily="34" charset="0"/>
                <a:cs typeface="Arial" pitchFamily="34" charset="0"/>
              </a:rPr>
              <a:t>Fungsi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folklor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menurut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William R. Bascom,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ada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4: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8712968" cy="4896543"/>
          </a:xfrm>
        </p:spPr>
        <p:txBody>
          <a:bodyPr>
            <a:noAutofit/>
          </a:bodyPr>
          <a:lstStyle/>
          <a:p>
            <a:pPr marL="571500" indent="-514350">
              <a:buFont typeface="+mj-lt"/>
              <a:buAutoNum type="alphaLcPeriod"/>
              <a:tabLst>
                <a:tab pos="571500" algn="l"/>
              </a:tabLst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Sebagai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system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proyeksi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yakni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sebagai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alat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pencermin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angan-angan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suatu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kolektif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71500" indent="-514350">
              <a:buFont typeface="+mj-lt"/>
              <a:buAutoNum type="alphaLcPeriod"/>
              <a:tabLst>
                <a:tab pos="571500" algn="l"/>
              </a:tabLst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Sebagai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alat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pengesahan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pranata-pranata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lembaga-lembaga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kebudayaan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71500" indent="-514350">
              <a:buFont typeface="+mj-lt"/>
              <a:buAutoNum type="alphaLcPeriod"/>
              <a:tabLst>
                <a:tab pos="571500" algn="l"/>
              </a:tabLst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Sebagai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alat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pendidikan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anak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71500" indent="-514350">
              <a:buFont typeface="+mj-lt"/>
              <a:buAutoNum type="alphaLcPeriod"/>
              <a:tabLst>
                <a:tab pos="571500" algn="l"/>
              </a:tabLst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Sebagai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alat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pemaksa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pengawas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agar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norma-norma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masyarakat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akan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selalu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dipatuhi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anggota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kolektifnya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5353229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8910"/>
            <a:ext cx="8568952" cy="82981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BAB III. BENTUK-BENTUK </a:t>
            </a:r>
            <a:br>
              <a:rPr lang="en-US" sz="3200" b="1" dirty="0" smtClean="0"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FOLKLOR INDONESIA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 smtClean="0">
                <a:latin typeface="Arial" pitchFamily="34" charset="0"/>
                <a:cs typeface="Arial" pitchFamily="34" charset="0"/>
              </a:rPr>
            </a:b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80728"/>
            <a:ext cx="8568951" cy="554461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A.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Bentuk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olklor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Ada 3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yaitu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502920" indent="-457200">
              <a:buClrTx/>
              <a:buFont typeface="+mj-lt"/>
              <a:buAutoNum type="arabicPeriod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Folklor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lisan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                        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bentuknya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murni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lisan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Bentuk-bentuk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(genre) folklore yang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termasuk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pada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kelompok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ini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antara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lain : (1)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bahasa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(folk speech)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seperti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logat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julukan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pangkat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tradisional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title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kebangsawanan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; (2)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ungkapan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tradisional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seperti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peribahasa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pepatah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pomeo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; (3)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pertanyaan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tradisional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seperti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teka-teki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; (4)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puisi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seperti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pantun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gurindam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syair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; (5)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cerita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prosa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seperti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mite,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legenda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dongeng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(6)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nyanyian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. 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230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640960" cy="6140152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Folklor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sebagian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lisan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marL="400050" indent="0">
              <a:buNone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Folklor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yang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bentuknya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merupakan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campuran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unsur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lisan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unsure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bukan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lisan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0005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Bentuk-bentuk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folklor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tergolong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kelompok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besar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ini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selain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kepercayaan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adalah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permainan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teater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tari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adat-istiadat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upacara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pesta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lain-lain.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4323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0"/>
            <a:ext cx="8640960" cy="6858000"/>
          </a:xfrm>
        </p:spPr>
        <p:txBody>
          <a:bodyPr/>
          <a:lstStyle/>
          <a:p>
            <a:pPr marL="0" indent="0">
              <a:buNone/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Folklor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bukan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lisan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endParaRPr lang="en-US" sz="26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600" dirty="0" err="1">
                <a:latin typeface="Arial" pitchFamily="34" charset="0"/>
                <a:cs typeface="Arial" pitchFamily="34" charset="0"/>
              </a:rPr>
              <a:t>Folklor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bentuknya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bukan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lisan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walaupun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cara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pembuatannya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diajarkan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secara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lisan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 </a:t>
            </a: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Wingdings" pitchFamily="2" charset="2"/>
              <a:buChar char="Ø"/>
            </a:pP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Kelompok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besar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ini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dibagi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menjadi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subkelompok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yang material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bukan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material. 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Bentuk-bentuk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folklor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tergolong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yang material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antara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lain: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arsitektur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bentuk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rumah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asli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daerah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bentuk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lumbung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padi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sebagainya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),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kerajinan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tangan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pakaian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perhiasan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tubuh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adat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makanan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minuman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obat-obatan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tradisional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Sedangkan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termasuk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bukan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material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antara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lain: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gerak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isyarat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tradisional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(gesture),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bunyi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isyarat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untuk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komunikasi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 </a:t>
            </a:r>
          </a:p>
          <a:p>
            <a:pPr marL="0" indent="0">
              <a:buNone/>
            </a:pPr>
            <a:endParaRPr lang="en-US" sz="26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9016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354888" cy="648072"/>
          </a:xfrm>
        </p:spPr>
        <p:txBody>
          <a:bodyPr/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B.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Folklor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lisan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di Indonesia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ada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6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bentuk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8354888" cy="5976664"/>
          </a:xfrm>
        </p:spPr>
        <p:txBody>
          <a:bodyPr/>
          <a:lstStyle/>
          <a:p>
            <a:pPr marL="514350" indent="-514350">
              <a:buClrTx/>
              <a:buFont typeface="+mj-lt"/>
              <a:buAutoNum type="arabicPeriod"/>
            </a:pP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Bahasa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rakyat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Bentuk-bentuk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folklor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Indonesia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termasuk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kelompok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bahasa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rakyat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logat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(dialect)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bahasa-bahasa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Nusantara</a:t>
            </a:r>
          </a:p>
          <a:p>
            <a:pPr marL="0" indent="0">
              <a:buClrTx/>
              <a:buNone/>
            </a:pPr>
            <a:endParaRPr lang="en-US" sz="200" dirty="0" smtClean="0"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slang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kosa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kata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idiom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para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penjahat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gelandangan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kolektif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khusus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endParaRPr lang="en-US" sz="200" dirty="0" smtClean="0"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can’t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:  (argot)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bahasa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rahasia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dimiliki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oleh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homoseks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gay</a:t>
            </a:r>
          </a:p>
          <a:p>
            <a:pPr marL="0" indent="0">
              <a:buClrTx/>
              <a:buNone/>
            </a:pPr>
            <a:endParaRPr lang="en-US" sz="200" dirty="0" smtClean="0"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shop talk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bahasa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para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pedagang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>
              <a:buClrTx/>
              <a:buNone/>
            </a:pPr>
            <a:endParaRPr lang="en-US" sz="200" i="1" dirty="0" smtClean="0"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Wingdings" pitchFamily="2" charset="2"/>
              <a:buChar char="Ø"/>
            </a:pP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colloquial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bahasa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sehari-hari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menyimpang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bahasa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konvensional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400" i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271175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354888" cy="576064"/>
          </a:xfrm>
        </p:spPr>
        <p:txBody>
          <a:bodyPr/>
          <a:lstStyle/>
          <a:p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Lanjutan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..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548680"/>
            <a:ext cx="8784976" cy="5976664"/>
          </a:xfrm>
        </p:spPr>
        <p:txBody>
          <a:bodyPr/>
          <a:lstStyle/>
          <a:p>
            <a:pPr>
              <a:buClrTx/>
              <a:buFont typeface="Wingdings" pitchFamily="2" charset="2"/>
              <a:buChar char="Ø"/>
            </a:pPr>
            <a:r>
              <a:rPr lang="en-US" sz="2600" b="1" dirty="0" err="1">
                <a:latin typeface="Arial" pitchFamily="34" charset="0"/>
                <a:cs typeface="Arial" pitchFamily="34" charset="0"/>
              </a:rPr>
              <a:t>s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irkumkolusi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ungkapan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tidak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langsung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cara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pemberian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nama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seseorang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memberi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julukan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gelar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kebangsawanan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jabatan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tradisional</a:t>
            </a:r>
            <a:endParaRPr lang="en-US" sz="2600" dirty="0"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Wingdings" pitchFamily="2" charset="2"/>
              <a:buChar char="Ø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bahasa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bertingkat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bahasa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dipergunakan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dengan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mengingat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akan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adanya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perbedaaan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dalam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lapisan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masyarakat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tingkatan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masyarakat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tingkatan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umur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Onomatopoetis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:  kata 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yang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dibentuk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dengn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mencontoh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bunyi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suara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alamiah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onomastis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nama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tradisional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tempat-tempat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tertentu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mempunyai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sejarah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terbentuknya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)</a:t>
            </a: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463706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354888" cy="648072"/>
          </a:xfrm>
        </p:spPr>
        <p:txBody>
          <a:bodyPr/>
          <a:lstStyle/>
          <a:p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Fungsi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Bahasa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Rakyat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ada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4: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08720"/>
            <a:ext cx="8568952" cy="5832648"/>
          </a:xfrm>
        </p:spPr>
        <p:txBody>
          <a:bodyPr/>
          <a:lstStyle/>
          <a:p>
            <a:pPr marL="514350" indent="-514350">
              <a:buClrTx/>
              <a:buFont typeface="+mj-lt"/>
              <a:buAutoNum type="alphaLcPeriod"/>
            </a:pPr>
            <a:r>
              <a:rPr lang="en-US" sz="2500" dirty="0" err="1">
                <a:latin typeface="Arial" pitchFamily="34" charset="0"/>
                <a:cs typeface="Arial" pitchFamily="34" charset="0"/>
              </a:rPr>
              <a:t>M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emberi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serta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memperkokoh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identitas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folknya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500" i="1" dirty="0" smtClean="0">
                <a:latin typeface="Arial" pitchFamily="34" charset="0"/>
                <a:cs typeface="Arial" pitchFamily="34" charset="0"/>
              </a:rPr>
              <a:t>slang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500" i="1" dirty="0" smtClean="0">
                <a:latin typeface="Arial" pitchFamily="34" charset="0"/>
                <a:cs typeface="Arial" pitchFamily="34" charset="0"/>
              </a:rPr>
              <a:t>cant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500" i="1" dirty="0" smtClean="0">
                <a:latin typeface="Arial" pitchFamily="34" charset="0"/>
                <a:cs typeface="Arial" pitchFamily="34" charset="0"/>
              </a:rPr>
              <a:t>shop talk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500" i="1" dirty="0" smtClean="0">
                <a:latin typeface="Arial" pitchFamily="34" charset="0"/>
                <a:cs typeface="Arial" pitchFamily="34" charset="0"/>
              </a:rPr>
              <a:t>argot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500" i="1" dirty="0" smtClean="0">
                <a:latin typeface="Arial" pitchFamily="34" charset="0"/>
                <a:cs typeface="Arial" pitchFamily="34" charset="0"/>
              </a:rPr>
              <a:t>jargon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nama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gelar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bahasa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bertingkat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500" i="1" dirty="0" smtClean="0">
                <a:latin typeface="Arial" pitchFamily="34" charset="0"/>
                <a:cs typeface="Arial" pitchFamily="34" charset="0"/>
              </a:rPr>
              <a:t>colloquia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l, </a:t>
            </a:r>
            <a:r>
              <a:rPr lang="en-US" sz="2500" i="1" dirty="0" err="1" smtClean="0">
                <a:latin typeface="Arial" pitchFamily="34" charset="0"/>
                <a:cs typeface="Arial" pitchFamily="34" charset="0"/>
              </a:rPr>
              <a:t>onomatopoetis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i="1" dirty="0" err="1" smtClean="0">
                <a:latin typeface="Arial" pitchFamily="34" charset="0"/>
                <a:cs typeface="Arial" pitchFamily="34" charset="0"/>
              </a:rPr>
              <a:t>onomastis</a:t>
            </a:r>
            <a:endParaRPr lang="en-US" sz="2500" i="1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ClrTx/>
              <a:buFont typeface="+mj-lt"/>
              <a:buAutoNum type="alphaLcPeriod"/>
            </a:pPr>
            <a:endParaRPr lang="en-US" sz="500" i="1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ClrTx/>
              <a:buFont typeface="+mj-lt"/>
              <a:buAutoNum type="alphaLcPeriod"/>
            </a:pPr>
            <a:r>
              <a:rPr lang="en-US" sz="2500" dirty="0" err="1">
                <a:latin typeface="Arial" pitchFamily="34" charset="0"/>
                <a:cs typeface="Arial" pitchFamily="34" charset="0"/>
              </a:rPr>
              <a:t>M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elindungi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 folk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pemilik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folklor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itu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dari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ancaman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kolektif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lain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penguasa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500" i="1" dirty="0" smtClean="0">
                <a:latin typeface="Arial" pitchFamily="34" charset="0"/>
                <a:cs typeface="Arial" pitchFamily="34" charset="0"/>
              </a:rPr>
              <a:t>slang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bahasa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rahasia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i="1" dirty="0" smtClean="0">
                <a:latin typeface="Arial" pitchFamily="34" charset="0"/>
                <a:cs typeface="Arial" pitchFamily="34" charset="0"/>
              </a:rPr>
              <a:t>cant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514350" indent="-514350">
              <a:buClrTx/>
              <a:buFont typeface="+mj-lt"/>
              <a:buAutoNum type="alphaLcPeriod"/>
            </a:pPr>
            <a:endParaRPr lang="en-US" sz="5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ClrTx/>
              <a:buFont typeface="+mj-lt"/>
              <a:buAutoNum type="alphaLcPeriod"/>
            </a:pPr>
            <a:r>
              <a:rPr lang="en-US" sz="2500" dirty="0" err="1">
                <a:latin typeface="Arial" pitchFamily="34" charset="0"/>
                <a:cs typeface="Arial" pitchFamily="34" charset="0"/>
              </a:rPr>
              <a:t>M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emperkokoh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kedudukan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folknya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pada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jenjang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pelapisan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masyarakat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gelar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bahaasa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bertingkat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514350" indent="-514350">
              <a:buClrTx/>
              <a:buFont typeface="+mj-lt"/>
              <a:buAutoNum type="alphaLcPeriod"/>
            </a:pPr>
            <a:endParaRPr lang="en-US" sz="5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ClrTx/>
              <a:buFont typeface="+mj-lt"/>
              <a:buAutoNum type="alphaLcPeriod"/>
            </a:pP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Memperkokoh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kepercayaan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rakya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dari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folknya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sirkumlokusi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julukan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alias yang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dibeikan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kepada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anak-anak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buruk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kesehatannya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514350" indent="-514350">
              <a:buClrTx/>
              <a:buFont typeface="+mj-lt"/>
              <a:buAutoNum type="alphaLcPeriod"/>
            </a:pPr>
            <a:endParaRPr lang="en-US" sz="25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961736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354888" cy="576064"/>
          </a:xfrm>
        </p:spPr>
        <p:txBody>
          <a:bodyPr/>
          <a:lstStyle/>
          <a:p>
            <a:r>
              <a:rPr lang="en-US" sz="36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Ungkapan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Tradisional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784976" cy="556408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Ungkapan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tradisional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mempunyai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sifat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hakiki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indent="-457200">
              <a:buClrTx/>
              <a:buFont typeface="+mj-lt"/>
              <a:buAutoNum type="alphaLcParenR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peribahasa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harus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berupa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satu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kalimat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ungkapan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saja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ClrTx/>
              <a:buFont typeface="+mj-lt"/>
              <a:buAutoNum type="alphaLcParenR"/>
            </a:pP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ClrTx/>
              <a:buFont typeface="+mj-lt"/>
              <a:buAutoNum type="alphaLcParenR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peribahasa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bentuk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sudah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standar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ClrTx/>
              <a:buFont typeface="+mj-lt"/>
              <a:buAutoNum type="alphaLcParenR"/>
            </a:pP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ClrTx/>
              <a:buFont typeface="+mj-lt"/>
              <a:buAutoNum type="alphaLcParenR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peribahasa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harus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mempunyai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vitalitas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daya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hidup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tradisi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lisan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yang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dibedakan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dari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bentuk-bentuk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klise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tulisan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berbentuk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iklan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syair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lain-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lainnya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ClrTx/>
              <a:buNone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329251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8640"/>
            <a:ext cx="8784976" cy="5976664"/>
          </a:xfrm>
        </p:spPr>
        <p:txBody>
          <a:bodyPr/>
          <a:lstStyle/>
          <a:p>
            <a:pPr>
              <a:buClrTx/>
              <a:buFont typeface="Wingdings" pitchFamily="2" charset="2"/>
              <a:buChar char="v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Peribahasa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di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bagi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menjadi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golongan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besar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yakni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ClrTx/>
              <a:buFont typeface="+mj-lt"/>
              <a:buAutoNum type="alphaLcParenR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eribahasa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yang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sesungguhnya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514350">
              <a:buClrTx/>
              <a:buNone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u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ngkapan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tradisional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mempunyai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sifat-sifat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 (1)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kalimatnya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lengkap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(2)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bentuknya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biasanya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kurang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mengalami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perubahan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(3)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mengandung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kebenaran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kebijaksanaan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ClrTx/>
              <a:buNone/>
            </a:pP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ClrTx/>
              <a:buAutoNum type="alphaLcParenR" startAt="2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peribahasa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lengkap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maknanya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ClrTx/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ungkapan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tradisional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mempunyai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sifat-sifat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 (1)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kalimatnya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lengkap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(2)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bentuknya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sering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berubah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(3)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jarang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mengungkapkan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kebijaksanaan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(4)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biasanya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bersifat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kiasan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827584" y="1412776"/>
            <a:ext cx="360040" cy="28803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899592" y="4005064"/>
            <a:ext cx="360040" cy="28803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235010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78910"/>
            <a:ext cx="7237722" cy="613786"/>
          </a:xfrm>
        </p:spPr>
        <p:txBody>
          <a:bodyPr/>
          <a:lstStyle/>
          <a:p>
            <a:pPr algn="ctr"/>
            <a:r>
              <a:rPr lang="en-US" b="1" dirty="0"/>
              <a:t>A</a:t>
            </a:r>
            <a:r>
              <a:rPr lang="en-US" b="1" dirty="0" smtClean="0"/>
              <a:t>. </a:t>
            </a:r>
            <a:r>
              <a:rPr lang="en-US" b="1" dirty="0" err="1" smtClean="0"/>
              <a:t>Hakekat</a:t>
            </a:r>
            <a:r>
              <a:rPr lang="en-US" b="1" dirty="0" smtClean="0"/>
              <a:t> </a:t>
            </a:r>
            <a:r>
              <a:rPr lang="en-US" b="1" dirty="0" err="1" smtClean="0"/>
              <a:t>Folklor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8712968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Folklor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dari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kata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Inggris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folklore        folk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lore</a:t>
            </a:r>
          </a:p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Folk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sama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dengan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kata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kolektif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(collectivity)</a:t>
            </a:r>
          </a:p>
          <a:p>
            <a:pPr marL="514350" indent="-514350">
              <a:buAutoNum type="arabicPeriod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Menurut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Alan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Dundes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457200" indent="0">
              <a:buNone/>
              <a:tabLst>
                <a:tab pos="457200" algn="l"/>
              </a:tabLs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Folk: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sekelompok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orang yang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memiliki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ciri-ciri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pengenal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fisik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sosial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kebudayaan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sehingga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dapat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dibedakan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dari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kelompok-kelompok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lainnya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0">
              <a:buNone/>
              <a:tabLst>
                <a:tab pos="457200" algn="l"/>
              </a:tabLs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Lore: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tradisi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folk,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yaitu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sebagian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kebudayaannya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diwariskan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secara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turun-temurun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secara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lisan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melalui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suatu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contoh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disertai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gerak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isyarat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alat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pembantu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pengingat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5364088" y="908720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264323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354888" cy="576064"/>
          </a:xfrm>
        </p:spPr>
        <p:txBody>
          <a:bodyPr/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Lanjutan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..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20688"/>
            <a:ext cx="8784976" cy="5564088"/>
          </a:xfrm>
        </p:spPr>
        <p:txBody>
          <a:bodyPr/>
          <a:lstStyle/>
          <a:p>
            <a:pPr marL="0" indent="0">
              <a:buClrTx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peribahasa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perumpamaan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indent="857250">
              <a:buClrTx/>
              <a:buNone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u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ngkapan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tradisional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biasanya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dimulai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kata-kata “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seperti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bagai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lain-lain</a:t>
            </a:r>
          </a:p>
          <a:p>
            <a:pPr marL="0" indent="0">
              <a:buClrTx/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d)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ungkapan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mirip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peribahasa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indent="514350">
              <a:buClrTx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ungkapan-ungkpan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dipergunakan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untuk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perhinaan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(insult):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nyelutuk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(retort):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suatu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jawaban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pendek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tajam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lucu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merupakan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peringatan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menyakitkan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hati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(wisecracks)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899592" y="1268760"/>
            <a:ext cx="360040" cy="28803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755576" y="3356992"/>
            <a:ext cx="360040" cy="28803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6181362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077200" cy="914400"/>
          </a:xfrm>
        </p:spPr>
        <p:txBody>
          <a:bodyPr/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Keyzer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engasifikasi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himpunan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peribahasa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Jawa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menjadi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5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golongan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077200" cy="5328592"/>
          </a:xfrm>
        </p:spPr>
        <p:txBody>
          <a:bodyPr/>
          <a:lstStyle/>
          <a:p>
            <a:pPr marL="514350" indent="-514350">
              <a:buClrTx/>
              <a:buFont typeface="+mj-lt"/>
              <a:buAutoNum type="arabicPeriod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Peribahasa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mengenai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binatang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ikan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burung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serangga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binatang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menyusui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514350" indent="-514350">
              <a:buClrTx/>
              <a:buFont typeface="+mj-lt"/>
              <a:buAutoNum type="arabicPeriod"/>
            </a:pPr>
            <a:endParaRPr lang="en-US" sz="5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ClrTx/>
              <a:buFont typeface="+mj-lt"/>
              <a:buAutoNum type="arabicPeriod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Peribahasa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mengenai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tanaman-tanaman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pepohonan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buah-buahan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tanaman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lainnya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514350" indent="-514350">
              <a:buClrTx/>
              <a:buFont typeface="+mj-lt"/>
              <a:buAutoNum type="arabicPeriod"/>
            </a:pPr>
            <a:endParaRPr lang="en-US" sz="5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ClrTx/>
              <a:buFont typeface="+mj-lt"/>
              <a:buAutoNum type="arabicPeriod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Peribahasa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mengenai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manusia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ClrTx/>
              <a:buFont typeface="+mj-lt"/>
              <a:buAutoNum type="arabicPeriod"/>
            </a:pPr>
            <a:endParaRPr lang="en-US" sz="5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ClrTx/>
              <a:buFont typeface="+mj-lt"/>
              <a:buAutoNum type="arabicPeriod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Peribahasa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mengenai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anggota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kerabat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ClrTx/>
              <a:buFont typeface="+mj-lt"/>
              <a:buAutoNum type="arabicPeriod"/>
            </a:pPr>
            <a:endParaRPr lang="en-US" sz="5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ClrTx/>
              <a:buFont typeface="+mj-lt"/>
              <a:buAutoNum type="arabicPeriod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Peribahasa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mengenai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fungsi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anggota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tubuh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553680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077200" cy="432048"/>
          </a:xfrm>
        </p:spPr>
        <p:txBody>
          <a:bodyPr/>
          <a:lstStyle/>
          <a:p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Fungsi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Peribahasa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8640960" cy="5832648"/>
          </a:xfrm>
        </p:spPr>
        <p:txBody>
          <a:bodyPr/>
          <a:lstStyle/>
          <a:p>
            <a:pPr>
              <a:buClrTx/>
              <a:buFont typeface="Arial" pitchFamily="34" charset="0"/>
              <a:buChar char="•"/>
            </a:pP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proyeksi</a:t>
            </a:r>
            <a:endParaRPr lang="en-US" dirty="0" smtClean="0"/>
          </a:p>
          <a:p>
            <a:pPr>
              <a:buClrTx/>
              <a:buFont typeface="Arial" pitchFamily="34" charset="0"/>
              <a:buChar char="•"/>
            </a:pP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alat</a:t>
            </a:r>
            <a:r>
              <a:rPr lang="en-US" dirty="0" smtClean="0"/>
              <a:t> </a:t>
            </a:r>
            <a:r>
              <a:rPr lang="en-US" dirty="0" err="1" smtClean="0"/>
              <a:t>pengesahan</a:t>
            </a:r>
            <a:r>
              <a:rPr lang="en-US" dirty="0" smtClean="0"/>
              <a:t> </a:t>
            </a:r>
            <a:r>
              <a:rPr lang="en-US" dirty="0" err="1" smtClean="0"/>
              <a:t>pranata-pranata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lembaga</a:t>
            </a:r>
            <a:r>
              <a:rPr lang="en-US" dirty="0" smtClean="0"/>
              <a:t> </a:t>
            </a:r>
            <a:r>
              <a:rPr lang="en-US" dirty="0" err="1" smtClean="0"/>
              <a:t>kebudayaan</a:t>
            </a:r>
            <a:endParaRPr lang="en-US" dirty="0" smtClean="0"/>
          </a:p>
          <a:p>
            <a:pPr>
              <a:buClrTx/>
              <a:buFont typeface="Arial" pitchFamily="34" charset="0"/>
              <a:buChar char="•"/>
            </a:pP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alat</a:t>
            </a:r>
            <a:r>
              <a:rPr lang="en-US" dirty="0" smtClean="0"/>
              <a:t> </a:t>
            </a:r>
            <a:r>
              <a:rPr lang="en-US" dirty="0" err="1" smtClean="0"/>
              <a:t>pendidikansebagai</a:t>
            </a:r>
            <a:r>
              <a:rPr lang="en-US" dirty="0" smtClean="0"/>
              <a:t> </a:t>
            </a:r>
            <a:r>
              <a:rPr lang="en-US" dirty="0" err="1" smtClean="0"/>
              <a:t>alat</a:t>
            </a:r>
            <a:r>
              <a:rPr lang="en-US" dirty="0" smtClean="0"/>
              <a:t> </a:t>
            </a:r>
            <a:r>
              <a:rPr lang="en-US" dirty="0" err="1" smtClean="0"/>
              <a:t>pemaksa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pengawas</a:t>
            </a:r>
            <a:r>
              <a:rPr lang="en-US" dirty="0" smtClean="0"/>
              <a:t> </a:t>
            </a:r>
            <a:r>
              <a:rPr lang="en-US" dirty="0" err="1" smtClean="0"/>
              <a:t>norma-norma</a:t>
            </a:r>
            <a:r>
              <a:rPr lang="en-US" dirty="0" smtClean="0"/>
              <a:t> </a:t>
            </a:r>
            <a:r>
              <a:rPr lang="en-US" dirty="0" err="1" smtClean="0"/>
              <a:t>masyarakat</a:t>
            </a:r>
            <a:r>
              <a:rPr lang="en-US" dirty="0" smtClean="0"/>
              <a:t> agar </a:t>
            </a:r>
            <a:r>
              <a:rPr lang="en-US" dirty="0" err="1" smtClean="0"/>
              <a:t>selalu</a:t>
            </a:r>
            <a:r>
              <a:rPr lang="en-US" dirty="0" smtClean="0"/>
              <a:t> </a:t>
            </a:r>
            <a:r>
              <a:rPr lang="en-US" dirty="0" err="1" smtClean="0"/>
              <a:t>dipatuhi</a:t>
            </a:r>
            <a:r>
              <a:rPr lang="en-US" dirty="0" smtClean="0"/>
              <a:t> (Bascom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Danandjaja</a:t>
            </a:r>
            <a:r>
              <a:rPr lang="en-US" dirty="0" smtClean="0"/>
              <a:t> 1984:32)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alat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memperoleh</a:t>
            </a:r>
            <a:r>
              <a:rPr lang="en-US" dirty="0" smtClean="0"/>
              <a:t> </a:t>
            </a:r>
            <a:r>
              <a:rPr lang="en-US" dirty="0" err="1" smtClean="0"/>
              <a:t>gengsi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masyarakat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7285031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426896" cy="576064"/>
          </a:xfrm>
        </p:spPr>
        <p:txBody>
          <a:bodyPr/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Pernyataan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Tradisional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92696"/>
            <a:ext cx="8964488" cy="5832648"/>
          </a:xfrm>
        </p:spPr>
        <p:txBody>
          <a:bodyPr/>
          <a:lstStyle/>
          <a:p>
            <a:pPr indent="285750">
              <a:buNone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Dikenal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nama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teka-teki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Menurut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Robert A. Georges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Alan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Dundes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teka-teki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ungkapan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lisan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tradisional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mengandung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satu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lebih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unsur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pelukisan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sepasang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daripadanya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saling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bertentangan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jawabnya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harus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diterka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Menurut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keduanya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teka-taki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digolongkan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kategori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(1)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teka-teki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bertentangan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(2)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teka-teki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bertentangan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teka-teki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bertentangan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sifatnya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harfiah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seperti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apa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tertulis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kiasan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jawab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pertanyaannya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topiknya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identik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Sedangkan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teka-teki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bertentangan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cirinya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paling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sedikit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sepasang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unsur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pelukisannya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23528" y="836712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1619672" y="1916832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4631491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9144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Archer Taylor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membedakan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teka-teki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golongan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yaitu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1124744"/>
            <a:ext cx="8784976" cy="5544616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1. 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Teka-teki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sesungguhnya</a:t>
            </a:r>
            <a:endParaRPr lang="en-US" sz="2600" dirty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Perbandingan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di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antaa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jawaban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tidak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diberitahukan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sesuatu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dilukiskan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dalam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pertanyaan</a:t>
            </a: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Terdapat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6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unsur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: (1)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pengantar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(2)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pelukisan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(3)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nama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(4)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embatas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(5)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penutup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(6)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jawaban</a:t>
            </a: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marL="0" indent="571500">
              <a:buClrTx/>
              <a:buNone/>
            </a:pP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eka-teki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 yang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tergolong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bentuk-bentuk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lainnya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ada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5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jenis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yaitu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: (1)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pertanyaan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bersifat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teka-teki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pertanyaan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cerdik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(2)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pertanyaan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bersifat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permainan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kata-kata, (3)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pertanyaan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bersifat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permasalahan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(problem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puzzle): (4)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pertanyaan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perangkap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 (5)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pertanyan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bernada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lelucon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95536" y="1700808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917536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9144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Fungsi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teka-teki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Menurut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Alan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Dundes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yaitu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1124744"/>
            <a:ext cx="8784976" cy="5544616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457200" indent="-457200">
              <a:buClrTx/>
              <a:buSzPct val="100000"/>
              <a:buFont typeface="+mj-lt"/>
              <a:buAutoNum type="arabi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Untuk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menguji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kepandaian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seseorang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ClrTx/>
              <a:buSzPct val="100000"/>
              <a:buFont typeface="+mj-lt"/>
              <a:buAutoNum type="arabicPeriod"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ClrTx/>
              <a:buSzPct val="100000"/>
              <a:buFont typeface="+mj-lt"/>
              <a:buAutoNum type="arabi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Untuk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meramal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ClrTx/>
              <a:buSzPct val="100000"/>
              <a:buFont typeface="+mj-lt"/>
              <a:buAutoNum type="arabicPeriod"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ClrTx/>
              <a:buSzPct val="100000"/>
              <a:buFont typeface="+mj-lt"/>
              <a:buAutoNum type="arabi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Sebagai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bagian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upacara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perkawinan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ClrTx/>
              <a:buSzPct val="100000"/>
              <a:buFont typeface="+mj-lt"/>
              <a:buAutoNum type="arabicPeriod"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ClrTx/>
              <a:buSzPct val="100000"/>
              <a:buFont typeface="+mj-lt"/>
              <a:buAutoNum type="arabi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Untuk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mengisi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waktu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saat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bergadang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menjaga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jenazah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ClrTx/>
              <a:buSzPct val="100000"/>
              <a:buFont typeface="+mj-lt"/>
              <a:buAutoNum type="arabicPeriod"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ClrTx/>
              <a:buSzPct val="100000"/>
              <a:buFont typeface="+mj-lt"/>
              <a:buAutoNum type="arabi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Untuk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melebihi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orang lain</a:t>
            </a:r>
          </a:p>
          <a:p>
            <a:pPr marL="457200" indent="-457200">
              <a:buClrTx/>
              <a:buSzPct val="100000"/>
              <a:buFont typeface="+mj-lt"/>
              <a:buAutoNum type="arabicPeriod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90078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568951" cy="5544616"/>
          </a:xfrm>
        </p:spPr>
        <p:txBody>
          <a:bodyPr/>
          <a:lstStyle/>
          <a:p>
            <a:pPr marL="0" indent="0" algn="l">
              <a:buNone/>
            </a:pPr>
            <a:r>
              <a:rPr lang="en-US" sz="2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kesusasteraan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rakyat</a:t>
            </a:r>
            <a:r>
              <a:rPr lang="en-US" sz="2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yang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sudah</a:t>
            </a:r>
            <a:r>
              <a:rPr lang="en-US" sz="2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tertentu</a:t>
            </a:r>
            <a:r>
              <a:rPr lang="en-US" sz="2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bentuknya</a:t>
            </a:r>
            <a:r>
              <a:rPr lang="en-US" sz="2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biasanya</a:t>
            </a:r>
            <a:r>
              <a:rPr lang="en-US" sz="2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terjadi</a:t>
            </a:r>
            <a:r>
              <a:rPr lang="en-US" sz="2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dari</a:t>
            </a:r>
            <a:r>
              <a:rPr lang="en-US" sz="2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beberapa</a:t>
            </a:r>
            <a:r>
              <a:rPr lang="en-US" sz="2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deret</a:t>
            </a:r>
            <a:r>
              <a:rPr lang="en-US" sz="2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kalimat</a:t>
            </a:r>
            <a:r>
              <a:rPr lang="en-US" sz="2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ada</a:t>
            </a:r>
            <a:r>
              <a:rPr lang="en-US" sz="2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yang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berdasarkan</a:t>
            </a:r>
            <a:r>
              <a:rPr lang="en-US" sz="2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mantra,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berdasarkan</a:t>
            </a:r>
            <a:r>
              <a:rPr lang="en-US" sz="2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panjang</a:t>
            </a:r>
            <a:r>
              <a:rPr lang="en-US" sz="2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pendek</a:t>
            </a:r>
            <a:r>
              <a:rPr lang="en-US" sz="2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suku</a:t>
            </a:r>
            <a:r>
              <a:rPr lang="en-US" sz="2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kata,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lemah</a:t>
            </a:r>
            <a:r>
              <a:rPr lang="en-US" sz="2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tekanan</a:t>
            </a:r>
            <a:r>
              <a:rPr lang="en-US" sz="2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suara</a:t>
            </a:r>
            <a:r>
              <a:rPr lang="en-US" sz="2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atau</a:t>
            </a:r>
            <a:r>
              <a:rPr lang="en-US" sz="2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hanya</a:t>
            </a:r>
            <a:r>
              <a:rPr lang="en-US" sz="2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berdasarkan</a:t>
            </a:r>
            <a:r>
              <a:rPr lang="en-US" sz="2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irama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br>
              <a:rPr lang="en-US" sz="2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br>
              <a:rPr lang="en-US" sz="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sz="2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*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Puisi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rakyat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suku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Jawa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misalkan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puisi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rakyat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yang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harus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ditembangkan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Puisi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itu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diklasifikasikan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dalam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golongan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sinom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kinanthi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pangkur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dan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durma</a:t>
            </a:r>
            <a:endParaRPr lang="en-US" sz="2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1520" y="44624"/>
            <a:ext cx="8568952" cy="64807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Sajak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uisi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Rakyat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95536" y="836712"/>
            <a:ext cx="360040" cy="288032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7260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584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5.Cerita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Prosa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Rakyat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20688"/>
            <a:ext cx="8784976" cy="578011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Menurut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William R Bascom,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cerita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prosa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dibagi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golongan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yaitu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514350" indent="-514350">
              <a:buClrTx/>
              <a:buFont typeface="+mj-lt"/>
              <a:buAutoNum type="alphaLcPeriod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Mite</a:t>
            </a:r>
          </a:p>
          <a:p>
            <a:pPr marL="0" indent="0">
              <a:buClrTx/>
              <a:buNone/>
            </a:pPr>
            <a:r>
              <a:rPr lang="en-US" sz="2500" dirty="0" err="1">
                <a:latin typeface="Arial" pitchFamily="34" charset="0"/>
                <a:cs typeface="Arial" pitchFamily="34" charset="0"/>
              </a:rPr>
              <a:t>Menurut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Bascom, 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mite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cerita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prosa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dianggap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benar-benar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terjadi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serta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dianggap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suci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oleh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empunya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cerita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ClrTx/>
              <a:buNone/>
            </a:pPr>
            <a:r>
              <a:rPr lang="en-US" sz="2500" dirty="0" smtClean="0">
                <a:latin typeface="Arial" pitchFamily="34" charset="0"/>
                <a:cs typeface="Arial" pitchFamily="34" charset="0"/>
              </a:rPr>
              <a:t>Mite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ditokohkan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oleh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para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dewa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mahluk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setengah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dewa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Mite di Indonesia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biasanya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menceritakan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tentang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terjadinya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alam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semesta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terjadinya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susunan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para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dewa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terjadinya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manusia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pertama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tokoh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kebudayaan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terjadinya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makanan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pokok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untuk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pertama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kalinya</a:t>
            </a:r>
            <a:endParaRPr lang="en-US" sz="25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endParaRPr lang="en-US" sz="25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663972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32656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Lanjutan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332656"/>
            <a:ext cx="9036496" cy="6408712"/>
          </a:xfrm>
        </p:spPr>
        <p:txBody>
          <a:bodyPr/>
          <a:lstStyle/>
          <a:p>
            <a:pPr marL="0" indent="0">
              <a:buClrTx/>
              <a:buNone/>
            </a:pP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b.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Legenda</a:t>
            </a:r>
            <a:endParaRPr lang="en-US" sz="25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Legenda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prosa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mempunyai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ciri-ciri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mirip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mite,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dianggap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benar-benar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terjadi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tetapi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dianggap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suci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. </a:t>
            </a:r>
            <a:endParaRPr lang="en-US" sz="2500" dirty="0" smtClean="0"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Wingdings" pitchFamily="2" charset="2"/>
              <a:buChar char="Ø"/>
            </a:pP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Tokoh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legenda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adalah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manusia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walaupun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ada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kalanya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memiliki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sifat-sifat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luar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biasa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seringkali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juga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dibantu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makhluk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ajaib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Tempat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terjadinya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legenda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ini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berada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dunia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Legenda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bersifat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migratoris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artinya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berpindah-pindah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dikenal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luas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daerah-daerah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berbeda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. </a:t>
            </a:r>
            <a:endParaRPr lang="en-US" sz="25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endParaRPr lang="en-US"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475656" y="1052736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1536282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784976" cy="764704"/>
          </a:xfrm>
        </p:spPr>
        <p:txBody>
          <a:bodyPr/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Jan Harold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Brunvand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membagi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legenda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menjadi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4kelompok,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yaitu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8856984" cy="5832648"/>
          </a:xfrm>
        </p:spPr>
        <p:txBody>
          <a:bodyPr/>
          <a:lstStyle/>
          <a:p>
            <a:pPr marL="514350" indent="-514350">
              <a:buClrTx/>
              <a:buFont typeface="+mj-lt"/>
              <a:buAutoNum type="arabicPeriod"/>
            </a:pP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Legenda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keagamaan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alam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golongan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ini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adalah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orang-orang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suci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egenda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alam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gaib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berbentuk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kisah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dianggap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benar-benar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terjadi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seseorang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Fungsinya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untuk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memperkuat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kepercayaan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egenda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perseorangan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Cerita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mengenai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tokoh-tokoh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tertentu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dianggap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empunya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cerita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benar-benar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terjadi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ClrTx/>
              <a:buAutoNum type="arabicPeriod" startAt="4"/>
            </a:pPr>
            <a:r>
              <a:rPr lang="en-US" sz="2400" b="1" dirty="0" err="1">
                <a:latin typeface="Arial" pitchFamily="34" charset="0"/>
                <a:cs typeface="Arial" pitchFamily="34" charset="0"/>
              </a:rPr>
              <a:t>L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egenda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setempat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legenda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berhubungan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tempat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nama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tempat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bentuk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tipografi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suatu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daerah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287573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6632"/>
            <a:ext cx="8352928" cy="597666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200" dirty="0" err="1" smtClean="0"/>
              <a:t>Folklor</a:t>
            </a:r>
            <a:r>
              <a:rPr lang="en-US" sz="3200" dirty="0" smtClean="0"/>
              <a:t>      </a:t>
            </a:r>
            <a:r>
              <a:rPr lang="en-US" sz="3200" dirty="0" err="1" smtClean="0"/>
              <a:t>sebagian</a:t>
            </a:r>
            <a:r>
              <a:rPr lang="en-US" sz="3200" dirty="0" smtClean="0"/>
              <a:t> </a:t>
            </a:r>
            <a:r>
              <a:rPr lang="en-US" sz="3200" dirty="0" err="1" smtClean="0"/>
              <a:t>kebudaaan</a:t>
            </a:r>
            <a:r>
              <a:rPr lang="en-US" sz="3200" dirty="0" smtClean="0"/>
              <a:t> </a:t>
            </a:r>
            <a:r>
              <a:rPr lang="en-US" sz="3200" dirty="0" err="1" smtClean="0"/>
              <a:t>suatu</a:t>
            </a:r>
            <a:r>
              <a:rPr lang="en-US" sz="3200" dirty="0" smtClean="0"/>
              <a:t> </a:t>
            </a:r>
            <a:r>
              <a:rPr lang="en-US" sz="3200" dirty="0" err="1" smtClean="0"/>
              <a:t>kolektif</a:t>
            </a:r>
            <a:r>
              <a:rPr lang="en-US" sz="3200" dirty="0" smtClean="0"/>
              <a:t>, yang </a:t>
            </a:r>
            <a:r>
              <a:rPr lang="en-US" sz="3200" dirty="0" err="1" smtClean="0"/>
              <a:t>tersebar</a:t>
            </a:r>
            <a:r>
              <a:rPr lang="en-US" sz="3200" dirty="0" smtClean="0"/>
              <a:t>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/>
              <a:t>diwariskan</a:t>
            </a:r>
            <a:r>
              <a:rPr lang="en-US" sz="3200" dirty="0" smtClean="0"/>
              <a:t> </a:t>
            </a:r>
            <a:r>
              <a:rPr lang="en-US" sz="3200" dirty="0" err="1" smtClean="0"/>
              <a:t>turun-temurun</a:t>
            </a:r>
            <a:r>
              <a:rPr lang="en-US" sz="3200" dirty="0" smtClean="0"/>
              <a:t> di </a:t>
            </a:r>
            <a:r>
              <a:rPr lang="en-US" sz="3200" dirty="0" err="1" smtClean="0"/>
              <a:t>antara</a:t>
            </a:r>
            <a:r>
              <a:rPr lang="en-US" sz="3200" dirty="0" smtClean="0"/>
              <a:t> </a:t>
            </a:r>
            <a:r>
              <a:rPr lang="en-US" sz="3200" dirty="0" err="1" smtClean="0"/>
              <a:t>kolektif</a:t>
            </a:r>
            <a:r>
              <a:rPr lang="en-US" sz="3200" dirty="0"/>
              <a:t> </a:t>
            </a:r>
            <a:r>
              <a:rPr lang="en-US" sz="3200" dirty="0" err="1" smtClean="0"/>
              <a:t>macam</a:t>
            </a:r>
            <a:r>
              <a:rPr lang="en-US" sz="3200" dirty="0" smtClean="0"/>
              <a:t> </a:t>
            </a:r>
            <a:r>
              <a:rPr lang="en-US" sz="3200" dirty="0" err="1" smtClean="0"/>
              <a:t>apa</a:t>
            </a:r>
            <a:r>
              <a:rPr lang="en-US" sz="3200" dirty="0" smtClean="0"/>
              <a:t> </a:t>
            </a:r>
            <a:r>
              <a:rPr lang="en-US" sz="3200" dirty="0" err="1" smtClean="0"/>
              <a:t>saja</a:t>
            </a:r>
            <a:r>
              <a:rPr lang="en-US" sz="3200" dirty="0" smtClean="0"/>
              <a:t>, </a:t>
            </a:r>
            <a:r>
              <a:rPr lang="en-US" sz="3200" dirty="0" err="1" smtClean="0"/>
              <a:t>secara</a:t>
            </a:r>
            <a:r>
              <a:rPr lang="en-US" sz="3200" dirty="0" smtClean="0"/>
              <a:t> </a:t>
            </a:r>
            <a:r>
              <a:rPr lang="en-US" sz="3200" dirty="0" err="1" smtClean="0"/>
              <a:t>tradisional</a:t>
            </a:r>
            <a:r>
              <a:rPr lang="en-US" sz="3200" dirty="0" smtClean="0"/>
              <a:t> </a:t>
            </a:r>
            <a:r>
              <a:rPr lang="en-US" sz="3200" dirty="0" err="1" smtClean="0"/>
              <a:t>dalam</a:t>
            </a:r>
            <a:r>
              <a:rPr lang="en-US" sz="3200" dirty="0" smtClean="0"/>
              <a:t> </a:t>
            </a:r>
            <a:r>
              <a:rPr lang="en-US" sz="3200" dirty="0" err="1" smtClean="0"/>
              <a:t>versi</a:t>
            </a:r>
            <a:r>
              <a:rPr lang="en-US" sz="3200" dirty="0" smtClean="0"/>
              <a:t> yang </a:t>
            </a:r>
            <a:r>
              <a:rPr lang="en-US" sz="3200" dirty="0" err="1" smtClean="0"/>
              <a:t>berbeda</a:t>
            </a:r>
            <a:r>
              <a:rPr lang="en-US" sz="3200" dirty="0" smtClean="0"/>
              <a:t>, </a:t>
            </a:r>
            <a:r>
              <a:rPr lang="en-US" sz="3200" dirty="0" err="1" smtClean="0"/>
              <a:t>baik</a:t>
            </a:r>
            <a:r>
              <a:rPr lang="en-US" sz="3200" dirty="0" smtClean="0"/>
              <a:t> </a:t>
            </a:r>
            <a:r>
              <a:rPr lang="en-US" sz="3200" dirty="0" err="1" smtClean="0"/>
              <a:t>dalam</a:t>
            </a:r>
            <a:r>
              <a:rPr lang="en-US" sz="3200" dirty="0" smtClean="0"/>
              <a:t> </a:t>
            </a:r>
            <a:r>
              <a:rPr lang="en-US" sz="3200" dirty="0" err="1" smtClean="0"/>
              <a:t>lisan</a:t>
            </a:r>
            <a:r>
              <a:rPr lang="en-US" sz="3200" dirty="0" smtClean="0"/>
              <a:t> </a:t>
            </a:r>
            <a:r>
              <a:rPr lang="en-US" sz="3200" dirty="0" err="1" smtClean="0"/>
              <a:t>maupun</a:t>
            </a:r>
            <a:r>
              <a:rPr lang="en-US" sz="3200" dirty="0" smtClean="0"/>
              <a:t> </a:t>
            </a:r>
            <a:r>
              <a:rPr lang="en-US" sz="3200" dirty="0" err="1" smtClean="0"/>
              <a:t>contoh</a:t>
            </a:r>
            <a:r>
              <a:rPr lang="en-US" sz="3200" dirty="0" smtClean="0"/>
              <a:t> yang </a:t>
            </a:r>
            <a:r>
              <a:rPr lang="en-US" sz="3200" dirty="0" err="1" smtClean="0"/>
              <a:t>disertai</a:t>
            </a:r>
            <a:r>
              <a:rPr lang="en-US" sz="3200" dirty="0" smtClean="0"/>
              <a:t> </a:t>
            </a:r>
            <a:r>
              <a:rPr lang="en-US" sz="3200" dirty="0" err="1" smtClean="0"/>
              <a:t>dengan</a:t>
            </a:r>
            <a:r>
              <a:rPr lang="en-US" sz="3200" dirty="0" smtClean="0"/>
              <a:t> </a:t>
            </a:r>
            <a:r>
              <a:rPr lang="en-US" sz="3200" dirty="0" err="1" smtClean="0"/>
              <a:t>gerak</a:t>
            </a:r>
            <a:r>
              <a:rPr lang="en-US" sz="3200" dirty="0" smtClean="0"/>
              <a:t> </a:t>
            </a:r>
            <a:r>
              <a:rPr lang="en-US" sz="3200" dirty="0" err="1" smtClean="0"/>
              <a:t>isyarat</a:t>
            </a:r>
            <a:r>
              <a:rPr lang="en-US" sz="3200" dirty="0" smtClean="0"/>
              <a:t> </a:t>
            </a:r>
            <a:r>
              <a:rPr lang="en-US" sz="3200" dirty="0" err="1" smtClean="0"/>
              <a:t>atau</a:t>
            </a:r>
            <a:r>
              <a:rPr lang="en-US" sz="3200" dirty="0" smtClean="0"/>
              <a:t> </a:t>
            </a:r>
            <a:r>
              <a:rPr lang="en-US" sz="3200" dirty="0" err="1" smtClean="0"/>
              <a:t>alat</a:t>
            </a:r>
            <a:r>
              <a:rPr lang="en-US" sz="3200" dirty="0" smtClean="0"/>
              <a:t> </a:t>
            </a:r>
            <a:r>
              <a:rPr lang="en-US" sz="3200" dirty="0" err="1" smtClean="0"/>
              <a:t>pembantu</a:t>
            </a:r>
            <a:r>
              <a:rPr lang="en-US" sz="3200" dirty="0" smtClean="0"/>
              <a:t> </a:t>
            </a:r>
            <a:r>
              <a:rPr lang="en-US" sz="3200" dirty="0" err="1" smtClean="0"/>
              <a:t>pengingat</a:t>
            </a:r>
            <a:r>
              <a:rPr lang="en-US" sz="3200" dirty="0" smtClean="0"/>
              <a:t> (mnemonic device).</a:t>
            </a:r>
          </a:p>
          <a:p>
            <a:pPr marL="45720" indent="0">
              <a:buNone/>
            </a:pPr>
            <a:endParaRPr lang="en-US" sz="3200" dirty="0"/>
          </a:p>
        </p:txBody>
      </p:sp>
      <p:sp>
        <p:nvSpPr>
          <p:cNvPr id="4" name="Right Arrow 3"/>
          <p:cNvSpPr/>
          <p:nvPr/>
        </p:nvSpPr>
        <p:spPr>
          <a:xfrm>
            <a:off x="1907704" y="332656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734649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32656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Lanjutan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332656"/>
            <a:ext cx="9036496" cy="6408712"/>
          </a:xfrm>
        </p:spPr>
        <p:txBody>
          <a:bodyPr/>
          <a:lstStyle/>
          <a:p>
            <a:pPr marL="0" indent="0">
              <a:buClrTx/>
              <a:buNone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Dongeng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Dongeng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kesusasteraan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kolektif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secara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lisan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ClrTx/>
              <a:buNone/>
            </a:pP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Wingdings" pitchFamily="2" charset="2"/>
              <a:buChar char="Ø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Dongeng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merupakan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prosa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rakyat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yang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dianggap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benar-benar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terjadi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dongeng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tidak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terikat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oleh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waktu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maupun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tempat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ClrTx/>
              <a:buFont typeface="Wingdings" pitchFamily="2" charset="2"/>
              <a:buChar char="Ø"/>
            </a:pP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Wingdings" pitchFamily="2" charset="2"/>
              <a:buChar char="Ø"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D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ongeng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diceritakan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terutama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untuk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hiburan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walaupun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banyak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melukiskan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kebenaran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berisikan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pelajaran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moral,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bahkan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sindiran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835696" y="1196752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700355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914400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Stith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Thompson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menggolongkan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dongeng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menjadi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bagian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5348064"/>
          </a:xfrm>
        </p:spPr>
        <p:txBody>
          <a:bodyPr/>
          <a:lstStyle/>
          <a:p>
            <a:pPr marL="514350" indent="-514350">
              <a:buClrTx/>
              <a:buFont typeface="+mj-lt"/>
              <a:buAutoNum type="arabicParenR"/>
            </a:pPr>
            <a:r>
              <a:rPr lang="en-US" sz="2600" b="1" dirty="0" err="1">
                <a:latin typeface="Arial" pitchFamily="34" charset="0"/>
                <a:cs typeface="Arial" pitchFamily="34" charset="0"/>
              </a:rPr>
              <a:t>D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ongeng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binatang</a:t>
            </a:r>
            <a:endParaRPr lang="en-US" sz="26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r>
              <a:rPr lang="en-US" sz="2600" dirty="0" err="1">
                <a:latin typeface="Arial" pitchFamily="34" charset="0"/>
                <a:cs typeface="Arial" pitchFamily="34" charset="0"/>
              </a:rPr>
              <a:t>Dongeng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ini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ditokohi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oleh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binatang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binatang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cerita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ini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dapat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berbicara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berakal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budi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seperti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manusia</a:t>
            </a:r>
            <a:endParaRPr lang="en-US" sz="2600" dirty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2)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Dongeng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biasa</a:t>
            </a:r>
            <a:endParaRPr lang="en-US" sz="26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Dongeng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ini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ditokohi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oleh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manusia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biasanya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berkisah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tentang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suka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duka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seseorang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     </a:t>
            </a:r>
          </a:p>
          <a:p>
            <a:pPr marL="0" indent="0">
              <a:buClrTx/>
              <a:buNone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/>
            </a:r>
            <a:br>
              <a:rPr lang="en-US" sz="2600" dirty="0">
                <a:latin typeface="Arial" pitchFamily="34" charset="0"/>
                <a:cs typeface="Arial" pitchFamily="34" charset="0"/>
              </a:rPr>
            </a:b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769789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6669360"/>
          </a:xfrm>
        </p:spPr>
        <p:txBody>
          <a:bodyPr/>
          <a:lstStyle/>
          <a:p>
            <a:pPr marL="0" indent="0">
              <a:buClrTx/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3)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Lelucon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Anekdot</a:t>
            </a:r>
            <a:endParaRPr lang="en-U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Dongeng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yang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menimbulkan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rasa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menggelitik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hati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sehingga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menimbulkan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tertawa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bagi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mendengar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maupun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menceritakan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buClrTx/>
              <a:buNone/>
            </a:pPr>
            <a:endParaRPr lang="en-US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Wingdings" pitchFamily="2" charset="2"/>
              <a:buChar char="Ø"/>
            </a:pP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Perbedaan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anekdot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lelucon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bahwa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anekdot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menyangkut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kisah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fiktif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lucu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seseorang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sedangkan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lelucon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menyangkut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kisah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fiktif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lucu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anggota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suatu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kelompok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Wingdings" pitchFamily="2" charset="2"/>
              <a:buChar char="Ø"/>
            </a:pP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Lelucon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anekdot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diklasifikasikan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7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kategori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>
              <a:buClrTx/>
              <a:buNone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).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lelucon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anekdot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agama, b)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lelucon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anekdot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seks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c)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lelucon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anekdot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suku-suku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bangsa-bangsa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d)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lelucon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anekdot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politik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e)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lelucon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anekdot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angkatan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bersenjata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f)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lelucon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anekdot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seorang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professor, g)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lelucon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anekdot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anggota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kelompok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lainnya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95536" y="836712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6809527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210872" cy="504056"/>
          </a:xfrm>
        </p:spPr>
        <p:txBody>
          <a:bodyPr/>
          <a:lstStyle/>
          <a:p>
            <a:r>
              <a:rPr lang="en-US" sz="3600" b="1" dirty="0" smtClean="0">
                <a:latin typeface="Arial" pitchFamily="34" charset="0"/>
                <a:cs typeface="Arial" pitchFamily="34" charset="0"/>
              </a:rPr>
              <a:t>4.Dongeng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berumus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548680"/>
            <a:ext cx="8653264" cy="612068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dongeng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yang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oleh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Stith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Thompson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Antti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Aarne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disebut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formula tales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strukturnya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terdiri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pengulangan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Dongeng-dongeng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berumus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terdiri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subbentuk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yakni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Dongeng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tertimbun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banyak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disebut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dongeng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berantai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karena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dibentuk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cara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menambah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keterangan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lebih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terperinci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setiap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pengulangan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cerita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-57150">
              <a:buClrTx/>
              <a:buNone/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Dongeng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untuk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mempermainkan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orang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adalah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cerita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fiktif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diceritakan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khusus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untuk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memperdayai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orang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karena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akan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menyebabkan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pendengarnya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mengeluarkan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pendapat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bodoh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indent="-57150">
              <a:buClrTx/>
              <a:buNone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Dongeng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yang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mempunyai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akhir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adalah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dongeng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jika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diteruskan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akan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sampai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batas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akhir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23528" y="764704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8000837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632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</a:t>
            </a:r>
            <a:r>
              <a:rPr lang="en-US" sz="3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Nyanyian</a:t>
            </a:r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Rakyat</a:t>
            </a:r>
            <a:endParaRPr lang="en-US" sz="3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1432"/>
            <a:ext cx="8229600" cy="577592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latin typeface="Arial" pitchFamily="34" charset="0"/>
                <a:cs typeface="Arial" pitchFamily="34" charset="0"/>
              </a:rPr>
              <a:t>N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yanyian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dirty="0">
                <a:latin typeface="Arial" pitchFamily="34" charset="0"/>
                <a:cs typeface="Arial" pitchFamily="34" charset="0"/>
              </a:rPr>
              <a:t> 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salah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satu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genre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bentuk</a:t>
            </a:r>
            <a:r>
              <a:rPr lang="en-US" dirty="0">
                <a:latin typeface="Arial" pitchFamily="34" charset="0"/>
                <a:cs typeface="Arial" pitchFamily="34" charset="0"/>
              </a:rPr>
              <a:t> folklore yang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terdiri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dari</a:t>
            </a:r>
            <a:r>
              <a:rPr lang="en-US" dirty="0">
                <a:latin typeface="Arial" pitchFamily="34" charset="0"/>
                <a:cs typeface="Arial" pitchFamily="34" charset="0"/>
              </a:rPr>
              <a:t> kata-kata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lagu</a:t>
            </a:r>
            <a:r>
              <a:rPr lang="en-US" dirty="0">
                <a:latin typeface="Arial" pitchFamily="34" charset="0"/>
                <a:cs typeface="Arial" pitchFamily="34" charset="0"/>
              </a:rPr>
              <a:t>, yang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beredar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secara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lisan</a:t>
            </a:r>
            <a:r>
              <a:rPr lang="en-US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antara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anggota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kolektif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lainnya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tertentu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berbentuk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tradisional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serta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banyak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banyak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mempunyai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varian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Wingdings" pitchFamily="2" charset="2"/>
              <a:buChar char="Ø"/>
            </a:pPr>
            <a:r>
              <a:rPr lang="en-US" b="1" dirty="0" err="1" smtClean="0">
                <a:latin typeface="Arial" pitchFamily="34" charset="0"/>
                <a:cs typeface="Arial" pitchFamily="34" charset="0"/>
              </a:rPr>
              <a:t>Perbedaan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nyanyian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rakyat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dari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nyanyian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lainnya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514350" indent="-514350">
              <a:buClrTx/>
              <a:buAutoNum type="arabicPeriod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Sifatnya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berubah-ubah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/>
              <a:t>baik</a:t>
            </a:r>
            <a:r>
              <a:rPr lang="en-US" dirty="0" smtClean="0"/>
              <a:t> </a:t>
            </a:r>
            <a:r>
              <a:rPr lang="en-US" dirty="0" err="1" smtClean="0"/>
              <a:t>bentuk</a:t>
            </a:r>
            <a:r>
              <a:rPr lang="en-US" dirty="0" smtClean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 smtClean="0"/>
              <a:t>isi</a:t>
            </a:r>
            <a:endParaRPr lang="en-US" dirty="0" smtClean="0"/>
          </a:p>
          <a:p>
            <a:pPr marL="514350" indent="-514350">
              <a:buClrTx/>
              <a:buAutoNum type="arabicPeriod"/>
            </a:pPr>
            <a:r>
              <a:rPr lang="en-US" dirty="0" err="1" smtClean="0"/>
              <a:t>Tempat</a:t>
            </a:r>
            <a:r>
              <a:rPr lang="en-US" dirty="0" smtClean="0"/>
              <a:t> p </a:t>
            </a:r>
            <a:r>
              <a:rPr lang="en-US" dirty="0" err="1" smtClean="0"/>
              <a:t>eredarannya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/>
              <a:t>luas</a:t>
            </a:r>
            <a:r>
              <a:rPr lang="en-US" dirty="0"/>
              <a:t>, </a:t>
            </a:r>
            <a:r>
              <a:rPr lang="en-US" dirty="0" err="1"/>
              <a:t>baik</a:t>
            </a:r>
            <a:r>
              <a:rPr lang="en-US" dirty="0"/>
              <a:t> di </a:t>
            </a:r>
            <a:r>
              <a:rPr lang="en-US" dirty="0" err="1"/>
              <a:t>kalangan</a:t>
            </a:r>
            <a:r>
              <a:rPr lang="en-US" dirty="0"/>
              <a:t> </a:t>
            </a:r>
            <a:r>
              <a:rPr lang="en-US" dirty="0" smtClean="0"/>
              <a:t>yang </a:t>
            </a:r>
            <a:r>
              <a:rPr lang="en-US" dirty="0" err="1"/>
              <a:t>buta</a:t>
            </a:r>
            <a:r>
              <a:rPr lang="en-US" dirty="0"/>
              <a:t> </a:t>
            </a:r>
            <a:r>
              <a:rPr lang="en-US" dirty="0" err="1" smtClean="0"/>
              <a:t>huruf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semi </a:t>
            </a:r>
            <a:r>
              <a:rPr lang="en-US" dirty="0" err="1" smtClean="0"/>
              <a:t>buta</a:t>
            </a:r>
            <a:r>
              <a:rPr lang="en-US" dirty="0" smtClean="0"/>
              <a:t> </a:t>
            </a:r>
            <a:r>
              <a:rPr lang="en-US" dirty="0" err="1" smtClean="0"/>
              <a:t>huruf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beredar</a:t>
            </a:r>
            <a:r>
              <a:rPr lang="en-US" dirty="0" smtClean="0"/>
              <a:t> di </a:t>
            </a:r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dirty="0"/>
              <a:t>yang </a:t>
            </a:r>
            <a:r>
              <a:rPr lang="en-US" dirty="0" err="1"/>
              <a:t>melek</a:t>
            </a:r>
            <a:r>
              <a:rPr lang="en-US" dirty="0"/>
              <a:t> </a:t>
            </a:r>
            <a:r>
              <a:rPr lang="en-US" dirty="0" err="1" smtClean="0"/>
              <a:t>huruf</a:t>
            </a:r>
            <a:r>
              <a:rPr lang="en-US" dirty="0" smtClean="0"/>
              <a:t>.</a:t>
            </a:r>
          </a:p>
          <a:p>
            <a:pPr marL="514350" indent="-514350">
              <a:buClrTx/>
              <a:buAutoNum type="arabicPeriod"/>
            </a:pPr>
            <a:r>
              <a:rPr lang="en-US" dirty="0" err="1"/>
              <a:t>Umur</a:t>
            </a:r>
            <a:r>
              <a:rPr lang="en-US" dirty="0"/>
              <a:t> </a:t>
            </a:r>
            <a:r>
              <a:rPr lang="en-US" dirty="0" err="1"/>
              <a:t>nyanyian</a:t>
            </a:r>
            <a:r>
              <a:rPr lang="en-US" dirty="0"/>
              <a:t> </a:t>
            </a:r>
            <a:r>
              <a:rPr lang="en-US" dirty="0" err="1"/>
              <a:t>rakyat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panjang</a:t>
            </a:r>
            <a:r>
              <a:rPr lang="en-US" dirty="0"/>
              <a:t> </a:t>
            </a:r>
            <a:r>
              <a:rPr lang="en-US" dirty="0" err="1"/>
              <a:t>daripada</a:t>
            </a:r>
            <a:r>
              <a:rPr lang="en-US" dirty="0"/>
              <a:t> </a:t>
            </a:r>
            <a:r>
              <a:rPr lang="en-US" dirty="0" err="1"/>
              <a:t>nyanyian</a:t>
            </a:r>
            <a:r>
              <a:rPr lang="en-US" dirty="0"/>
              <a:t> pop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01647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05408"/>
            <a:ext cx="8568952" cy="5559896"/>
          </a:xfr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Sifatnya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mudah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berubah-ubah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baik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bentuk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isi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ClrTx/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Penyebarannya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melalui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lisan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sehingga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bersifat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tradisi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lisan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menimbulkan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varian-varian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ClrTx/>
              <a:buNone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ClrTx/>
              <a:buNone/>
            </a:pP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Wingdings" pitchFamily="2" charset="2"/>
              <a:buChar char="v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Nyanyian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akyat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ergolong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marL="514350" indent="-514350">
              <a:buClrTx/>
              <a:buAutoNum type="arabicPeriod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nyanyian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berfungsi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514350" indent="-514350">
              <a:buClrTx/>
              <a:buAutoNum type="arabicPeriod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nyanyian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bersifat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liris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ClrTx/>
              <a:buAutoNum type="arabicPeriod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nyanyian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bersifat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kisah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ClrTx/>
              <a:buNone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3940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04664"/>
            <a:ext cx="8964488" cy="6264696"/>
          </a:xfrm>
        </p:spPr>
        <p:txBody>
          <a:bodyPr>
            <a:normAutofit fontScale="85000" lnSpcReduction="10000"/>
          </a:bodyPr>
          <a:lstStyle/>
          <a:p>
            <a:pPr marL="0" indent="0">
              <a:buClrTx/>
              <a:buNone/>
            </a:pPr>
            <a:r>
              <a:rPr lang="en-US" sz="31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3100" b="1" dirty="0" err="1">
                <a:latin typeface="Arial" pitchFamily="34" charset="0"/>
                <a:cs typeface="Arial" pitchFamily="34" charset="0"/>
              </a:rPr>
              <a:t>Nyanyian</a:t>
            </a:r>
            <a:r>
              <a:rPr lang="en-US" sz="3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3100" b="1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3100" b="1" dirty="0" err="1">
                <a:latin typeface="Arial" pitchFamily="34" charset="0"/>
                <a:cs typeface="Arial" pitchFamily="34" charset="0"/>
              </a:rPr>
              <a:t>berfungsi</a:t>
            </a:r>
            <a:r>
              <a:rPr lang="en-US" sz="3100" b="1" dirty="0">
                <a:latin typeface="Arial" pitchFamily="34" charset="0"/>
                <a:cs typeface="Arial" pitchFamily="34" charset="0"/>
              </a:rPr>
              <a:t> </a:t>
            </a:r>
            <a:endParaRPr lang="en-US" sz="31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nyanyian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rakyat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yang kata-kata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lagunya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memegang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peranan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penting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endParaRPr lang="en-US" sz="900" dirty="0" smtClean="0"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Wingdings" pitchFamily="2" charset="2"/>
              <a:buChar char="v"/>
            </a:pP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b="1" dirty="0" err="1">
                <a:latin typeface="Arial" pitchFamily="34" charset="0"/>
                <a:cs typeface="Arial" pitchFamily="34" charset="0"/>
              </a:rPr>
              <a:t>Jenis</a:t>
            </a:r>
            <a:r>
              <a:rPr lang="en-US" sz="2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b="1" dirty="0" err="1">
                <a:latin typeface="Arial" pitchFamily="34" charset="0"/>
                <a:cs typeface="Arial" pitchFamily="34" charset="0"/>
              </a:rPr>
              <a:t>nyanyian</a:t>
            </a:r>
            <a:r>
              <a:rPr lang="en-US" sz="2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b="1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900" b="1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900" b="1" dirty="0" err="1">
                <a:latin typeface="Arial" pitchFamily="34" charset="0"/>
                <a:cs typeface="Arial" pitchFamily="34" charset="0"/>
              </a:rPr>
              <a:t>berfungsi</a:t>
            </a:r>
            <a:r>
              <a:rPr lang="en-US" sz="2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b="1" dirty="0" err="1">
                <a:latin typeface="Arial" pitchFamily="34" charset="0"/>
                <a:cs typeface="Arial" pitchFamily="34" charset="0"/>
              </a:rPr>
              <a:t>dibagi</a:t>
            </a:r>
            <a:r>
              <a:rPr lang="en-US" sz="2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b="1" dirty="0" err="1" smtClean="0">
                <a:latin typeface="Arial" pitchFamily="34" charset="0"/>
                <a:cs typeface="Arial" pitchFamily="34" charset="0"/>
              </a:rPr>
              <a:t>menjadi</a:t>
            </a:r>
            <a:r>
              <a:rPr lang="en-US" sz="2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b="1" dirty="0" smtClean="0">
                <a:latin typeface="Arial" pitchFamily="34" charset="0"/>
                <a:cs typeface="Arial" pitchFamily="34" charset="0"/>
              </a:rPr>
              <a:t>3: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en-US" sz="2900" dirty="0" err="1">
                <a:latin typeface="Arial" pitchFamily="34" charset="0"/>
                <a:cs typeface="Arial" pitchFamily="34" charset="0"/>
              </a:rPr>
              <a:t>Nyanyian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kelonan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yakni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nyanyian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mempunyai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lagu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irama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halus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tenang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berulang-ulang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ditambah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kata-kata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kasih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sayang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sehingga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membangkitkan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rasa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santai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sejahtera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akhirnya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rasa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kantuk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bagi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mendengarnya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>
              <a:buClrTx/>
              <a:buFont typeface="+mj-lt"/>
              <a:buAutoNum type="arabicPeriod"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ClrTx/>
              <a:buFont typeface="+mj-lt"/>
              <a:buAutoNum type="arabicPeriod"/>
            </a:pPr>
            <a:r>
              <a:rPr lang="en-US" sz="2900" dirty="0" err="1">
                <a:latin typeface="Arial" pitchFamily="34" charset="0"/>
                <a:cs typeface="Arial" pitchFamily="34" charset="0"/>
              </a:rPr>
              <a:t>Nyanyian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kerja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yakni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nyanyian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mempunyai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irama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kata-kata yang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bersifat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menggugah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semangat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sehingga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menimbulkan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rasa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gairah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untuk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bekerja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>
              <a:buClrTx/>
              <a:buFont typeface="+mj-lt"/>
              <a:buAutoNum type="arabicPeriod"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ClrTx/>
              <a:buFont typeface="+mj-lt"/>
              <a:buAutoNum type="arabicPeriod"/>
            </a:pPr>
            <a:r>
              <a:rPr lang="en-US" sz="2900" dirty="0" err="1">
                <a:latin typeface="Arial" pitchFamily="34" charset="0"/>
                <a:cs typeface="Arial" pitchFamily="34" charset="0"/>
              </a:rPr>
              <a:t>Nyanyian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permainan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yakni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nyanyian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mempunyai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irama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gembira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serta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kata-kata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lucu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selalu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dikaitkan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permainan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bermain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permainan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bertanding</a:t>
            </a:r>
            <a:endParaRPr lang="en-US" sz="29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67544" y="908720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25524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04664"/>
            <a:ext cx="8964488" cy="6264696"/>
          </a:xfrm>
        </p:spPr>
        <p:txBody>
          <a:bodyPr>
            <a:normAutofit fontScale="85000" lnSpcReduction="20000"/>
          </a:bodyPr>
          <a:lstStyle/>
          <a:p>
            <a:pPr marL="0" indent="0">
              <a:buClrTx/>
              <a:buNone/>
            </a:pPr>
            <a:r>
              <a:rPr lang="en-US" sz="3100" b="1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1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100" b="1" dirty="0" err="1">
                <a:latin typeface="Arial" pitchFamily="34" charset="0"/>
                <a:cs typeface="Arial" pitchFamily="34" charset="0"/>
              </a:rPr>
              <a:t>Nyanyian</a:t>
            </a:r>
            <a:r>
              <a:rPr lang="en-US" sz="3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3100" b="1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3100" b="1" dirty="0" err="1" smtClean="0">
                <a:latin typeface="Arial" pitchFamily="34" charset="0"/>
                <a:cs typeface="Arial" pitchFamily="34" charset="0"/>
              </a:rPr>
              <a:t>bersifat</a:t>
            </a:r>
            <a:r>
              <a:rPr lang="en-US" sz="3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 smtClean="0">
                <a:latin typeface="Arial" pitchFamily="34" charset="0"/>
                <a:cs typeface="Arial" pitchFamily="34" charset="0"/>
              </a:rPr>
              <a:t>liris</a:t>
            </a:r>
            <a:endParaRPr lang="en-US" sz="31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nyanyian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rakyat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teksnya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bersifat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bersifat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liris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yang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merupakan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pencetusan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rasa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haru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pengarangnya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anonim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tanpa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menceritakan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kisah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bersambung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ClrTx/>
              <a:buNone/>
            </a:pPr>
            <a:endParaRPr lang="en-US" sz="900" dirty="0" smtClean="0"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Wingdings" pitchFamily="2" charset="2"/>
              <a:buChar char="v"/>
            </a:pP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Jenis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nyanyian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bersifat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liris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dibagi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menjadi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3: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en-US" sz="2900" dirty="0" err="1">
                <a:latin typeface="Arial" pitchFamily="34" charset="0"/>
                <a:cs typeface="Arial" pitchFamily="34" charset="0"/>
              </a:rPr>
              <a:t>Nyanyian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rakyat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liris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sesungguhnya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yakni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nyanyian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liriknya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mengungkapkan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perasaan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tanpa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menceritakan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suatu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kisah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bersambung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90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ClrTx/>
              <a:buFont typeface="+mj-lt"/>
              <a:buAutoNum type="arabicPeriod"/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ClrTx/>
              <a:buFont typeface="+mj-lt"/>
              <a:buAutoNum type="arabicPeriod"/>
            </a:pPr>
            <a:r>
              <a:rPr lang="en-US" sz="2900" dirty="0" err="1">
                <a:latin typeface="Arial" pitchFamily="34" charset="0"/>
                <a:cs typeface="Arial" pitchFamily="34" charset="0"/>
              </a:rPr>
              <a:t>Nyanyian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liris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bukan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sesungguhnya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yakni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latin typeface="Arial" pitchFamily="34" charset="0"/>
                <a:cs typeface="Arial" pitchFamily="34" charset="0"/>
              </a:rPr>
              <a:t>nyanyian</a:t>
            </a:r>
            <a:r>
              <a:rPr lang="en-US" sz="29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liriknya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menceritakan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kisah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bersambung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cohern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).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Contohnya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nyanyian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rakyat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bersifat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kerohanian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keagamaan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lainnya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, yang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memberi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nasihat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untuk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berbuat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baik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, yang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mengenai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pacaran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pernikahan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bayi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kanak-kanak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bertimbun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banyak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dialeg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nyanyian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bukan-bukan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nyanyian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parodi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nanyian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daerah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orang-orang yang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mempunyai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mata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pencaharian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tertentu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90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ClrTx/>
              <a:buFont typeface="+mj-lt"/>
              <a:buAutoNum type="arabicPeriod"/>
            </a:pPr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67544" y="908720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385112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04664"/>
            <a:ext cx="8964488" cy="6264696"/>
          </a:xfr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en-US" sz="3100" b="1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31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100" b="1" dirty="0" err="1">
                <a:latin typeface="Arial" pitchFamily="34" charset="0"/>
                <a:cs typeface="Arial" pitchFamily="34" charset="0"/>
              </a:rPr>
              <a:t>Nyanyian</a:t>
            </a:r>
            <a:r>
              <a:rPr lang="en-US" sz="3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3100" b="1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3100" b="1" dirty="0" err="1" smtClean="0">
                <a:latin typeface="Arial" pitchFamily="34" charset="0"/>
                <a:cs typeface="Arial" pitchFamily="34" charset="0"/>
              </a:rPr>
              <a:t>bersifat</a:t>
            </a:r>
            <a:r>
              <a:rPr lang="en-US" sz="3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b="1" dirty="0" err="1" smtClean="0">
                <a:latin typeface="Arial" pitchFamily="34" charset="0"/>
                <a:cs typeface="Arial" pitchFamily="34" charset="0"/>
              </a:rPr>
              <a:t>berkisah</a:t>
            </a:r>
            <a:endParaRPr lang="en-US" sz="31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nyanyian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rakyat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menceritakan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suatu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kisah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ClrTx/>
              <a:buNone/>
            </a:pPr>
            <a:endParaRPr lang="en-US" sz="900" dirty="0" smtClean="0"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Wingdings" pitchFamily="2" charset="2"/>
              <a:buChar char="v"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yanyian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termasuk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dalam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kategori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ini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adalah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Balada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epos.</a:t>
            </a:r>
          </a:p>
          <a:p>
            <a:pPr>
              <a:buClrTx/>
              <a:buFont typeface="Wingdings" pitchFamily="2" charset="2"/>
              <a:buChar char="v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perbedaan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balada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epos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terletak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pada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tema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ceritanya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Tema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cerita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balada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mengenai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kisah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sntimental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romantik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sedangkan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cerita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epos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wiracarita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mengenai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kepahlawanan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ClrTx/>
              <a:buNone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67544" y="908720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46824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668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Folklor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Bukan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Lisan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Indonesia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5825"/>
            <a:ext cx="8229600" cy="543877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ClrTx/>
              <a:buFont typeface="+mj-lt"/>
              <a:buAutoNum type="arabicPeriod"/>
            </a:pPr>
            <a:r>
              <a:rPr lang="en-US" b="1" dirty="0" err="1" smtClean="0"/>
              <a:t>Kepercayaan</a:t>
            </a:r>
            <a:r>
              <a:rPr lang="en-US" b="1" dirty="0" smtClean="0"/>
              <a:t> </a:t>
            </a:r>
            <a:r>
              <a:rPr lang="en-US" b="1" dirty="0" err="1" smtClean="0"/>
              <a:t>rakyat</a:t>
            </a:r>
            <a:endParaRPr lang="en-US" b="1" dirty="0" smtClean="0"/>
          </a:p>
          <a:p>
            <a:pPr marL="0" indent="0">
              <a:buClrTx/>
              <a:buNone/>
            </a:pPr>
            <a:r>
              <a:rPr lang="en-US" dirty="0" smtClean="0"/>
              <a:t> </a:t>
            </a:r>
            <a:r>
              <a:rPr lang="en-US" dirty="0" err="1"/>
              <a:t>Kepercayaan</a:t>
            </a:r>
            <a:r>
              <a:rPr lang="en-US" dirty="0"/>
              <a:t> </a:t>
            </a:r>
            <a:r>
              <a:rPr lang="en-US" dirty="0" err="1" smtClean="0"/>
              <a:t>rakyat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sering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disebut</a:t>
            </a:r>
            <a:r>
              <a:rPr lang="en-US" dirty="0" smtClean="0"/>
              <a:t> </a:t>
            </a:r>
            <a:r>
              <a:rPr lang="en-US" dirty="0" err="1" smtClean="0"/>
              <a:t>takhyul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kepercayaan</a:t>
            </a:r>
            <a:r>
              <a:rPr lang="en-US" dirty="0" smtClean="0"/>
              <a:t> yang </a:t>
            </a:r>
            <a:r>
              <a:rPr lang="en-US" dirty="0" err="1" smtClean="0"/>
              <a:t>oleh</a:t>
            </a:r>
            <a:r>
              <a:rPr lang="en-US" dirty="0" smtClean="0"/>
              <a:t> orang </a:t>
            </a:r>
            <a:r>
              <a:rPr lang="en-US" dirty="0" err="1" smtClean="0"/>
              <a:t>berpendidikan</a:t>
            </a:r>
            <a:r>
              <a:rPr lang="en-US" dirty="0" smtClean="0"/>
              <a:t> Barat </a:t>
            </a:r>
            <a:r>
              <a:rPr lang="en-US" dirty="0" err="1" smtClean="0"/>
              <a:t>dianggap</a:t>
            </a:r>
            <a:r>
              <a:rPr lang="en-US" dirty="0" smtClean="0"/>
              <a:t> </a:t>
            </a:r>
            <a:r>
              <a:rPr lang="en-US" dirty="0" err="1" smtClean="0"/>
              <a:t>sederhana</a:t>
            </a:r>
            <a:r>
              <a:rPr lang="en-US" dirty="0" smtClean="0"/>
              <a:t> </a:t>
            </a:r>
            <a:r>
              <a:rPr lang="en-US" dirty="0" err="1" smtClean="0"/>
              <a:t>bahkan</a:t>
            </a:r>
            <a:r>
              <a:rPr lang="en-US" dirty="0" smtClean="0"/>
              <a:t> </a:t>
            </a:r>
            <a:r>
              <a:rPr lang="en-US" dirty="0" err="1" smtClean="0"/>
              <a:t>pandir</a:t>
            </a:r>
            <a:r>
              <a:rPr lang="en-US" dirty="0" smtClean="0"/>
              <a:t>,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berdasarkan</a:t>
            </a:r>
            <a:r>
              <a:rPr lang="en-US" dirty="0" smtClean="0"/>
              <a:t> </a:t>
            </a:r>
            <a:r>
              <a:rPr lang="en-US" dirty="0" err="1" smtClean="0"/>
              <a:t>logika</a:t>
            </a:r>
            <a:r>
              <a:rPr lang="en-US" dirty="0" smtClean="0"/>
              <a:t>, </a:t>
            </a:r>
            <a:r>
              <a:rPr lang="en-US" dirty="0" err="1" smtClean="0"/>
              <a:t>sehingga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ilmiah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dipertanggungjawabkan</a:t>
            </a:r>
            <a:r>
              <a:rPr lang="en-US" dirty="0" smtClean="0"/>
              <a:t>.</a:t>
            </a:r>
          </a:p>
          <a:p>
            <a:pPr marL="0" indent="0">
              <a:buClrTx/>
              <a:buNone/>
            </a:pPr>
            <a:r>
              <a:rPr lang="en-US" dirty="0" smtClean="0"/>
              <a:t>Hand </a:t>
            </a:r>
            <a:r>
              <a:rPr lang="en-US" dirty="0" err="1" smtClean="0"/>
              <a:t>membagi</a:t>
            </a:r>
            <a:r>
              <a:rPr lang="en-US" dirty="0" smtClean="0"/>
              <a:t> </a:t>
            </a:r>
            <a:r>
              <a:rPr lang="en-US" dirty="0" err="1" smtClean="0"/>
              <a:t>takhyul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4 </a:t>
            </a:r>
            <a:r>
              <a:rPr lang="en-US" dirty="0" err="1" smtClean="0"/>
              <a:t>golongan</a:t>
            </a:r>
            <a:r>
              <a:rPr lang="en-US" dirty="0" smtClean="0"/>
              <a:t> </a:t>
            </a:r>
            <a:r>
              <a:rPr lang="en-US" dirty="0" err="1" smtClean="0"/>
              <a:t>besar</a:t>
            </a:r>
            <a:r>
              <a:rPr lang="en-US" dirty="0" smtClean="0"/>
              <a:t>: (1) </a:t>
            </a:r>
            <a:r>
              <a:rPr lang="en-US" dirty="0" err="1" smtClean="0"/>
              <a:t>takhyul</a:t>
            </a:r>
            <a:r>
              <a:rPr lang="en-US" dirty="0" smtClean="0"/>
              <a:t> di </a:t>
            </a:r>
            <a:r>
              <a:rPr lang="en-US" dirty="0" err="1" smtClean="0"/>
              <a:t>sekitar</a:t>
            </a:r>
            <a:r>
              <a:rPr lang="en-US" dirty="0" smtClean="0"/>
              <a:t> </a:t>
            </a:r>
            <a:r>
              <a:rPr lang="en-US" dirty="0" err="1" smtClean="0"/>
              <a:t>lingkaran</a:t>
            </a:r>
            <a:r>
              <a:rPr lang="en-US" dirty="0" smtClean="0"/>
              <a:t> </a:t>
            </a:r>
            <a:r>
              <a:rPr lang="en-US" dirty="0" err="1" smtClean="0"/>
              <a:t>hidup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r>
              <a:rPr lang="en-US" dirty="0" smtClean="0"/>
              <a:t>, (2) </a:t>
            </a:r>
            <a:r>
              <a:rPr lang="en-US" dirty="0" err="1" smtClean="0"/>
              <a:t>takhyul</a:t>
            </a:r>
            <a:r>
              <a:rPr lang="en-US" dirty="0" smtClean="0"/>
              <a:t> </a:t>
            </a:r>
            <a:r>
              <a:rPr lang="en-US" dirty="0" err="1" smtClean="0"/>
              <a:t>mengenai</a:t>
            </a:r>
            <a:r>
              <a:rPr lang="en-US" dirty="0" smtClean="0"/>
              <a:t> </a:t>
            </a:r>
            <a:r>
              <a:rPr lang="en-US" dirty="0" err="1" smtClean="0"/>
              <a:t>alam</a:t>
            </a:r>
            <a:r>
              <a:rPr lang="en-US" dirty="0" smtClean="0"/>
              <a:t> </a:t>
            </a:r>
            <a:r>
              <a:rPr lang="en-US" dirty="0" err="1" smtClean="0"/>
              <a:t>gaib</a:t>
            </a:r>
            <a:r>
              <a:rPr lang="en-US" dirty="0" smtClean="0"/>
              <a:t>, (3) </a:t>
            </a:r>
            <a:r>
              <a:rPr lang="en-US" dirty="0" err="1" smtClean="0"/>
              <a:t>takhyul</a:t>
            </a:r>
            <a:r>
              <a:rPr lang="en-US" dirty="0" smtClean="0"/>
              <a:t> </a:t>
            </a:r>
            <a:r>
              <a:rPr lang="en-US" dirty="0" err="1" smtClean="0"/>
              <a:t>mengenai</a:t>
            </a:r>
            <a:r>
              <a:rPr lang="en-US" dirty="0" smtClean="0"/>
              <a:t> </a:t>
            </a:r>
            <a:r>
              <a:rPr lang="en-US" dirty="0" err="1" smtClean="0"/>
              <a:t>terciptanya</a:t>
            </a:r>
            <a:r>
              <a:rPr lang="en-US" dirty="0" smtClean="0"/>
              <a:t> </a:t>
            </a:r>
            <a:r>
              <a:rPr lang="en-US" dirty="0" err="1" smtClean="0"/>
              <a:t>alam</a:t>
            </a:r>
            <a:r>
              <a:rPr lang="en-US" dirty="0" smtClean="0"/>
              <a:t> </a:t>
            </a:r>
            <a:r>
              <a:rPr lang="en-US" dirty="0" err="1" smtClean="0"/>
              <a:t>semesta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dunia</a:t>
            </a:r>
            <a:r>
              <a:rPr lang="en-US" dirty="0" smtClean="0"/>
              <a:t>, (4) </a:t>
            </a:r>
            <a:r>
              <a:rPr lang="en-US" dirty="0" err="1" smtClean="0"/>
              <a:t>jenis</a:t>
            </a:r>
            <a:r>
              <a:rPr lang="en-US" dirty="0" smtClean="0"/>
              <a:t> </a:t>
            </a:r>
            <a:r>
              <a:rPr lang="en-US" dirty="0" err="1" smtClean="0"/>
              <a:t>takhyul</a:t>
            </a:r>
            <a:r>
              <a:rPr lang="en-US" dirty="0" smtClean="0"/>
              <a:t> </a:t>
            </a:r>
            <a:r>
              <a:rPr lang="en-US" dirty="0" err="1" smtClean="0"/>
              <a:t>lainnya</a:t>
            </a:r>
            <a:r>
              <a:rPr lang="en-US" dirty="0" smtClean="0"/>
              <a:t>.</a:t>
            </a:r>
          </a:p>
          <a:p>
            <a:pPr marL="514350" indent="-514350">
              <a:buClrTx/>
              <a:buFont typeface="+mj-lt"/>
              <a:buAutoNum type="arabicPeriod"/>
            </a:pPr>
            <a:endParaRPr lang="en-US" dirty="0" smtClean="0"/>
          </a:p>
          <a:p>
            <a:pPr marL="0" indent="0">
              <a:buClrTx/>
              <a:buNone/>
            </a:pPr>
            <a:r>
              <a:rPr lang="en-US" b="1" dirty="0" smtClean="0"/>
              <a:t>2. </a:t>
            </a:r>
            <a:r>
              <a:rPr lang="en-US" b="1" dirty="0" err="1" smtClean="0"/>
              <a:t>Permainan</a:t>
            </a:r>
            <a:r>
              <a:rPr lang="en-US" b="1" dirty="0" smtClean="0"/>
              <a:t> Rakyat</a:t>
            </a:r>
          </a:p>
          <a:p>
            <a:pPr marL="0" indent="0">
              <a:buClrTx/>
              <a:buNone/>
            </a:pPr>
            <a:r>
              <a:rPr lang="en-US" dirty="0" err="1" smtClean="0"/>
              <a:t>Perbedaan</a:t>
            </a:r>
            <a:r>
              <a:rPr lang="en-US" dirty="0" smtClean="0"/>
              <a:t> </a:t>
            </a:r>
            <a:r>
              <a:rPr lang="en-US" dirty="0" err="1" smtClean="0"/>
              <a:t>sifat</a:t>
            </a:r>
            <a:r>
              <a:rPr lang="en-US" dirty="0" smtClean="0"/>
              <a:t> </a:t>
            </a:r>
            <a:r>
              <a:rPr lang="en-US" dirty="0" err="1" smtClean="0"/>
              <a:t>permainan</a:t>
            </a:r>
            <a:r>
              <a:rPr lang="en-US" dirty="0" smtClean="0"/>
              <a:t>, </a:t>
            </a:r>
            <a:r>
              <a:rPr lang="en-US" dirty="0" err="1" smtClean="0"/>
              <a:t>permainan</a:t>
            </a:r>
            <a:r>
              <a:rPr lang="en-US" dirty="0" smtClean="0"/>
              <a:t> </a:t>
            </a:r>
            <a:r>
              <a:rPr lang="en-US" dirty="0" err="1" smtClean="0"/>
              <a:t>rakyat</a:t>
            </a:r>
            <a:r>
              <a:rPr lang="en-US" dirty="0" smtClean="0"/>
              <a:t> </a:t>
            </a:r>
            <a:r>
              <a:rPr lang="en-US" dirty="0" err="1" smtClean="0"/>
              <a:t>dibagi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2 </a:t>
            </a:r>
            <a:r>
              <a:rPr lang="en-US" dirty="0" err="1" smtClean="0"/>
              <a:t>golongan</a:t>
            </a:r>
            <a:r>
              <a:rPr lang="en-US" dirty="0" smtClean="0"/>
              <a:t> </a:t>
            </a:r>
            <a:r>
              <a:rPr lang="en-US" dirty="0" err="1" smtClean="0"/>
              <a:t>besar</a:t>
            </a:r>
            <a:r>
              <a:rPr lang="en-US" dirty="0" smtClean="0"/>
              <a:t>: </a:t>
            </a:r>
            <a:r>
              <a:rPr lang="en-US" dirty="0" err="1" smtClean="0"/>
              <a:t>permainaan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bermain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permainan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bertanding</a:t>
            </a:r>
            <a:r>
              <a:rPr lang="en-US" dirty="0" smtClean="0"/>
              <a:t>.</a:t>
            </a:r>
          </a:p>
          <a:p>
            <a:pPr marL="0" indent="0">
              <a:buClrTx/>
              <a:buNone/>
            </a:pPr>
            <a:endParaRPr lang="en-US" dirty="0" smtClean="0"/>
          </a:p>
          <a:p>
            <a:pPr marL="514350" indent="-514350">
              <a:buClrTx/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05960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6632"/>
            <a:ext cx="8568952" cy="6336703"/>
          </a:xfrm>
        </p:spPr>
        <p:txBody>
          <a:bodyPr>
            <a:noAutofit/>
          </a:bodyPr>
          <a:lstStyle/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Ciri-ciri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pengenal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Folklor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dirumuskan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oleh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Danandjaja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(1984:3),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yaitu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502920" indent="-457200">
              <a:buAutoNum type="alphaLcPeriod"/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Penyebaran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pewarisannya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biasanya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dilakukan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secara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lisan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yakni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disebarkan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melalui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tutur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kata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dari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mulut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mulut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suatu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contoh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disertai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gerak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isyarat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alat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pembantu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pengingat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dari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satu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generasi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generasi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berikutnya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502920" indent="-457200">
              <a:buFont typeface="+mj-lt"/>
              <a:buAutoNum type="alphaLcPeriod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Folklor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bersifat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tradisional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yakni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disebarkan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bentuk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relatif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tetap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bentuk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standar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Disebarkan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antara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kolektif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tertentu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waktu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cukup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lama (paling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sedikit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dua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generasi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502920" indent="-457200">
              <a:buAutoNum type="alphaLcPeriod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16293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668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Folklor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Bukan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Lisan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Indonesia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5825"/>
            <a:ext cx="8507288" cy="5438775"/>
          </a:xfrm>
        </p:spPr>
        <p:txBody>
          <a:bodyPr>
            <a:normAutofit/>
          </a:bodyPr>
          <a:lstStyle/>
          <a:p>
            <a:pPr marL="514350" indent="-514350">
              <a:buClrTx/>
              <a:buFont typeface="+mj-lt"/>
              <a:buAutoNum type="arabicPeriod"/>
            </a:pPr>
            <a:r>
              <a:rPr lang="en-US" b="1" dirty="0" err="1" smtClean="0"/>
              <a:t>Makanan</a:t>
            </a:r>
            <a:r>
              <a:rPr lang="en-US" b="1" dirty="0" smtClean="0"/>
              <a:t> Rakyat</a:t>
            </a:r>
          </a:p>
          <a:p>
            <a:pPr marL="0" indent="0">
              <a:buClrTx/>
              <a:buNone/>
            </a:pPr>
            <a:r>
              <a:rPr lang="en-US" dirty="0" err="1"/>
              <a:t>Makanan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yang </a:t>
            </a:r>
            <a:r>
              <a:rPr lang="en-US" dirty="0" err="1"/>
              <a:t>tumbuh</a:t>
            </a:r>
            <a:r>
              <a:rPr lang="en-US" dirty="0"/>
              <a:t> di </a:t>
            </a:r>
            <a:r>
              <a:rPr lang="en-US" dirty="0" err="1"/>
              <a:t>sawah</a:t>
            </a:r>
            <a:r>
              <a:rPr lang="en-US" dirty="0"/>
              <a:t>, </a:t>
            </a:r>
            <a:r>
              <a:rPr lang="en-US" dirty="0" err="1"/>
              <a:t>ladang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kebun</a:t>
            </a:r>
            <a:r>
              <a:rPr lang="en-US" dirty="0"/>
              <a:t>.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berasal</a:t>
            </a:r>
            <a:r>
              <a:rPr lang="en-US" dirty="0" smtClean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laut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dipelihara</a:t>
            </a:r>
            <a:r>
              <a:rPr lang="en-US" dirty="0"/>
              <a:t> di </a:t>
            </a:r>
            <a:r>
              <a:rPr lang="en-US" dirty="0" err="1"/>
              <a:t>halaman</a:t>
            </a:r>
            <a:r>
              <a:rPr lang="en-US" dirty="0"/>
              <a:t>, </a:t>
            </a:r>
            <a:r>
              <a:rPr lang="en-US" dirty="0" err="1"/>
              <a:t>padang</a:t>
            </a:r>
            <a:r>
              <a:rPr lang="en-US" dirty="0"/>
              <a:t> </a:t>
            </a:r>
            <a:r>
              <a:rPr lang="en-US" dirty="0" err="1"/>
              <a:t>rumput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di </a:t>
            </a:r>
            <a:r>
              <a:rPr lang="en-US" dirty="0" err="1"/>
              <a:t>daerah</a:t>
            </a:r>
            <a:r>
              <a:rPr lang="en-US" dirty="0"/>
              <a:t> </a:t>
            </a:r>
            <a:r>
              <a:rPr lang="en-US" dirty="0" err="1"/>
              <a:t>peternakan</a:t>
            </a:r>
            <a:r>
              <a:rPr lang="en-US" dirty="0"/>
              <a:t>;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dibeli</a:t>
            </a:r>
            <a:r>
              <a:rPr lang="en-US" dirty="0"/>
              <a:t> di </a:t>
            </a:r>
            <a:r>
              <a:rPr lang="en-US" dirty="0" err="1"/>
              <a:t>pasar</a:t>
            </a:r>
            <a:r>
              <a:rPr lang="en-US" dirty="0"/>
              <a:t>, di </a:t>
            </a:r>
            <a:r>
              <a:rPr lang="en-US" dirty="0" err="1"/>
              <a:t>warung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di </a:t>
            </a:r>
            <a:r>
              <a:rPr lang="en-US" dirty="0" err="1"/>
              <a:t>rumah</a:t>
            </a:r>
            <a:r>
              <a:rPr lang="en-US" dirty="0"/>
              <a:t> </a:t>
            </a:r>
            <a:r>
              <a:rPr lang="en-US" dirty="0" err="1"/>
              <a:t>makan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ClrTx/>
              <a:buNone/>
            </a:pPr>
            <a:endParaRPr lang="en-US" dirty="0" smtClean="0"/>
          </a:p>
          <a:p>
            <a:pPr marL="0" indent="0">
              <a:buClrTx/>
              <a:buNone/>
            </a:pPr>
            <a:r>
              <a:rPr lang="en-US" dirty="0"/>
              <a:t>D</a:t>
            </a:r>
            <a:r>
              <a:rPr lang="en-US" dirty="0" smtClean="0"/>
              <a:t>ari </a:t>
            </a:r>
            <a:r>
              <a:rPr lang="en-US" dirty="0" err="1"/>
              <a:t>sudut</a:t>
            </a:r>
            <a:r>
              <a:rPr lang="en-US" dirty="0"/>
              <a:t> </a:t>
            </a:r>
            <a:r>
              <a:rPr lang="en-US" dirty="0" err="1"/>
              <a:t>antropologi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foklor</a:t>
            </a:r>
            <a:r>
              <a:rPr lang="en-US" dirty="0"/>
              <a:t> </a:t>
            </a:r>
            <a:r>
              <a:rPr lang="en-US" dirty="0" err="1"/>
              <a:t>makanan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fenomena</a:t>
            </a:r>
            <a:r>
              <a:rPr lang="en-US" dirty="0"/>
              <a:t> </a:t>
            </a:r>
            <a:r>
              <a:rPr lang="en-US" dirty="0" err="1"/>
              <a:t>kebudayaan</a:t>
            </a:r>
            <a:r>
              <a:rPr lang="en-US" dirty="0"/>
              <a:t>,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makanan</a:t>
            </a:r>
            <a:r>
              <a:rPr lang="en-US" dirty="0"/>
              <a:t> </a:t>
            </a:r>
            <a:r>
              <a:rPr lang="en-US" dirty="0" err="1"/>
              <a:t>bukanlah</a:t>
            </a:r>
            <a:r>
              <a:rPr lang="en-US" dirty="0"/>
              <a:t> </a:t>
            </a:r>
            <a:r>
              <a:rPr lang="en-US" dirty="0" err="1"/>
              <a:t>sekedar</a:t>
            </a:r>
            <a:r>
              <a:rPr lang="en-US" dirty="0"/>
              <a:t> </a:t>
            </a:r>
            <a:r>
              <a:rPr lang="en-US" dirty="0" err="1"/>
              <a:t>produksi</a:t>
            </a:r>
            <a:r>
              <a:rPr lang="en-US" dirty="0"/>
              <a:t> </a:t>
            </a:r>
            <a:r>
              <a:rPr lang="en-US" dirty="0" err="1"/>
              <a:t>organisme</a:t>
            </a:r>
            <a:r>
              <a:rPr lang="en-US" dirty="0"/>
              <a:t> </a:t>
            </a:r>
            <a:r>
              <a:rPr lang="en-US" dirty="0" err="1"/>
              <a:t>hidup</a:t>
            </a:r>
            <a:r>
              <a:rPr lang="en-US" dirty="0"/>
              <a:t>,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juga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mempertahankan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hidup</a:t>
            </a:r>
            <a:r>
              <a:rPr lang="en-US" dirty="0" smtClean="0"/>
              <a:t> </a:t>
            </a:r>
            <a:r>
              <a:rPr lang="en-US" dirty="0" err="1"/>
              <a:t>mereka</a:t>
            </a:r>
            <a:r>
              <a:rPr lang="en-US" dirty="0"/>
              <a:t>; </a:t>
            </a:r>
            <a:r>
              <a:rPr lang="en-US" dirty="0" err="1"/>
              <a:t>melainkan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anggota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kolektif</a:t>
            </a:r>
            <a:r>
              <a:rPr lang="en-US" dirty="0"/>
              <a:t>, </a:t>
            </a:r>
            <a:r>
              <a:rPr lang="en-US" dirty="0" err="1"/>
              <a:t>makanan</a:t>
            </a:r>
            <a:r>
              <a:rPr lang="en-US" dirty="0"/>
              <a:t> </a:t>
            </a:r>
            <a:r>
              <a:rPr lang="en-US" dirty="0" err="1"/>
              <a:t>selalu</a:t>
            </a:r>
            <a:r>
              <a:rPr lang="en-US" dirty="0"/>
              <a:t> </a:t>
            </a:r>
            <a:r>
              <a:rPr lang="en-US" dirty="0" err="1"/>
              <a:t>ditentukan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kebudayaannya</a:t>
            </a:r>
            <a:r>
              <a:rPr lang="en-US" dirty="0"/>
              <a:t> </a:t>
            </a:r>
            <a:r>
              <a:rPr lang="en-US" dirty="0" err="1"/>
              <a:t>masing-masing</a:t>
            </a:r>
            <a:r>
              <a:rPr lang="en-US" dirty="0"/>
              <a:t>. </a:t>
            </a:r>
            <a:r>
              <a:rPr lang="en-US" dirty="0" smtClean="0"/>
              <a:t>   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31240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9"/>
            <a:ext cx="8229600" cy="5703912"/>
          </a:xfrm>
        </p:spPr>
        <p:txBody>
          <a:bodyPr>
            <a:normAutofit/>
          </a:bodyPr>
          <a:lstStyle/>
          <a:p>
            <a:pPr>
              <a:buClrTx/>
              <a:buFont typeface="Wingdings" pitchFamily="2" charset="2"/>
              <a:buChar char="Ø"/>
            </a:pPr>
            <a:r>
              <a:rPr lang="en-US" b="1" dirty="0" err="1" smtClean="0"/>
              <a:t>Fungsi</a:t>
            </a:r>
            <a:r>
              <a:rPr lang="en-US" b="1" dirty="0" smtClean="0"/>
              <a:t> </a:t>
            </a:r>
            <a:r>
              <a:rPr lang="en-US" b="1" dirty="0" err="1" smtClean="0"/>
              <a:t>Makanan</a:t>
            </a:r>
            <a:r>
              <a:rPr lang="en-US" b="1" dirty="0" smtClean="0"/>
              <a:t> Rakyat</a:t>
            </a:r>
          </a:p>
          <a:p>
            <a:pPr>
              <a:buClrTx/>
              <a:buFont typeface="Arial" charset="0"/>
              <a:buChar char="•"/>
            </a:pPr>
            <a:r>
              <a:rPr lang="en-US" dirty="0" err="1" smtClean="0"/>
              <a:t>Makanan</a:t>
            </a:r>
            <a:r>
              <a:rPr lang="en-US" dirty="0" smtClean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ungkapan</a:t>
            </a:r>
            <a:r>
              <a:rPr lang="en-US" dirty="0"/>
              <a:t> </a:t>
            </a:r>
            <a:r>
              <a:rPr lang="en-US" dirty="0" err="1"/>
              <a:t>ikatan</a:t>
            </a:r>
            <a:r>
              <a:rPr lang="en-US" dirty="0"/>
              <a:t> </a:t>
            </a:r>
            <a:r>
              <a:rPr lang="en-US" dirty="0" err="1" smtClean="0"/>
              <a:t>sosial</a:t>
            </a:r>
            <a:endParaRPr lang="en-US" dirty="0" smtClean="0"/>
          </a:p>
          <a:p>
            <a:pPr>
              <a:buClrTx/>
              <a:buFont typeface="Arial" charset="0"/>
              <a:buChar char="•"/>
            </a:pPr>
            <a:r>
              <a:rPr lang="en-US" dirty="0" err="1"/>
              <a:t>Makanan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ungkapan</a:t>
            </a:r>
            <a:r>
              <a:rPr lang="en-US" dirty="0"/>
              <a:t> </a:t>
            </a:r>
            <a:r>
              <a:rPr lang="en-US" dirty="0" err="1"/>
              <a:t>solidaritas</a:t>
            </a:r>
            <a:r>
              <a:rPr lang="en-US" dirty="0"/>
              <a:t> </a:t>
            </a:r>
            <a:r>
              <a:rPr lang="en-US" dirty="0" err="1" smtClean="0"/>
              <a:t>kelompok</a:t>
            </a:r>
            <a:endParaRPr lang="en-US" dirty="0" smtClean="0"/>
          </a:p>
          <a:p>
            <a:pPr>
              <a:buClrTx/>
              <a:buFont typeface="Arial" charset="0"/>
              <a:buChar char="•"/>
            </a:pPr>
            <a:r>
              <a:rPr lang="en-US" dirty="0" err="1"/>
              <a:t>Makanan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ketegangan</a:t>
            </a:r>
            <a:r>
              <a:rPr lang="en-US" dirty="0"/>
              <a:t> </a:t>
            </a:r>
            <a:r>
              <a:rPr lang="en-US" dirty="0" err="1" smtClean="0"/>
              <a:t>jiwa</a:t>
            </a:r>
            <a:endParaRPr lang="en-US" dirty="0" smtClean="0"/>
          </a:p>
          <a:p>
            <a:pPr>
              <a:buClrTx/>
              <a:buFont typeface="Arial" charset="0"/>
              <a:buChar char="•"/>
            </a:pPr>
            <a:r>
              <a:rPr lang="en-US" dirty="0" err="1"/>
              <a:t>Simbolisme</a:t>
            </a:r>
            <a:r>
              <a:rPr lang="en-US" dirty="0"/>
              <a:t> </a:t>
            </a:r>
            <a:r>
              <a:rPr lang="en-US" dirty="0" err="1"/>
              <a:t>makanan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bahasa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2447452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6632"/>
            <a:ext cx="8229600" cy="6217920"/>
          </a:xfrm>
        </p:spPr>
        <p:txBody>
          <a:bodyPr tIns="0">
            <a:noAutofit/>
          </a:bodyPr>
          <a:lstStyle/>
          <a:p>
            <a:pPr marL="400050" indent="-400050">
              <a:buNone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c. </a:t>
            </a:r>
            <a:r>
              <a:rPr lang="en-US" sz="3200" b="1" dirty="0" err="1"/>
              <a:t>Folklor</a:t>
            </a:r>
            <a:r>
              <a:rPr lang="en-US" sz="3200" b="1" dirty="0"/>
              <a:t> </a:t>
            </a:r>
            <a:r>
              <a:rPr lang="en-US" sz="3200" b="1" dirty="0" err="1"/>
              <a:t>ada</a:t>
            </a:r>
            <a:r>
              <a:rPr lang="en-US" sz="3200" b="1" dirty="0"/>
              <a:t> (exist) </a:t>
            </a:r>
            <a:r>
              <a:rPr lang="en-US" sz="3200" b="1" dirty="0" err="1"/>
              <a:t>dalam</a:t>
            </a:r>
            <a:r>
              <a:rPr lang="en-US" sz="3200" b="1" dirty="0"/>
              <a:t> </a:t>
            </a:r>
            <a:r>
              <a:rPr lang="en-US" sz="3200" b="1" dirty="0" err="1"/>
              <a:t>versi-versi</a:t>
            </a:r>
            <a:r>
              <a:rPr lang="en-US" sz="3200" b="1" dirty="0"/>
              <a:t> </a:t>
            </a:r>
            <a:r>
              <a:rPr lang="en-US" sz="3200" b="1" dirty="0" err="1"/>
              <a:t>bahkan</a:t>
            </a:r>
            <a:r>
              <a:rPr lang="en-US" sz="3200" b="1" dirty="0"/>
              <a:t> </a:t>
            </a:r>
            <a:r>
              <a:rPr lang="en-US" sz="3200" b="1" dirty="0" err="1"/>
              <a:t>varian-varian</a:t>
            </a:r>
            <a:r>
              <a:rPr lang="en-US" sz="3200" b="1" dirty="0"/>
              <a:t> yang </a:t>
            </a:r>
            <a:r>
              <a:rPr lang="en-US" sz="3200" b="1" dirty="0" err="1" smtClean="0"/>
              <a:t>bebeda</a:t>
            </a:r>
            <a:r>
              <a:rPr lang="en-US" sz="3200" dirty="0" smtClean="0"/>
              <a:t>. Hal </a:t>
            </a:r>
            <a:r>
              <a:rPr lang="en-US" sz="3200" dirty="0" err="1"/>
              <a:t>ini</a:t>
            </a:r>
            <a:r>
              <a:rPr lang="en-US" sz="3200" dirty="0"/>
              <a:t> </a:t>
            </a:r>
            <a:r>
              <a:rPr lang="en-US" sz="3200" dirty="0" err="1"/>
              <a:t>diakibatkan</a:t>
            </a:r>
            <a:r>
              <a:rPr lang="en-US" sz="3200" dirty="0"/>
              <a:t> </a:t>
            </a:r>
            <a:r>
              <a:rPr lang="en-US" sz="3200" dirty="0" err="1"/>
              <a:t>oleh</a:t>
            </a:r>
            <a:r>
              <a:rPr lang="en-US" sz="3200" dirty="0"/>
              <a:t> </a:t>
            </a:r>
            <a:r>
              <a:rPr lang="en-US" sz="3200" dirty="0" err="1"/>
              <a:t>cara</a:t>
            </a:r>
            <a:r>
              <a:rPr lang="en-US" sz="3200" dirty="0"/>
              <a:t> </a:t>
            </a:r>
            <a:r>
              <a:rPr lang="en-US" sz="3200" dirty="0" err="1"/>
              <a:t>penyebarannya</a:t>
            </a:r>
            <a:r>
              <a:rPr lang="en-US" sz="3200" dirty="0"/>
              <a:t> </a:t>
            </a:r>
            <a:r>
              <a:rPr lang="en-US" sz="3200" dirty="0" err="1"/>
              <a:t>dari</a:t>
            </a:r>
            <a:r>
              <a:rPr lang="en-US" sz="3200" dirty="0"/>
              <a:t> </a:t>
            </a:r>
            <a:r>
              <a:rPr lang="en-US" sz="3200" dirty="0" err="1"/>
              <a:t>mulut</a:t>
            </a:r>
            <a:r>
              <a:rPr lang="en-US" sz="3200" dirty="0"/>
              <a:t> </a:t>
            </a:r>
            <a:r>
              <a:rPr lang="en-US" sz="3200" dirty="0" err="1"/>
              <a:t>ke</a:t>
            </a:r>
            <a:r>
              <a:rPr lang="en-US" sz="3200" dirty="0"/>
              <a:t> </a:t>
            </a:r>
            <a:r>
              <a:rPr lang="en-US" sz="3200" dirty="0" err="1"/>
              <a:t>mulut</a:t>
            </a:r>
            <a:r>
              <a:rPr lang="en-US" sz="3200" dirty="0"/>
              <a:t> (</a:t>
            </a:r>
            <a:r>
              <a:rPr lang="en-US" sz="3200" dirty="0" err="1"/>
              <a:t>lisan</a:t>
            </a:r>
            <a:r>
              <a:rPr lang="en-US" sz="3200" dirty="0"/>
              <a:t>), </a:t>
            </a:r>
            <a:r>
              <a:rPr lang="en-US" sz="3200" dirty="0" err="1"/>
              <a:t>biasanya</a:t>
            </a:r>
            <a:r>
              <a:rPr lang="en-US" sz="3200" dirty="0"/>
              <a:t> </a:t>
            </a:r>
            <a:r>
              <a:rPr lang="en-US" sz="3200" dirty="0" err="1"/>
              <a:t>bukan</a:t>
            </a:r>
            <a:r>
              <a:rPr lang="en-US" sz="3200" dirty="0"/>
              <a:t> </a:t>
            </a:r>
            <a:r>
              <a:rPr lang="en-US" sz="3200" dirty="0" err="1"/>
              <a:t>melalui</a:t>
            </a:r>
            <a:r>
              <a:rPr lang="en-US" sz="3200" dirty="0"/>
              <a:t> </a:t>
            </a:r>
            <a:r>
              <a:rPr lang="en-US" sz="3200" dirty="0" err="1"/>
              <a:t>cetakan</a:t>
            </a:r>
            <a:r>
              <a:rPr lang="en-US" sz="3200" dirty="0"/>
              <a:t> </a:t>
            </a:r>
            <a:r>
              <a:rPr lang="en-US" sz="3200" dirty="0" err="1"/>
              <a:t>atau</a:t>
            </a:r>
            <a:r>
              <a:rPr lang="en-US" sz="3200" dirty="0"/>
              <a:t> </a:t>
            </a:r>
            <a:r>
              <a:rPr lang="en-US" sz="3200" dirty="0" err="1"/>
              <a:t>rekaman</a:t>
            </a:r>
            <a:r>
              <a:rPr lang="en-US" sz="3200" dirty="0"/>
              <a:t>, </a:t>
            </a:r>
            <a:r>
              <a:rPr lang="en-US" sz="3200" dirty="0" err="1"/>
              <a:t>sehingga</a:t>
            </a:r>
            <a:r>
              <a:rPr lang="en-US" sz="3200" dirty="0"/>
              <a:t> </a:t>
            </a:r>
            <a:r>
              <a:rPr lang="en-US" sz="3200" dirty="0" err="1"/>
              <a:t>oleh</a:t>
            </a:r>
            <a:r>
              <a:rPr lang="en-US" sz="3200" dirty="0"/>
              <a:t> proses </a:t>
            </a:r>
            <a:r>
              <a:rPr lang="en-US" sz="3200" dirty="0" err="1"/>
              <a:t>lupa</a:t>
            </a:r>
            <a:r>
              <a:rPr lang="en-US" sz="3200" dirty="0"/>
              <a:t> </a:t>
            </a:r>
            <a:r>
              <a:rPr lang="en-US" sz="3200" dirty="0" err="1"/>
              <a:t>diri</a:t>
            </a:r>
            <a:r>
              <a:rPr lang="en-US" sz="3200" dirty="0"/>
              <a:t> </a:t>
            </a:r>
            <a:r>
              <a:rPr lang="en-US" sz="3200" dirty="0" err="1"/>
              <a:t>manusia</a:t>
            </a:r>
            <a:r>
              <a:rPr lang="en-US" sz="3200" dirty="0"/>
              <a:t> </a:t>
            </a:r>
            <a:r>
              <a:rPr lang="en-US" sz="3200" dirty="0" err="1"/>
              <a:t>atau</a:t>
            </a:r>
            <a:r>
              <a:rPr lang="en-US" sz="3200" dirty="0"/>
              <a:t> proses </a:t>
            </a:r>
            <a:r>
              <a:rPr lang="en-US" sz="3200" dirty="0" err="1"/>
              <a:t>interpolasi</a:t>
            </a:r>
            <a:r>
              <a:rPr lang="en-US" sz="3200" dirty="0"/>
              <a:t>, </a:t>
            </a:r>
            <a:r>
              <a:rPr lang="en-US" sz="3200" dirty="0" err="1"/>
              <a:t>folklor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mudah</a:t>
            </a:r>
            <a:r>
              <a:rPr lang="en-US" sz="3200" dirty="0"/>
              <a:t> </a:t>
            </a:r>
            <a:r>
              <a:rPr lang="en-US" sz="3200" dirty="0" err="1"/>
              <a:t>dapat</a:t>
            </a:r>
            <a:r>
              <a:rPr lang="en-US" sz="3200" dirty="0"/>
              <a:t> </a:t>
            </a:r>
            <a:r>
              <a:rPr lang="en-US" sz="3200" dirty="0" err="1"/>
              <a:t>mengalami</a:t>
            </a:r>
            <a:r>
              <a:rPr lang="en-US" sz="3200" dirty="0"/>
              <a:t> </a:t>
            </a:r>
            <a:r>
              <a:rPr lang="en-US" sz="3200" dirty="0" err="1"/>
              <a:t>perubahan</a:t>
            </a:r>
            <a:r>
              <a:rPr lang="en-US" sz="3200" dirty="0"/>
              <a:t>. </a:t>
            </a:r>
            <a:endParaRPr lang="en-US" sz="3200" dirty="0" smtClean="0"/>
          </a:p>
          <a:p>
            <a:pPr marL="400050" indent="-355600">
              <a:buNone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sz="3200" b="1" dirty="0" err="1"/>
              <a:t>Folklor</a:t>
            </a:r>
            <a:r>
              <a:rPr lang="en-US" sz="3200" b="1" dirty="0"/>
              <a:t> </a:t>
            </a:r>
            <a:r>
              <a:rPr lang="en-US" sz="3200" b="1" dirty="0" err="1"/>
              <a:t>bersifat</a:t>
            </a:r>
            <a:r>
              <a:rPr lang="en-US" sz="3200" b="1" dirty="0"/>
              <a:t> </a:t>
            </a:r>
            <a:r>
              <a:rPr lang="en-US" sz="3200" b="1" dirty="0" err="1"/>
              <a:t>anonim</a:t>
            </a:r>
            <a:r>
              <a:rPr lang="en-US" sz="3200" dirty="0"/>
              <a:t>, </a:t>
            </a:r>
            <a:r>
              <a:rPr lang="en-US" sz="3200" dirty="0" smtClean="0"/>
              <a:t> </a:t>
            </a:r>
            <a:r>
              <a:rPr lang="en-US" sz="3200" dirty="0" err="1" smtClean="0"/>
              <a:t>yaitu</a:t>
            </a:r>
            <a:r>
              <a:rPr lang="en-US" sz="3200" dirty="0" smtClean="0"/>
              <a:t> </a:t>
            </a:r>
            <a:r>
              <a:rPr lang="en-US" sz="3200" dirty="0" err="1"/>
              <a:t>nama</a:t>
            </a:r>
            <a:r>
              <a:rPr lang="en-US" sz="3200" dirty="0"/>
              <a:t> </a:t>
            </a:r>
            <a:r>
              <a:rPr lang="en-US" sz="3200" dirty="0" err="1"/>
              <a:t>penciptanya</a:t>
            </a:r>
            <a:r>
              <a:rPr lang="en-US" sz="3200" dirty="0"/>
              <a:t> </a:t>
            </a:r>
            <a:r>
              <a:rPr lang="en-US" sz="3200" dirty="0" err="1"/>
              <a:t>sudah</a:t>
            </a:r>
            <a:r>
              <a:rPr lang="en-US" sz="3200" dirty="0"/>
              <a:t> </a:t>
            </a:r>
            <a:r>
              <a:rPr lang="en-US" sz="3200" dirty="0" err="1"/>
              <a:t>tidak</a:t>
            </a:r>
            <a:r>
              <a:rPr lang="en-US" sz="3200" dirty="0"/>
              <a:t> </a:t>
            </a:r>
            <a:r>
              <a:rPr lang="en-US" sz="3200" dirty="0" err="1"/>
              <a:t>diketahui</a:t>
            </a:r>
            <a:r>
              <a:rPr lang="en-US" sz="3200" dirty="0"/>
              <a:t> orang </a:t>
            </a:r>
            <a:r>
              <a:rPr lang="en-US" sz="3200" dirty="0" err="1"/>
              <a:t>lagi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95579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6632"/>
            <a:ext cx="8568952" cy="6552728"/>
          </a:xfrm>
        </p:spPr>
        <p:txBody>
          <a:bodyPr>
            <a:noAutofit/>
          </a:bodyPr>
          <a:lstStyle/>
          <a:p>
            <a:pPr marL="458788" indent="-458788"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e.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Folklor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biasanya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mempunyai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bentuk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berumus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berpola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 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Cerita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misalnya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selalu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mempergunakan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kata-kata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klise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seperti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bulan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empat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belas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”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untuk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menggambarkan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kecantikan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seorang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gadis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seperti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ular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berbelit-belit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”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untuk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menggambarkan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kemarahan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seseorang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ungkapan-ungkapan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tradisional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ulangan-ulangan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kalimat-kalimat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kata-kata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pembukaan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penutupan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baku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458788" indent="-458788">
              <a:buNone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Folklor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mempunyai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kegunaan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(function)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kehidupan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bersama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suatu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kolektif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 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Cerita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rakyat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misalnya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mempunyai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kegunaan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sebagai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alat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pendidik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pelipur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lara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protes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sosial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proyeksi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keinginan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terpendam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502920" indent="-457200">
              <a:buAutoNum type="alphaLcPeriod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68817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6632"/>
            <a:ext cx="8568952" cy="6552728"/>
          </a:xfrm>
        </p:spPr>
        <p:txBody>
          <a:bodyPr>
            <a:noAutofit/>
          </a:bodyPr>
          <a:lstStyle/>
          <a:p>
            <a:pPr marL="457200" indent="-412750">
              <a:buNone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Folklor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bersifat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pralogis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 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yaitu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mempunyai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logika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sendiri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tidak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sesuai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logika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umum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Ciri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pengenal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ini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terutama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berlaku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bagi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folklor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lisan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sebagain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lisan</a:t>
            </a:r>
            <a:endParaRPr lang="en-US" sz="500" dirty="0" smtClean="0">
              <a:latin typeface="Arial" pitchFamily="34" charset="0"/>
              <a:cs typeface="Arial" pitchFamily="34" charset="0"/>
            </a:endParaRPr>
          </a:p>
          <a:p>
            <a:pPr marL="342900" indent="-298450">
              <a:buNone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Folklor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menjadi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milik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bersama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(collective)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dari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kolektif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tertentu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.Hal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ini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sudah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tentu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diakibatkan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karena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penciptanya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pertama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tidak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diketahui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lagi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sehingga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setiap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anggota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kolektif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bersangkutan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merasa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memilikinya</a:t>
            </a:r>
            <a:endParaRPr lang="en-US" sz="500" dirty="0" smtClean="0">
              <a:latin typeface="Arial" pitchFamily="34" charset="0"/>
              <a:cs typeface="Arial" pitchFamily="34" charset="0"/>
            </a:endParaRPr>
          </a:p>
          <a:p>
            <a:pPr marL="344488" indent="-287338"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Folklor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pada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umumnya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bersifat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polos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lugu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sehingga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seringkali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kelihatannya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kasar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terlalu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spontan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298450">
              <a:buNone/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21628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78910"/>
            <a:ext cx="7381738" cy="757802"/>
          </a:xfrm>
        </p:spPr>
        <p:txBody>
          <a:bodyPr/>
          <a:lstStyle/>
          <a:p>
            <a:r>
              <a:rPr lang="en-US" b="1" dirty="0" smtClean="0"/>
              <a:t>B. </a:t>
            </a:r>
            <a:r>
              <a:rPr lang="en-US" b="1" dirty="0" err="1" smtClean="0"/>
              <a:t>Sejarah</a:t>
            </a:r>
            <a:r>
              <a:rPr lang="en-US" b="1" dirty="0" smtClean="0"/>
              <a:t> </a:t>
            </a:r>
            <a:r>
              <a:rPr lang="en-US" b="1" dirty="0" err="1" smtClean="0"/>
              <a:t>Perkembangan</a:t>
            </a:r>
            <a:r>
              <a:rPr lang="en-US" b="1" dirty="0" smtClean="0"/>
              <a:t> </a:t>
            </a:r>
            <a:r>
              <a:rPr lang="en-US" b="1" dirty="0" err="1" smtClean="0"/>
              <a:t>Folklor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836712"/>
            <a:ext cx="8280920" cy="554461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200" dirty="0" err="1" smtClean="0"/>
              <a:t>Folklor</a:t>
            </a:r>
            <a:r>
              <a:rPr lang="en-US" sz="3200" dirty="0" smtClean="0"/>
              <a:t> </a:t>
            </a:r>
            <a:r>
              <a:rPr lang="en-US" sz="3200" dirty="0" err="1" smtClean="0"/>
              <a:t>diartikan</a:t>
            </a:r>
            <a:r>
              <a:rPr lang="en-US" sz="3200" dirty="0" smtClean="0"/>
              <a:t> </a:t>
            </a:r>
            <a:r>
              <a:rPr lang="en-US" sz="3200" dirty="0" err="1" smtClean="0"/>
              <a:t>lebih</a:t>
            </a:r>
            <a:r>
              <a:rPr lang="en-US" sz="3200" dirty="0" smtClean="0"/>
              <a:t> </a:t>
            </a:r>
            <a:r>
              <a:rPr lang="en-US" sz="3200" dirty="0" err="1" smtClean="0"/>
              <a:t>luas</a:t>
            </a:r>
            <a:r>
              <a:rPr lang="en-US" sz="3200" dirty="0" smtClean="0"/>
              <a:t> </a:t>
            </a:r>
            <a:r>
              <a:rPr lang="en-US" sz="3200" dirty="0" err="1" smtClean="0"/>
              <a:t>dari</a:t>
            </a:r>
            <a:r>
              <a:rPr lang="en-US" sz="3200" dirty="0" smtClean="0"/>
              <a:t> </a:t>
            </a:r>
            <a:r>
              <a:rPr lang="en-US" sz="3200" dirty="0" err="1" smtClean="0"/>
              <a:t>pada</a:t>
            </a:r>
            <a:r>
              <a:rPr lang="en-US" sz="3200" dirty="0" smtClean="0"/>
              <a:t> </a:t>
            </a:r>
            <a:r>
              <a:rPr lang="en-US" sz="3200" dirty="0" err="1" smtClean="0"/>
              <a:t>tradisi</a:t>
            </a:r>
            <a:r>
              <a:rPr lang="en-US" sz="3200" dirty="0" smtClean="0"/>
              <a:t> </a:t>
            </a:r>
            <a:r>
              <a:rPr lang="en-US" sz="3200" dirty="0" err="1" smtClean="0"/>
              <a:t>lisan</a:t>
            </a:r>
            <a:r>
              <a:rPr lang="en-US" sz="3200" dirty="0" smtClean="0"/>
              <a:t>. </a:t>
            </a:r>
          </a:p>
          <a:p>
            <a:pPr marL="45720" indent="0">
              <a:buNone/>
            </a:pPr>
            <a:r>
              <a:rPr lang="en-US" sz="3200" dirty="0" err="1" smtClean="0"/>
              <a:t>Tradisi</a:t>
            </a:r>
            <a:r>
              <a:rPr lang="en-US" sz="3200" dirty="0" smtClean="0"/>
              <a:t> </a:t>
            </a:r>
            <a:r>
              <a:rPr lang="en-US" sz="3200" dirty="0" err="1"/>
              <a:t>lisan</a:t>
            </a:r>
            <a:r>
              <a:rPr lang="en-US" sz="3200" dirty="0"/>
              <a:t> </a:t>
            </a:r>
            <a:r>
              <a:rPr lang="en-US" sz="3200" dirty="0" err="1"/>
              <a:t>hanya</a:t>
            </a:r>
            <a:r>
              <a:rPr lang="en-US" sz="3200" dirty="0"/>
              <a:t> </a:t>
            </a:r>
            <a:r>
              <a:rPr lang="en-US" sz="3200" dirty="0" err="1"/>
              <a:t>mencakup</a:t>
            </a:r>
            <a:r>
              <a:rPr lang="en-US" sz="3200" dirty="0"/>
              <a:t> </a:t>
            </a:r>
            <a:r>
              <a:rPr lang="en-US" sz="3200" dirty="0" err="1"/>
              <a:t>pada</a:t>
            </a:r>
            <a:r>
              <a:rPr lang="en-US" sz="3200" dirty="0"/>
              <a:t> </a:t>
            </a:r>
            <a:r>
              <a:rPr lang="en-US" sz="3200" dirty="0" err="1"/>
              <a:t>cerita</a:t>
            </a:r>
            <a:r>
              <a:rPr lang="en-US" sz="3200" dirty="0"/>
              <a:t> </a:t>
            </a:r>
            <a:r>
              <a:rPr lang="en-US" sz="3200" dirty="0" err="1"/>
              <a:t>rakyat</a:t>
            </a:r>
            <a:r>
              <a:rPr lang="en-US" sz="3200" dirty="0"/>
              <a:t>, </a:t>
            </a:r>
            <a:r>
              <a:rPr lang="en-US" sz="3200" dirty="0" err="1"/>
              <a:t>teka-teki</a:t>
            </a:r>
            <a:r>
              <a:rPr lang="en-US" sz="3200" dirty="0"/>
              <a:t>, </a:t>
            </a:r>
            <a:r>
              <a:rPr lang="en-US" sz="3200" dirty="0" err="1"/>
              <a:t>peribahasa</a:t>
            </a:r>
            <a:r>
              <a:rPr lang="en-US" sz="3200" dirty="0"/>
              <a:t>, </a:t>
            </a:r>
            <a:r>
              <a:rPr lang="en-US" sz="3200" dirty="0" err="1"/>
              <a:t>dan</a:t>
            </a:r>
            <a:r>
              <a:rPr lang="en-US" sz="3200" dirty="0"/>
              <a:t> </a:t>
            </a:r>
            <a:r>
              <a:rPr lang="en-US" sz="3200" dirty="0" err="1"/>
              <a:t>nyanyian</a:t>
            </a:r>
            <a:r>
              <a:rPr lang="en-US" sz="3200" dirty="0"/>
              <a:t> </a:t>
            </a:r>
            <a:r>
              <a:rPr lang="en-US" sz="3200" dirty="0" err="1"/>
              <a:t>rakyat</a:t>
            </a:r>
            <a:r>
              <a:rPr lang="en-US" sz="3200" dirty="0"/>
              <a:t>, </a:t>
            </a:r>
            <a:r>
              <a:rPr lang="en-US" sz="3200" dirty="0" err="1"/>
              <a:t>sedangkan</a:t>
            </a:r>
            <a:r>
              <a:rPr lang="en-US" sz="3200" dirty="0"/>
              <a:t> </a:t>
            </a:r>
            <a:r>
              <a:rPr lang="en-US" sz="3200" dirty="0" err="1"/>
              <a:t>folklor</a:t>
            </a:r>
            <a:r>
              <a:rPr lang="en-US" sz="3200" dirty="0"/>
              <a:t> </a:t>
            </a:r>
            <a:r>
              <a:rPr lang="en-US" sz="3200" dirty="0" err="1"/>
              <a:t>mencakup</a:t>
            </a:r>
            <a:r>
              <a:rPr lang="en-US" sz="3200" dirty="0"/>
              <a:t> </a:t>
            </a:r>
            <a:r>
              <a:rPr lang="en-US" sz="3200" dirty="0" err="1"/>
              <a:t>lebih</a:t>
            </a:r>
            <a:r>
              <a:rPr lang="en-US" sz="3200" dirty="0"/>
              <a:t> </a:t>
            </a:r>
            <a:r>
              <a:rPr lang="en-US" sz="3200" dirty="0" err="1"/>
              <a:t>dari</a:t>
            </a:r>
            <a:r>
              <a:rPr lang="en-US" sz="3200" dirty="0"/>
              <a:t> </a:t>
            </a:r>
            <a:r>
              <a:rPr lang="en-US" sz="3200" dirty="0" err="1"/>
              <a:t>itu</a:t>
            </a:r>
            <a:r>
              <a:rPr lang="en-US" sz="3200" dirty="0"/>
              <a:t>, </a:t>
            </a:r>
            <a:r>
              <a:rPr lang="en-US" sz="3200" dirty="0" err="1"/>
              <a:t>seperti</a:t>
            </a:r>
            <a:r>
              <a:rPr lang="en-US" sz="3200" dirty="0"/>
              <a:t> </a:t>
            </a:r>
            <a:r>
              <a:rPr lang="en-US" sz="3200" dirty="0" err="1"/>
              <a:t>tarian</a:t>
            </a:r>
            <a:r>
              <a:rPr lang="en-US" sz="3200" dirty="0"/>
              <a:t> </a:t>
            </a:r>
            <a:r>
              <a:rPr lang="en-US" sz="3200" dirty="0" err="1"/>
              <a:t>dan</a:t>
            </a:r>
            <a:r>
              <a:rPr lang="en-US" sz="3200" dirty="0"/>
              <a:t> </a:t>
            </a:r>
            <a:r>
              <a:rPr lang="en-US" sz="3200" dirty="0" err="1"/>
              <a:t>arsitektur</a:t>
            </a:r>
            <a:r>
              <a:rPr lang="en-US" sz="3200" dirty="0"/>
              <a:t> </a:t>
            </a:r>
            <a:r>
              <a:rPr lang="en-US" sz="3200" dirty="0" err="1"/>
              <a:t>rakyat</a:t>
            </a:r>
            <a:r>
              <a:rPr lang="en-US" sz="3200" dirty="0"/>
              <a:t>. </a:t>
            </a:r>
            <a:r>
              <a:rPr lang="en-US" sz="3200" dirty="0" err="1"/>
              <a:t>Ahli</a:t>
            </a:r>
            <a:r>
              <a:rPr lang="en-US" sz="3200" dirty="0"/>
              <a:t> </a:t>
            </a:r>
            <a:r>
              <a:rPr lang="en-US" sz="3200" dirty="0" err="1"/>
              <a:t>folklor</a:t>
            </a:r>
            <a:r>
              <a:rPr lang="en-US" sz="3200" dirty="0"/>
              <a:t> </a:t>
            </a:r>
            <a:r>
              <a:rPr lang="en-US" sz="3200" dirty="0" err="1"/>
              <a:t>meneliti</a:t>
            </a:r>
            <a:r>
              <a:rPr lang="en-US" sz="3200" dirty="0"/>
              <a:t> </a:t>
            </a:r>
            <a:r>
              <a:rPr lang="en-US" sz="3200" dirty="0" err="1"/>
              <a:t>folklor</a:t>
            </a:r>
            <a:r>
              <a:rPr lang="en-US" sz="3200" dirty="0"/>
              <a:t> </a:t>
            </a:r>
            <a:r>
              <a:rPr lang="en-US" sz="3200" dirty="0" err="1"/>
              <a:t>bukan</a:t>
            </a:r>
            <a:r>
              <a:rPr lang="en-US" sz="3200" dirty="0"/>
              <a:t> </a:t>
            </a:r>
            <a:r>
              <a:rPr lang="en-US" sz="3200" dirty="0" err="1"/>
              <a:t>terbatas</a:t>
            </a:r>
            <a:r>
              <a:rPr lang="en-US" sz="3200" dirty="0"/>
              <a:t> </a:t>
            </a:r>
            <a:r>
              <a:rPr lang="en-US" sz="3200" dirty="0" err="1"/>
              <a:t>pada</a:t>
            </a:r>
            <a:r>
              <a:rPr lang="en-US" sz="3200" dirty="0"/>
              <a:t> </a:t>
            </a:r>
            <a:r>
              <a:rPr lang="en-US" sz="3200" dirty="0" err="1"/>
              <a:t>tradisinya</a:t>
            </a:r>
            <a:r>
              <a:rPr lang="en-US" sz="3200" dirty="0"/>
              <a:t> (lore) </a:t>
            </a:r>
            <a:r>
              <a:rPr lang="en-US" sz="3200" dirty="0" err="1"/>
              <a:t>saja</a:t>
            </a:r>
            <a:r>
              <a:rPr lang="en-US" sz="3200" dirty="0"/>
              <a:t>, </a:t>
            </a:r>
            <a:r>
              <a:rPr lang="en-US" sz="3200" dirty="0" err="1"/>
              <a:t>tetapi</a:t>
            </a:r>
            <a:r>
              <a:rPr lang="en-US" sz="3200" dirty="0"/>
              <a:t> </a:t>
            </a:r>
            <a:r>
              <a:rPr lang="en-US" sz="3200" dirty="0" err="1"/>
              <a:t>juga</a:t>
            </a:r>
            <a:r>
              <a:rPr lang="en-US" sz="3200" dirty="0"/>
              <a:t> </a:t>
            </a:r>
            <a:r>
              <a:rPr lang="en-US" sz="3200" dirty="0" err="1"/>
              <a:t>manusianya</a:t>
            </a:r>
            <a:r>
              <a:rPr lang="en-US" sz="3200" dirty="0"/>
              <a:t> </a:t>
            </a:r>
            <a:r>
              <a:rPr lang="en-US" sz="3200" dirty="0" err="1"/>
              <a:t>juga</a:t>
            </a:r>
            <a:r>
              <a:rPr lang="en-US" sz="3200" dirty="0"/>
              <a:t> (folk)</a:t>
            </a:r>
          </a:p>
        </p:txBody>
      </p:sp>
    </p:spTree>
    <p:extLst>
      <p:ext uri="{BB962C8B-B14F-4D97-AF65-F5344CB8AC3E}">
        <p14:creationId xmlns="" xmlns:p14="http://schemas.microsoft.com/office/powerpoint/2010/main" val="14283138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8910"/>
            <a:ext cx="6850298" cy="613786"/>
          </a:xfrm>
        </p:spPr>
        <p:txBody>
          <a:bodyPr/>
          <a:lstStyle/>
          <a:p>
            <a:pPr algn="ctr"/>
            <a:r>
              <a:rPr lang="en-US" b="1" dirty="0" smtClean="0"/>
              <a:t>II. </a:t>
            </a:r>
            <a:r>
              <a:rPr lang="en-US" b="1" dirty="0" err="1" smtClean="0"/>
              <a:t>Penelitian</a:t>
            </a:r>
            <a:r>
              <a:rPr lang="en-US" b="1" dirty="0" smtClean="0"/>
              <a:t> </a:t>
            </a:r>
            <a:r>
              <a:rPr lang="en-US" b="1" dirty="0" err="1" smtClean="0"/>
              <a:t>Folklor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692696"/>
            <a:ext cx="8928992" cy="5616624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Pengumpulan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inventarisasi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folklor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ada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2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macam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365125" lvl="1" indent="-365125">
              <a:buFont typeface="+mj-lt"/>
              <a:buAutoNum type="alphaLcPeriod"/>
            </a:pPr>
            <a:r>
              <a:rPr lang="en-US" sz="3200" dirty="0" err="1"/>
              <a:t>Pengumpulan</a:t>
            </a:r>
            <a:r>
              <a:rPr lang="en-US" sz="3200" dirty="0"/>
              <a:t> </a:t>
            </a:r>
            <a:r>
              <a:rPr lang="en-US" sz="3200" dirty="0" err="1" smtClean="0"/>
              <a:t>semua</a:t>
            </a:r>
            <a:r>
              <a:rPr lang="en-US" sz="3200" dirty="0" smtClean="0"/>
              <a:t> </a:t>
            </a:r>
            <a:r>
              <a:rPr lang="en-US" sz="3200" dirty="0" err="1"/>
              <a:t>judul</a:t>
            </a:r>
            <a:r>
              <a:rPr lang="en-US" sz="3200" dirty="0"/>
              <a:t> </a:t>
            </a:r>
            <a:r>
              <a:rPr lang="en-US" sz="3200" dirty="0" err="1"/>
              <a:t>karangan</a:t>
            </a:r>
            <a:r>
              <a:rPr lang="en-US" sz="3200" dirty="0"/>
              <a:t> ( </a:t>
            </a:r>
            <a:r>
              <a:rPr lang="en-US" sz="3200" dirty="0" err="1"/>
              <a:t>buku</a:t>
            </a:r>
            <a:r>
              <a:rPr lang="en-US" sz="3200" dirty="0"/>
              <a:t> </a:t>
            </a:r>
            <a:r>
              <a:rPr lang="en-US" sz="3200" dirty="0" err="1"/>
              <a:t>dan</a:t>
            </a:r>
            <a:r>
              <a:rPr lang="en-US" sz="3200" dirty="0"/>
              <a:t> </a:t>
            </a:r>
            <a:r>
              <a:rPr lang="en-US" sz="3200" dirty="0" err="1"/>
              <a:t>artikel</a:t>
            </a:r>
            <a:r>
              <a:rPr lang="en-US" sz="3200" dirty="0"/>
              <a:t> ) yang </a:t>
            </a:r>
            <a:r>
              <a:rPr lang="en-US" sz="3200" dirty="0" err="1"/>
              <a:t>pernah</a:t>
            </a:r>
            <a:r>
              <a:rPr lang="en-US" sz="3200" dirty="0"/>
              <a:t> </a:t>
            </a:r>
            <a:r>
              <a:rPr lang="en-US" sz="3200" dirty="0" err="1"/>
              <a:t>ditulis</a:t>
            </a:r>
            <a:r>
              <a:rPr lang="en-US" sz="3200" dirty="0"/>
              <a:t> orang </a:t>
            </a:r>
            <a:r>
              <a:rPr lang="en-US" sz="3200" dirty="0" err="1"/>
              <a:t>mengenai</a:t>
            </a:r>
            <a:r>
              <a:rPr lang="en-US" sz="3200" dirty="0"/>
              <a:t> </a:t>
            </a:r>
            <a:r>
              <a:rPr lang="en-US" sz="3200" dirty="0" err="1"/>
              <a:t>folklor</a:t>
            </a:r>
            <a:r>
              <a:rPr lang="en-US" sz="3200" dirty="0"/>
              <a:t> Indonesia </a:t>
            </a:r>
            <a:r>
              <a:rPr lang="en-US" sz="3200" dirty="0" err="1"/>
              <a:t>untuk</a:t>
            </a:r>
            <a:r>
              <a:rPr lang="en-US" sz="3200" dirty="0"/>
              <a:t> </a:t>
            </a:r>
            <a:r>
              <a:rPr lang="en-US" sz="3200" dirty="0" err="1"/>
              <a:t>kemudian</a:t>
            </a:r>
            <a:r>
              <a:rPr lang="en-US" sz="3200" dirty="0"/>
              <a:t> </a:t>
            </a:r>
            <a:r>
              <a:rPr lang="en-US" sz="3200" dirty="0" err="1"/>
              <a:t>diterbitkan</a:t>
            </a:r>
            <a:r>
              <a:rPr lang="en-US" sz="3200" dirty="0"/>
              <a:t> </a:t>
            </a:r>
            <a:r>
              <a:rPr lang="en-US" sz="3200" dirty="0" err="1"/>
              <a:t>berupa</a:t>
            </a:r>
            <a:r>
              <a:rPr lang="en-US" sz="3200" dirty="0"/>
              <a:t> </a:t>
            </a:r>
            <a:r>
              <a:rPr lang="en-US" sz="3200" dirty="0" err="1"/>
              <a:t>buku</a:t>
            </a:r>
            <a:r>
              <a:rPr lang="en-US" sz="3200" dirty="0"/>
              <a:t> </a:t>
            </a:r>
            <a:r>
              <a:rPr lang="en-US" sz="3200" dirty="0" err="1"/>
              <a:t>bibliografi</a:t>
            </a:r>
            <a:r>
              <a:rPr lang="en-US" sz="3200" dirty="0"/>
              <a:t> </a:t>
            </a:r>
            <a:r>
              <a:rPr lang="en-US" sz="3200" dirty="0" err="1"/>
              <a:t>folklor</a:t>
            </a:r>
            <a:r>
              <a:rPr lang="en-US" sz="3200" dirty="0"/>
              <a:t> </a:t>
            </a:r>
            <a:r>
              <a:rPr lang="en-US" sz="3200" dirty="0" smtClean="0"/>
              <a:t>Indonesia.</a:t>
            </a:r>
          </a:p>
          <a:p>
            <a:pPr marL="0" lvl="1" indent="0">
              <a:buNone/>
            </a:pPr>
            <a:endParaRPr lang="en-US" sz="800" dirty="0" smtClean="0"/>
          </a:p>
          <a:p>
            <a:pPr marL="365125" lvl="1" indent="-365125">
              <a:buFont typeface="+mj-lt"/>
              <a:buAutoNum type="alphaLcPeriod"/>
            </a:pPr>
            <a:r>
              <a:rPr lang="en-US" sz="3200" dirty="0" err="1" smtClean="0"/>
              <a:t>Pengumpulan</a:t>
            </a:r>
            <a:r>
              <a:rPr lang="en-US" sz="3200" dirty="0" smtClean="0"/>
              <a:t> </a:t>
            </a:r>
            <a:r>
              <a:rPr lang="en-US" sz="3200" dirty="0" err="1"/>
              <a:t>bahan-bahan</a:t>
            </a:r>
            <a:r>
              <a:rPr lang="en-US" sz="3200" dirty="0"/>
              <a:t> </a:t>
            </a:r>
            <a:r>
              <a:rPr lang="en-US" sz="3200" dirty="0" err="1"/>
              <a:t>folklor</a:t>
            </a:r>
            <a:r>
              <a:rPr lang="en-US" sz="3200" dirty="0"/>
              <a:t> </a:t>
            </a:r>
            <a:r>
              <a:rPr lang="en-US" sz="3200" dirty="0" err="1"/>
              <a:t>langsung</a:t>
            </a:r>
            <a:r>
              <a:rPr lang="en-US" sz="3200" dirty="0"/>
              <a:t> </a:t>
            </a:r>
            <a:r>
              <a:rPr lang="en-US" sz="3200" dirty="0" err="1"/>
              <a:t>dari</a:t>
            </a:r>
            <a:r>
              <a:rPr lang="en-US" sz="3200" dirty="0"/>
              <a:t> </a:t>
            </a:r>
            <a:r>
              <a:rPr lang="en-US" sz="3200" dirty="0" err="1"/>
              <a:t>tutur</a:t>
            </a:r>
            <a:r>
              <a:rPr lang="en-US" sz="3200" dirty="0"/>
              <a:t> kata orang-orang </a:t>
            </a:r>
            <a:r>
              <a:rPr lang="en-US" sz="3200" dirty="0" err="1"/>
              <a:t>anggota</a:t>
            </a:r>
            <a:r>
              <a:rPr lang="en-US" sz="3200" dirty="0"/>
              <a:t> </a:t>
            </a:r>
            <a:r>
              <a:rPr lang="en-US" sz="3200" dirty="0" err="1"/>
              <a:t>kelompok</a:t>
            </a:r>
            <a:r>
              <a:rPr lang="en-US" sz="3200" dirty="0"/>
              <a:t> yang </a:t>
            </a:r>
            <a:r>
              <a:rPr lang="en-US" sz="3200" dirty="0" err="1"/>
              <a:t>empunya</a:t>
            </a:r>
            <a:r>
              <a:rPr lang="en-US" sz="3200" dirty="0"/>
              <a:t> </a:t>
            </a:r>
            <a:r>
              <a:rPr lang="en-US" sz="3200" dirty="0" err="1"/>
              <a:t>folklor</a:t>
            </a:r>
            <a:r>
              <a:rPr lang="en-US" sz="3200" dirty="0"/>
              <a:t> </a:t>
            </a:r>
            <a:r>
              <a:rPr lang="en-US" sz="3200" dirty="0" err="1"/>
              <a:t>dan</a:t>
            </a:r>
            <a:r>
              <a:rPr lang="en-US" sz="3200" dirty="0"/>
              <a:t> </a:t>
            </a:r>
            <a:r>
              <a:rPr lang="en-US" sz="3200" dirty="0" err="1"/>
              <a:t>hasilnya</a:t>
            </a:r>
            <a:r>
              <a:rPr lang="en-US" sz="3200" dirty="0"/>
              <a:t> </a:t>
            </a:r>
            <a:r>
              <a:rPr lang="en-US" sz="3200" dirty="0" err="1"/>
              <a:t>kemudian</a:t>
            </a:r>
            <a:r>
              <a:rPr lang="en-US" sz="3200" dirty="0"/>
              <a:t> </a:t>
            </a:r>
            <a:r>
              <a:rPr lang="en-US" sz="3200" dirty="0" err="1"/>
              <a:t>diterbitkan</a:t>
            </a:r>
            <a:r>
              <a:rPr lang="en-US" sz="3200" dirty="0"/>
              <a:t> </a:t>
            </a:r>
            <a:r>
              <a:rPr lang="en-US" sz="3200" dirty="0" err="1"/>
              <a:t>atau</a:t>
            </a:r>
            <a:r>
              <a:rPr lang="en-US" sz="3200" dirty="0"/>
              <a:t> </a:t>
            </a:r>
            <a:r>
              <a:rPr lang="en-US" sz="3200" dirty="0" err="1"/>
              <a:t>diarsipkan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3960544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ELEKTRONIKA INDUSTRI  &amp;quot;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48&quot;&gt;&lt;property id=&quot;20148&quot; value=&quot;5&quot;/&gt;&lt;property id=&quot;20300&quot; value=&quot;Slide 6&quot;/&gt;&lt;property id=&quot;20307&quot; value=&quot;261&quot;/&gt;&lt;/object&gt;&lt;object type=&quot;3&quot; unique_id=&quot;10063&quot;&gt;&lt;property id=&quot;20148&quot; value=&quot;5&quot;/&gt;&lt;property id=&quot;20300&quot; value=&quot;Slide 2&quot;/&gt;&lt;property id=&quot;20307&quot; value=&quot;267&quot;/&gt;&lt;/object&gt;&lt;object type=&quot;3&quot; unique_id=&quot;11840&quot;&gt;&lt;property id=&quot;20148&quot; value=&quot;5&quot;/&gt;&lt;property id=&quot;20300&quot; value=&quot;Slide 10&quot;/&gt;&lt;property id=&quot;20307&quot; value=&quot;289&quot;/&gt;&lt;/object&gt;&lt;object type=&quot;3&quot; unique_id=&quot;11873&quot;&gt;&lt;property id=&quot;20148&quot; value=&quot;5&quot;/&gt;&lt;property id=&quot;20300&quot; value=&quot;Slide 4&quot;/&gt;&lt;property id=&quot;20307&quot; value=&quot;299&quot;/&gt;&lt;/object&gt;&lt;object type=&quot;3&quot; unique_id=&quot;11940&quot;&gt;&lt;property id=&quot;20148&quot; value=&quot;5&quot;/&gt;&lt;property id=&quot;20300&quot; value=&quot;Slide 5&quot;/&gt;&lt;property id=&quot;20307&quot; value=&quot;300&quot;/&gt;&lt;/object&gt;&lt;object type=&quot;3&quot; unique_id=&quot;11941&quot;&gt;&lt;property id=&quot;20148&quot; value=&quot;5&quot;/&gt;&lt;property id=&quot;20300&quot; value=&quot;Slide 7&quot;/&gt;&lt;property id=&quot;20307&quot; value=&quot;301&quot;/&gt;&lt;/object&gt;&lt;object type=&quot;3&quot; unique_id=&quot;12047&quot;&gt;&lt;property id=&quot;20148&quot; value=&quot;5&quot;/&gt;&lt;property id=&quot;20300&quot; value=&quot;Slide 8&quot;/&gt;&lt;property id=&quot;20307&quot; value=&quot;302&quot;/&gt;&lt;/object&gt;&lt;object type=&quot;3&quot; unique_id=&quot;12302&quot;&gt;&lt;property id=&quot;20148&quot; value=&quot;5&quot;/&gt;&lt;property id=&quot;20300&quot; value=&quot;Slide 9&quot;/&gt;&lt;property id=&quot;20307&quot; value=&quot;308&quot;/&gt;&lt;/object&gt;&lt;/object&gt;&lt;/object&gt;&lt;/database&gt;"/>
  <p:tag name="SECTOMILLISECCONVERTED" val="1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培训研讨会演示文稿">
  <a:themeElements>
    <a:clrScheme name="培训研讨会演示文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培训研讨会演示文稿">
      <a:majorFont>
        <a:latin typeface="宋体"/>
        <a:ea typeface="宋体"/>
        <a:cs typeface=""/>
      </a:majorFont>
      <a:minorFont>
        <a:latin typeface="宋体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培训研讨会演示文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培训研讨会演示文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培训研讨会演示文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培训研讨会演示文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培训研讨会演示文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培训研讨会演示文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培训研讨会演示文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all fun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4995</TotalTime>
  <Words>2594</Words>
  <Application>Microsoft Office PowerPoint</Application>
  <PresentationFormat>On-screen Show (4:3)</PresentationFormat>
  <Paragraphs>231</Paragraphs>
  <Slides>41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培训研讨会演示文稿</vt:lpstr>
      <vt:lpstr>fall fun</vt:lpstr>
      <vt:lpstr>Origin</vt:lpstr>
      <vt:lpstr>Slipstream</vt:lpstr>
      <vt:lpstr>Flow</vt:lpstr>
      <vt:lpstr>FOLKLOR</vt:lpstr>
      <vt:lpstr>A. Hakekat Folklor</vt:lpstr>
      <vt:lpstr>Slide 3</vt:lpstr>
      <vt:lpstr>Slide 4</vt:lpstr>
      <vt:lpstr>Slide 5</vt:lpstr>
      <vt:lpstr>Slide 6</vt:lpstr>
      <vt:lpstr>Slide 7</vt:lpstr>
      <vt:lpstr>B. Sejarah Perkembangan Folklor</vt:lpstr>
      <vt:lpstr>II. Penelitian Folklor</vt:lpstr>
      <vt:lpstr>Slide 10</vt:lpstr>
      <vt:lpstr>Fungsi folklor  menurut William R. Bascom, ada 4:</vt:lpstr>
      <vt:lpstr> BAB III. BENTUK-BENTUK  FOLKLOR INDONESIA </vt:lpstr>
      <vt:lpstr>Slide 13</vt:lpstr>
      <vt:lpstr>Slide 14</vt:lpstr>
      <vt:lpstr>B. Folklor lisan di Indonesia ada 6 bentuk</vt:lpstr>
      <vt:lpstr>Lanjutan ..</vt:lpstr>
      <vt:lpstr>Fungsi Bahasa Rakyat ada 4:</vt:lpstr>
      <vt:lpstr>2. Ungkapan Tradisional</vt:lpstr>
      <vt:lpstr>Slide 19</vt:lpstr>
      <vt:lpstr>Lanjutan ..</vt:lpstr>
      <vt:lpstr>S Keyzer mengasifikasi himpunan peribahasa Jawa menjadi  5 golongan</vt:lpstr>
      <vt:lpstr>Fungsi Peribahasa</vt:lpstr>
      <vt:lpstr>3. Pernyataan Tradisional</vt:lpstr>
      <vt:lpstr>Archer Taylor membedakan teka-teki dalam 2 golongan, yaitu:</vt:lpstr>
      <vt:lpstr>Fungsi teka-teki Menurut Alan Dundes, yaitu:</vt:lpstr>
      <vt:lpstr>     kesusasteraan rakyat yang sudah tertentu bentuknya, biasanya terjadi dari beberapa deret kalimat, ada yang berdasarkan mantra, berdasarkan panjang pendek suku kata, lemah tekanan suara, atau hanya berdasarkan irama.    *Puisi rakyat suku Jawa, misalkan puisi rakyat yang harus ditembangkan. Puisi itu diklasifikasikan dalam golongan sinom, kinanthi, pangkur, dan durma</vt:lpstr>
      <vt:lpstr>5.Cerita Prosa Rakyat</vt:lpstr>
      <vt:lpstr>Lanjutan</vt:lpstr>
      <vt:lpstr>Jan Harold Brunvand membagi legenda menjadi 4kelompok, yaitu</vt:lpstr>
      <vt:lpstr>Lanjutan</vt:lpstr>
      <vt:lpstr>Stith Thompson menggolongkan dongeng menjadi 4 bagian:</vt:lpstr>
      <vt:lpstr>Slide 32</vt:lpstr>
      <vt:lpstr>4.Dongeng berumus </vt:lpstr>
      <vt:lpstr>6. Nyanyian Rakyat</vt:lpstr>
      <vt:lpstr>Slide 35</vt:lpstr>
      <vt:lpstr>Slide 36</vt:lpstr>
      <vt:lpstr>Slide 37</vt:lpstr>
      <vt:lpstr>Slide 38</vt:lpstr>
      <vt:lpstr>Folklor Bukan Lisan Indonesia</vt:lpstr>
      <vt:lpstr>Folklor Bukan Lisan Indonesia</vt:lpstr>
      <vt:lpstr>Slide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培训演示文稿</dc:title>
  <dc:creator>echo</dc:creator>
  <cp:lastModifiedBy>safarudin</cp:lastModifiedBy>
  <cp:revision>239</cp:revision>
  <cp:lastPrinted>2014-02-16T03:44:54Z</cp:lastPrinted>
  <dcterms:created xsi:type="dcterms:W3CDTF">2007-08-02T12:34:37Z</dcterms:created>
  <dcterms:modified xsi:type="dcterms:W3CDTF">2014-11-28T05:52:18Z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TC062561682052</vt:lpwstr>
  </property>
</Properties>
</file>