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74" r:id="rId27"/>
    <p:sldId id="276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5C4"/>
    <a:srgbClr val="14F7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70" autoAdjust="0"/>
    <p:restoredTop sz="94660"/>
  </p:normalViewPr>
  <p:slideViewPr>
    <p:cSldViewPr>
      <p:cViewPr varScale="1">
        <p:scale>
          <a:sx n="74" d="100"/>
          <a:sy n="74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5853B-F637-49EA-ACBF-50C3A26A4B9B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4BC0E7-9B41-465A-A7E4-36A58F708016}">
      <dgm:prSet phldrT="[Text]"/>
      <dgm:spPr/>
      <dgm:t>
        <a:bodyPr/>
        <a:lstStyle/>
        <a:p>
          <a:r>
            <a:rPr lang="en-US" smtClean="0"/>
            <a:t>Kriteria Pemilihan Media</a:t>
          </a:r>
          <a:endParaRPr lang="en-US"/>
        </a:p>
      </dgm:t>
    </dgm:pt>
    <dgm:pt modelId="{ABEEBD79-6062-4B1C-BB4F-4B4175110893}" type="parTrans" cxnId="{81671FA7-B202-462A-865D-3DA3E0FEE12D}">
      <dgm:prSet/>
      <dgm:spPr/>
      <dgm:t>
        <a:bodyPr/>
        <a:lstStyle/>
        <a:p>
          <a:endParaRPr lang="en-US"/>
        </a:p>
      </dgm:t>
    </dgm:pt>
    <dgm:pt modelId="{BEE73E74-2553-4B5A-A136-5F900092FA1E}" type="sibTrans" cxnId="{81671FA7-B202-462A-865D-3DA3E0FEE12D}">
      <dgm:prSet/>
      <dgm:spPr/>
      <dgm:t>
        <a:bodyPr/>
        <a:lstStyle/>
        <a:p>
          <a:endParaRPr lang="en-US"/>
        </a:p>
      </dgm:t>
    </dgm:pt>
    <dgm:pt modelId="{61AA2AD3-8F0B-48D4-A55A-DAAAD9A50C5A}">
      <dgm:prSet phldrT="[Text]"/>
      <dgm:spPr/>
      <dgm:t>
        <a:bodyPr/>
        <a:lstStyle/>
        <a:p>
          <a:r>
            <a:rPr lang="en-US" smtClean="0"/>
            <a:t>Tujuan</a:t>
          </a:r>
          <a:endParaRPr lang="en-US"/>
        </a:p>
      </dgm:t>
    </dgm:pt>
    <dgm:pt modelId="{D0A03D13-640A-4543-A130-33C852456448}" type="parTrans" cxnId="{4983C35A-9B74-4982-9C6C-8B0B9D8010C5}">
      <dgm:prSet/>
      <dgm:spPr/>
      <dgm:t>
        <a:bodyPr/>
        <a:lstStyle/>
        <a:p>
          <a:endParaRPr lang="en-US"/>
        </a:p>
      </dgm:t>
    </dgm:pt>
    <dgm:pt modelId="{1088B1B9-16DB-4284-BB43-06F2C65F0539}" type="sibTrans" cxnId="{4983C35A-9B74-4982-9C6C-8B0B9D8010C5}">
      <dgm:prSet/>
      <dgm:spPr/>
      <dgm:t>
        <a:bodyPr/>
        <a:lstStyle/>
        <a:p>
          <a:endParaRPr lang="en-US"/>
        </a:p>
      </dgm:t>
    </dgm:pt>
    <dgm:pt modelId="{F6299A04-3E27-43E1-8D95-EE3205649360}">
      <dgm:prSet phldrT="[Text]"/>
      <dgm:spPr/>
      <dgm:t>
        <a:bodyPr/>
        <a:lstStyle/>
        <a:p>
          <a:r>
            <a:rPr lang="en-US" smtClean="0"/>
            <a:t>Keadaan Siswa</a:t>
          </a:r>
          <a:endParaRPr lang="en-US"/>
        </a:p>
      </dgm:t>
    </dgm:pt>
    <dgm:pt modelId="{938B58FD-148C-402F-8ABD-A39B6F857EFC}" type="parTrans" cxnId="{297BDCB9-99A4-43C1-8922-502E909ECC4D}">
      <dgm:prSet/>
      <dgm:spPr/>
      <dgm:t>
        <a:bodyPr/>
        <a:lstStyle/>
        <a:p>
          <a:endParaRPr lang="en-US"/>
        </a:p>
      </dgm:t>
    </dgm:pt>
    <dgm:pt modelId="{3F941974-436F-4B98-A5C8-B1E28B36371A}" type="sibTrans" cxnId="{297BDCB9-99A4-43C1-8922-502E909ECC4D}">
      <dgm:prSet/>
      <dgm:spPr/>
      <dgm:t>
        <a:bodyPr/>
        <a:lstStyle/>
        <a:p>
          <a:endParaRPr lang="en-US"/>
        </a:p>
      </dgm:t>
    </dgm:pt>
    <dgm:pt modelId="{53BB7DBC-5446-4B0A-9D41-08906EDAE67B}">
      <dgm:prSet phldrT="[Text]"/>
      <dgm:spPr/>
      <dgm:t>
        <a:bodyPr/>
        <a:lstStyle/>
        <a:p>
          <a:r>
            <a:rPr lang="en-US" smtClean="0"/>
            <a:t>Ketersediaan</a:t>
          </a:r>
          <a:endParaRPr lang="en-US"/>
        </a:p>
      </dgm:t>
    </dgm:pt>
    <dgm:pt modelId="{7A9A12A7-AD80-4D03-80A7-FBFD3FA02F31}" type="parTrans" cxnId="{BBCBAE62-8357-44BC-84F3-2E0B2C6C4B87}">
      <dgm:prSet/>
      <dgm:spPr/>
      <dgm:t>
        <a:bodyPr/>
        <a:lstStyle/>
        <a:p>
          <a:endParaRPr lang="en-US"/>
        </a:p>
      </dgm:t>
    </dgm:pt>
    <dgm:pt modelId="{AE87B8D7-6C46-4AA4-A93A-EA5B8B77F17F}" type="sibTrans" cxnId="{BBCBAE62-8357-44BC-84F3-2E0B2C6C4B87}">
      <dgm:prSet/>
      <dgm:spPr/>
      <dgm:t>
        <a:bodyPr/>
        <a:lstStyle/>
        <a:p>
          <a:endParaRPr lang="en-US"/>
        </a:p>
      </dgm:t>
    </dgm:pt>
    <dgm:pt modelId="{96D0CD15-52FE-4DF3-A12A-BE8172462B8D}">
      <dgm:prSet phldrT="[Text]"/>
      <dgm:spPr/>
      <dgm:t>
        <a:bodyPr/>
        <a:lstStyle/>
        <a:p>
          <a:r>
            <a:rPr lang="en-US" smtClean="0"/>
            <a:t>Ketepatgunaan</a:t>
          </a:r>
          <a:endParaRPr lang="en-US"/>
        </a:p>
      </dgm:t>
    </dgm:pt>
    <dgm:pt modelId="{22C475DD-9091-4AD4-8A0D-921120AEB432}" type="parTrans" cxnId="{ACA0ABDE-F642-4B20-9A04-4066414F8B50}">
      <dgm:prSet/>
      <dgm:spPr/>
      <dgm:t>
        <a:bodyPr/>
        <a:lstStyle/>
        <a:p>
          <a:endParaRPr lang="en-US"/>
        </a:p>
      </dgm:t>
    </dgm:pt>
    <dgm:pt modelId="{E5E27662-44E5-4D94-A6FD-59AB4F5930C8}" type="sibTrans" cxnId="{ACA0ABDE-F642-4B20-9A04-4066414F8B50}">
      <dgm:prSet/>
      <dgm:spPr/>
      <dgm:t>
        <a:bodyPr/>
        <a:lstStyle/>
        <a:p>
          <a:endParaRPr lang="en-US"/>
        </a:p>
      </dgm:t>
    </dgm:pt>
    <dgm:pt modelId="{ED29E85F-0751-4CA6-9304-834C4510D9F9}" type="pres">
      <dgm:prSet presAssocID="{A595853B-F637-49EA-ACBF-50C3A26A4B9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79EA37-F486-45F5-A26F-2A5077CAC27B}" type="pres">
      <dgm:prSet presAssocID="{F34BC0E7-9B41-465A-A7E4-36A58F708016}" presName="hierRoot1" presStyleCnt="0"/>
      <dgm:spPr/>
    </dgm:pt>
    <dgm:pt modelId="{2B9986D6-EA78-44B6-991D-AC9FAA1C6B4F}" type="pres">
      <dgm:prSet presAssocID="{F34BC0E7-9B41-465A-A7E4-36A58F708016}" presName="composite" presStyleCnt="0"/>
      <dgm:spPr/>
    </dgm:pt>
    <dgm:pt modelId="{E59F64C7-B9EC-4FDB-BDCA-DF373E7578A0}" type="pres">
      <dgm:prSet presAssocID="{F34BC0E7-9B41-465A-A7E4-36A58F708016}" presName="background" presStyleLbl="node0" presStyleIdx="0" presStyleCnt="1"/>
      <dgm:spPr/>
    </dgm:pt>
    <dgm:pt modelId="{DADFD8EC-2D66-4524-A74D-1D58EB7D1E12}" type="pres">
      <dgm:prSet presAssocID="{F34BC0E7-9B41-465A-A7E4-36A58F708016}" presName="text" presStyleLbl="fgAcc0" presStyleIdx="0" presStyleCnt="1">
        <dgm:presLayoutVars>
          <dgm:chPref val="3"/>
        </dgm:presLayoutVars>
      </dgm:prSet>
      <dgm:spPr/>
    </dgm:pt>
    <dgm:pt modelId="{B63F7FAC-F9A1-4E7D-AD76-95AAF669274F}" type="pres">
      <dgm:prSet presAssocID="{F34BC0E7-9B41-465A-A7E4-36A58F708016}" presName="hierChild2" presStyleCnt="0"/>
      <dgm:spPr/>
    </dgm:pt>
    <dgm:pt modelId="{6513CEE4-55FA-412A-AE81-F16A177A8294}" type="pres">
      <dgm:prSet presAssocID="{D0A03D13-640A-4543-A130-33C852456448}" presName="Name10" presStyleLbl="parChTrans1D2" presStyleIdx="0" presStyleCnt="4"/>
      <dgm:spPr/>
    </dgm:pt>
    <dgm:pt modelId="{E2AB5A59-B87B-4B93-8AFD-B6BDE654C038}" type="pres">
      <dgm:prSet presAssocID="{61AA2AD3-8F0B-48D4-A55A-DAAAD9A50C5A}" presName="hierRoot2" presStyleCnt="0"/>
      <dgm:spPr/>
    </dgm:pt>
    <dgm:pt modelId="{9E3B5549-BDFA-49E6-AA81-73F3C6A4969D}" type="pres">
      <dgm:prSet presAssocID="{61AA2AD3-8F0B-48D4-A55A-DAAAD9A50C5A}" presName="composite2" presStyleCnt="0"/>
      <dgm:spPr/>
    </dgm:pt>
    <dgm:pt modelId="{4909360E-A388-4E38-B06D-AC57339340CC}" type="pres">
      <dgm:prSet presAssocID="{61AA2AD3-8F0B-48D4-A55A-DAAAD9A50C5A}" presName="background2" presStyleLbl="node2" presStyleIdx="0" presStyleCnt="4"/>
      <dgm:spPr/>
    </dgm:pt>
    <dgm:pt modelId="{D1C07F04-6E20-4F41-B875-57889408EF4E}" type="pres">
      <dgm:prSet presAssocID="{61AA2AD3-8F0B-48D4-A55A-DAAAD9A50C5A}" presName="text2" presStyleLbl="fgAcc2" presStyleIdx="0" presStyleCnt="4">
        <dgm:presLayoutVars>
          <dgm:chPref val="3"/>
        </dgm:presLayoutVars>
      </dgm:prSet>
      <dgm:spPr/>
    </dgm:pt>
    <dgm:pt modelId="{1B7F2599-E3C6-454B-B7D2-FFF140252160}" type="pres">
      <dgm:prSet presAssocID="{61AA2AD3-8F0B-48D4-A55A-DAAAD9A50C5A}" presName="hierChild3" presStyleCnt="0"/>
      <dgm:spPr/>
    </dgm:pt>
    <dgm:pt modelId="{B014AC88-809E-443C-AD8A-4C70F1720E8E}" type="pres">
      <dgm:prSet presAssocID="{22C475DD-9091-4AD4-8A0D-921120AEB432}" presName="Name10" presStyleLbl="parChTrans1D2" presStyleIdx="1" presStyleCnt="4"/>
      <dgm:spPr/>
    </dgm:pt>
    <dgm:pt modelId="{B4A3E727-5E91-4051-B6AE-57D3649E0989}" type="pres">
      <dgm:prSet presAssocID="{96D0CD15-52FE-4DF3-A12A-BE8172462B8D}" presName="hierRoot2" presStyleCnt="0"/>
      <dgm:spPr/>
    </dgm:pt>
    <dgm:pt modelId="{EFBDB120-B6A4-4C8F-A825-6865D5163A1E}" type="pres">
      <dgm:prSet presAssocID="{96D0CD15-52FE-4DF3-A12A-BE8172462B8D}" presName="composite2" presStyleCnt="0"/>
      <dgm:spPr/>
    </dgm:pt>
    <dgm:pt modelId="{9D06C9FD-922A-4EE8-8F2E-D06A6A719E76}" type="pres">
      <dgm:prSet presAssocID="{96D0CD15-52FE-4DF3-A12A-BE8172462B8D}" presName="background2" presStyleLbl="node2" presStyleIdx="1" presStyleCnt="4"/>
      <dgm:spPr/>
    </dgm:pt>
    <dgm:pt modelId="{3836941D-3036-4256-B9BE-4FF190E79BFF}" type="pres">
      <dgm:prSet presAssocID="{96D0CD15-52FE-4DF3-A12A-BE8172462B8D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E7CB10-A2C1-4601-9A71-0E9697A83DD9}" type="pres">
      <dgm:prSet presAssocID="{96D0CD15-52FE-4DF3-A12A-BE8172462B8D}" presName="hierChild3" presStyleCnt="0"/>
      <dgm:spPr/>
    </dgm:pt>
    <dgm:pt modelId="{8ACB4940-B762-469D-B687-E32FD0317BDD}" type="pres">
      <dgm:prSet presAssocID="{938B58FD-148C-402F-8ABD-A39B6F857EFC}" presName="Name10" presStyleLbl="parChTrans1D2" presStyleIdx="2" presStyleCnt="4"/>
      <dgm:spPr/>
    </dgm:pt>
    <dgm:pt modelId="{1E3FF304-DFF1-4344-A88F-8D12EBBAD489}" type="pres">
      <dgm:prSet presAssocID="{F6299A04-3E27-43E1-8D95-EE3205649360}" presName="hierRoot2" presStyleCnt="0"/>
      <dgm:spPr/>
    </dgm:pt>
    <dgm:pt modelId="{E5E75F1D-5314-4C4C-A873-BA5541BCFA7D}" type="pres">
      <dgm:prSet presAssocID="{F6299A04-3E27-43E1-8D95-EE3205649360}" presName="composite2" presStyleCnt="0"/>
      <dgm:spPr/>
    </dgm:pt>
    <dgm:pt modelId="{F57FD068-2B74-4064-8796-7A9D47A3F718}" type="pres">
      <dgm:prSet presAssocID="{F6299A04-3E27-43E1-8D95-EE3205649360}" presName="background2" presStyleLbl="node2" presStyleIdx="2" presStyleCnt="4"/>
      <dgm:spPr/>
    </dgm:pt>
    <dgm:pt modelId="{ABED85F7-BFE0-4542-8E85-8843381F4BFC}" type="pres">
      <dgm:prSet presAssocID="{F6299A04-3E27-43E1-8D95-EE3205649360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C51AE-9515-40E5-A8FB-95CA9BFE3D15}" type="pres">
      <dgm:prSet presAssocID="{F6299A04-3E27-43E1-8D95-EE3205649360}" presName="hierChild3" presStyleCnt="0"/>
      <dgm:spPr/>
    </dgm:pt>
    <dgm:pt modelId="{D0272997-6019-4584-AD44-4C5FFCE3BA5E}" type="pres">
      <dgm:prSet presAssocID="{7A9A12A7-AD80-4D03-80A7-FBFD3FA02F31}" presName="Name10" presStyleLbl="parChTrans1D2" presStyleIdx="3" presStyleCnt="4"/>
      <dgm:spPr/>
    </dgm:pt>
    <dgm:pt modelId="{5221FDCF-BC11-4CBB-9FEE-852B38662BDD}" type="pres">
      <dgm:prSet presAssocID="{53BB7DBC-5446-4B0A-9D41-08906EDAE67B}" presName="hierRoot2" presStyleCnt="0"/>
      <dgm:spPr/>
    </dgm:pt>
    <dgm:pt modelId="{A742922D-FD52-4AA4-A6D1-8165911E6AAA}" type="pres">
      <dgm:prSet presAssocID="{53BB7DBC-5446-4B0A-9D41-08906EDAE67B}" presName="composite2" presStyleCnt="0"/>
      <dgm:spPr/>
    </dgm:pt>
    <dgm:pt modelId="{87F66E8B-3E08-403A-ADC1-B577F5185A5D}" type="pres">
      <dgm:prSet presAssocID="{53BB7DBC-5446-4B0A-9D41-08906EDAE67B}" presName="background2" presStyleLbl="node2" presStyleIdx="3" presStyleCnt="4"/>
      <dgm:spPr/>
    </dgm:pt>
    <dgm:pt modelId="{4CF8AC71-93AC-4916-B87F-8345883C49C0}" type="pres">
      <dgm:prSet presAssocID="{53BB7DBC-5446-4B0A-9D41-08906EDAE67B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A3957F-6172-430C-B85C-59D27B5B0C63}" type="pres">
      <dgm:prSet presAssocID="{53BB7DBC-5446-4B0A-9D41-08906EDAE67B}" presName="hierChild3" presStyleCnt="0"/>
      <dgm:spPr/>
    </dgm:pt>
  </dgm:ptLst>
  <dgm:cxnLst>
    <dgm:cxn modelId="{297BDCB9-99A4-43C1-8922-502E909ECC4D}" srcId="{F34BC0E7-9B41-465A-A7E4-36A58F708016}" destId="{F6299A04-3E27-43E1-8D95-EE3205649360}" srcOrd="2" destOrd="0" parTransId="{938B58FD-148C-402F-8ABD-A39B6F857EFC}" sibTransId="{3F941974-436F-4B98-A5C8-B1E28B36371A}"/>
    <dgm:cxn modelId="{1C1E07FC-584B-44A2-B725-72435C6144E8}" type="presOf" srcId="{A595853B-F637-49EA-ACBF-50C3A26A4B9B}" destId="{ED29E85F-0751-4CA6-9304-834C4510D9F9}" srcOrd="0" destOrd="0" presId="urn:microsoft.com/office/officeart/2005/8/layout/hierarchy1"/>
    <dgm:cxn modelId="{5305C5B1-F151-4075-A1DC-B34126E1CB22}" type="presOf" srcId="{22C475DD-9091-4AD4-8A0D-921120AEB432}" destId="{B014AC88-809E-443C-AD8A-4C70F1720E8E}" srcOrd="0" destOrd="0" presId="urn:microsoft.com/office/officeart/2005/8/layout/hierarchy1"/>
    <dgm:cxn modelId="{4983C35A-9B74-4982-9C6C-8B0B9D8010C5}" srcId="{F34BC0E7-9B41-465A-A7E4-36A58F708016}" destId="{61AA2AD3-8F0B-48D4-A55A-DAAAD9A50C5A}" srcOrd="0" destOrd="0" parTransId="{D0A03D13-640A-4543-A130-33C852456448}" sibTransId="{1088B1B9-16DB-4284-BB43-06F2C65F0539}"/>
    <dgm:cxn modelId="{C38F8E26-D365-4215-B148-50B92C03D95F}" type="presOf" srcId="{F6299A04-3E27-43E1-8D95-EE3205649360}" destId="{ABED85F7-BFE0-4542-8E85-8843381F4BFC}" srcOrd="0" destOrd="0" presId="urn:microsoft.com/office/officeart/2005/8/layout/hierarchy1"/>
    <dgm:cxn modelId="{AB382272-1A63-481D-B16C-F5685530B7FA}" type="presOf" srcId="{7A9A12A7-AD80-4D03-80A7-FBFD3FA02F31}" destId="{D0272997-6019-4584-AD44-4C5FFCE3BA5E}" srcOrd="0" destOrd="0" presId="urn:microsoft.com/office/officeart/2005/8/layout/hierarchy1"/>
    <dgm:cxn modelId="{81671FA7-B202-462A-865D-3DA3E0FEE12D}" srcId="{A595853B-F637-49EA-ACBF-50C3A26A4B9B}" destId="{F34BC0E7-9B41-465A-A7E4-36A58F708016}" srcOrd="0" destOrd="0" parTransId="{ABEEBD79-6062-4B1C-BB4F-4B4175110893}" sibTransId="{BEE73E74-2553-4B5A-A136-5F900092FA1E}"/>
    <dgm:cxn modelId="{6D9B0595-EB15-42D6-99C3-DC899C4C25BA}" type="presOf" srcId="{61AA2AD3-8F0B-48D4-A55A-DAAAD9A50C5A}" destId="{D1C07F04-6E20-4F41-B875-57889408EF4E}" srcOrd="0" destOrd="0" presId="urn:microsoft.com/office/officeart/2005/8/layout/hierarchy1"/>
    <dgm:cxn modelId="{BEB75DE1-1BDC-4B77-B4A8-402BB17640FC}" type="presOf" srcId="{96D0CD15-52FE-4DF3-A12A-BE8172462B8D}" destId="{3836941D-3036-4256-B9BE-4FF190E79BFF}" srcOrd="0" destOrd="0" presId="urn:microsoft.com/office/officeart/2005/8/layout/hierarchy1"/>
    <dgm:cxn modelId="{BBCBAE62-8357-44BC-84F3-2E0B2C6C4B87}" srcId="{F34BC0E7-9B41-465A-A7E4-36A58F708016}" destId="{53BB7DBC-5446-4B0A-9D41-08906EDAE67B}" srcOrd="3" destOrd="0" parTransId="{7A9A12A7-AD80-4D03-80A7-FBFD3FA02F31}" sibTransId="{AE87B8D7-6C46-4AA4-A93A-EA5B8B77F17F}"/>
    <dgm:cxn modelId="{ACA0ABDE-F642-4B20-9A04-4066414F8B50}" srcId="{F34BC0E7-9B41-465A-A7E4-36A58F708016}" destId="{96D0CD15-52FE-4DF3-A12A-BE8172462B8D}" srcOrd="1" destOrd="0" parTransId="{22C475DD-9091-4AD4-8A0D-921120AEB432}" sibTransId="{E5E27662-44E5-4D94-A6FD-59AB4F5930C8}"/>
    <dgm:cxn modelId="{23EB00F8-C8F5-45D4-8BF2-E3BEA1F8EA8A}" type="presOf" srcId="{F34BC0E7-9B41-465A-A7E4-36A58F708016}" destId="{DADFD8EC-2D66-4524-A74D-1D58EB7D1E12}" srcOrd="0" destOrd="0" presId="urn:microsoft.com/office/officeart/2005/8/layout/hierarchy1"/>
    <dgm:cxn modelId="{270331BF-EB38-4140-A0C3-D0FE8C04D5BC}" type="presOf" srcId="{53BB7DBC-5446-4B0A-9D41-08906EDAE67B}" destId="{4CF8AC71-93AC-4916-B87F-8345883C49C0}" srcOrd="0" destOrd="0" presId="urn:microsoft.com/office/officeart/2005/8/layout/hierarchy1"/>
    <dgm:cxn modelId="{F58ACBE8-C585-4078-AB15-2922A1A5044B}" type="presOf" srcId="{D0A03D13-640A-4543-A130-33C852456448}" destId="{6513CEE4-55FA-412A-AE81-F16A177A8294}" srcOrd="0" destOrd="0" presId="urn:microsoft.com/office/officeart/2005/8/layout/hierarchy1"/>
    <dgm:cxn modelId="{AEAD908B-01DC-4E81-BD8A-97BE38FF19B4}" type="presOf" srcId="{938B58FD-148C-402F-8ABD-A39B6F857EFC}" destId="{8ACB4940-B762-469D-B687-E32FD0317BDD}" srcOrd="0" destOrd="0" presId="urn:microsoft.com/office/officeart/2005/8/layout/hierarchy1"/>
    <dgm:cxn modelId="{D4FFC3CA-B14A-46B1-9085-6345A6BAF048}" type="presParOf" srcId="{ED29E85F-0751-4CA6-9304-834C4510D9F9}" destId="{9179EA37-F486-45F5-A26F-2A5077CAC27B}" srcOrd="0" destOrd="0" presId="urn:microsoft.com/office/officeart/2005/8/layout/hierarchy1"/>
    <dgm:cxn modelId="{837C493B-3438-4E08-9F83-2803243176AC}" type="presParOf" srcId="{9179EA37-F486-45F5-A26F-2A5077CAC27B}" destId="{2B9986D6-EA78-44B6-991D-AC9FAA1C6B4F}" srcOrd="0" destOrd="0" presId="urn:microsoft.com/office/officeart/2005/8/layout/hierarchy1"/>
    <dgm:cxn modelId="{346D60B6-EB65-4EEB-B9AC-68B27B799557}" type="presParOf" srcId="{2B9986D6-EA78-44B6-991D-AC9FAA1C6B4F}" destId="{E59F64C7-B9EC-4FDB-BDCA-DF373E7578A0}" srcOrd="0" destOrd="0" presId="urn:microsoft.com/office/officeart/2005/8/layout/hierarchy1"/>
    <dgm:cxn modelId="{7B2CAB07-764A-4A7B-BC43-43B17C1BB614}" type="presParOf" srcId="{2B9986D6-EA78-44B6-991D-AC9FAA1C6B4F}" destId="{DADFD8EC-2D66-4524-A74D-1D58EB7D1E12}" srcOrd="1" destOrd="0" presId="urn:microsoft.com/office/officeart/2005/8/layout/hierarchy1"/>
    <dgm:cxn modelId="{F6D64DA8-C27F-4217-ABD0-16BF9431217E}" type="presParOf" srcId="{9179EA37-F486-45F5-A26F-2A5077CAC27B}" destId="{B63F7FAC-F9A1-4E7D-AD76-95AAF669274F}" srcOrd="1" destOrd="0" presId="urn:microsoft.com/office/officeart/2005/8/layout/hierarchy1"/>
    <dgm:cxn modelId="{FB1D7DF5-B3B3-4846-853C-DD16870C797F}" type="presParOf" srcId="{B63F7FAC-F9A1-4E7D-AD76-95AAF669274F}" destId="{6513CEE4-55FA-412A-AE81-F16A177A8294}" srcOrd="0" destOrd="0" presId="urn:microsoft.com/office/officeart/2005/8/layout/hierarchy1"/>
    <dgm:cxn modelId="{FAF4BFCB-214E-49D0-87E2-257C523AF9D7}" type="presParOf" srcId="{B63F7FAC-F9A1-4E7D-AD76-95AAF669274F}" destId="{E2AB5A59-B87B-4B93-8AFD-B6BDE654C038}" srcOrd="1" destOrd="0" presId="urn:microsoft.com/office/officeart/2005/8/layout/hierarchy1"/>
    <dgm:cxn modelId="{390D7A9B-A2DD-4C46-9FAC-BD7ED9138738}" type="presParOf" srcId="{E2AB5A59-B87B-4B93-8AFD-B6BDE654C038}" destId="{9E3B5549-BDFA-49E6-AA81-73F3C6A4969D}" srcOrd="0" destOrd="0" presId="urn:microsoft.com/office/officeart/2005/8/layout/hierarchy1"/>
    <dgm:cxn modelId="{BDD03168-1595-4458-9FE5-FBAC634591FC}" type="presParOf" srcId="{9E3B5549-BDFA-49E6-AA81-73F3C6A4969D}" destId="{4909360E-A388-4E38-B06D-AC57339340CC}" srcOrd="0" destOrd="0" presId="urn:microsoft.com/office/officeart/2005/8/layout/hierarchy1"/>
    <dgm:cxn modelId="{19BBEAE1-E78B-42DD-9BD7-BECC86E1CD66}" type="presParOf" srcId="{9E3B5549-BDFA-49E6-AA81-73F3C6A4969D}" destId="{D1C07F04-6E20-4F41-B875-57889408EF4E}" srcOrd="1" destOrd="0" presId="urn:microsoft.com/office/officeart/2005/8/layout/hierarchy1"/>
    <dgm:cxn modelId="{62CA4CB5-34AD-40C2-AB8F-F08A5E2F85FE}" type="presParOf" srcId="{E2AB5A59-B87B-4B93-8AFD-B6BDE654C038}" destId="{1B7F2599-E3C6-454B-B7D2-FFF140252160}" srcOrd="1" destOrd="0" presId="urn:microsoft.com/office/officeart/2005/8/layout/hierarchy1"/>
    <dgm:cxn modelId="{560A6019-E0D4-4717-A80E-E9BBF4F53FBF}" type="presParOf" srcId="{B63F7FAC-F9A1-4E7D-AD76-95AAF669274F}" destId="{B014AC88-809E-443C-AD8A-4C70F1720E8E}" srcOrd="2" destOrd="0" presId="urn:microsoft.com/office/officeart/2005/8/layout/hierarchy1"/>
    <dgm:cxn modelId="{D54A453B-F296-481B-9864-AD5E6FC3D0D5}" type="presParOf" srcId="{B63F7FAC-F9A1-4E7D-AD76-95AAF669274F}" destId="{B4A3E727-5E91-4051-B6AE-57D3649E0989}" srcOrd="3" destOrd="0" presId="urn:microsoft.com/office/officeart/2005/8/layout/hierarchy1"/>
    <dgm:cxn modelId="{49776914-B94B-4E70-90E6-F5BEC61F956E}" type="presParOf" srcId="{B4A3E727-5E91-4051-B6AE-57D3649E0989}" destId="{EFBDB120-B6A4-4C8F-A825-6865D5163A1E}" srcOrd="0" destOrd="0" presId="urn:microsoft.com/office/officeart/2005/8/layout/hierarchy1"/>
    <dgm:cxn modelId="{C5520B4D-1B57-4C1A-B816-EA9A148F455C}" type="presParOf" srcId="{EFBDB120-B6A4-4C8F-A825-6865D5163A1E}" destId="{9D06C9FD-922A-4EE8-8F2E-D06A6A719E76}" srcOrd="0" destOrd="0" presId="urn:microsoft.com/office/officeart/2005/8/layout/hierarchy1"/>
    <dgm:cxn modelId="{0E96829F-EF11-40D5-BF61-CED9D17FF6DE}" type="presParOf" srcId="{EFBDB120-B6A4-4C8F-A825-6865D5163A1E}" destId="{3836941D-3036-4256-B9BE-4FF190E79BFF}" srcOrd="1" destOrd="0" presId="urn:microsoft.com/office/officeart/2005/8/layout/hierarchy1"/>
    <dgm:cxn modelId="{FE9BC31B-7B36-4CB2-AE5E-9898536F57C1}" type="presParOf" srcId="{B4A3E727-5E91-4051-B6AE-57D3649E0989}" destId="{B3E7CB10-A2C1-4601-9A71-0E9697A83DD9}" srcOrd="1" destOrd="0" presId="urn:microsoft.com/office/officeart/2005/8/layout/hierarchy1"/>
    <dgm:cxn modelId="{B6D23D38-E366-4152-A337-72719F97CA20}" type="presParOf" srcId="{B63F7FAC-F9A1-4E7D-AD76-95AAF669274F}" destId="{8ACB4940-B762-469D-B687-E32FD0317BDD}" srcOrd="4" destOrd="0" presId="urn:microsoft.com/office/officeart/2005/8/layout/hierarchy1"/>
    <dgm:cxn modelId="{56556B0C-CCE5-4DE0-9541-3ED502FC369D}" type="presParOf" srcId="{B63F7FAC-F9A1-4E7D-AD76-95AAF669274F}" destId="{1E3FF304-DFF1-4344-A88F-8D12EBBAD489}" srcOrd="5" destOrd="0" presId="urn:microsoft.com/office/officeart/2005/8/layout/hierarchy1"/>
    <dgm:cxn modelId="{A884E002-BC6E-4EF9-9D27-00612DF2C106}" type="presParOf" srcId="{1E3FF304-DFF1-4344-A88F-8D12EBBAD489}" destId="{E5E75F1D-5314-4C4C-A873-BA5541BCFA7D}" srcOrd="0" destOrd="0" presId="urn:microsoft.com/office/officeart/2005/8/layout/hierarchy1"/>
    <dgm:cxn modelId="{639799E6-DD49-4DF9-8F48-E9EF25A8D34B}" type="presParOf" srcId="{E5E75F1D-5314-4C4C-A873-BA5541BCFA7D}" destId="{F57FD068-2B74-4064-8796-7A9D47A3F718}" srcOrd="0" destOrd="0" presId="urn:microsoft.com/office/officeart/2005/8/layout/hierarchy1"/>
    <dgm:cxn modelId="{34A524F5-49A9-412C-9E6A-238415BA9702}" type="presParOf" srcId="{E5E75F1D-5314-4C4C-A873-BA5541BCFA7D}" destId="{ABED85F7-BFE0-4542-8E85-8843381F4BFC}" srcOrd="1" destOrd="0" presId="urn:microsoft.com/office/officeart/2005/8/layout/hierarchy1"/>
    <dgm:cxn modelId="{357F667C-E2D2-4995-8C5A-8A7C11AF9C64}" type="presParOf" srcId="{1E3FF304-DFF1-4344-A88F-8D12EBBAD489}" destId="{CA4C51AE-9515-40E5-A8FB-95CA9BFE3D15}" srcOrd="1" destOrd="0" presId="urn:microsoft.com/office/officeart/2005/8/layout/hierarchy1"/>
    <dgm:cxn modelId="{0F2EC096-BDF4-48E8-99BF-ED6BB7EF2EC9}" type="presParOf" srcId="{B63F7FAC-F9A1-4E7D-AD76-95AAF669274F}" destId="{D0272997-6019-4584-AD44-4C5FFCE3BA5E}" srcOrd="6" destOrd="0" presId="urn:microsoft.com/office/officeart/2005/8/layout/hierarchy1"/>
    <dgm:cxn modelId="{3F38E2F6-B265-425A-A20D-006FE2DDB42D}" type="presParOf" srcId="{B63F7FAC-F9A1-4E7D-AD76-95AAF669274F}" destId="{5221FDCF-BC11-4CBB-9FEE-852B38662BDD}" srcOrd="7" destOrd="0" presId="urn:microsoft.com/office/officeart/2005/8/layout/hierarchy1"/>
    <dgm:cxn modelId="{5E4869ED-E8E9-4B5E-9592-45AEF92F706C}" type="presParOf" srcId="{5221FDCF-BC11-4CBB-9FEE-852B38662BDD}" destId="{A742922D-FD52-4AA4-A6D1-8165911E6AAA}" srcOrd="0" destOrd="0" presId="urn:microsoft.com/office/officeart/2005/8/layout/hierarchy1"/>
    <dgm:cxn modelId="{412BC866-24A1-447C-96C9-76BADC522F0F}" type="presParOf" srcId="{A742922D-FD52-4AA4-A6D1-8165911E6AAA}" destId="{87F66E8B-3E08-403A-ADC1-B577F5185A5D}" srcOrd="0" destOrd="0" presId="urn:microsoft.com/office/officeart/2005/8/layout/hierarchy1"/>
    <dgm:cxn modelId="{92709552-7A11-47BD-8A10-7C412E11BAD2}" type="presParOf" srcId="{A742922D-FD52-4AA4-A6D1-8165911E6AAA}" destId="{4CF8AC71-93AC-4916-B87F-8345883C49C0}" srcOrd="1" destOrd="0" presId="urn:microsoft.com/office/officeart/2005/8/layout/hierarchy1"/>
    <dgm:cxn modelId="{ED6614EC-1D65-4752-B26C-2A1A616A7FDC}" type="presParOf" srcId="{5221FDCF-BC11-4CBB-9FEE-852B38662BDD}" destId="{6EA3957F-6172-430C-B85C-59D27B5B0C63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A37B-38C4-4B01-8109-FD6B2767C9B6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764A-64E3-417A-825C-3C044FF6F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A37B-38C4-4B01-8109-FD6B2767C9B6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764A-64E3-417A-825C-3C044FF6F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A37B-38C4-4B01-8109-FD6B2767C9B6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764A-64E3-417A-825C-3C044FF6F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A37B-38C4-4B01-8109-FD6B2767C9B6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764A-64E3-417A-825C-3C044FF6F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A37B-38C4-4B01-8109-FD6B2767C9B6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764A-64E3-417A-825C-3C044FF6F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A37B-38C4-4B01-8109-FD6B2767C9B6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764A-64E3-417A-825C-3C044FF6F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A37B-38C4-4B01-8109-FD6B2767C9B6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764A-64E3-417A-825C-3C044FF6F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A37B-38C4-4B01-8109-FD6B2767C9B6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764A-64E3-417A-825C-3C044FF6F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A37B-38C4-4B01-8109-FD6B2767C9B6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764A-64E3-417A-825C-3C044FF6F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A37B-38C4-4B01-8109-FD6B2767C9B6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764A-64E3-417A-825C-3C044FF6F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6A37B-38C4-4B01-8109-FD6B2767C9B6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764A-64E3-417A-825C-3C044FF6F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6A37B-38C4-4B01-8109-FD6B2767C9B6}" type="datetimeFigureOut">
              <a:rPr lang="en-US" smtClean="0"/>
              <a:pPr/>
              <a:t>9/7/2009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B764A-64E3-417A-825C-3C044FF6F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Media </a:t>
            </a:r>
            <a:r>
              <a:rPr lang="en-US" err="1" smtClean="0"/>
              <a:t>Pembelajaran</a:t>
            </a:r>
            <a:r>
              <a:rPr lang="en-US" smtClean="0"/>
              <a:t> </a:t>
            </a:r>
            <a:r>
              <a:rPr lang="en-US" err="1" smtClean="0"/>
              <a:t>Bahasa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Sastra</a:t>
            </a:r>
            <a:r>
              <a:rPr lang="en-US" smtClean="0"/>
              <a:t> </a:t>
            </a:r>
            <a:r>
              <a:rPr lang="en-US" err="1" smtClean="0"/>
              <a:t>Jawa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Sri </a:t>
            </a:r>
            <a:r>
              <a:rPr lang="en-US" err="1" smtClean="0"/>
              <a:t>Harti</a:t>
            </a:r>
            <a:r>
              <a:rPr lang="en-US" smtClean="0"/>
              <a:t> </a:t>
            </a:r>
            <a:r>
              <a:rPr lang="en-US" err="1" smtClean="0"/>
              <a:t>Widyastuti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Jenis-jenis</a:t>
            </a:r>
            <a:r>
              <a:rPr lang="en-US" smtClean="0"/>
              <a:t> Media </a:t>
            </a:r>
            <a:r>
              <a:rPr lang="en-US" err="1" smtClean="0"/>
              <a:t>Pembelajaran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 smtClean="0"/>
              <a:t>Menurut</a:t>
            </a:r>
            <a:r>
              <a:rPr lang="en-US" smtClean="0"/>
              <a:t> </a:t>
            </a:r>
            <a:r>
              <a:rPr lang="en-US" err="1" smtClean="0"/>
              <a:t>Sudrajat</a:t>
            </a:r>
            <a:r>
              <a:rPr lang="en-US" smtClean="0"/>
              <a:t>:</a:t>
            </a:r>
          </a:p>
          <a:p>
            <a:pPr>
              <a:buNone/>
            </a:pPr>
            <a:r>
              <a:rPr lang="en-US" smtClean="0"/>
              <a:t>    Media Visual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Jenis-jenis</a:t>
            </a:r>
            <a:r>
              <a:rPr lang="en-US" smtClean="0"/>
              <a:t> Media </a:t>
            </a:r>
            <a:r>
              <a:rPr lang="en-US" err="1" smtClean="0"/>
              <a:t>Pembelajaran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Media </a:t>
            </a:r>
            <a:r>
              <a:rPr lang="en-US" err="1" smtClean="0"/>
              <a:t>audial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Jenis-Jenis</a:t>
            </a:r>
            <a:r>
              <a:rPr lang="en-US" smtClean="0"/>
              <a:t> Media </a:t>
            </a:r>
            <a:r>
              <a:rPr lang="en-US" err="1" smtClean="0"/>
              <a:t>Pembelajaran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Projected Still Media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Jenis-jenis</a:t>
            </a:r>
            <a:r>
              <a:rPr lang="en-US" smtClean="0"/>
              <a:t> media </a:t>
            </a:r>
            <a:r>
              <a:rPr lang="en-US" err="1" smtClean="0"/>
              <a:t>pembelajaran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Projected motion media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Jenis-jenis</a:t>
            </a:r>
            <a:r>
              <a:rPr lang="en-US" smtClean="0"/>
              <a:t> Media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err="1" smtClean="0"/>
              <a:t>Menurut</a:t>
            </a:r>
            <a:r>
              <a:rPr lang="en-US" smtClean="0"/>
              <a:t> </a:t>
            </a:r>
            <a:r>
              <a:rPr lang="en-US" err="1" smtClean="0"/>
              <a:t>Angkowo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Kosasih</a:t>
            </a:r>
            <a:endParaRPr lang="en-US" smtClean="0"/>
          </a:p>
          <a:p>
            <a:pPr>
              <a:buNone/>
            </a:pPr>
            <a:r>
              <a:rPr lang="en-US" smtClean="0"/>
              <a:t>Media </a:t>
            </a:r>
            <a:r>
              <a:rPr lang="en-US" err="1" smtClean="0"/>
              <a:t>Tiga</a:t>
            </a:r>
            <a:r>
              <a:rPr lang="en-US" smtClean="0"/>
              <a:t> </a:t>
            </a:r>
            <a:r>
              <a:rPr lang="en-US" err="1" smtClean="0"/>
              <a:t>Dimensi</a:t>
            </a:r>
            <a:endParaRPr lang="en-US" smtClean="0"/>
          </a:p>
          <a:p>
            <a:pPr>
              <a:buNone/>
            </a:pPr>
            <a:r>
              <a:rPr lang="en-US" smtClean="0"/>
              <a:t> 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Jenis</a:t>
            </a:r>
            <a:r>
              <a:rPr lang="en-US" smtClean="0"/>
              <a:t> Media </a:t>
            </a:r>
            <a:r>
              <a:rPr lang="en-US" err="1" smtClean="0"/>
              <a:t>Pembelajaran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Media </a:t>
            </a:r>
            <a:r>
              <a:rPr lang="en-US" err="1" smtClean="0"/>
              <a:t>dalam</a:t>
            </a:r>
            <a:r>
              <a:rPr lang="en-US" smtClean="0"/>
              <a:t> </a:t>
            </a:r>
            <a:r>
              <a:rPr lang="en-US" err="1" smtClean="0"/>
              <a:t>bentuk</a:t>
            </a:r>
            <a:r>
              <a:rPr lang="en-US" smtClean="0"/>
              <a:t> model </a:t>
            </a:r>
            <a:r>
              <a:rPr lang="en-US" err="1" smtClean="0"/>
              <a:t>padat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Jenis</a:t>
            </a:r>
            <a:r>
              <a:rPr lang="en-US" smtClean="0"/>
              <a:t> Media </a:t>
            </a:r>
            <a:r>
              <a:rPr lang="en-US" err="1" smtClean="0"/>
              <a:t>Pembelajaran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Media </a:t>
            </a:r>
            <a:r>
              <a:rPr lang="en-US" err="1" smtClean="0"/>
              <a:t>proyeksi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Jenis-Jenis</a:t>
            </a:r>
            <a:r>
              <a:rPr lang="en-US" smtClean="0"/>
              <a:t> Media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Lingkungan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066800" y="2438400"/>
            <a:ext cx="6858000" cy="2895600"/>
            <a:chOff x="1066800" y="2438400"/>
            <a:chExt cx="6858000" cy="2895600"/>
          </a:xfrm>
        </p:grpSpPr>
        <p:sp>
          <p:nvSpPr>
            <p:cNvPr id="4" name="Rounded Rectangle 3"/>
            <p:cNvSpPr/>
            <p:nvPr/>
          </p:nvSpPr>
          <p:spPr>
            <a:xfrm>
              <a:off x="1066800" y="3276600"/>
              <a:ext cx="6858000" cy="18288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aseline="30000" smtClean="0">
                  <a:solidFill>
                    <a:schemeClr val="tx1"/>
                  </a:solidFill>
                </a:rPr>
                <a:t>Kriteria</a:t>
              </a:r>
              <a:r>
                <a:rPr lang="en-US" sz="2600" baseline="30000" smtClean="0">
                  <a:solidFill>
                    <a:schemeClr val="tx1"/>
                  </a:solidFill>
                </a:rPr>
                <a:t> </a:t>
              </a:r>
              <a:r>
                <a:rPr lang="en-US" sz="2600" smtClean="0">
                  <a:solidFill>
                    <a:schemeClr val="tx1"/>
                  </a:solidFill>
                </a:rPr>
                <a:t>Pemilihan</a:t>
              </a:r>
              <a:r>
                <a:rPr lang="en-US" sz="2600" baseline="30000" smtClean="0">
                  <a:solidFill>
                    <a:schemeClr val="tx1"/>
                  </a:solidFill>
                </a:rPr>
                <a:t> Media</a:t>
              </a:r>
              <a:endParaRPr lang="en-US" sz="2600" baseline="3000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324600" y="4267200"/>
              <a:ext cx="1143000" cy="10668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52600" y="2438400"/>
              <a:ext cx="1219200" cy="838200"/>
            </a:xfrm>
            <a:prstGeom prst="rect">
              <a:avLst/>
            </a:prstGeom>
            <a:solidFill>
              <a:srgbClr val="14F7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</a:rPr>
                <a:t>Tujuan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971800" y="2438400"/>
              <a:ext cx="1219200" cy="838200"/>
            </a:xfrm>
            <a:prstGeom prst="rect">
              <a:avLst/>
            </a:prstGeom>
            <a:solidFill>
              <a:srgbClr val="14F7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</a:rPr>
                <a:t>Ketepatguaan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29400" y="2438400"/>
              <a:ext cx="1219200" cy="838200"/>
            </a:xfrm>
            <a:prstGeom prst="rect">
              <a:avLst/>
            </a:prstGeom>
            <a:solidFill>
              <a:srgbClr val="14F7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</a:rPr>
                <a:t>Beaya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10200" y="2438400"/>
              <a:ext cx="1219200" cy="838200"/>
            </a:xfrm>
            <a:prstGeom prst="rect">
              <a:avLst/>
            </a:prstGeom>
            <a:solidFill>
              <a:srgbClr val="14F7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</a:rPr>
                <a:t>Ketersediaan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91000" y="2438400"/>
              <a:ext cx="1219200" cy="838200"/>
            </a:xfrm>
            <a:prstGeom prst="rect">
              <a:avLst/>
            </a:prstGeom>
            <a:solidFill>
              <a:srgbClr val="14F7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mtClean="0">
                  <a:solidFill>
                    <a:schemeClr val="tx1"/>
                  </a:solidFill>
                </a:rPr>
                <a:t>Keadaan Siswa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676400" y="4267200"/>
              <a:ext cx="1143000" cy="106680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905000" y="4495800"/>
              <a:ext cx="685800" cy="609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553200" y="4495800"/>
              <a:ext cx="685800" cy="6096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1981200" y="4572000"/>
              <a:ext cx="533400" cy="457200"/>
            </a:xfrm>
            <a:prstGeom prst="star5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6629400" y="4572000"/>
              <a:ext cx="533400" cy="457200"/>
            </a:xfrm>
            <a:prstGeom prst="star5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Pengertian</a:t>
            </a:r>
            <a:r>
              <a:rPr lang="en-US" smtClean="0"/>
              <a:t> Media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 smtClean="0"/>
              <a:t>Berasal</a:t>
            </a:r>
            <a:r>
              <a:rPr lang="en-US" smtClean="0"/>
              <a:t> </a:t>
            </a:r>
            <a:r>
              <a:rPr lang="en-US" err="1" smtClean="0"/>
              <a:t>dari</a:t>
            </a:r>
            <a:r>
              <a:rPr lang="en-US" smtClean="0"/>
              <a:t> </a:t>
            </a:r>
            <a:r>
              <a:rPr lang="en-US" err="1" smtClean="0"/>
              <a:t>bahasa</a:t>
            </a:r>
            <a:r>
              <a:rPr lang="en-US" smtClean="0"/>
              <a:t> Latin: </a:t>
            </a:r>
            <a:r>
              <a:rPr lang="en-US" err="1" smtClean="0"/>
              <a:t>Medius</a:t>
            </a:r>
            <a:endParaRPr lang="en-US" smtClean="0"/>
          </a:p>
          <a:p>
            <a:r>
              <a:rPr lang="en-US" err="1" smtClean="0"/>
              <a:t>Arti</a:t>
            </a:r>
            <a:r>
              <a:rPr lang="en-US" smtClean="0"/>
              <a:t>: </a:t>
            </a:r>
            <a:r>
              <a:rPr lang="en-US" err="1" smtClean="0"/>
              <a:t>Perantara</a:t>
            </a:r>
            <a:r>
              <a:rPr lang="en-US" smtClean="0"/>
              <a:t> </a:t>
            </a:r>
            <a:r>
              <a:rPr lang="en-US" err="1" smtClean="0"/>
              <a:t>atau</a:t>
            </a:r>
            <a:r>
              <a:rPr lang="en-US" smtClean="0"/>
              <a:t> </a:t>
            </a:r>
            <a:r>
              <a:rPr lang="en-US" err="1" smtClean="0"/>
              <a:t>pengantar</a:t>
            </a:r>
            <a:endParaRPr lang="en-US"/>
          </a:p>
          <a:p>
            <a:r>
              <a:rPr lang="en-US" smtClean="0"/>
              <a:t>Media: </a:t>
            </a:r>
            <a:r>
              <a:rPr lang="en-US" err="1" smtClean="0"/>
              <a:t>merujuk</a:t>
            </a:r>
            <a:r>
              <a:rPr lang="en-US" smtClean="0"/>
              <a:t> </a:t>
            </a:r>
            <a:r>
              <a:rPr lang="en-US" err="1" smtClean="0"/>
              <a:t>pada</a:t>
            </a:r>
            <a:r>
              <a:rPr lang="en-US" smtClean="0"/>
              <a:t> </a:t>
            </a:r>
            <a:r>
              <a:rPr lang="en-US" err="1" smtClean="0"/>
              <a:t>perantara</a:t>
            </a:r>
            <a:r>
              <a:rPr lang="en-US" smtClean="0"/>
              <a:t> </a:t>
            </a:r>
            <a:r>
              <a:rPr lang="en-US" err="1" smtClean="0"/>
              <a:t>atau</a:t>
            </a:r>
            <a:r>
              <a:rPr lang="en-US" smtClean="0"/>
              <a:t> </a:t>
            </a:r>
            <a:r>
              <a:rPr lang="en-US" err="1" smtClean="0"/>
              <a:t>pengantar</a:t>
            </a:r>
            <a:r>
              <a:rPr lang="en-US" smtClean="0"/>
              <a:t> </a:t>
            </a:r>
            <a:r>
              <a:rPr lang="en-US" err="1" smtClean="0"/>
              <a:t>sumber</a:t>
            </a:r>
            <a:r>
              <a:rPr lang="en-US" smtClean="0"/>
              <a:t> </a:t>
            </a:r>
            <a:r>
              <a:rPr lang="en-US" err="1" smtClean="0"/>
              <a:t>pesan</a:t>
            </a:r>
            <a:r>
              <a:rPr lang="en-US" smtClean="0"/>
              <a:t> </a:t>
            </a:r>
            <a:r>
              <a:rPr lang="en-US" err="1" smtClean="0"/>
              <a:t>dengan</a:t>
            </a:r>
            <a:r>
              <a:rPr lang="en-US" smtClean="0"/>
              <a:t> </a:t>
            </a:r>
            <a:r>
              <a:rPr lang="en-US" err="1" smtClean="0"/>
              <a:t>penerima</a:t>
            </a:r>
            <a:r>
              <a:rPr lang="en-US" smtClean="0"/>
              <a:t> </a:t>
            </a:r>
            <a:r>
              <a:rPr lang="en-US" err="1" smtClean="0"/>
              <a:t>pesan</a:t>
            </a:r>
            <a:r>
              <a:rPr lang="en-US" smtClean="0"/>
              <a:t> , </a:t>
            </a:r>
            <a:r>
              <a:rPr lang="en-US" err="1" smtClean="0"/>
              <a:t>merangsang</a:t>
            </a:r>
            <a:r>
              <a:rPr lang="en-US" smtClean="0"/>
              <a:t> </a:t>
            </a:r>
            <a:r>
              <a:rPr lang="en-US" err="1" smtClean="0"/>
              <a:t>pikiran</a:t>
            </a:r>
            <a:r>
              <a:rPr lang="en-US" smtClean="0"/>
              <a:t>, </a:t>
            </a:r>
            <a:r>
              <a:rPr lang="en-US" err="1" smtClean="0"/>
              <a:t>perasaan</a:t>
            </a:r>
            <a:r>
              <a:rPr lang="en-US" smtClean="0"/>
              <a:t>, </a:t>
            </a:r>
            <a:r>
              <a:rPr lang="en-US" err="1" smtClean="0"/>
              <a:t>perhatian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kemauan</a:t>
            </a:r>
            <a:r>
              <a:rPr lang="en-US" smtClean="0"/>
              <a:t> </a:t>
            </a:r>
            <a:r>
              <a:rPr lang="en-US" err="1" smtClean="0"/>
              <a:t>sehingga</a:t>
            </a:r>
            <a:r>
              <a:rPr lang="en-US" smtClean="0"/>
              <a:t> </a:t>
            </a:r>
            <a:r>
              <a:rPr lang="en-US" err="1" smtClean="0"/>
              <a:t>terdorong</a:t>
            </a:r>
            <a:r>
              <a:rPr lang="en-US" smtClean="0"/>
              <a:t> </a:t>
            </a:r>
            <a:r>
              <a:rPr lang="en-US" err="1" smtClean="0"/>
              <a:t>serta</a:t>
            </a:r>
            <a:r>
              <a:rPr lang="en-US" smtClean="0"/>
              <a:t> </a:t>
            </a:r>
            <a:r>
              <a:rPr lang="en-US" err="1" smtClean="0"/>
              <a:t>terlibat</a:t>
            </a:r>
            <a:r>
              <a:rPr lang="en-US" smtClean="0"/>
              <a:t> </a:t>
            </a:r>
            <a:r>
              <a:rPr lang="en-US" err="1" smtClean="0"/>
              <a:t>dalam</a:t>
            </a:r>
            <a:r>
              <a:rPr lang="en-US" smtClean="0"/>
              <a:t> </a:t>
            </a:r>
            <a:r>
              <a:rPr lang="en-US" err="1" smtClean="0"/>
              <a:t>pembelajaran</a:t>
            </a:r>
            <a:r>
              <a:rPr lang="en-US" smtClean="0"/>
              <a:t>.</a:t>
            </a:r>
            <a:endParaRPr lang="en-US"/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Kesalahan Berbahasa Jawa Siswa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endParaRPr lang="en-US" sz="4000" smtClean="0"/>
          </a:p>
          <a:p>
            <a:r>
              <a:rPr lang="en-US" sz="4000" smtClean="0"/>
              <a:t>Aspek Tata Bahasa </a:t>
            </a:r>
          </a:p>
          <a:p>
            <a:pPr marL="514350" indent="-514350">
              <a:buFont typeface="Courier New" pitchFamily="49" charset="0"/>
              <a:buChar char="o"/>
            </a:pPr>
            <a:r>
              <a:rPr lang="en-US" sz="4000" smtClean="0"/>
              <a:t>Belum paham perbedaan Penulisan   	    fonem vokal dan konsonaan.</a:t>
            </a:r>
            <a:endParaRPr lang="en-US" sz="4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228600" y="228600"/>
            <a:ext cx="8763000" cy="6400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200" y="1143001"/>
          <a:ext cx="6781800" cy="4946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635"/>
                <a:gridCol w="2074908"/>
                <a:gridCol w="2179864"/>
                <a:gridCol w="2018393"/>
              </a:tblGrid>
              <a:tr h="825485">
                <a:tc>
                  <a:txBody>
                    <a:bodyPr/>
                    <a:lstStyle/>
                    <a:p>
                      <a:r>
                        <a:rPr lang="en-US" sz="1600" smtClean="0"/>
                        <a:t>NO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Penulisan</a:t>
                      </a:r>
                      <a:r>
                        <a:rPr lang="en-US" baseline="0" smtClean="0"/>
                        <a:t> Kata yang Salah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Penulisan Kata yang Benar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Arti Kata</a:t>
                      </a:r>
                      <a:endParaRPr lang="en-US"/>
                    </a:p>
                  </a:txBody>
                  <a:tcPr/>
                </a:tc>
              </a:tr>
              <a:tr h="401546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loro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lara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sakit</a:t>
                      </a:r>
                      <a:endParaRPr lang="en-US"/>
                    </a:p>
                  </a:txBody>
                  <a:tcPr/>
                </a:tc>
              </a:tr>
              <a:tr h="401546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engkang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ingkang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yang</a:t>
                      </a:r>
                      <a:endParaRPr lang="en-US"/>
                    </a:p>
                  </a:txBody>
                  <a:tcPr/>
                </a:tc>
              </a:tr>
              <a:tr h="401546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sapodo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sapadha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sesama</a:t>
                      </a:r>
                      <a:endParaRPr lang="en-US"/>
                    </a:p>
                  </a:txBody>
                  <a:tcPr/>
                </a:tc>
              </a:tr>
              <a:tr h="406628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kedhah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kedah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harus</a:t>
                      </a:r>
                      <a:endParaRPr lang="en-US"/>
                    </a:p>
                  </a:txBody>
                  <a:tcPr/>
                </a:tc>
              </a:tr>
              <a:tr h="418277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olo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ala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buruk</a:t>
                      </a:r>
                      <a:endParaRPr lang="en-US"/>
                    </a:p>
                  </a:txBody>
                  <a:tcPr/>
                </a:tc>
              </a:tr>
              <a:tr h="418277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dhumateng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dhumateng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kepada</a:t>
                      </a:r>
                      <a:endParaRPr lang="en-US"/>
                    </a:p>
                  </a:txBody>
                  <a:tcPr/>
                </a:tc>
              </a:tr>
              <a:tr h="418277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sekecho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sekeco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Baik, enak, nyaman</a:t>
                      </a:r>
                      <a:endParaRPr lang="en-US"/>
                    </a:p>
                  </a:txBody>
                  <a:tcPr/>
                </a:tc>
              </a:tr>
              <a:tr h="418277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pundhi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pundi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mana</a:t>
                      </a:r>
                      <a:endParaRPr lang="en-US"/>
                    </a:p>
                  </a:txBody>
                  <a:tcPr/>
                </a:tc>
              </a:tr>
              <a:tr h="418277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inggeh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inggih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iya</a:t>
                      </a:r>
                      <a:endParaRPr lang="en-US"/>
                    </a:p>
                  </a:txBody>
                  <a:tcPr/>
                </a:tc>
              </a:tr>
              <a:tr h="418277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setitik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sethithik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sedikit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smtClean="0"/>
              <a:t>Siswa belum dapat membuat kata bentukan karena kesalahan pemilihan imbuhan.</a:t>
            </a:r>
          </a:p>
          <a:p>
            <a:pPr>
              <a:buFont typeface="Courier New" pitchFamily="49" charset="0"/>
              <a:buChar char="o"/>
            </a:pPr>
            <a:r>
              <a:rPr lang="en-US" smtClean="0"/>
              <a:t>Imbuhan baik awalan maupun akhiran sering ditulis terpisah dengan kata dasarnya, misal dipun, tak, sa, ipun. Aviksasi sering dipengaruhi oleh aviksasi bahasa Indonesia.</a:t>
            </a:r>
          </a:p>
          <a:p>
            <a:pPr>
              <a:buFont typeface="Courier New" pitchFamily="49" charset="0"/>
              <a:buChar char="o"/>
            </a:pPr>
            <a:endParaRPr lang="en-US" smtClean="0"/>
          </a:p>
          <a:p>
            <a:pPr>
              <a:buFont typeface="Courier New" pitchFamily="49" charset="0"/>
              <a:buChar char="o"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81000" y="0"/>
            <a:ext cx="8305800" cy="6858000"/>
          </a:xfrm>
          <a:prstGeom prst="horizontalScroll">
            <a:avLst>
              <a:gd name="adj" fmla="val 3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 smtClean="0"/>
          </a:p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546776"/>
          <a:ext cx="7543800" cy="5962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082"/>
                <a:gridCol w="3319064"/>
                <a:gridCol w="3564654"/>
              </a:tblGrid>
              <a:tr h="52176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Kalimat yang Salah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Kalimat yang</a:t>
                      </a:r>
                      <a:r>
                        <a:rPr lang="en-US" baseline="0" smtClean="0"/>
                        <a:t> Benar</a:t>
                      </a:r>
                      <a:endParaRPr lang="en-US"/>
                    </a:p>
                  </a:txBody>
                  <a:tcPr/>
                </a:tc>
              </a:tr>
              <a:tr h="449863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Dipun tepangaken kula Argi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Nepangaken</a:t>
                      </a:r>
                      <a:r>
                        <a:rPr lang="en-US" baseline="0" smtClean="0"/>
                        <a:t> kula Argi </a:t>
                      </a:r>
                      <a:endParaRPr lang="en-US"/>
                    </a:p>
                  </a:txBody>
                  <a:tcPr/>
                </a:tc>
              </a:tr>
              <a:tr h="655292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Nuwun</a:t>
                      </a:r>
                      <a:r>
                        <a:rPr lang="en-US" baseline="0" smtClean="0"/>
                        <a:t> sewu, kula dherekaken nepangaken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Nuwun sewu, ndherek nepangaken</a:t>
                      </a:r>
                      <a:endParaRPr lang="en-US"/>
                    </a:p>
                  </a:txBody>
                  <a:tcPr/>
                </a:tc>
              </a:tr>
              <a:tr h="655292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Nuwun sewu kula badhe matepangaken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Nuwun sewu, kul</a:t>
                      </a:r>
                      <a:r>
                        <a:rPr lang="en-US" baseline="0" smtClean="0"/>
                        <a:t>a badhe nepangaken</a:t>
                      </a:r>
                      <a:endParaRPr lang="en-US"/>
                    </a:p>
                  </a:txBody>
                  <a:tcPr/>
                </a:tc>
              </a:tr>
              <a:tr h="655292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… karo konco sing tumindakake</a:t>
                      </a:r>
                      <a:r>
                        <a:rPr lang="en-US" baseline="0" smtClean="0"/>
                        <a:t> apik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… karo kanca sing tumindake</a:t>
                      </a:r>
                      <a:r>
                        <a:rPr lang="en-US" baseline="0" smtClean="0"/>
                        <a:t> apik</a:t>
                      </a:r>
                      <a:endParaRPr lang="en-US"/>
                    </a:p>
                  </a:txBody>
                  <a:tcPr/>
                </a:tc>
              </a:tr>
              <a:tr h="655292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Sukunipun mboten ngbah-ngobahipun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Sukunipun</a:t>
                      </a:r>
                      <a:r>
                        <a:rPr lang="en-US" baseline="0" smtClean="0"/>
                        <a:t> mboten ebah</a:t>
                      </a:r>
                      <a:endParaRPr lang="en-US"/>
                    </a:p>
                  </a:txBody>
                  <a:tcPr/>
                </a:tc>
              </a:tr>
              <a:tr h="619138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… omong</a:t>
                      </a:r>
                      <a:r>
                        <a:rPr lang="en-US" baseline="0" smtClean="0"/>
                        <a:t> karo kanca sabarakake ora grusa grusu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… omong karo kanca sabarakan</a:t>
                      </a:r>
                      <a:r>
                        <a:rPr lang="en-US" baseline="0" smtClean="0"/>
                        <a:t> ora grusa grusu</a:t>
                      </a:r>
                      <a:endParaRPr lang="en-US"/>
                    </a:p>
                  </a:txBody>
                  <a:tcPr/>
                </a:tc>
              </a:tr>
              <a:tr h="619138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Mulaknen muda mudi kudu bisa srawung</a:t>
                      </a:r>
                      <a:r>
                        <a:rPr lang="en-US" baseline="0" smtClean="0"/>
                        <a:t> 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Mulakna</a:t>
                      </a:r>
                      <a:r>
                        <a:rPr lang="en-US" baseline="0" smtClean="0"/>
                        <a:t> mudha mudhi kudu bisa srawung …</a:t>
                      </a:r>
                      <a:endParaRPr lang="en-US"/>
                    </a:p>
                  </a:txBody>
                  <a:tcPr/>
                </a:tc>
              </a:tr>
              <a:tr h="619138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… saged nderekaken gotong royong ngesikake halaman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… saged dherek gotong</a:t>
                      </a:r>
                      <a:r>
                        <a:rPr lang="en-US" baseline="0" smtClean="0"/>
                        <a:t> royong ngresiki latar sekolah …</a:t>
                      </a:r>
                      <a:endParaRPr lang="en-US"/>
                    </a:p>
                  </a:txBody>
                  <a:tcPr/>
                </a:tc>
              </a:tr>
              <a:tr h="449863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… Kauripaning</a:t>
                      </a:r>
                      <a:r>
                        <a:rPr lang="en-US" baseline="0" smtClean="0"/>
                        <a:t> para muda 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… gesanging para mudha …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sz="4000" smtClean="0"/>
              <a:t>Aspek Ketidaksesuaian Pemakaian Ragam Bahasa Jawa dan Diksi</a:t>
            </a:r>
          </a:p>
          <a:p>
            <a:pPr>
              <a:buFont typeface="Courier New" pitchFamily="49" charset="0"/>
              <a:buChar char="o"/>
            </a:pPr>
            <a:r>
              <a:rPr lang="en-US" smtClean="0"/>
              <a:t>Penyusunan kalimat tercampur dengan kosa kata Bahasa Indonesia.</a:t>
            </a:r>
          </a:p>
          <a:p>
            <a:pPr>
              <a:buFont typeface="Courier New" pitchFamily="49" charset="0"/>
              <a:buChar char="o"/>
            </a:pPr>
            <a:r>
              <a:rPr lang="en-US" smtClean="0"/>
              <a:t>Pemilihan kosa kata yang kurang tepat pada penggunaan ragam bahasa krama.</a:t>
            </a:r>
          </a:p>
          <a:p>
            <a:pPr>
              <a:buFont typeface="Courier New" pitchFamily="49" charset="0"/>
              <a:buChar char="o"/>
            </a:pPr>
            <a:r>
              <a:rPr lang="en-US" smtClean="0"/>
              <a:t>Penggunaan aviks yang tidak tepat pada ragam krama.</a:t>
            </a:r>
          </a:p>
          <a:p>
            <a:pPr>
              <a:buFont typeface="Courier New" pitchFamily="49" charset="0"/>
              <a:buChar char="o"/>
            </a:pPr>
            <a:r>
              <a:rPr lang="en-US" smtClean="0"/>
              <a:t>Penyingkatan kosa  kata dalam ragam krama.</a:t>
            </a:r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81000" y="381000"/>
            <a:ext cx="8382000" cy="6172200"/>
          </a:xfrm>
          <a:prstGeom prst="frame">
            <a:avLst>
              <a:gd name="adj1" fmla="val 41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685803"/>
          <a:ext cx="7772400" cy="5592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3352800"/>
                <a:gridCol w="3810000"/>
              </a:tblGrid>
              <a:tr h="378245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Kalimat yang Salah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Kalimat yang Benar</a:t>
                      </a:r>
                      <a:endParaRPr lang="en-US"/>
                    </a:p>
                  </a:txBody>
                  <a:tcPr/>
                </a:tc>
              </a:tr>
              <a:tr h="635457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Kula badhe pitakon griyanipun Mbah Painem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Kula badhe nyuwun pirsa dalemipun Mbah Painem</a:t>
                      </a:r>
                      <a:endParaRPr lang="en-US"/>
                    </a:p>
                  </a:txBody>
                  <a:tcPr/>
                </a:tc>
              </a:tr>
              <a:tr h="635457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Umpamanipun</a:t>
                      </a:r>
                      <a:r>
                        <a:rPr lang="en-US" baseline="0" smtClean="0"/>
                        <a:t> kita ajeng wonten wingking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Umpami</a:t>
                      </a:r>
                      <a:r>
                        <a:rPr lang="en-US" baseline="0" smtClean="0"/>
                        <a:t> kita badhe dhateng wingking</a:t>
                      </a:r>
                      <a:endParaRPr lang="en-US"/>
                    </a:p>
                  </a:txBody>
                  <a:tcPr/>
                </a:tc>
              </a:tr>
              <a:tr h="549637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Pripun kabaripun,</a:t>
                      </a:r>
                      <a:r>
                        <a:rPr lang="en-US" baseline="0" smtClean="0"/>
                        <a:t> leres?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Kados pundi kabaripun,</a:t>
                      </a:r>
                      <a:r>
                        <a:rPr lang="en-US" baseline="0" smtClean="0"/>
                        <a:t> sae?</a:t>
                      </a:r>
                      <a:endParaRPr lang="en-US"/>
                    </a:p>
                  </a:txBody>
                  <a:tcPr/>
                </a:tc>
              </a:tr>
              <a:tr h="635457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4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Njagi lathi yaiku njagi pangucapan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Njagi lathi inggih menika njagi pangucapan</a:t>
                      </a:r>
                      <a:endParaRPr lang="en-US"/>
                    </a:p>
                  </a:txBody>
                  <a:tcPr/>
                </a:tc>
              </a:tr>
              <a:tr h="907795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Mila, dhewekipun kedhah mboten keparengan</a:t>
                      </a:r>
                      <a:r>
                        <a:rPr lang="en-US" baseline="0" smtClean="0"/>
                        <a:t> nyeraki para tiyang sanes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Pramila, piyambakipun boten pareng celak tiyang sanes</a:t>
                      </a:r>
                      <a:endParaRPr lang="en-US"/>
                    </a:p>
                  </a:txBody>
                  <a:tcPr/>
                </a:tc>
              </a:tr>
              <a:tr h="549637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Monggo mampir</a:t>
                      </a:r>
                      <a:r>
                        <a:rPr lang="en-US" baseline="0" smtClean="0"/>
                        <a:t> teng dalem kula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Mangga pinarak dhateng griya kula</a:t>
                      </a:r>
                      <a:endParaRPr lang="en-US"/>
                    </a:p>
                  </a:txBody>
                  <a:tcPr/>
                </a:tc>
              </a:tr>
              <a:tr h="635457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7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Kula jupukaken nggih,</a:t>
                      </a:r>
                      <a:r>
                        <a:rPr lang="en-US" baseline="0" smtClean="0"/>
                        <a:t> sega lan lauke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Kula pendhetaken sekul kaliyan</a:t>
                      </a:r>
                      <a:r>
                        <a:rPr lang="en-US" baseline="0" smtClean="0"/>
                        <a:t> lawuhipun</a:t>
                      </a:r>
                      <a:endParaRPr lang="en-US"/>
                    </a:p>
                  </a:txBody>
                  <a:tcPr/>
                </a:tc>
              </a:tr>
              <a:tr h="635457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8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Ibu, kowe</a:t>
                      </a:r>
                      <a:r>
                        <a:rPr lang="en-US" baseline="0" smtClean="0"/>
                        <a:t> tak sayangi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Ibu, panjenengan tansah kula tresnani, Ibu ingkang kinasih, dll …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6000" y="304800"/>
            <a:ext cx="4876800" cy="5715000"/>
            <a:chOff x="2286000" y="304800"/>
            <a:chExt cx="4876800" cy="5715000"/>
          </a:xfrm>
        </p:grpSpPr>
        <p:sp>
          <p:nvSpPr>
            <p:cNvPr id="4" name="Rectangle 3"/>
            <p:cNvSpPr/>
            <p:nvPr/>
          </p:nvSpPr>
          <p:spPr>
            <a:xfrm>
              <a:off x="2743200" y="3733800"/>
              <a:ext cx="3962400" cy="2286000"/>
            </a:xfrm>
            <a:prstGeom prst="rect">
              <a:avLst/>
            </a:prstGeom>
            <a:solidFill>
              <a:srgbClr val="DF25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/>
                <a:t>Pembelajaran</a:t>
              </a:r>
              <a:endParaRPr lang="en-US" sz="2800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2286000" y="1219200"/>
              <a:ext cx="4876800" cy="2514600"/>
            </a:xfrm>
            <a:prstGeom prst="triangle">
              <a:avLst>
                <a:gd name="adj" fmla="val 4868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/>
                <a:t>Permainan Murni</a:t>
              </a:r>
              <a:endParaRPr lang="en-US" sz="2800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4648200" y="381000"/>
              <a:ext cx="45719" cy="8382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Punched Tape 8"/>
            <p:cNvSpPr/>
            <p:nvPr/>
          </p:nvSpPr>
          <p:spPr>
            <a:xfrm>
              <a:off x="4648200" y="304800"/>
              <a:ext cx="2362200" cy="838200"/>
            </a:xfrm>
            <a:prstGeom prst="flowChartPunchedTape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 extrusionH="76200">
              <a:extrusionClr>
                <a:schemeClr val="tx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smtClean="0"/>
                <a:t>Jenis Permainan</a:t>
              </a:r>
              <a:endParaRPr lang="en-US" sz="240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Fungsi Media Alat Permainan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mtClean="0"/>
              <a:t>Menyingkirkan keseriusan yang menghambat.</a:t>
            </a:r>
          </a:p>
          <a:p>
            <a:r>
              <a:rPr lang="en-US" smtClean="0"/>
              <a:t>Menghilangkan stress dalam lingkungan belajar.</a:t>
            </a:r>
          </a:p>
          <a:p>
            <a:r>
              <a:rPr lang="en-US" smtClean="0"/>
              <a:t>Mengajak orang terlibat penuh.</a:t>
            </a:r>
          </a:p>
          <a:p>
            <a:r>
              <a:rPr lang="en-US" smtClean="0"/>
              <a:t>Meningkatkan proses belajar.</a:t>
            </a:r>
          </a:p>
          <a:p>
            <a:r>
              <a:rPr lang="en-US" smtClean="0"/>
              <a:t>Membangun kreativitas diri.</a:t>
            </a:r>
          </a:p>
          <a:p>
            <a:r>
              <a:rPr lang="en-US" smtClean="0"/>
              <a:t>Mencapai tujuan dengan ketidaksadaran.</a:t>
            </a:r>
          </a:p>
          <a:p>
            <a:r>
              <a:rPr lang="en-US" smtClean="0"/>
              <a:t>Meraih makna belajar melalui pengalaman. </a:t>
            </a:r>
          </a:p>
          <a:p>
            <a:r>
              <a:rPr lang="en-US" smtClean="0"/>
              <a:t>Memfokuskan siswa sebagai subyek belajar.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Permainan yang Efektif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mtClean="0"/>
              <a:t>Terkait langsung dengan tempat belajar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Dikemas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Memberi kebebasan pada siswa</a:t>
            </a:r>
            <a:r>
              <a:rPr lang="en-US" smtClean="0"/>
              <a:t> </a:t>
            </a:r>
            <a:r>
              <a:rPr lang="en-US" smtClean="0"/>
              <a:t>untuk bekerjasama dan berkreasi</a:t>
            </a:r>
            <a:endParaRPr lang="en-US" smtClean="0"/>
          </a:p>
          <a:p>
            <a:pPr>
              <a:buFont typeface="Wingdings" pitchFamily="2" charset="2"/>
              <a:buChar char="§"/>
            </a:pPr>
            <a:r>
              <a:rPr lang="en-US" smtClean="0"/>
              <a:t>Menarik dan menantang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Menyediakan cukup waktu untuk merenung, memberi umpan balik, berdialog, dan berintegrasi dengan siswa.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Bersifat menyenangkan dan mengasyikkan.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Jenis Media Alat Permainan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</a:t>
            </a:r>
            <a:r>
              <a:rPr lang="en-US" smtClean="0"/>
              <a:t>crable</a:t>
            </a:r>
          </a:p>
          <a:p>
            <a:r>
              <a:rPr lang="en-US" smtClean="0"/>
              <a:t>t</a:t>
            </a:r>
            <a:r>
              <a:rPr lang="en-US" smtClean="0"/>
              <a:t>eka-teki silang</a:t>
            </a:r>
          </a:p>
          <a:p>
            <a:r>
              <a:rPr lang="en-US" smtClean="0"/>
              <a:t>m</a:t>
            </a:r>
            <a:r>
              <a:rPr lang="en-US" smtClean="0"/>
              <a:t>enyambung suku kata</a:t>
            </a:r>
          </a:p>
          <a:p>
            <a:r>
              <a:rPr lang="en-US" smtClean="0"/>
              <a:t>t</a:t>
            </a:r>
            <a:r>
              <a:rPr lang="en-US" smtClean="0"/>
              <a:t>ukar tanya antar tim</a:t>
            </a:r>
          </a:p>
          <a:p>
            <a:r>
              <a:rPr lang="en-US" smtClean="0"/>
              <a:t>s</a:t>
            </a:r>
            <a:r>
              <a:rPr lang="en-US" smtClean="0"/>
              <a:t>mbil-ambilan</a:t>
            </a:r>
          </a:p>
          <a:p>
            <a:r>
              <a:rPr lang="en-US" smtClean="0"/>
              <a:t>b</a:t>
            </a:r>
            <a:r>
              <a:rPr lang="en-US" smtClean="0"/>
              <a:t>ermain peran</a:t>
            </a:r>
          </a:p>
          <a:p>
            <a:r>
              <a:rPr lang="en-US" smtClean="0"/>
              <a:t>n</a:t>
            </a:r>
            <a:r>
              <a:rPr lang="en-US" smtClean="0"/>
              <a:t>yanyian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err="1" smtClean="0"/>
              <a:t>Definisi</a:t>
            </a:r>
            <a:r>
              <a:rPr lang="en-US" smtClean="0"/>
              <a:t> Media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 smtClean="0"/>
              <a:t>Menurut</a:t>
            </a:r>
            <a:r>
              <a:rPr lang="en-US" smtClean="0"/>
              <a:t> Schramm : </a:t>
            </a:r>
            <a:r>
              <a:rPr lang="en-US" err="1" smtClean="0"/>
              <a:t>teknologi</a:t>
            </a:r>
            <a:r>
              <a:rPr lang="en-US" smtClean="0"/>
              <a:t> </a:t>
            </a:r>
            <a:r>
              <a:rPr lang="en-US" err="1" smtClean="0"/>
              <a:t>pembawa</a:t>
            </a:r>
            <a:r>
              <a:rPr lang="en-US" smtClean="0"/>
              <a:t> </a:t>
            </a:r>
            <a:r>
              <a:rPr lang="en-US" err="1" smtClean="0"/>
              <a:t>pesan</a:t>
            </a:r>
            <a:r>
              <a:rPr lang="en-US" smtClean="0"/>
              <a:t> yang </a:t>
            </a:r>
            <a:r>
              <a:rPr lang="en-US" err="1" smtClean="0"/>
              <a:t>dapat</a:t>
            </a:r>
            <a:r>
              <a:rPr lang="en-US" smtClean="0"/>
              <a:t> </a:t>
            </a:r>
            <a:r>
              <a:rPr lang="en-US" err="1" smtClean="0"/>
              <a:t>dimanfaatkan</a:t>
            </a:r>
            <a:r>
              <a:rPr lang="en-US" smtClean="0"/>
              <a:t> </a:t>
            </a:r>
            <a:r>
              <a:rPr lang="en-US" err="1" smtClean="0"/>
              <a:t>untuk</a:t>
            </a:r>
            <a:r>
              <a:rPr lang="en-US" smtClean="0"/>
              <a:t> </a:t>
            </a:r>
            <a:r>
              <a:rPr lang="en-US" err="1" smtClean="0"/>
              <a:t>keperluan</a:t>
            </a:r>
            <a:r>
              <a:rPr lang="en-US" smtClean="0"/>
              <a:t> </a:t>
            </a:r>
            <a:r>
              <a:rPr lang="en-US" err="1" smtClean="0"/>
              <a:t>pembelajaran</a:t>
            </a:r>
            <a:r>
              <a:rPr lang="en-US" smtClean="0"/>
              <a:t> .</a:t>
            </a:r>
          </a:p>
          <a:p>
            <a:endParaRPr lang="en-US"/>
          </a:p>
          <a:p>
            <a:r>
              <a:rPr lang="en-US" err="1" smtClean="0"/>
              <a:t>Menurut</a:t>
            </a:r>
            <a:r>
              <a:rPr lang="en-US" smtClean="0"/>
              <a:t>  Briggs: </a:t>
            </a:r>
            <a:r>
              <a:rPr lang="en-US" err="1" smtClean="0"/>
              <a:t>sarana</a:t>
            </a:r>
            <a:r>
              <a:rPr lang="en-US" smtClean="0"/>
              <a:t> </a:t>
            </a:r>
            <a:r>
              <a:rPr lang="en-US" err="1" smtClean="0"/>
              <a:t>fisik</a:t>
            </a:r>
            <a:r>
              <a:rPr lang="en-US" smtClean="0"/>
              <a:t> </a:t>
            </a:r>
            <a:r>
              <a:rPr lang="en-US" err="1" smtClean="0"/>
              <a:t>untuk</a:t>
            </a:r>
            <a:r>
              <a:rPr lang="en-US" smtClean="0"/>
              <a:t> </a:t>
            </a:r>
            <a:r>
              <a:rPr lang="en-US" err="1" smtClean="0"/>
              <a:t>menyampaikan</a:t>
            </a:r>
            <a:r>
              <a:rPr lang="en-US" smtClean="0"/>
              <a:t> </a:t>
            </a:r>
            <a:r>
              <a:rPr lang="en-US" err="1" smtClean="0"/>
              <a:t>isi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materi</a:t>
            </a:r>
            <a:r>
              <a:rPr lang="en-US" smtClean="0"/>
              <a:t> </a:t>
            </a:r>
            <a:r>
              <a:rPr lang="en-US" err="1" smtClean="0"/>
              <a:t>pembelajaran</a:t>
            </a:r>
            <a:r>
              <a:rPr lang="en-US" smtClean="0"/>
              <a:t> </a:t>
            </a:r>
            <a:r>
              <a:rPr lang="en-US" err="1" smtClean="0"/>
              <a:t>seperti</a:t>
            </a:r>
            <a:r>
              <a:rPr lang="en-US" smtClean="0"/>
              <a:t> </a:t>
            </a:r>
            <a:r>
              <a:rPr lang="en-US" err="1" smtClean="0"/>
              <a:t>buku</a:t>
            </a:r>
            <a:r>
              <a:rPr lang="en-US" smtClean="0"/>
              <a:t>, film, video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sebagainya</a:t>
            </a:r>
            <a:r>
              <a:rPr lang="en-US" smtClean="0"/>
              <a:t>.</a:t>
            </a:r>
          </a:p>
          <a:p>
            <a:pPr>
              <a:buNone/>
            </a:pPr>
            <a:endParaRPr lang="en-US"/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Contoh-Contoh Media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4983163"/>
          </a:xfrm>
        </p:spPr>
        <p:txBody>
          <a:bodyPr/>
          <a:lstStyle/>
          <a:p>
            <a:r>
              <a:rPr lang="en-US" smtClean="0"/>
              <a:t>Multimedia</a:t>
            </a:r>
            <a:endParaRPr lang="en-US"/>
          </a:p>
        </p:txBody>
      </p:sp>
      <p:pic>
        <p:nvPicPr>
          <p:cNvPr id="1037" name="Picture 13" descr="H:\Batik\Batik 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76224"/>
            <a:ext cx="7848600" cy="5281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Batik\Batik 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2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Batik\Batik 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458200" cy="6524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Batik\Batik 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71368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tik 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" y="0"/>
            <a:ext cx="89428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tik 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22" y="0"/>
            <a:ext cx="868715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tik 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0"/>
            <a:ext cx="88053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tik 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85" y="0"/>
            <a:ext cx="88854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tik 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61" y="0"/>
            <a:ext cx="86260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tik 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839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Definisi</a:t>
            </a:r>
            <a:r>
              <a:rPr lang="en-US" smtClean="0"/>
              <a:t> Media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National  Education  Association: </a:t>
            </a:r>
            <a:r>
              <a:rPr lang="en-US" err="1" smtClean="0"/>
              <a:t>sarana</a:t>
            </a:r>
            <a:r>
              <a:rPr lang="en-US" smtClean="0"/>
              <a:t> </a:t>
            </a:r>
            <a:r>
              <a:rPr lang="en-US" err="1" smtClean="0"/>
              <a:t>komunikasi</a:t>
            </a:r>
            <a:r>
              <a:rPr lang="en-US" smtClean="0"/>
              <a:t> </a:t>
            </a:r>
            <a:r>
              <a:rPr lang="en-US" err="1" smtClean="0"/>
              <a:t>dalam</a:t>
            </a:r>
            <a:r>
              <a:rPr lang="en-US" smtClean="0"/>
              <a:t> </a:t>
            </a:r>
            <a:r>
              <a:rPr lang="en-US" err="1" smtClean="0"/>
              <a:t>bentuk</a:t>
            </a:r>
            <a:r>
              <a:rPr lang="en-US" smtClean="0"/>
              <a:t> </a:t>
            </a:r>
            <a:r>
              <a:rPr lang="en-US" err="1" smtClean="0"/>
              <a:t>cetak</a:t>
            </a:r>
            <a:r>
              <a:rPr lang="en-US" smtClean="0"/>
              <a:t> </a:t>
            </a:r>
            <a:r>
              <a:rPr lang="en-US" err="1" smtClean="0"/>
              <a:t>maupun</a:t>
            </a:r>
            <a:r>
              <a:rPr lang="en-US" smtClean="0"/>
              <a:t> </a:t>
            </a:r>
            <a:r>
              <a:rPr lang="en-US" err="1" smtClean="0"/>
              <a:t>pandang</a:t>
            </a:r>
            <a:r>
              <a:rPr lang="en-US" smtClean="0"/>
              <a:t> </a:t>
            </a:r>
            <a:r>
              <a:rPr lang="en-US" err="1" smtClean="0"/>
              <a:t>dengar</a:t>
            </a:r>
            <a:r>
              <a:rPr lang="en-US" smtClean="0"/>
              <a:t> </a:t>
            </a:r>
            <a:r>
              <a:rPr lang="en-US" err="1" smtClean="0"/>
              <a:t>termasuk</a:t>
            </a:r>
            <a:r>
              <a:rPr lang="en-US" smtClean="0"/>
              <a:t> </a:t>
            </a:r>
            <a:r>
              <a:rPr lang="en-US" err="1" smtClean="0"/>
              <a:t>teknologi</a:t>
            </a:r>
            <a:r>
              <a:rPr lang="en-US" smtClean="0"/>
              <a:t> </a:t>
            </a:r>
            <a:r>
              <a:rPr lang="en-US" err="1" smtClean="0"/>
              <a:t>perangkat</a:t>
            </a:r>
            <a:r>
              <a:rPr lang="en-US" smtClean="0"/>
              <a:t> </a:t>
            </a:r>
            <a:r>
              <a:rPr lang="en-US" err="1" smtClean="0"/>
              <a:t>keras</a:t>
            </a:r>
            <a:r>
              <a:rPr lang="en-US" smtClean="0"/>
              <a:t> </a:t>
            </a:r>
          </a:p>
          <a:p>
            <a:endParaRPr lang="en-US" smtClean="0"/>
          </a:p>
          <a:p>
            <a:r>
              <a:rPr lang="en-US" smtClean="0"/>
              <a:t>Media </a:t>
            </a:r>
            <a:r>
              <a:rPr lang="en-US" err="1" smtClean="0"/>
              <a:t>pembelajaran</a:t>
            </a:r>
            <a:r>
              <a:rPr lang="en-US" smtClean="0"/>
              <a:t>: </a:t>
            </a:r>
            <a:r>
              <a:rPr lang="en-US" err="1" smtClean="0"/>
              <a:t>segala</a:t>
            </a:r>
            <a:r>
              <a:rPr lang="en-US" smtClean="0"/>
              <a:t> </a:t>
            </a:r>
            <a:r>
              <a:rPr lang="en-US" err="1" smtClean="0"/>
              <a:t>sesuatu</a:t>
            </a:r>
            <a:r>
              <a:rPr lang="en-US" smtClean="0"/>
              <a:t> yang </a:t>
            </a:r>
            <a:r>
              <a:rPr lang="en-US" err="1" smtClean="0"/>
              <a:t>berupa</a:t>
            </a:r>
            <a:r>
              <a:rPr lang="en-US" smtClean="0"/>
              <a:t> </a:t>
            </a:r>
            <a:r>
              <a:rPr lang="en-US" err="1" smtClean="0"/>
              <a:t>alat</a:t>
            </a:r>
            <a:r>
              <a:rPr lang="en-US" smtClean="0"/>
              <a:t>, </a:t>
            </a:r>
            <a:r>
              <a:rPr lang="en-US" err="1" smtClean="0"/>
              <a:t>sarana</a:t>
            </a:r>
            <a:r>
              <a:rPr lang="en-US" smtClean="0"/>
              <a:t> </a:t>
            </a:r>
            <a:r>
              <a:rPr lang="en-US" err="1" smtClean="0"/>
              <a:t>fisik</a:t>
            </a:r>
            <a:r>
              <a:rPr lang="en-US" smtClean="0"/>
              <a:t>, </a:t>
            </a:r>
            <a:r>
              <a:rPr lang="en-US" err="1" smtClean="0"/>
              <a:t>atau</a:t>
            </a:r>
            <a:r>
              <a:rPr lang="en-US" smtClean="0"/>
              <a:t> </a:t>
            </a:r>
            <a:r>
              <a:rPr lang="en-US" err="1" smtClean="0"/>
              <a:t>prasarana</a:t>
            </a:r>
            <a:r>
              <a:rPr lang="en-US" smtClean="0"/>
              <a:t> yang </a:t>
            </a:r>
            <a:r>
              <a:rPr lang="en-US" err="1" smtClean="0"/>
              <a:t>berfungsi</a:t>
            </a:r>
            <a:r>
              <a:rPr lang="en-US" smtClean="0"/>
              <a:t> </a:t>
            </a:r>
            <a:r>
              <a:rPr lang="en-US" err="1" smtClean="0"/>
              <a:t>dapat</a:t>
            </a:r>
            <a:r>
              <a:rPr lang="en-US" smtClean="0"/>
              <a:t> </a:t>
            </a:r>
            <a:r>
              <a:rPr lang="en-US" err="1" smtClean="0"/>
              <a:t>menyalurkan</a:t>
            </a:r>
            <a:r>
              <a:rPr lang="en-US" smtClean="0"/>
              <a:t> </a:t>
            </a:r>
            <a:r>
              <a:rPr lang="en-US" err="1" smtClean="0"/>
              <a:t>pesan</a:t>
            </a:r>
            <a:r>
              <a:rPr lang="en-US" smtClean="0"/>
              <a:t>, </a:t>
            </a:r>
            <a:r>
              <a:rPr lang="en-US" err="1" smtClean="0"/>
              <a:t>merangsang</a:t>
            </a:r>
            <a:r>
              <a:rPr lang="en-US" smtClean="0"/>
              <a:t> </a:t>
            </a:r>
            <a:r>
              <a:rPr lang="en-US" err="1" smtClean="0"/>
              <a:t>fikiran</a:t>
            </a:r>
            <a:r>
              <a:rPr lang="en-US" smtClean="0"/>
              <a:t>, </a:t>
            </a:r>
            <a:r>
              <a:rPr lang="en-US" err="1" smtClean="0"/>
              <a:t>perasaan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kemauan</a:t>
            </a:r>
            <a:r>
              <a:rPr lang="en-US" smtClean="0"/>
              <a:t> </a:t>
            </a:r>
            <a:r>
              <a:rPr lang="en-US" err="1" smtClean="0"/>
              <a:t>peserta</a:t>
            </a:r>
            <a:r>
              <a:rPr lang="en-US" smtClean="0"/>
              <a:t> </a:t>
            </a:r>
            <a:r>
              <a:rPr lang="en-US" err="1" smtClean="0"/>
              <a:t>didik</a:t>
            </a:r>
            <a:r>
              <a:rPr lang="en-US" smtClean="0"/>
              <a:t> </a:t>
            </a:r>
            <a:r>
              <a:rPr lang="en-US" err="1" smtClean="0"/>
              <a:t>sehingga</a:t>
            </a:r>
            <a:r>
              <a:rPr lang="en-US" smtClean="0"/>
              <a:t> </a:t>
            </a:r>
            <a:r>
              <a:rPr lang="en-US" err="1" smtClean="0"/>
              <a:t>pesan</a:t>
            </a:r>
            <a:r>
              <a:rPr lang="en-US" smtClean="0"/>
              <a:t> </a:t>
            </a:r>
            <a:r>
              <a:rPr lang="en-US" err="1" smtClean="0"/>
              <a:t>tersebut</a:t>
            </a:r>
            <a:r>
              <a:rPr lang="en-US" smtClean="0"/>
              <a:t> </a:t>
            </a:r>
            <a:r>
              <a:rPr lang="en-US" err="1" smtClean="0"/>
              <a:t>dapat</a:t>
            </a:r>
            <a:r>
              <a:rPr lang="en-US" smtClean="0"/>
              <a:t> </a:t>
            </a:r>
            <a:r>
              <a:rPr lang="en-US" err="1" smtClean="0"/>
              <a:t>sampai</a:t>
            </a:r>
            <a:r>
              <a:rPr lang="en-US" smtClean="0"/>
              <a:t> </a:t>
            </a:r>
            <a:r>
              <a:rPr lang="en-US" err="1" smtClean="0"/>
              <a:t>ke</a:t>
            </a:r>
            <a:r>
              <a:rPr lang="en-US" smtClean="0"/>
              <a:t> </a:t>
            </a:r>
            <a:r>
              <a:rPr lang="en-US" err="1" smtClean="0"/>
              <a:t>sasaran</a:t>
            </a:r>
            <a:r>
              <a:rPr lang="en-US" smtClean="0"/>
              <a:t>.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tik 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0"/>
            <a:ext cx="88011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614153" y="636432"/>
            <a:ext cx="5943600" cy="5638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 rot="16200000" flipH="1">
            <a:off x="2576554" y="1370234"/>
            <a:ext cx="3974817" cy="4158779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3"/>
            <a:endCxn id="5" idx="7"/>
          </p:cNvCxnSpPr>
          <p:nvPr/>
        </p:nvCxnSpPr>
        <p:spPr>
          <a:xfrm rot="5400000" flipH="1" flipV="1">
            <a:off x="2592336" y="1354453"/>
            <a:ext cx="3987234" cy="420275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4"/>
            <a:endCxn id="5" idx="0"/>
          </p:cNvCxnSpPr>
          <p:nvPr/>
        </p:nvCxnSpPr>
        <p:spPr>
          <a:xfrm rot="5400000" flipH="1">
            <a:off x="1766553" y="3455832"/>
            <a:ext cx="56388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6"/>
          </p:cNvCxnSpPr>
          <p:nvPr/>
        </p:nvCxnSpPr>
        <p:spPr>
          <a:xfrm flipH="1">
            <a:off x="1614153" y="3455832"/>
            <a:ext cx="5943600" cy="158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635109" y="2548052"/>
            <a:ext cx="1905000" cy="1905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988" y="3119015"/>
            <a:ext cx="1892121" cy="594360"/>
          </a:xfrm>
        </p:spPr>
        <p:txBody>
          <a:bodyPr>
            <a:noAutofit/>
          </a:bodyPr>
          <a:lstStyle/>
          <a:p>
            <a:pPr algn="ctr"/>
            <a:r>
              <a:rPr lang="en-US" sz="2000" b="1" err="1" smtClean="0">
                <a:solidFill>
                  <a:schemeClr val="bg1"/>
                </a:solidFill>
              </a:rPr>
              <a:t>Keberhasilan</a:t>
            </a:r>
            <a:r>
              <a:rPr lang="en-US" sz="2000" b="1" smtClean="0">
                <a:solidFill>
                  <a:schemeClr val="bg1"/>
                </a:solidFill>
              </a:rPr>
              <a:t> </a:t>
            </a:r>
            <a:br>
              <a:rPr lang="en-US" sz="2000" b="1" smtClean="0">
                <a:solidFill>
                  <a:schemeClr val="bg1"/>
                </a:solidFill>
              </a:rPr>
            </a:br>
            <a:r>
              <a:rPr lang="en-US" sz="2000" b="1" err="1" smtClean="0">
                <a:solidFill>
                  <a:schemeClr val="bg1"/>
                </a:solidFill>
              </a:rPr>
              <a:t>Pembelajaran</a:t>
            </a:r>
            <a:r>
              <a:rPr lang="en-US" sz="2000" b="1" smtClean="0">
                <a:solidFill>
                  <a:schemeClr val="bg1"/>
                </a:solidFill>
              </a:rPr>
              <a:t>: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2953" y="1550832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Guru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62153" y="1285501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cap="all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Murid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20413688">
            <a:off x="5732972" y="2366730"/>
            <a:ext cx="1561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Lingkungan</a:t>
            </a:r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sekolah</a:t>
            </a:r>
            <a:endParaRPr lang="en-US" b="1" cap="all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1319038">
            <a:off x="5793364" y="3806824"/>
            <a:ext cx="1060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Kepala</a:t>
            </a:r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sekolah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40556" y="4857248"/>
            <a:ext cx="1071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Sumber</a:t>
            </a:r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belajar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61953" y="4863876"/>
            <a:ext cx="1384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Sarana</a:t>
            </a:r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prasarana</a:t>
            </a:r>
            <a:endParaRPr lang="en-US" b="1" cap="all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20029277">
            <a:off x="1871282" y="3855097"/>
            <a:ext cx="1737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Metode</a:t>
            </a:r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pembelajaran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1527382">
            <a:off x="1925219" y="2264322"/>
            <a:ext cx="1737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Media </a:t>
            </a:r>
          </a:p>
          <a:p>
            <a:pPr algn="ctr"/>
            <a:r>
              <a:rPr lang="en-US" b="1" cap="all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pembelajaran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/>
          <p:cNvSpPr/>
          <p:nvPr/>
        </p:nvSpPr>
        <p:spPr>
          <a:xfrm>
            <a:off x="1676400" y="914400"/>
            <a:ext cx="5486400" cy="533400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80"/>
          <p:cNvGrpSpPr/>
          <p:nvPr/>
        </p:nvGrpSpPr>
        <p:grpSpPr>
          <a:xfrm>
            <a:off x="1676400" y="990600"/>
            <a:ext cx="5562600" cy="5257800"/>
            <a:chOff x="1676400" y="990600"/>
            <a:chExt cx="5562600" cy="5257800"/>
          </a:xfrm>
        </p:grpSpPr>
        <p:sp>
          <p:nvSpPr>
            <p:cNvPr id="8" name="Flowchart: Connector 7"/>
            <p:cNvSpPr/>
            <p:nvPr/>
          </p:nvSpPr>
          <p:spPr>
            <a:xfrm>
              <a:off x="2819400" y="2057400"/>
              <a:ext cx="3200400" cy="3048000"/>
            </a:xfrm>
            <a:prstGeom prst="flowChartConnecto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endCxn id="9" idx="1"/>
            </p:cNvCxnSpPr>
            <p:nvPr/>
          </p:nvCxnSpPr>
          <p:spPr>
            <a:xfrm>
              <a:off x="2362200" y="1752600"/>
              <a:ext cx="1518585" cy="130114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76400" y="3124200"/>
              <a:ext cx="1219200" cy="152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Flowchart: Connector 8"/>
            <p:cNvSpPr/>
            <p:nvPr/>
          </p:nvSpPr>
          <p:spPr>
            <a:xfrm>
              <a:off x="3657600" y="2819400"/>
              <a:ext cx="1524000" cy="1600200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9" idx="7"/>
            </p:cNvCxnSpPr>
            <p:nvPr/>
          </p:nvCxnSpPr>
          <p:spPr>
            <a:xfrm rot="5400000" flipH="1" flipV="1">
              <a:off x="5181436" y="1681981"/>
              <a:ext cx="1148743" cy="159478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3562350" y="5314950"/>
              <a:ext cx="1828800" cy="381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867400" y="4191000"/>
              <a:ext cx="1066800" cy="381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905000" y="4191000"/>
              <a:ext cx="1066800" cy="457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2705100" y="4991100"/>
              <a:ext cx="990600" cy="609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3200400" y="1371600"/>
              <a:ext cx="1143000" cy="381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4610100" y="1409700"/>
              <a:ext cx="1066800" cy="381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810000" y="1066800"/>
              <a:ext cx="1219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err="1" smtClean="0"/>
                <a:t>Pembelajar</a:t>
              </a:r>
              <a:r>
                <a:rPr lang="en-US" sz="1200" i="1" smtClean="0"/>
                <a:t> </a:t>
              </a:r>
              <a:r>
                <a:rPr lang="en-US" sz="1200" i="1" err="1" smtClean="0"/>
                <a:t>melihat</a:t>
              </a:r>
              <a:r>
                <a:rPr lang="en-US" sz="1200" i="1" smtClean="0"/>
                <a:t> </a:t>
              </a:r>
              <a:r>
                <a:rPr lang="en-US" sz="1200" i="1" err="1" smtClean="0"/>
                <a:t>relevansi</a:t>
              </a:r>
              <a:r>
                <a:rPr lang="en-US" sz="1200" i="1" smtClean="0"/>
                <a:t> </a:t>
              </a:r>
              <a:r>
                <a:rPr lang="en-US" sz="1200" i="1" err="1" smtClean="0"/>
                <a:t>bahasa</a:t>
              </a:r>
              <a:r>
                <a:rPr lang="en-US" sz="1200" i="1" smtClean="0"/>
                <a:t> </a:t>
              </a:r>
              <a:r>
                <a:rPr lang="en-US" sz="1200" i="1" err="1" smtClean="0"/>
                <a:t>sasaran</a:t>
              </a:r>
              <a:endParaRPr lang="en-US" sz="1200" i="1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67000" y="14478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err="1" smtClean="0"/>
                <a:t>Pembelajar</a:t>
              </a:r>
              <a:r>
                <a:rPr lang="en-US" sz="1200" i="1" smtClean="0"/>
                <a:t> </a:t>
              </a:r>
              <a:r>
                <a:rPr lang="en-US" sz="1200" i="1" err="1" smtClean="0"/>
                <a:t>berkemauan</a:t>
              </a:r>
              <a:r>
                <a:rPr lang="en-US" sz="1200" i="1" smtClean="0"/>
                <a:t> </a:t>
              </a:r>
              <a:r>
                <a:rPr lang="en-US" sz="1200" i="1" err="1" smtClean="0"/>
                <a:t>keras</a:t>
              </a:r>
              <a:endParaRPr lang="en-US" sz="1200" i="1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181600" y="1371600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err="1" smtClean="0"/>
                <a:t>Pembelajar</a:t>
              </a:r>
              <a:r>
                <a:rPr lang="en-US" sz="1200" i="1"/>
                <a:t> </a:t>
              </a:r>
              <a:r>
                <a:rPr lang="en-US" sz="1200" i="1" err="1" smtClean="0"/>
                <a:t>mempunyai</a:t>
              </a:r>
              <a:r>
                <a:rPr lang="en-US" sz="1200" i="1" smtClean="0"/>
                <a:t> </a:t>
              </a:r>
              <a:r>
                <a:rPr lang="en-US" sz="1200" i="1" err="1" smtClean="0"/>
                <a:t>harapan</a:t>
              </a:r>
              <a:r>
                <a:rPr lang="en-US" sz="1200" i="1" smtClean="0"/>
                <a:t> </a:t>
              </a:r>
              <a:r>
                <a:rPr lang="en-US" sz="1200" i="1" err="1" smtClean="0"/>
                <a:t>cerah</a:t>
              </a:r>
              <a:endParaRPr lang="en-US" sz="1200" i="1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81400" y="2362200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err="1" smtClean="0"/>
                <a:t>Faktor</a:t>
              </a:r>
              <a:r>
                <a:rPr lang="en-US" sz="1600" smtClean="0"/>
                <a:t> </a:t>
              </a:r>
              <a:r>
                <a:rPr lang="en-US" sz="1600" err="1" smtClean="0"/>
                <a:t>Pembelajar</a:t>
              </a:r>
              <a:endParaRPr lang="en-US" sz="16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057400" y="2286000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err="1" smtClean="0"/>
                <a:t>Tujuan</a:t>
              </a:r>
              <a:r>
                <a:rPr lang="en-US" sz="1400" i="1" smtClean="0"/>
                <a:t> </a:t>
              </a:r>
              <a:r>
                <a:rPr lang="en-US" sz="1400" i="1" err="1" smtClean="0"/>
                <a:t>realistis</a:t>
              </a:r>
              <a:endParaRPr lang="en-US" sz="1400" i="1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76400" y="3429000"/>
              <a:ext cx="990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err="1" smtClean="0"/>
                <a:t>Sarana</a:t>
              </a:r>
              <a:r>
                <a:rPr lang="en-US" sz="1400" i="1" smtClean="0"/>
                <a:t> &amp; </a:t>
              </a:r>
              <a:r>
                <a:rPr lang="en-US" sz="1400" i="1" err="1" smtClean="0"/>
                <a:t>organisasi</a:t>
              </a:r>
              <a:r>
                <a:rPr lang="en-US" sz="1400" i="1" smtClean="0"/>
                <a:t> </a:t>
              </a:r>
              <a:r>
                <a:rPr lang="en-US" sz="1400" i="1" err="1" smtClean="0"/>
                <a:t>baik</a:t>
              </a:r>
              <a:endParaRPr lang="en-US" sz="1400" i="1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133600" y="46482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err="1" smtClean="0"/>
                <a:t>Kurikulum</a:t>
              </a:r>
              <a:r>
                <a:rPr lang="en-US" sz="1400" i="1" smtClean="0"/>
                <a:t> </a:t>
              </a:r>
              <a:r>
                <a:rPr lang="en-US" sz="1400" i="1" err="1" smtClean="0"/>
                <a:t>tepat-guna</a:t>
              </a:r>
              <a:endParaRPr lang="en-US" sz="1400" i="1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200400" y="5181600"/>
              <a:ext cx="1143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err="1" smtClean="0"/>
                <a:t>Intensitas</a:t>
              </a:r>
              <a:r>
                <a:rPr lang="en-US" sz="1400" i="1" smtClean="0"/>
                <a:t> </a:t>
              </a:r>
              <a:r>
                <a:rPr lang="en-US" sz="1400" i="1" err="1" smtClean="0"/>
                <a:t>pengajaran</a:t>
              </a:r>
              <a:r>
                <a:rPr lang="en-US" sz="1400" i="1" smtClean="0"/>
                <a:t> </a:t>
              </a:r>
              <a:r>
                <a:rPr lang="en-US" sz="1400" i="1" err="1" smtClean="0"/>
                <a:t>relatif</a:t>
              </a:r>
              <a:r>
                <a:rPr lang="en-US" sz="1400" i="1" smtClean="0"/>
                <a:t> </a:t>
              </a:r>
              <a:r>
                <a:rPr lang="en-US" sz="1400" i="1" err="1" smtClean="0"/>
                <a:t>tinggi</a:t>
              </a:r>
              <a:endParaRPr lang="en-US" sz="1400" i="1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867400" y="2703493"/>
              <a:ext cx="1371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err="1" smtClean="0"/>
                <a:t>Pengajar</a:t>
              </a:r>
              <a:r>
                <a:rPr lang="en-US" sz="1400" i="1" smtClean="0"/>
                <a:t> </a:t>
              </a:r>
              <a:r>
                <a:rPr lang="en-US" sz="1400" i="1" err="1" smtClean="0"/>
                <a:t>berkompetensi</a:t>
              </a:r>
              <a:r>
                <a:rPr lang="en-US" sz="1400" i="1" smtClean="0"/>
                <a:t> professional </a:t>
              </a:r>
              <a:r>
                <a:rPr lang="en-US" sz="1400" i="1" err="1" smtClean="0"/>
                <a:t>tinggi</a:t>
              </a:r>
              <a:endParaRPr lang="en-US" sz="1400" i="1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953000" y="4953000"/>
              <a:ext cx="1295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err="1" smtClean="0"/>
                <a:t>Pengajar</a:t>
              </a:r>
              <a:r>
                <a:rPr lang="en-US" sz="1400" i="1" smtClean="0"/>
                <a:t> </a:t>
              </a:r>
              <a:r>
                <a:rPr lang="en-US" sz="1400" i="1" err="1" smtClean="0"/>
                <a:t>menghargai</a:t>
              </a:r>
              <a:r>
                <a:rPr lang="en-US" sz="1400" i="1" smtClean="0"/>
                <a:t> </a:t>
              </a:r>
              <a:r>
                <a:rPr lang="en-US" sz="1400" i="1" err="1" smtClean="0"/>
                <a:t>pembelajar</a:t>
              </a:r>
              <a:endParaRPr lang="en-US" sz="1400" i="1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19400" y="35814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err="1" smtClean="0"/>
                <a:t>Faktor</a:t>
              </a:r>
              <a:r>
                <a:rPr lang="en-US" sz="1600" smtClean="0"/>
                <a:t> </a:t>
              </a:r>
              <a:r>
                <a:rPr lang="en-US" sz="1600" err="1" smtClean="0"/>
                <a:t>Sistem</a:t>
              </a:r>
              <a:endParaRPr lang="en-US" sz="160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105400" y="3505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err="1" smtClean="0"/>
                <a:t>Faktor</a:t>
              </a:r>
              <a:r>
                <a:rPr lang="en-US" sz="1600" smtClean="0"/>
                <a:t> </a:t>
              </a:r>
              <a:r>
                <a:rPr lang="en-US" sz="1600" err="1" smtClean="0"/>
                <a:t>Pengajar</a:t>
              </a:r>
              <a:endParaRPr lang="en-US" sz="160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657600" y="3115270"/>
              <a:ext cx="1447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err="1" smtClean="0"/>
                <a:t>Penentu</a:t>
              </a:r>
              <a:r>
                <a:rPr lang="en-US" smtClean="0"/>
                <a:t> </a:t>
              </a:r>
              <a:r>
                <a:rPr lang="en-US" err="1" smtClean="0"/>
                <a:t>Keberhasilan</a:t>
              </a:r>
              <a:r>
                <a:rPr lang="en-US" smtClean="0"/>
                <a:t> PBM </a:t>
              </a:r>
              <a:r>
                <a:rPr lang="en-US" err="1" smtClean="0"/>
                <a:t>Bahasa</a:t>
              </a:r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Fungsi</a:t>
            </a:r>
            <a:r>
              <a:rPr lang="en-US" smtClean="0"/>
              <a:t> Media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err="1" smtClean="0"/>
              <a:t>Mengatasi</a:t>
            </a:r>
            <a:r>
              <a:rPr lang="en-US" smtClean="0"/>
              <a:t> </a:t>
            </a:r>
            <a:r>
              <a:rPr lang="en-US" err="1" smtClean="0"/>
              <a:t>keterbatasan</a:t>
            </a:r>
            <a:r>
              <a:rPr lang="en-US" smtClean="0"/>
              <a:t> </a:t>
            </a:r>
            <a:r>
              <a:rPr lang="en-US" err="1" smtClean="0"/>
              <a:t>pengalaman</a:t>
            </a:r>
            <a:r>
              <a:rPr lang="en-US" smtClean="0"/>
              <a:t> yang </a:t>
            </a:r>
            <a:r>
              <a:rPr lang="en-US" err="1" smtClean="0"/>
              <a:t>dimiliki</a:t>
            </a:r>
            <a:r>
              <a:rPr lang="en-US" smtClean="0"/>
              <a:t> </a:t>
            </a:r>
            <a:r>
              <a:rPr lang="en-US" err="1" smtClean="0"/>
              <a:t>peserta</a:t>
            </a:r>
            <a:r>
              <a:rPr lang="en-US" smtClean="0"/>
              <a:t> </a:t>
            </a:r>
            <a:r>
              <a:rPr lang="en-US" err="1" smtClean="0"/>
              <a:t>didik</a:t>
            </a:r>
            <a:r>
              <a:rPr lang="en-US" smtClean="0"/>
              <a:t> </a:t>
            </a:r>
          </a:p>
          <a:p>
            <a:r>
              <a:rPr lang="en-US" err="1" smtClean="0"/>
              <a:t>Membawa</a:t>
            </a:r>
            <a:r>
              <a:rPr lang="en-US" smtClean="0"/>
              <a:t> </a:t>
            </a:r>
            <a:r>
              <a:rPr lang="en-US" err="1" smtClean="0"/>
              <a:t>peserta</a:t>
            </a:r>
            <a:r>
              <a:rPr lang="en-US" smtClean="0"/>
              <a:t> </a:t>
            </a:r>
            <a:r>
              <a:rPr lang="en-US" err="1" smtClean="0"/>
              <a:t>didik</a:t>
            </a:r>
            <a:r>
              <a:rPr lang="en-US" smtClean="0"/>
              <a:t> </a:t>
            </a:r>
            <a:r>
              <a:rPr lang="en-US" err="1" smtClean="0"/>
              <a:t>merekonstruksi</a:t>
            </a:r>
            <a:r>
              <a:rPr lang="en-US" smtClean="0"/>
              <a:t> </a:t>
            </a:r>
            <a:r>
              <a:rPr lang="en-US" err="1" smtClean="0"/>
              <a:t>pemahaman</a:t>
            </a:r>
            <a:r>
              <a:rPr lang="en-US" smtClean="0"/>
              <a:t> </a:t>
            </a:r>
            <a:r>
              <a:rPr lang="en-US" err="1" smtClean="0"/>
              <a:t>terhadap</a:t>
            </a:r>
            <a:r>
              <a:rPr lang="en-US" smtClean="0"/>
              <a:t> </a:t>
            </a:r>
            <a:r>
              <a:rPr lang="en-US" err="1" smtClean="0"/>
              <a:t>obyek</a:t>
            </a:r>
            <a:r>
              <a:rPr lang="en-US" smtClean="0"/>
              <a:t> yang </a:t>
            </a:r>
            <a:r>
              <a:rPr lang="en-US" err="1" smtClean="0"/>
              <a:t>sangat</a:t>
            </a:r>
            <a:r>
              <a:rPr lang="en-US" smtClean="0"/>
              <a:t> </a:t>
            </a:r>
            <a:r>
              <a:rPr lang="en-US" err="1" smtClean="0"/>
              <a:t>sulit</a:t>
            </a:r>
            <a:r>
              <a:rPr lang="en-US" smtClean="0"/>
              <a:t> </a:t>
            </a:r>
            <a:r>
              <a:rPr lang="en-US" err="1" smtClean="0"/>
              <a:t>dijangkau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dibawa</a:t>
            </a:r>
            <a:r>
              <a:rPr lang="en-US" smtClean="0"/>
              <a:t> </a:t>
            </a:r>
            <a:r>
              <a:rPr lang="en-US" err="1" smtClean="0"/>
              <a:t>kepada</a:t>
            </a:r>
            <a:r>
              <a:rPr lang="en-US" smtClean="0"/>
              <a:t> </a:t>
            </a:r>
            <a:r>
              <a:rPr lang="en-US" err="1" smtClean="0"/>
              <a:t>para</a:t>
            </a:r>
            <a:r>
              <a:rPr lang="en-US" smtClean="0"/>
              <a:t> </a:t>
            </a:r>
            <a:r>
              <a:rPr lang="en-US" err="1" smtClean="0"/>
              <a:t>siswa</a:t>
            </a:r>
            <a:endParaRPr lang="en-US" smtClean="0"/>
          </a:p>
          <a:p>
            <a:r>
              <a:rPr lang="en-US" err="1" smtClean="0"/>
              <a:t>Memungkinkan</a:t>
            </a:r>
            <a:r>
              <a:rPr lang="en-US" smtClean="0"/>
              <a:t> </a:t>
            </a:r>
            <a:r>
              <a:rPr lang="en-US" err="1" smtClean="0"/>
              <a:t>terciptanya</a:t>
            </a:r>
            <a:r>
              <a:rPr lang="en-US" smtClean="0"/>
              <a:t> </a:t>
            </a:r>
            <a:r>
              <a:rPr lang="en-US" err="1" smtClean="0"/>
              <a:t>gambaran</a:t>
            </a:r>
            <a:r>
              <a:rPr lang="en-US" smtClean="0"/>
              <a:t> </a:t>
            </a:r>
            <a:r>
              <a:rPr lang="en-US" err="1" smtClean="0"/>
              <a:t>yanhg</a:t>
            </a:r>
            <a:r>
              <a:rPr lang="en-US" smtClean="0"/>
              <a:t> </a:t>
            </a:r>
            <a:r>
              <a:rPr lang="en-US" err="1" smtClean="0"/>
              <a:t>seolah-olah</a:t>
            </a:r>
            <a:r>
              <a:rPr lang="en-US" smtClean="0"/>
              <a:t> </a:t>
            </a:r>
            <a:r>
              <a:rPr lang="en-US" err="1" smtClean="0"/>
              <a:t>telah</a:t>
            </a:r>
            <a:r>
              <a:rPr lang="en-US" smtClean="0"/>
              <a:t> </a:t>
            </a:r>
            <a:r>
              <a:rPr lang="en-US" err="1" smtClean="0"/>
              <a:t>berlangsung</a:t>
            </a:r>
            <a:r>
              <a:rPr lang="en-US" smtClean="0"/>
              <a:t> </a:t>
            </a:r>
            <a:r>
              <a:rPr lang="en-US" err="1" smtClean="0"/>
              <a:t>interaksi</a:t>
            </a:r>
            <a:r>
              <a:rPr lang="en-US" smtClean="0"/>
              <a:t> </a:t>
            </a:r>
            <a:r>
              <a:rPr lang="en-US" err="1" smtClean="0"/>
              <a:t>langsung</a:t>
            </a:r>
            <a:r>
              <a:rPr lang="en-US" smtClean="0"/>
              <a:t> </a:t>
            </a:r>
            <a:r>
              <a:rPr lang="en-US" err="1" smtClean="0"/>
              <a:t>antara</a:t>
            </a:r>
            <a:r>
              <a:rPr lang="en-US" smtClean="0"/>
              <a:t> </a:t>
            </a:r>
            <a:r>
              <a:rPr lang="en-US" err="1" smtClean="0"/>
              <a:t>peserta</a:t>
            </a:r>
            <a:r>
              <a:rPr lang="en-US" smtClean="0"/>
              <a:t> </a:t>
            </a:r>
            <a:r>
              <a:rPr lang="en-US" err="1" smtClean="0"/>
              <a:t>didik</a:t>
            </a:r>
            <a:r>
              <a:rPr lang="en-US" smtClean="0"/>
              <a:t> </a:t>
            </a:r>
            <a:r>
              <a:rPr lang="en-US" err="1" smtClean="0"/>
              <a:t>dengan</a:t>
            </a:r>
            <a:r>
              <a:rPr lang="en-US" smtClean="0"/>
              <a:t> </a:t>
            </a:r>
            <a:r>
              <a:rPr lang="en-US" err="1" smtClean="0"/>
              <a:t>lingkungannya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Fungsi</a:t>
            </a:r>
            <a:r>
              <a:rPr lang="en-US" smtClean="0"/>
              <a:t> Media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err="1" smtClean="0"/>
              <a:t>Memungkinkan</a:t>
            </a:r>
            <a:r>
              <a:rPr lang="en-US" smtClean="0"/>
              <a:t> </a:t>
            </a:r>
            <a:r>
              <a:rPr lang="en-US" err="1" smtClean="0"/>
              <a:t>adanya</a:t>
            </a:r>
            <a:r>
              <a:rPr lang="en-US" smtClean="0"/>
              <a:t> </a:t>
            </a:r>
            <a:r>
              <a:rPr lang="en-US" err="1" smtClean="0"/>
              <a:t>keseragaman</a:t>
            </a:r>
            <a:r>
              <a:rPr lang="en-US" smtClean="0"/>
              <a:t> </a:t>
            </a:r>
            <a:r>
              <a:rPr lang="en-US" err="1" smtClean="0"/>
              <a:t>pengamatan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pemahaman</a:t>
            </a:r>
            <a:r>
              <a:rPr lang="en-US" smtClean="0"/>
              <a:t> </a:t>
            </a:r>
            <a:r>
              <a:rPr lang="en-US" err="1" smtClean="0"/>
              <a:t>terhadap</a:t>
            </a:r>
            <a:r>
              <a:rPr lang="en-US" smtClean="0"/>
              <a:t> </a:t>
            </a:r>
            <a:r>
              <a:rPr lang="en-US" err="1" smtClean="0"/>
              <a:t>obyek</a:t>
            </a:r>
            <a:endParaRPr lang="en-US" smtClean="0"/>
          </a:p>
          <a:p>
            <a:r>
              <a:rPr lang="en-US" err="1" smtClean="0"/>
              <a:t>Membantu</a:t>
            </a:r>
            <a:r>
              <a:rPr lang="en-US" smtClean="0"/>
              <a:t> </a:t>
            </a:r>
            <a:r>
              <a:rPr lang="en-US" err="1" smtClean="0"/>
              <a:t>menanamkan</a:t>
            </a:r>
            <a:r>
              <a:rPr lang="en-US" smtClean="0"/>
              <a:t> </a:t>
            </a:r>
            <a:r>
              <a:rPr lang="en-US" err="1" smtClean="0"/>
              <a:t>konsep</a:t>
            </a:r>
            <a:r>
              <a:rPr lang="en-US" smtClean="0"/>
              <a:t> </a:t>
            </a:r>
            <a:r>
              <a:rPr lang="en-US" err="1" smtClean="0"/>
              <a:t>dasar</a:t>
            </a:r>
            <a:r>
              <a:rPr lang="en-US" smtClean="0"/>
              <a:t> </a:t>
            </a:r>
            <a:r>
              <a:rPr lang="en-US" err="1" smtClean="0"/>
              <a:t>secara</a:t>
            </a:r>
            <a:r>
              <a:rPr lang="en-US" smtClean="0"/>
              <a:t> </a:t>
            </a:r>
            <a:r>
              <a:rPr lang="en-US" err="1" smtClean="0"/>
              <a:t>lebih</a:t>
            </a:r>
            <a:r>
              <a:rPr lang="en-US" smtClean="0"/>
              <a:t> </a:t>
            </a:r>
            <a:r>
              <a:rPr lang="en-US" err="1" smtClean="0"/>
              <a:t>kokoh</a:t>
            </a:r>
            <a:endParaRPr lang="en-US" smtClean="0"/>
          </a:p>
          <a:p>
            <a:r>
              <a:rPr lang="en-US" err="1" smtClean="0"/>
              <a:t>Membangkitkan</a:t>
            </a:r>
            <a:r>
              <a:rPr lang="en-US" smtClean="0"/>
              <a:t> </a:t>
            </a:r>
            <a:r>
              <a:rPr lang="en-US" err="1" smtClean="0"/>
              <a:t>semangat</a:t>
            </a:r>
            <a:r>
              <a:rPr lang="en-US" smtClean="0"/>
              <a:t>, </a:t>
            </a:r>
            <a:r>
              <a:rPr lang="en-US" err="1" smtClean="0"/>
              <a:t>motivasi</a:t>
            </a:r>
            <a:r>
              <a:rPr lang="en-US" smtClean="0"/>
              <a:t>,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keinginan</a:t>
            </a:r>
            <a:r>
              <a:rPr lang="en-US" smtClean="0"/>
              <a:t> </a:t>
            </a:r>
            <a:r>
              <a:rPr lang="en-US" err="1" smtClean="0"/>
              <a:t>belajar</a:t>
            </a:r>
            <a:r>
              <a:rPr lang="en-US" smtClean="0"/>
              <a:t> </a:t>
            </a:r>
            <a:r>
              <a:rPr lang="en-US" err="1" smtClean="0"/>
              <a:t>dengan</a:t>
            </a:r>
            <a:r>
              <a:rPr lang="en-US" smtClean="0"/>
              <a:t> </a:t>
            </a:r>
            <a:r>
              <a:rPr lang="en-US" err="1" smtClean="0"/>
              <a:t>lebih</a:t>
            </a:r>
            <a:r>
              <a:rPr lang="en-US" smtClean="0"/>
              <a:t> </a:t>
            </a:r>
            <a:r>
              <a:rPr lang="en-US" err="1" smtClean="0"/>
              <a:t>baik</a:t>
            </a:r>
            <a:endParaRPr lang="en-US" smtClean="0"/>
          </a:p>
          <a:p>
            <a:r>
              <a:rPr lang="en-US" err="1" smtClean="0"/>
              <a:t>Membangkitkan</a:t>
            </a:r>
            <a:r>
              <a:rPr lang="en-US" smtClean="0"/>
              <a:t> </a:t>
            </a:r>
            <a:r>
              <a:rPr lang="en-US" err="1" smtClean="0"/>
              <a:t>kenyamanan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kesenangan</a:t>
            </a:r>
            <a:r>
              <a:rPr lang="en-US" smtClean="0"/>
              <a:t> </a:t>
            </a:r>
            <a:r>
              <a:rPr lang="en-US" err="1" smtClean="0"/>
              <a:t>belajar</a:t>
            </a:r>
            <a:r>
              <a:rPr lang="en-US" smtClean="0"/>
              <a:t>, </a:t>
            </a:r>
            <a:r>
              <a:rPr lang="en-US" err="1" smtClean="0"/>
              <a:t>walaupun</a:t>
            </a:r>
            <a:r>
              <a:rPr lang="en-US" smtClean="0"/>
              <a:t> </a:t>
            </a:r>
            <a:r>
              <a:rPr lang="en-US" err="1" smtClean="0"/>
              <a:t>pada</a:t>
            </a:r>
            <a:r>
              <a:rPr lang="en-US" smtClean="0"/>
              <a:t> </a:t>
            </a:r>
            <a:r>
              <a:rPr lang="en-US" err="1" smtClean="0"/>
              <a:t>awalnya</a:t>
            </a:r>
            <a:r>
              <a:rPr lang="en-US" smtClean="0"/>
              <a:t> </a:t>
            </a:r>
            <a:r>
              <a:rPr lang="en-US" err="1" smtClean="0"/>
              <a:t>pelajaran</a:t>
            </a:r>
            <a:r>
              <a:rPr lang="en-US" smtClean="0"/>
              <a:t> </a:t>
            </a:r>
            <a:r>
              <a:rPr lang="en-US" err="1" smtClean="0"/>
              <a:t>tersebut</a:t>
            </a:r>
            <a:r>
              <a:rPr lang="en-US" smtClean="0"/>
              <a:t> </a:t>
            </a:r>
            <a:r>
              <a:rPr lang="en-US" err="1" smtClean="0"/>
              <a:t>pada</a:t>
            </a:r>
            <a:r>
              <a:rPr lang="en-US" smtClean="0"/>
              <a:t> </a:t>
            </a:r>
            <a:r>
              <a:rPr lang="en-US" err="1" smtClean="0"/>
              <a:t>awalnya</a:t>
            </a:r>
            <a:r>
              <a:rPr lang="en-US" smtClean="0"/>
              <a:t> </a:t>
            </a:r>
            <a:r>
              <a:rPr lang="en-US" err="1" smtClean="0"/>
              <a:t>tidak</a:t>
            </a:r>
            <a:r>
              <a:rPr lang="en-US" smtClean="0"/>
              <a:t> </a:t>
            </a:r>
            <a:r>
              <a:rPr lang="en-US" err="1" smtClean="0"/>
              <a:t>disenangi</a:t>
            </a:r>
            <a:r>
              <a:rPr lang="en-US" smtClean="0"/>
              <a:t> </a:t>
            </a:r>
            <a:r>
              <a:rPr lang="en-US" err="1" smtClean="0"/>
              <a:t>peserta</a:t>
            </a:r>
            <a:r>
              <a:rPr lang="en-US" smtClean="0"/>
              <a:t> </a:t>
            </a:r>
            <a:r>
              <a:rPr lang="en-US" err="1" smtClean="0"/>
              <a:t>didik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Fungsi</a:t>
            </a:r>
            <a:r>
              <a:rPr lang="en-US" smtClean="0"/>
              <a:t> Media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 smtClean="0"/>
              <a:t>Memberikan</a:t>
            </a:r>
            <a:r>
              <a:rPr lang="en-US" smtClean="0"/>
              <a:t> </a:t>
            </a:r>
            <a:r>
              <a:rPr lang="en-US" err="1" smtClean="0"/>
              <a:t>pengalaman</a:t>
            </a:r>
            <a:r>
              <a:rPr lang="en-US" smtClean="0"/>
              <a:t> yang integral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menyeluruh</a:t>
            </a:r>
            <a:r>
              <a:rPr lang="en-US" smtClean="0"/>
              <a:t> </a:t>
            </a:r>
            <a:r>
              <a:rPr lang="en-US" err="1" smtClean="0"/>
              <a:t>tentang</a:t>
            </a:r>
            <a:r>
              <a:rPr lang="en-US" smtClean="0"/>
              <a:t> </a:t>
            </a:r>
            <a:r>
              <a:rPr lang="en-US" err="1" smtClean="0"/>
              <a:t>obyek</a:t>
            </a:r>
            <a:r>
              <a:rPr lang="en-US" smtClean="0"/>
              <a:t> yang </a:t>
            </a:r>
            <a:r>
              <a:rPr lang="en-US" err="1" smtClean="0"/>
              <a:t>sedang</a:t>
            </a:r>
            <a:r>
              <a:rPr lang="en-US" smtClean="0"/>
              <a:t> </a:t>
            </a:r>
            <a:r>
              <a:rPr lang="en-US" err="1" smtClean="0"/>
              <a:t>dipelajari</a:t>
            </a:r>
            <a:endParaRPr lang="en-US" smtClean="0"/>
          </a:p>
          <a:p>
            <a:r>
              <a:rPr lang="en-US" err="1" smtClean="0"/>
              <a:t>Memudahkan</a:t>
            </a:r>
            <a:r>
              <a:rPr lang="en-US" smtClean="0"/>
              <a:t> guru </a:t>
            </a:r>
            <a:r>
              <a:rPr lang="en-US" err="1" smtClean="0"/>
              <a:t>menyampaikan</a:t>
            </a:r>
            <a:r>
              <a:rPr lang="en-US" smtClean="0"/>
              <a:t> </a:t>
            </a:r>
            <a:r>
              <a:rPr lang="en-US" err="1" smtClean="0"/>
              <a:t>pelajaran</a:t>
            </a:r>
            <a:endParaRPr lang="en-US" smtClean="0"/>
          </a:p>
          <a:p>
            <a:r>
              <a:rPr lang="en-US" err="1" smtClean="0"/>
              <a:t>Mampu</a:t>
            </a:r>
            <a:r>
              <a:rPr lang="en-US" smtClean="0"/>
              <a:t> </a:t>
            </a:r>
            <a:r>
              <a:rPr lang="en-US" err="1" smtClean="0"/>
              <a:t>mengubah</a:t>
            </a:r>
            <a:r>
              <a:rPr lang="en-US" smtClean="0"/>
              <a:t> </a:t>
            </a:r>
            <a:r>
              <a:rPr lang="en-US" err="1" smtClean="0"/>
              <a:t>keadaan</a:t>
            </a:r>
            <a:r>
              <a:rPr lang="en-US" smtClean="0"/>
              <a:t> </a:t>
            </a:r>
            <a:r>
              <a:rPr lang="en-US" err="1" smtClean="0"/>
              <a:t>kelas</a:t>
            </a:r>
            <a:r>
              <a:rPr lang="en-US" smtClean="0"/>
              <a:t> </a:t>
            </a:r>
            <a:r>
              <a:rPr lang="en-US" err="1" smtClean="0"/>
              <a:t>menjadi</a:t>
            </a:r>
            <a:r>
              <a:rPr lang="en-US" smtClean="0"/>
              <a:t> </a:t>
            </a:r>
            <a:r>
              <a:rPr lang="en-US" err="1" smtClean="0"/>
              <a:t>lebih</a:t>
            </a:r>
            <a:r>
              <a:rPr lang="en-US" smtClean="0"/>
              <a:t> </a:t>
            </a:r>
            <a:r>
              <a:rPr lang="en-US" err="1" smtClean="0"/>
              <a:t>hidup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en-US" err="1" smtClean="0"/>
              <a:t>pembelajaran</a:t>
            </a:r>
            <a:r>
              <a:rPr lang="en-US" smtClean="0"/>
              <a:t> </a:t>
            </a:r>
            <a:r>
              <a:rPr lang="en-US" err="1" smtClean="0"/>
              <a:t>menjadi</a:t>
            </a:r>
            <a:r>
              <a:rPr lang="en-US" smtClean="0"/>
              <a:t> </a:t>
            </a:r>
            <a:r>
              <a:rPr lang="en-US" err="1" smtClean="0"/>
              <a:t>lebih</a:t>
            </a:r>
            <a:r>
              <a:rPr lang="en-US" smtClean="0"/>
              <a:t> </a:t>
            </a:r>
            <a:r>
              <a:rPr lang="en-US" err="1" smtClean="0"/>
              <a:t>baik</a:t>
            </a:r>
            <a:r>
              <a:rPr lang="en-US" smtClean="0"/>
              <a:t>, </a:t>
            </a:r>
            <a:r>
              <a:rPr lang="en-US" err="1" smtClean="0"/>
              <a:t>hasil</a:t>
            </a:r>
            <a:r>
              <a:rPr lang="en-US" smtClean="0"/>
              <a:t> </a:t>
            </a:r>
            <a:r>
              <a:rPr lang="en-US" err="1" smtClean="0"/>
              <a:t>belajar</a:t>
            </a:r>
            <a:r>
              <a:rPr lang="en-US" smtClean="0"/>
              <a:t> </a:t>
            </a:r>
            <a:r>
              <a:rPr lang="en-US" err="1" smtClean="0"/>
              <a:t>menjadi</a:t>
            </a:r>
            <a:r>
              <a:rPr lang="en-US" smtClean="0"/>
              <a:t> </a:t>
            </a:r>
            <a:r>
              <a:rPr lang="en-US" err="1" smtClean="0"/>
              <a:t>meningkat</a:t>
            </a:r>
            <a:r>
              <a:rPr lang="en-US" smtClean="0"/>
              <a:t>.</a:t>
            </a:r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416</TotalTime>
  <Words>882</Words>
  <Application>Microsoft Office PowerPoint</Application>
  <PresentationFormat>On-screen Show (4:3)</PresentationFormat>
  <Paragraphs>240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Media Pembelajaran Bahasa dan Sastra Jawa</vt:lpstr>
      <vt:lpstr>Pengertian Media</vt:lpstr>
      <vt:lpstr> Definisi Media </vt:lpstr>
      <vt:lpstr>Definisi Media</vt:lpstr>
      <vt:lpstr>Keberhasilan  Pembelajaran:</vt:lpstr>
      <vt:lpstr>Slide 6</vt:lpstr>
      <vt:lpstr>Fungsi Media</vt:lpstr>
      <vt:lpstr>Fungsi Media</vt:lpstr>
      <vt:lpstr>Fungsi Media</vt:lpstr>
      <vt:lpstr>Jenis-jenis Media Pembelajaran</vt:lpstr>
      <vt:lpstr>Jenis-jenis Media Pembelajaran</vt:lpstr>
      <vt:lpstr>Jenis-Jenis Media Pembelajaran</vt:lpstr>
      <vt:lpstr>Jenis-jenis media pembelajaran</vt:lpstr>
      <vt:lpstr>Jenis-jenis Media</vt:lpstr>
      <vt:lpstr>Jenis Media Pembelajaran</vt:lpstr>
      <vt:lpstr>Jenis Media Pembelajaran</vt:lpstr>
      <vt:lpstr>Jenis-Jenis Media</vt:lpstr>
      <vt:lpstr>Slide 18</vt:lpstr>
      <vt:lpstr>Slide 19</vt:lpstr>
      <vt:lpstr>Kesalahan Berbahasa Jawa Siswa</vt:lpstr>
      <vt:lpstr>Slide 21</vt:lpstr>
      <vt:lpstr>Slide 22</vt:lpstr>
      <vt:lpstr>Slide 23</vt:lpstr>
      <vt:lpstr>Slide 24</vt:lpstr>
      <vt:lpstr>Slide 25</vt:lpstr>
      <vt:lpstr>Slide 26</vt:lpstr>
      <vt:lpstr>Fungsi Media Alat Permainan</vt:lpstr>
      <vt:lpstr>Permainan yang Efektif</vt:lpstr>
      <vt:lpstr>Jenis Media Alat Permainan</vt:lpstr>
      <vt:lpstr>Contoh-Contoh Media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Pembelajaran Bahasa dan Sastra Jawa</dc:title>
  <dc:creator>Sony Vaio</dc:creator>
  <cp:lastModifiedBy>Sony Vaio</cp:lastModifiedBy>
  <cp:revision>46</cp:revision>
  <dcterms:created xsi:type="dcterms:W3CDTF">2009-09-03T07:17:20Z</dcterms:created>
  <dcterms:modified xsi:type="dcterms:W3CDTF">2009-09-07T15:00:21Z</dcterms:modified>
</cp:coreProperties>
</file>