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handoutMasterIdLst>
    <p:handoutMasterId r:id="rId11"/>
  </p:handoutMasterIdLst>
  <p:sldIdLst>
    <p:sldId id="256" r:id="rId5"/>
    <p:sldId id="261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AA84B-4D95-4047-A4A9-930A9232830C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82B46-C4FB-4D8E-A963-2A2D42100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7ADEFB-E51F-440A-8C21-D804737DA439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C9C541-95D8-4911-A14E-C91914D5A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667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KRITIK SASTRA</a:t>
            </a:r>
            <a:endParaRPr lang="en-US" sz="6000" b="1" dirty="0"/>
          </a:p>
        </p:txBody>
      </p:sp>
      <p:sp>
        <p:nvSpPr>
          <p:cNvPr id="6" name="Subtitle 3"/>
          <p:cNvSpPr>
            <a:spLocks noGrp="1"/>
          </p:cNvSpPr>
          <p:nvPr/>
        </p:nvSpPr>
        <p:spPr bwMode="auto">
          <a:xfrm>
            <a:off x="5424518" y="6294438"/>
            <a:ext cx="3719482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id-ID" sz="1600" b="1" dirty="0" smtClean="0">
                <a:latin typeface="Calibri" pitchFamily="34" charset="0"/>
                <a:cs typeface="Calibri" pitchFamily="34" charset="0"/>
              </a:rPr>
              <a:t>Dra. Sri Harti Widyastuti, M.Hum.</a:t>
            </a:r>
          </a:p>
          <a:p>
            <a:pPr algn="r">
              <a:lnSpc>
                <a:spcPct val="100000"/>
              </a:lnSpc>
            </a:pPr>
            <a:r>
              <a:rPr lang="id-ID" sz="1600" b="1" dirty="0" smtClean="0">
                <a:latin typeface="Calibri" pitchFamily="34" charset="0"/>
                <a:cs typeface="Calibri" pitchFamily="34" charset="0"/>
              </a:rPr>
              <a:t>sriharti@uny.ac.id</a:t>
            </a:r>
            <a:endParaRPr lang="id-ID" sz="16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err="1" smtClean="0"/>
              <a:t>Pengertian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Sastra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2800" dirty="0" err="1" smtClean="0"/>
              <a:t>Wallek</a:t>
            </a:r>
            <a:r>
              <a:rPr lang="en-US" sz="2800" dirty="0" smtClean="0"/>
              <a:t> </a:t>
            </a:r>
            <a:r>
              <a:rPr lang="en-US" sz="2800" dirty="0" smtClean="0"/>
              <a:t>&amp; Warren</a:t>
            </a:r>
            <a:r>
              <a:rPr lang="en-US" sz="2800" dirty="0" smtClean="0"/>
              <a:t>: </a:t>
            </a:r>
            <a:endParaRPr lang="en-US" sz="2800" dirty="0" smtClean="0"/>
          </a:p>
          <a:p>
            <a:pPr marL="514350" indent="-514350" algn="just">
              <a:buAutoNum type="arabicPeriod"/>
            </a:pPr>
            <a:r>
              <a:rPr lang="en-US" sz="2800" dirty="0" err="1" smtClean="0"/>
              <a:t>Sastra</a:t>
            </a:r>
            <a:r>
              <a:rPr lang="en-US" sz="2800" dirty="0" smtClean="0"/>
              <a:t>         </a:t>
            </a:r>
            <a:r>
              <a:rPr lang="id-ID" sz="2800" dirty="0" smtClean="0"/>
              <a:t>   </a:t>
            </a: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tertulis</a:t>
            </a:r>
            <a:r>
              <a:rPr lang="en-US" sz="2800" dirty="0" smtClean="0"/>
              <a:t>/ </a:t>
            </a:r>
            <a:r>
              <a:rPr lang="en-US" sz="2800" dirty="0" err="1" smtClean="0"/>
              <a:t>tercetak</a:t>
            </a:r>
            <a:endParaRPr lang="en-US" sz="2800" dirty="0" smtClean="0"/>
          </a:p>
          <a:p>
            <a:pPr marL="514350" indent="-514350" algn="just">
              <a:buAutoNum type="arabicPeriod"/>
            </a:pPr>
            <a:r>
              <a:rPr lang="en-US" sz="2800" dirty="0" err="1" smtClean="0"/>
              <a:t>Sastra</a:t>
            </a:r>
            <a:r>
              <a:rPr lang="en-US" sz="2800" dirty="0" smtClean="0"/>
              <a:t> </a:t>
            </a:r>
            <a:r>
              <a:rPr lang="en-US" sz="2800" dirty="0" err="1" smtClean="0"/>
              <a:t>dibatasi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mahakarya</a:t>
            </a:r>
            <a:endParaRPr lang="en-US" sz="2800" dirty="0" smtClean="0"/>
          </a:p>
          <a:p>
            <a:pPr marL="514350" indent="-514350" algn="just">
              <a:buAutoNum type="arabicPeriod"/>
            </a:pPr>
            <a:r>
              <a:rPr lang="en-US" sz="2800" dirty="0" err="1" smtClean="0"/>
              <a:t>Sastra</a:t>
            </a:r>
            <a:r>
              <a:rPr lang="en-US" sz="2800" dirty="0" smtClean="0"/>
              <a:t> </a:t>
            </a:r>
            <a:r>
              <a:rPr lang="en-US" sz="2800" dirty="0" err="1" smtClean="0"/>
              <a:t>diterapkan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seni</a:t>
            </a:r>
            <a:r>
              <a:rPr lang="en-US" sz="2800" dirty="0" smtClean="0"/>
              <a:t> </a:t>
            </a:r>
            <a:r>
              <a:rPr lang="en-US" sz="2800" dirty="0" err="1" smtClean="0"/>
              <a:t>sastra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dipandang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karya</a:t>
            </a:r>
            <a:r>
              <a:rPr lang="en-US" sz="2800" dirty="0" smtClean="0"/>
              <a:t> </a:t>
            </a:r>
            <a:r>
              <a:rPr lang="en-US" sz="2800" dirty="0" err="1" smtClean="0"/>
              <a:t>imajinatif</a:t>
            </a:r>
            <a:r>
              <a:rPr lang="en-US" sz="2800" dirty="0" smtClean="0"/>
              <a:t>.</a:t>
            </a:r>
          </a:p>
          <a:p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2514600" y="2667001"/>
            <a:ext cx="1143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058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smtClean="0"/>
              <a:t>Luxemburg:</a:t>
            </a:r>
          </a:p>
          <a:p>
            <a:pPr marL="514350" indent="-514350">
              <a:buAutoNum type="arabicPeriod"/>
            </a:pPr>
            <a:r>
              <a:rPr lang="en-US" sz="3200" smtClean="0"/>
              <a:t>Sastra adalah ciptaan, kreasi bukan imitasi</a:t>
            </a:r>
          </a:p>
          <a:p>
            <a:pPr marL="514350" indent="-514350">
              <a:buAutoNum type="arabicPeriod"/>
            </a:pPr>
            <a:r>
              <a:rPr lang="en-US" sz="3200" smtClean="0"/>
              <a:t>Sastra luapan emosi yang spontan</a:t>
            </a:r>
          </a:p>
          <a:p>
            <a:pPr marL="514350" indent="-514350">
              <a:buAutoNum type="arabicPeriod"/>
            </a:pPr>
            <a:r>
              <a:rPr lang="en-US" sz="3200" smtClean="0"/>
              <a:t>Sastra bersifat otonom</a:t>
            </a:r>
          </a:p>
          <a:p>
            <a:pPr marL="514350" indent="-514350">
              <a:buAutoNum type="arabicPeriod"/>
            </a:pPr>
            <a:r>
              <a:rPr lang="en-US" sz="3200" smtClean="0"/>
              <a:t>Otonomi sastra bercirikan suatu koherensi, yakni keselarasan antara bentuk dan isi</a:t>
            </a:r>
          </a:p>
          <a:p>
            <a:pPr marL="514350" indent="-514350">
              <a:buAutoNum type="arabicPeriod"/>
            </a:pPr>
            <a:r>
              <a:rPr lang="en-US" sz="3200" smtClean="0"/>
              <a:t>Sastra merupakan sintesa antara hal-hal yang saling bertentangan</a:t>
            </a:r>
          </a:p>
          <a:p>
            <a:pPr marL="514350" indent="-514350">
              <a:buAutoNum type="arabicPeriod"/>
            </a:pPr>
            <a:r>
              <a:rPr lang="en-US" sz="3200" smtClean="0"/>
              <a:t>Sastra mengungkapkan yang tak terungkapkan yaitu mengungkapkan asosiasi dan konotasi.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mtClean="0"/>
              <a:t>	</a:t>
            </a:r>
            <a:r>
              <a:rPr lang="en-US" sz="3500" smtClean="0"/>
              <a:t>Pengertian sastra tidak universal maka;</a:t>
            </a:r>
          </a:p>
          <a:p>
            <a:pPr>
              <a:buNone/>
            </a:pPr>
            <a:r>
              <a:rPr lang="en-US" sz="3500" smtClean="0"/>
              <a:t>1. Sastra adalah teks yang tidak hanya disusun untuk suatu tujuan komunikatif yang praktis dan hanya berlangsung untuk sementara waktu saja. </a:t>
            </a:r>
          </a:p>
          <a:p>
            <a:pPr>
              <a:buNone/>
            </a:pPr>
            <a:r>
              <a:rPr lang="en-US" sz="3500"/>
              <a:t>	</a:t>
            </a:r>
            <a:r>
              <a:rPr lang="en-US" sz="3500" smtClean="0"/>
              <a:t>Sastra dipergunakan dalam situasi komunikasi yang diatur suatu lingkungan kebudayaan.</a:t>
            </a:r>
          </a:p>
          <a:p>
            <a:pPr>
              <a:buNone/>
            </a:pPr>
            <a:r>
              <a:rPr lang="en-US" sz="3500" smtClean="0"/>
              <a:t>2. Sastra – fiksi</a:t>
            </a:r>
          </a:p>
          <a:p>
            <a:pPr>
              <a:buNone/>
            </a:pPr>
            <a:r>
              <a:rPr lang="en-US" sz="3500" smtClean="0"/>
              <a:t>3. Bahan sastra diolah secara istimewa</a:t>
            </a:r>
          </a:p>
          <a:p>
            <a:pPr>
              <a:buNone/>
            </a:pPr>
            <a:r>
              <a:rPr lang="en-US" sz="3500" smtClean="0"/>
              <a:t>4. Karya sastra dapat dibaca menurut tahap arti yang berbeda.</a:t>
            </a:r>
            <a:endParaRPr lang="en-US" sz="3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4800"/>
            <a:ext cx="8229600" cy="6248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mtClean="0"/>
              <a:t>	</a:t>
            </a:r>
            <a:r>
              <a:rPr lang="en-US" sz="4400" smtClean="0"/>
              <a:t>Teeuw:</a:t>
            </a:r>
          </a:p>
          <a:p>
            <a:pPr algn="just">
              <a:buNone/>
            </a:pPr>
            <a:r>
              <a:rPr lang="en-US"/>
              <a:t>	</a:t>
            </a:r>
            <a:r>
              <a:rPr lang="en-US" sz="4000" smtClean="0"/>
              <a:t>Sastra dari kata </a:t>
            </a:r>
            <a:r>
              <a:rPr lang="en-US" sz="4000" i="1" smtClean="0"/>
              <a:t>literature</a:t>
            </a:r>
            <a:r>
              <a:rPr lang="en-US" sz="4000" smtClean="0"/>
              <a:t> (Inggris), </a:t>
            </a:r>
            <a:r>
              <a:rPr lang="en-US" sz="4000" i="1" smtClean="0"/>
              <a:t>literatur</a:t>
            </a:r>
            <a:r>
              <a:rPr lang="en-US" sz="4000" smtClean="0"/>
              <a:t> (Jerman), </a:t>
            </a:r>
            <a:r>
              <a:rPr lang="en-US" sz="4000" i="1" smtClean="0"/>
              <a:t>litteature</a:t>
            </a:r>
            <a:r>
              <a:rPr lang="en-US" sz="4000" smtClean="0"/>
              <a:t> (Perancis). Semua berasal dari kata </a:t>
            </a:r>
            <a:r>
              <a:rPr lang="en-US" sz="4000" i="1" smtClean="0"/>
              <a:t>litteratira</a:t>
            </a:r>
            <a:r>
              <a:rPr lang="en-US" sz="4000" smtClean="0"/>
              <a:t>. Berdasarkan terjemahan kata Yunani, grammatika yang berasal dari kata </a:t>
            </a:r>
            <a:r>
              <a:rPr lang="en-US" sz="4000" i="1" smtClean="0"/>
              <a:t>littera</a:t>
            </a:r>
            <a:r>
              <a:rPr lang="en-US" sz="4000" smtClean="0"/>
              <a:t> dan gramma yang berarti huruf arti luas. Tata bahasa dalam puisi selanjutnya segala sesuatu yang tertulis.</a:t>
            </a:r>
            <a:endParaRPr lang="en-US"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0"/>
            <a:ext cx="86868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smtClean="0"/>
              <a:t>Pengertian Kritik Sastra</a:t>
            </a:r>
          </a:p>
          <a:p>
            <a:pPr marL="287338" indent="-287338" algn="just">
              <a:buFont typeface="Wingdings" pitchFamily="2" charset="2"/>
              <a:buChar char="ü"/>
            </a:pPr>
            <a:r>
              <a:rPr lang="en-US" sz="2800" smtClean="0"/>
              <a:t> Suatu cabang dari ilmu sastra yang mengadakan analisis, penafsiran, serta penilaian terhadap sebuah teks sastra, sering disebut pengkajian.</a:t>
            </a:r>
          </a:p>
          <a:p>
            <a:pPr marL="287338" indent="-287338" algn="just">
              <a:buFont typeface="Wingdings" pitchFamily="2" charset="2"/>
              <a:buChar char="ü"/>
            </a:pPr>
            <a:r>
              <a:rPr lang="en-US" sz="2800" smtClean="0"/>
              <a:t>Kajian adalah proses, cara, perbuatan mengkaji, penelaahan.</a:t>
            </a:r>
          </a:p>
          <a:p>
            <a:pPr marL="287338" indent="-287338" algn="just">
              <a:buFont typeface="Wingdings" pitchFamily="2" charset="2"/>
              <a:buChar char="ü"/>
            </a:pPr>
            <a:r>
              <a:rPr lang="en-US" sz="2800" smtClean="0"/>
              <a:t>Kritik adalah evaluasi dan analisis dari segi bentuk dan isi melalui proses menimbang, menilai, dan memutuskan.</a:t>
            </a:r>
          </a:p>
          <a:p>
            <a:pPr marL="287338" indent="-287338" algn="just">
              <a:buFont typeface="Wingdings" pitchFamily="2" charset="2"/>
              <a:buChar char="ü"/>
            </a:pPr>
            <a:r>
              <a:rPr lang="en-US" sz="2800" smtClean="0"/>
              <a:t>Kritik ilmiah adalah mempertimbangkan kebutuhan dan kebaikan, kebenaran, dan kesalahan, serta memberikan penilaian yang masak.</a:t>
            </a:r>
            <a:endParaRPr lang="en-US" sz="28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Trek</vt:lpstr>
      <vt:lpstr>Flow</vt:lpstr>
      <vt:lpstr>Solstice</vt:lpstr>
      <vt:lpstr>Oriel</vt:lpstr>
      <vt:lpstr>KRITIK SASTRA</vt:lpstr>
      <vt:lpstr>Pengertian Sastra 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KRITIK SASTRA</dc:title>
  <dc:creator>Sony Vaio</dc:creator>
  <cp:lastModifiedBy>safarudin</cp:lastModifiedBy>
  <cp:revision>3</cp:revision>
  <dcterms:created xsi:type="dcterms:W3CDTF">2012-02-12T14:22:06Z</dcterms:created>
  <dcterms:modified xsi:type="dcterms:W3CDTF">2014-11-28T05:57:45Z</dcterms:modified>
</cp:coreProperties>
</file>