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2" r:id="rId2"/>
  </p:sldMasterIdLst>
  <p:sldIdLst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258" r:id="rId49"/>
    <p:sldId id="259" r:id="rId50"/>
    <p:sldId id="260" r:id="rId51"/>
    <p:sldId id="26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731798"/>
            <a:ext cx="65151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E0A-984B-442C-8140-C7439C0CA896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4B90-7D13-4A3F-B9CE-158857927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E0A-984B-442C-8140-C7439C0CA896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4B90-7D13-4A3F-B9CE-158857927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905002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05002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772818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509940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772818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9940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457200"/>
            <a:ext cx="405765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14348" y="4143380"/>
            <a:ext cx="6515100" cy="440405"/>
          </a:xfrm>
        </p:spPr>
        <p:txBody>
          <a:bodyPr>
            <a:prstTxWarp prst="textCurveUp">
              <a:avLst/>
            </a:prstTxWarp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latin typeface="Arial Black" pitchFamily="34" charset="0"/>
              </a:rPr>
              <a:t>SEJARAH SASTRA JAWA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/>
        </p:nvSpPr>
        <p:spPr bwMode="auto">
          <a:xfrm>
            <a:off x="5424518" y="6294438"/>
            <a:ext cx="371948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Dra. Sri Harti Widyastuti, M.Hum.</a:t>
            </a:r>
          </a:p>
          <a:p>
            <a:pPr algn="r">
              <a:lnSpc>
                <a:spcPct val="100000"/>
              </a:lnSpc>
            </a:pPr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sriharti@uny.ac.id</a:t>
            </a:r>
            <a:endParaRPr lang="id-ID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67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>
            <a:normAutofit/>
          </a:bodyPr>
          <a:lstStyle/>
          <a:p>
            <a:pPr marL="855663" indent="-855663">
              <a:buClrTx/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B. JAWA TENGAHAN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29. </a:t>
            </a:r>
            <a:r>
              <a:rPr lang="en-US" sz="3200" dirty="0" err="1" smtClean="0">
                <a:solidFill>
                  <a:schemeClr val="tx2"/>
                </a:solidFill>
              </a:rPr>
              <a:t>Tantu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Pagelaran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berisi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tentang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tanah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Jawi</a:t>
            </a:r>
            <a:r>
              <a:rPr lang="en-US" sz="3200" dirty="0" smtClean="0">
                <a:solidFill>
                  <a:schemeClr val="tx2"/>
                </a:solidFill>
              </a:rPr>
              <a:t> 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30. </a:t>
            </a:r>
            <a:r>
              <a:rPr lang="en-US" sz="3200" dirty="0" err="1" smtClean="0">
                <a:solidFill>
                  <a:schemeClr val="tx2"/>
                </a:solidFill>
              </a:rPr>
              <a:t>Calon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Arang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Calon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Arang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teluk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lkaro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mpu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Baradah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31. </a:t>
            </a:r>
            <a:r>
              <a:rPr lang="en-US" sz="3200" dirty="0" err="1" smtClean="0">
                <a:solidFill>
                  <a:schemeClr val="tx2"/>
                </a:solidFill>
              </a:rPr>
              <a:t>Tantri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Kamndaka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Dongeng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kewan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Aridarma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32. </a:t>
            </a:r>
            <a:r>
              <a:rPr lang="en-US" sz="3200" dirty="0" err="1" smtClean="0">
                <a:solidFill>
                  <a:schemeClr val="tx2"/>
                </a:solidFill>
              </a:rPr>
              <a:t>Kurawasrama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Kurawa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akan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balas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dendam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33. </a:t>
            </a:r>
            <a:r>
              <a:rPr lang="en-US" sz="3200" dirty="0" err="1" smtClean="0">
                <a:solidFill>
                  <a:schemeClr val="tx2"/>
                </a:solidFill>
              </a:rPr>
              <a:t>Paraton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Cerita</a:t>
            </a:r>
            <a:r>
              <a:rPr lang="en-US" sz="3200" dirty="0" smtClean="0">
                <a:solidFill>
                  <a:schemeClr val="tx2"/>
                </a:solidFill>
              </a:rPr>
              <a:t> Ken </a:t>
            </a:r>
            <a:r>
              <a:rPr lang="en-US" sz="3200" dirty="0" err="1" smtClean="0">
                <a:solidFill>
                  <a:schemeClr val="tx2"/>
                </a:solidFill>
              </a:rPr>
              <a:t>Arok</a:t>
            </a:r>
            <a:r>
              <a:rPr lang="en-US" sz="3200" dirty="0" smtClean="0">
                <a:solidFill>
                  <a:schemeClr val="tx2"/>
                </a:solidFill>
              </a:rPr>
              <a:t>/</a:t>
            </a:r>
            <a:r>
              <a:rPr lang="en-US" sz="3200" dirty="0" err="1" smtClean="0">
                <a:solidFill>
                  <a:schemeClr val="tx2"/>
                </a:solidFill>
              </a:rPr>
              <a:t>R.Widjaja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34. </a:t>
            </a:r>
            <a:r>
              <a:rPr lang="en-US" sz="3200" dirty="0" err="1" smtClean="0">
                <a:solidFill>
                  <a:schemeClr val="tx2"/>
                </a:solidFill>
              </a:rPr>
              <a:t>Dewarutji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Bima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diberi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petunjuk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Dewarutji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40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>
            <a:normAutofit/>
          </a:bodyPr>
          <a:lstStyle/>
          <a:p>
            <a:pPr marL="855663" indent="-855663">
              <a:buClrTx/>
              <a:buNone/>
            </a:pPr>
            <a:r>
              <a:rPr lang="en-US" sz="3200" b="1" dirty="0" err="1" smtClean="0">
                <a:solidFill>
                  <a:schemeClr val="tx2"/>
                </a:solidFill>
              </a:rPr>
              <a:t>Lanjutan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>
                <a:solidFill>
                  <a:schemeClr val="tx2"/>
                </a:solidFill>
              </a:rPr>
              <a:t>35. </a:t>
            </a:r>
            <a:r>
              <a:rPr lang="en-US" sz="3200" dirty="0" err="1">
                <a:solidFill>
                  <a:schemeClr val="tx2"/>
                </a:solidFill>
              </a:rPr>
              <a:t>Sudamala</a:t>
            </a:r>
            <a:r>
              <a:rPr lang="en-US" sz="3200" dirty="0">
                <a:solidFill>
                  <a:schemeClr val="tx2"/>
                </a:solidFill>
              </a:rPr>
              <a:t> (</a:t>
            </a:r>
            <a:r>
              <a:rPr lang="en-US" sz="3200" dirty="0" err="1">
                <a:solidFill>
                  <a:schemeClr val="tx2"/>
                </a:solidFill>
              </a:rPr>
              <a:t>Sadewa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membahayakan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Durga</a:t>
            </a:r>
            <a:r>
              <a:rPr lang="en-US" sz="3200" dirty="0">
                <a:solidFill>
                  <a:schemeClr val="tx2"/>
                </a:solidFill>
              </a:rPr>
              <a:t>) 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36. </a:t>
            </a:r>
            <a:r>
              <a:rPr lang="en-US" sz="3200" dirty="0" err="1" smtClean="0">
                <a:solidFill>
                  <a:schemeClr val="tx2"/>
                </a:solidFill>
              </a:rPr>
              <a:t>Kidung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Subrata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Kesempurnaan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hidup</a:t>
            </a:r>
            <a:r>
              <a:rPr lang="en-US" sz="3200" dirty="0" smtClean="0">
                <a:solidFill>
                  <a:schemeClr val="tx2"/>
                </a:solidFill>
              </a:rPr>
              <a:t>) 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37. </a:t>
            </a:r>
            <a:r>
              <a:rPr lang="en-US" sz="3200" dirty="0" err="1" smtClean="0">
                <a:solidFill>
                  <a:schemeClr val="tx2"/>
                </a:solidFill>
              </a:rPr>
              <a:t>Panji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Angreni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Panji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mempunyai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istri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Dewi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Anggreini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38. Sri </a:t>
            </a:r>
            <a:r>
              <a:rPr lang="en-US" sz="3200" dirty="0" err="1" smtClean="0">
                <a:solidFill>
                  <a:schemeClr val="tx2"/>
                </a:solidFill>
              </a:rPr>
              <a:t>Tandung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perjalanan</a:t>
            </a:r>
            <a:r>
              <a:rPr lang="en-US" sz="3200" dirty="0" smtClean="0">
                <a:solidFill>
                  <a:schemeClr val="tx2"/>
                </a:solidFill>
              </a:rPr>
              <a:t> Sri </a:t>
            </a:r>
            <a:r>
              <a:rPr lang="en-US" sz="3200" dirty="0" err="1" smtClean="0">
                <a:solidFill>
                  <a:schemeClr val="tx2"/>
                </a:solidFill>
              </a:rPr>
              <a:t>Tandjung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66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>
            <a:normAutofit/>
          </a:bodyPr>
          <a:lstStyle/>
          <a:p>
            <a:pPr marL="855663" indent="-855663">
              <a:buClrTx/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C. JAWA ANTARA </a:t>
            </a:r>
          </a:p>
          <a:p>
            <a:pPr marL="855663" indent="-855663">
              <a:buClrTx/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V. ZAMAN DEMAK (ISLAM)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39. Het BOEK v. </a:t>
            </a:r>
            <a:r>
              <a:rPr lang="en-US" sz="3200" dirty="0" err="1" smtClean="0">
                <a:solidFill>
                  <a:schemeClr val="tx2"/>
                </a:solidFill>
              </a:rPr>
              <a:t>Bonang</a:t>
            </a:r>
            <a:r>
              <a:rPr lang="en-US" sz="3200" dirty="0" smtClean="0">
                <a:solidFill>
                  <a:schemeClr val="tx2"/>
                </a:solidFill>
              </a:rPr>
              <a:t> (Agama Islam, </a:t>
            </a:r>
            <a:r>
              <a:rPr lang="en-US" sz="3200" dirty="0" err="1" smtClean="0">
                <a:solidFill>
                  <a:schemeClr val="tx2"/>
                </a:solidFill>
              </a:rPr>
              <a:t>Pangran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hanya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satu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  <a:endParaRPr lang="en-US" sz="3200" dirty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40. </a:t>
            </a:r>
            <a:r>
              <a:rPr lang="en-US" sz="3200" dirty="0" err="1" smtClean="0">
                <a:solidFill>
                  <a:schemeClr val="tx2"/>
                </a:solidFill>
              </a:rPr>
              <a:t>Een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Javaans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Geschrift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uit</a:t>
            </a:r>
            <a:r>
              <a:rPr lang="en-US" sz="3200" dirty="0" smtClean="0">
                <a:solidFill>
                  <a:schemeClr val="tx2"/>
                </a:solidFill>
              </a:rPr>
              <a:t> de 16e </a:t>
            </a:r>
            <a:r>
              <a:rPr lang="en-US" sz="3200" dirty="0" err="1" smtClean="0">
                <a:solidFill>
                  <a:schemeClr val="tx2"/>
                </a:solidFill>
              </a:rPr>
              <a:t>eeuw</a:t>
            </a:r>
            <a:r>
              <a:rPr lang="en-US" sz="3200" dirty="0" smtClean="0">
                <a:solidFill>
                  <a:schemeClr val="tx2"/>
                </a:solidFill>
              </a:rPr>
              <a:t>. (</a:t>
            </a:r>
            <a:r>
              <a:rPr lang="en-US" sz="3200" dirty="0" err="1" smtClean="0">
                <a:solidFill>
                  <a:schemeClr val="tx2"/>
                </a:solidFill>
              </a:rPr>
              <a:t>bab</a:t>
            </a:r>
            <a:r>
              <a:rPr lang="en-US" sz="3200" dirty="0" smtClean="0">
                <a:solidFill>
                  <a:schemeClr val="tx2"/>
                </a:solidFill>
              </a:rPr>
              <a:t> agama Islam, </a:t>
            </a:r>
            <a:r>
              <a:rPr lang="en-US" sz="3200" dirty="0" err="1" smtClean="0">
                <a:solidFill>
                  <a:schemeClr val="tx2"/>
                </a:solidFill>
              </a:rPr>
              <a:t>asih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dari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Pangeran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asih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dari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Nabi</a:t>
            </a:r>
            <a:r>
              <a:rPr lang="en-US" sz="3200" dirty="0" smtClean="0">
                <a:solidFill>
                  <a:schemeClr val="tx2"/>
                </a:solidFill>
              </a:rPr>
              <a:t>) 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41. </a:t>
            </a:r>
            <a:r>
              <a:rPr lang="en-US" sz="3200" dirty="0" err="1" smtClean="0">
                <a:solidFill>
                  <a:schemeClr val="tx2"/>
                </a:solidFill>
              </a:rPr>
              <a:t>Sulul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Sukarsa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Nystiek</a:t>
            </a:r>
            <a:r>
              <a:rPr lang="en-US" sz="3200" dirty="0" smtClean="0">
                <a:solidFill>
                  <a:schemeClr val="tx2"/>
                </a:solidFill>
              </a:rPr>
              <a:t> Islam)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42. </a:t>
            </a:r>
            <a:r>
              <a:rPr lang="en-US" sz="3200" dirty="0" err="1" smtClean="0">
                <a:solidFill>
                  <a:schemeClr val="tx2"/>
                </a:solidFill>
              </a:rPr>
              <a:t>Kodja-djadjahan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perjalanan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patih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Kodja</a:t>
            </a:r>
            <a:r>
              <a:rPr lang="en-US" sz="3200" dirty="0" smtClean="0">
                <a:solidFill>
                  <a:schemeClr val="tx2"/>
                </a:solidFill>
              </a:rPr>
              <a:t>- (</a:t>
            </a:r>
            <a:r>
              <a:rPr lang="en-US" sz="3200" dirty="0" err="1" smtClean="0">
                <a:solidFill>
                  <a:schemeClr val="tx2"/>
                </a:solidFill>
              </a:rPr>
              <a:t>dhandhanggula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djadjanahan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63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>
            <a:normAutofit/>
          </a:bodyPr>
          <a:lstStyle/>
          <a:p>
            <a:pPr marL="855663" indent="-855663">
              <a:buClrTx/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VI. ZAMAN MATARAM II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43. </a:t>
            </a:r>
            <a:r>
              <a:rPr lang="en-US" sz="3200" dirty="0" err="1" smtClean="0">
                <a:solidFill>
                  <a:schemeClr val="tx2"/>
                </a:solidFill>
              </a:rPr>
              <a:t>Suluk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Wudjil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Wejangan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Sn</a:t>
            </a:r>
            <a:r>
              <a:rPr lang="en-US" sz="3200" dirty="0" smtClean="0">
                <a:solidFill>
                  <a:schemeClr val="tx2"/>
                </a:solidFill>
              </a:rPr>
              <a:t>. </a:t>
            </a:r>
            <a:r>
              <a:rPr lang="en-US" sz="3200" dirty="0" err="1" smtClean="0">
                <a:solidFill>
                  <a:schemeClr val="tx2"/>
                </a:solidFill>
              </a:rPr>
              <a:t>Bonang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kepada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Wudjil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bab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ilmu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tua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  <a:endParaRPr lang="en-US" sz="3200" dirty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44. </a:t>
            </a:r>
            <a:r>
              <a:rPr lang="en-US" sz="3200" dirty="0" err="1" smtClean="0">
                <a:solidFill>
                  <a:schemeClr val="tx2"/>
                </a:solidFill>
              </a:rPr>
              <a:t>Suluk</a:t>
            </a:r>
            <a:r>
              <a:rPr lang="en-US" sz="3200" dirty="0" smtClean="0">
                <a:solidFill>
                  <a:schemeClr val="tx2"/>
                </a:solidFill>
              </a:rPr>
              <a:t> Malang-</a:t>
            </a:r>
            <a:r>
              <a:rPr lang="en-US" sz="3200" dirty="0" err="1" smtClean="0">
                <a:solidFill>
                  <a:schemeClr val="tx2"/>
                </a:solidFill>
              </a:rPr>
              <a:t>Sumirang</a:t>
            </a:r>
            <a:r>
              <a:rPr lang="en-US" sz="3200" dirty="0" smtClean="0">
                <a:solidFill>
                  <a:schemeClr val="tx2"/>
                </a:solidFill>
              </a:rPr>
              <a:t>. </a:t>
            </a:r>
            <a:r>
              <a:rPr lang="en-US" sz="3200" dirty="0" err="1" smtClean="0">
                <a:solidFill>
                  <a:schemeClr val="tx2"/>
                </a:solidFill>
              </a:rPr>
              <a:t>Sn</a:t>
            </a:r>
            <a:r>
              <a:rPr lang="en-US" sz="3200" dirty="0" smtClean="0">
                <a:solidFill>
                  <a:schemeClr val="tx2"/>
                </a:solidFill>
              </a:rPr>
              <a:t>. </a:t>
            </a:r>
            <a:r>
              <a:rPr lang="en-US" sz="3200" dirty="0" err="1" smtClean="0">
                <a:solidFill>
                  <a:schemeClr val="tx2"/>
                </a:solidFill>
              </a:rPr>
              <a:t>Panggung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Demak</a:t>
            </a:r>
            <a:r>
              <a:rPr lang="en-US" sz="3200" dirty="0" smtClean="0">
                <a:solidFill>
                  <a:schemeClr val="tx2"/>
                </a:solidFill>
              </a:rPr>
              <a:t>) (</a:t>
            </a:r>
            <a:r>
              <a:rPr lang="en-US" sz="3200" dirty="0" err="1" smtClean="0">
                <a:solidFill>
                  <a:schemeClr val="tx2"/>
                </a:solidFill>
              </a:rPr>
              <a:t>pengetahuan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kesempurnaan</a:t>
            </a:r>
            <a:r>
              <a:rPr lang="en-US" sz="3200" dirty="0" smtClean="0">
                <a:solidFill>
                  <a:schemeClr val="tx2"/>
                </a:solidFill>
              </a:rPr>
              <a:t>) 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45. </a:t>
            </a:r>
            <a:r>
              <a:rPr lang="en-US" sz="3200" dirty="0" err="1" smtClean="0">
                <a:solidFill>
                  <a:schemeClr val="tx2"/>
                </a:solidFill>
              </a:rPr>
              <a:t>Nitisruti-Karanggayjam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Piwulang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baik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mistik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46. </a:t>
            </a:r>
            <a:r>
              <a:rPr lang="en-US" sz="3200" dirty="0" err="1" smtClean="0">
                <a:solidFill>
                  <a:schemeClr val="tx2"/>
                </a:solidFill>
              </a:rPr>
              <a:t>Nitipradja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Slt.Agung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ulah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praja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47. </a:t>
            </a:r>
            <a:r>
              <a:rPr lang="en-US" sz="3200" dirty="0" err="1" smtClean="0">
                <a:solidFill>
                  <a:schemeClr val="tx2"/>
                </a:solidFill>
              </a:rPr>
              <a:t>Sastragending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Slt.Agung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mistik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48. </a:t>
            </a:r>
            <a:r>
              <a:rPr lang="en-US" sz="3200" dirty="0" err="1" smtClean="0">
                <a:solidFill>
                  <a:schemeClr val="tx2"/>
                </a:solidFill>
              </a:rPr>
              <a:t>Sewaka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Caranya</a:t>
            </a:r>
            <a:r>
              <a:rPr lang="en-US" sz="3200" dirty="0" smtClean="0">
                <a:solidFill>
                  <a:schemeClr val="tx2"/>
                </a:solidFill>
              </a:rPr>
              <a:t> orang </a:t>
            </a:r>
            <a:r>
              <a:rPr lang="en-US" sz="3200" dirty="0" err="1" smtClean="0">
                <a:solidFill>
                  <a:schemeClr val="tx2"/>
                </a:solidFill>
              </a:rPr>
              <a:t>bertapa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87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>
            <a:normAutofit/>
          </a:bodyPr>
          <a:lstStyle/>
          <a:p>
            <a:pPr marL="855663" indent="-855663">
              <a:buClrTx/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VII. KARTASURA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49. </a:t>
            </a:r>
            <a:r>
              <a:rPr lang="en-US" sz="3200" dirty="0" err="1" smtClean="0">
                <a:solidFill>
                  <a:schemeClr val="tx2"/>
                </a:solidFill>
              </a:rPr>
              <a:t>Menak</a:t>
            </a:r>
            <a:r>
              <a:rPr lang="en-US" sz="3200" dirty="0" smtClean="0">
                <a:solidFill>
                  <a:schemeClr val="tx2"/>
                </a:solidFill>
              </a:rPr>
              <a:t>- Ki </a:t>
            </a:r>
            <a:r>
              <a:rPr lang="en-US" sz="3200" dirty="0" err="1" smtClean="0">
                <a:solidFill>
                  <a:schemeClr val="tx2"/>
                </a:solidFill>
              </a:rPr>
              <a:t>Carik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Narawita</a:t>
            </a:r>
            <a:r>
              <a:rPr lang="en-US" sz="3200" dirty="0" smtClean="0">
                <a:solidFill>
                  <a:schemeClr val="tx2"/>
                </a:solidFill>
              </a:rPr>
              <a:t> (orang </a:t>
            </a:r>
            <a:r>
              <a:rPr lang="en-US" sz="3200" dirty="0" err="1" smtClean="0">
                <a:solidFill>
                  <a:schemeClr val="tx2"/>
                </a:solidFill>
              </a:rPr>
              <a:t>Agung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Menak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dengan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Prabu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Nursewan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50. </a:t>
            </a:r>
            <a:r>
              <a:rPr lang="en-US" sz="3200" dirty="0" err="1" smtClean="0">
                <a:solidFill>
                  <a:schemeClr val="tx2"/>
                </a:solidFill>
              </a:rPr>
              <a:t>Rengganis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perjalanan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Dewi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Rengganis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dengan</a:t>
            </a:r>
            <a:r>
              <a:rPr lang="en-US" sz="3200" dirty="0" smtClean="0">
                <a:solidFill>
                  <a:schemeClr val="tx2"/>
                </a:solidFill>
              </a:rPr>
              <a:t> P. </a:t>
            </a:r>
            <a:r>
              <a:rPr lang="en-US" sz="3200" dirty="0" err="1" smtClean="0">
                <a:solidFill>
                  <a:schemeClr val="tx2"/>
                </a:solidFill>
              </a:rPr>
              <a:t>Kelan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51. </a:t>
            </a:r>
            <a:r>
              <a:rPr lang="en-US" sz="3200" dirty="0" err="1" smtClean="0">
                <a:solidFill>
                  <a:schemeClr val="tx2"/>
                </a:solidFill>
              </a:rPr>
              <a:t>Manik-maya-Kartamursadah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Dumadining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donya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sakawit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dongeng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warna-warna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Hyang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Wisesa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bt.Guru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Semar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tekan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Adjisaka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52. </a:t>
            </a:r>
            <a:r>
              <a:rPr lang="en-US" sz="3200" dirty="0" err="1" smtClean="0">
                <a:solidFill>
                  <a:schemeClr val="tx2"/>
                </a:solidFill>
              </a:rPr>
              <a:t>Ambiya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Gusti</a:t>
            </a:r>
            <a:r>
              <a:rPr lang="en-US" sz="3200" dirty="0" smtClean="0">
                <a:solidFill>
                  <a:schemeClr val="tx2"/>
                </a:solidFill>
              </a:rPr>
              <a:t> Allah </a:t>
            </a:r>
            <a:r>
              <a:rPr lang="en-US" sz="3200" dirty="0" err="1" smtClean="0">
                <a:solidFill>
                  <a:schemeClr val="tx2"/>
                </a:solidFill>
              </a:rPr>
              <a:t>mengutus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dunia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adam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hawa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cerita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nabi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53. Kanda (</a:t>
            </a:r>
            <a:r>
              <a:rPr lang="en-US" sz="3200" dirty="0" err="1" smtClean="0">
                <a:solidFill>
                  <a:schemeClr val="tx2"/>
                </a:solidFill>
              </a:rPr>
              <a:t>carita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wiwit</a:t>
            </a:r>
            <a:r>
              <a:rPr lang="en-US" sz="3200" dirty="0" smtClean="0">
                <a:solidFill>
                  <a:schemeClr val="tx2"/>
                </a:solidFill>
              </a:rPr>
              <a:t> N. Adam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wayang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Sepuh-sepuhan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39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>
            <a:normAutofit/>
          </a:bodyPr>
          <a:lstStyle/>
          <a:p>
            <a:pPr marL="855663" indent="-855663">
              <a:buClrTx/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D. JAWA BARU</a:t>
            </a:r>
          </a:p>
          <a:p>
            <a:pPr marL="855663" indent="-855663">
              <a:buClrTx/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VIII. SURAKARTA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54. </a:t>
            </a:r>
            <a:r>
              <a:rPr lang="en-US" sz="3200" dirty="0" err="1" smtClean="0">
                <a:solidFill>
                  <a:schemeClr val="tx2"/>
                </a:solidFill>
              </a:rPr>
              <a:t>Mintaraga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Arjuna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bertapa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55. </a:t>
            </a:r>
            <a:r>
              <a:rPr lang="en-US" sz="3200" dirty="0" err="1" smtClean="0">
                <a:solidFill>
                  <a:schemeClr val="tx2"/>
                </a:solidFill>
              </a:rPr>
              <a:t>Dewarutji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Bima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mencari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bersih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sucinya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hidup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56. </a:t>
            </a:r>
            <a:r>
              <a:rPr lang="en-US" sz="3200" dirty="0" err="1" smtClean="0">
                <a:solidFill>
                  <a:schemeClr val="tx2"/>
                </a:solidFill>
              </a:rPr>
              <a:t>Nitisastra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piwulang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57. </a:t>
            </a:r>
            <a:r>
              <a:rPr lang="en-US" sz="3200" dirty="0" err="1" smtClean="0">
                <a:solidFill>
                  <a:schemeClr val="tx2"/>
                </a:solidFill>
              </a:rPr>
              <a:t>Tajusalatin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piwulang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ratu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58. </a:t>
            </a:r>
            <a:r>
              <a:rPr lang="en-US" sz="3200" dirty="0" err="1" smtClean="0">
                <a:solidFill>
                  <a:schemeClr val="tx2"/>
                </a:solidFill>
              </a:rPr>
              <a:t>Tjebolek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piwulang</a:t>
            </a:r>
            <a:r>
              <a:rPr lang="en-US" sz="3200" dirty="0" smtClean="0">
                <a:solidFill>
                  <a:schemeClr val="tx2"/>
                </a:solidFill>
              </a:rPr>
              <a:t> agama)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59. </a:t>
            </a:r>
            <a:r>
              <a:rPr lang="en-US" sz="3200" dirty="0" err="1" smtClean="0">
                <a:solidFill>
                  <a:schemeClr val="tx2"/>
                </a:solidFill>
              </a:rPr>
              <a:t>Ambiya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terjadinya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dunia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60. </a:t>
            </a:r>
            <a:r>
              <a:rPr lang="en-US" sz="3200" dirty="0" err="1" smtClean="0">
                <a:solidFill>
                  <a:schemeClr val="tx2"/>
                </a:solidFill>
              </a:rPr>
              <a:t>Babad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Giyanti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Matram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menjadi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surakarta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Yogyakarta) 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69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>
            <a:normAutofit lnSpcReduction="10000"/>
          </a:bodyPr>
          <a:lstStyle/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61. </a:t>
            </a:r>
            <a:r>
              <a:rPr lang="en-US" sz="3200" dirty="0" err="1" smtClean="0">
                <a:solidFill>
                  <a:schemeClr val="tx2"/>
                </a:solidFill>
              </a:rPr>
              <a:t>Babad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Prajurit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Tjorok-tjinorok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lemah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bawah</a:t>
            </a:r>
            <a:r>
              <a:rPr lang="en-US" sz="3200" dirty="0" smtClean="0">
                <a:solidFill>
                  <a:schemeClr val="tx2"/>
                </a:solidFill>
              </a:rPr>
              <a:t> Yogyakarta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Surakarta)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62. </a:t>
            </a:r>
            <a:r>
              <a:rPr lang="en-US" sz="3200" dirty="0" err="1" smtClean="0">
                <a:solidFill>
                  <a:schemeClr val="tx2"/>
                </a:solidFill>
              </a:rPr>
              <a:t>Babad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Pakepung</a:t>
            </a:r>
            <a:r>
              <a:rPr lang="en-US" sz="3200" dirty="0" smtClean="0">
                <a:solidFill>
                  <a:schemeClr val="tx2"/>
                </a:solidFill>
              </a:rPr>
              <a:t> (Surakarta </a:t>
            </a:r>
            <a:r>
              <a:rPr lang="en-US" sz="3200" dirty="0" err="1" smtClean="0">
                <a:solidFill>
                  <a:schemeClr val="tx2"/>
                </a:solidFill>
              </a:rPr>
              <a:t>kekpung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barisan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saka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Ngayogya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Gupermen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lan</a:t>
            </a:r>
            <a:r>
              <a:rPr lang="en-US" sz="3200" dirty="0" smtClean="0">
                <a:solidFill>
                  <a:schemeClr val="tx2"/>
                </a:solidFill>
              </a:rPr>
              <a:t> M.N)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63. </a:t>
            </a:r>
            <a:r>
              <a:rPr lang="en-US" sz="3200" dirty="0" err="1" smtClean="0">
                <a:solidFill>
                  <a:schemeClr val="tx2"/>
                </a:solidFill>
              </a:rPr>
              <a:t>Wiwaha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Djarwa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Mintaraga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64. </a:t>
            </a:r>
            <a:r>
              <a:rPr lang="en-US" sz="3200" dirty="0" err="1" smtClean="0">
                <a:solidFill>
                  <a:schemeClr val="tx2"/>
                </a:solidFill>
              </a:rPr>
              <a:t>Lajang</a:t>
            </a:r>
            <a:r>
              <a:rPr lang="en-US" sz="3200" dirty="0" smtClean="0">
                <a:solidFill>
                  <a:schemeClr val="tx2"/>
                </a:solidFill>
              </a:rPr>
              <a:t> Rama (</a:t>
            </a:r>
            <a:r>
              <a:rPr lang="en-US" sz="3200" dirty="0" err="1" smtClean="0">
                <a:solidFill>
                  <a:schemeClr val="tx2"/>
                </a:solidFill>
              </a:rPr>
              <a:t>Carita</a:t>
            </a:r>
            <a:r>
              <a:rPr lang="en-US" sz="3200" dirty="0" smtClean="0">
                <a:solidFill>
                  <a:schemeClr val="tx2"/>
                </a:solidFill>
              </a:rPr>
              <a:t> Rama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Sinta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65. </a:t>
            </a:r>
            <a:r>
              <a:rPr lang="en-US" sz="3200" dirty="0" err="1" smtClean="0">
                <a:solidFill>
                  <a:schemeClr val="tx2"/>
                </a:solidFill>
              </a:rPr>
              <a:t>Bratajuda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Perang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antara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Pandawa-Kurawa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66. </a:t>
            </a:r>
            <a:r>
              <a:rPr lang="en-US" sz="3200" dirty="0" err="1" smtClean="0">
                <a:solidFill>
                  <a:schemeClr val="tx2"/>
                </a:solidFill>
              </a:rPr>
              <a:t>Menak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Carita</a:t>
            </a:r>
            <a:r>
              <a:rPr lang="en-US" sz="3200" dirty="0" smtClean="0">
                <a:solidFill>
                  <a:schemeClr val="tx2"/>
                </a:solidFill>
              </a:rPr>
              <a:t> orang </a:t>
            </a:r>
            <a:r>
              <a:rPr lang="en-US" sz="3200" dirty="0" err="1" smtClean="0">
                <a:solidFill>
                  <a:schemeClr val="tx2"/>
                </a:solidFill>
              </a:rPr>
              <a:t>agung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Menak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AutoNum type="arabicPeriod" startAt="67"/>
            </a:pPr>
            <a:r>
              <a:rPr lang="en-US" sz="3200" dirty="0" err="1" smtClean="0">
                <a:solidFill>
                  <a:schemeClr val="tx2"/>
                </a:solidFill>
              </a:rPr>
              <a:t>Panitisastra</a:t>
            </a:r>
            <a:r>
              <a:rPr lang="en-US" sz="3200" dirty="0" smtClean="0">
                <a:solidFill>
                  <a:schemeClr val="tx2"/>
                </a:solidFill>
              </a:rPr>
              <a:t>(</a:t>
            </a:r>
            <a:r>
              <a:rPr lang="en-US" sz="3200" dirty="0" err="1" smtClean="0">
                <a:solidFill>
                  <a:schemeClr val="tx2"/>
                </a:solidFill>
              </a:rPr>
              <a:t>Piwulang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AutoNum type="arabicPeriod" startAt="67"/>
            </a:pPr>
            <a:r>
              <a:rPr lang="en-US" sz="3200" dirty="0" err="1" smtClean="0">
                <a:solidFill>
                  <a:schemeClr val="tx2"/>
                </a:solidFill>
              </a:rPr>
              <a:t>Sasana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sunu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piwulang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AutoNum type="arabicPeriod" startAt="67"/>
            </a:pPr>
            <a:r>
              <a:rPr lang="en-US" sz="3200" dirty="0" err="1" smtClean="0">
                <a:solidFill>
                  <a:schemeClr val="tx2"/>
                </a:solidFill>
              </a:rPr>
              <a:t>Wicara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keras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piwulang</a:t>
            </a:r>
            <a:r>
              <a:rPr lang="en-US" sz="3200" dirty="0" smtClean="0">
                <a:solidFill>
                  <a:schemeClr val="tx2"/>
                </a:solidFill>
              </a:rPr>
              <a:t>) 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89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>
            <a:normAutofit/>
          </a:bodyPr>
          <a:lstStyle/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70. </a:t>
            </a:r>
            <a:r>
              <a:rPr lang="en-US" sz="3200" dirty="0" err="1" smtClean="0">
                <a:solidFill>
                  <a:schemeClr val="tx2"/>
                </a:solidFill>
              </a:rPr>
              <a:t>Arjunasastra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71. </a:t>
            </a:r>
            <a:r>
              <a:rPr lang="en-US" sz="3200" dirty="0" err="1" smtClean="0">
                <a:solidFill>
                  <a:schemeClr val="tx2"/>
                </a:solidFill>
              </a:rPr>
              <a:t>Kawi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Dasanama</a:t>
            </a:r>
            <a:r>
              <a:rPr lang="en-US" sz="3200" dirty="0" smtClean="0">
                <a:solidFill>
                  <a:schemeClr val="tx2"/>
                </a:solidFill>
              </a:rPr>
              <a:t> (kata-kata </a:t>
            </a:r>
            <a:r>
              <a:rPr lang="en-US" sz="3200" dirty="0" err="1" smtClean="0">
                <a:solidFill>
                  <a:schemeClr val="tx2"/>
                </a:solidFill>
              </a:rPr>
              <a:t>Kawi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72. </a:t>
            </a:r>
            <a:r>
              <a:rPr lang="en-US" sz="3200" dirty="0" err="1" smtClean="0">
                <a:solidFill>
                  <a:schemeClr val="tx2"/>
                </a:solidFill>
              </a:rPr>
              <a:t>Wulangreh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piwulang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73. </a:t>
            </a:r>
            <a:r>
              <a:rPr lang="en-US" sz="3200" dirty="0" err="1" smtClean="0">
                <a:solidFill>
                  <a:schemeClr val="tx2"/>
                </a:solidFill>
              </a:rPr>
              <a:t>Wulang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sunu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piwulang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74. </a:t>
            </a:r>
            <a:r>
              <a:rPr lang="en-US" sz="3200" dirty="0" err="1" smtClean="0">
                <a:solidFill>
                  <a:schemeClr val="tx2"/>
                </a:solidFill>
              </a:rPr>
              <a:t>Centini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75. </a:t>
            </a:r>
            <a:r>
              <a:rPr lang="en-US" sz="3200" dirty="0" err="1" smtClean="0">
                <a:solidFill>
                  <a:schemeClr val="tx2"/>
                </a:solidFill>
              </a:rPr>
              <a:t>Arjunasasrabahu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76. </a:t>
            </a:r>
            <a:r>
              <a:rPr lang="en-US" sz="3200" dirty="0" err="1" smtClean="0">
                <a:solidFill>
                  <a:schemeClr val="tx2"/>
                </a:solidFill>
              </a:rPr>
              <a:t>Artakrama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77. </a:t>
            </a:r>
            <a:r>
              <a:rPr lang="en-US" sz="3200" dirty="0" err="1" smtClean="0">
                <a:solidFill>
                  <a:schemeClr val="tx2"/>
                </a:solidFill>
              </a:rPr>
              <a:t>Srikandi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Maguru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Manah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78. </a:t>
            </a:r>
            <a:r>
              <a:rPr lang="en-US" sz="3200" dirty="0" err="1" smtClean="0">
                <a:solidFill>
                  <a:schemeClr val="tx2"/>
                </a:solidFill>
              </a:rPr>
              <a:t>Sembadra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Larung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79. </a:t>
            </a:r>
            <a:r>
              <a:rPr lang="en-US" sz="3200" dirty="0" err="1" smtClean="0">
                <a:solidFill>
                  <a:schemeClr val="tx2"/>
                </a:solidFill>
              </a:rPr>
              <a:t>Tjekel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Wanengpati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15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>
            <a:normAutofit fontScale="92500" lnSpcReduction="10000"/>
          </a:bodyPr>
          <a:lstStyle/>
          <a:p>
            <a:pPr marL="855663" indent="-855663">
              <a:buClrTx/>
              <a:buNone/>
            </a:pPr>
            <a:r>
              <a:rPr lang="en-US" sz="3200" dirty="0">
                <a:solidFill>
                  <a:schemeClr val="tx2"/>
                </a:solidFill>
              </a:rPr>
              <a:t>8</a:t>
            </a:r>
            <a:r>
              <a:rPr lang="en-US" sz="3200" dirty="0" smtClean="0">
                <a:solidFill>
                  <a:schemeClr val="tx2"/>
                </a:solidFill>
              </a:rPr>
              <a:t>0. </a:t>
            </a:r>
            <a:r>
              <a:rPr lang="en-US" sz="3200" dirty="0" err="1" smtClean="0">
                <a:solidFill>
                  <a:schemeClr val="tx2"/>
                </a:solidFill>
              </a:rPr>
              <a:t>Djagal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Bilawa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lakon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wayang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>
                <a:solidFill>
                  <a:schemeClr val="tx2"/>
                </a:solidFill>
              </a:rPr>
              <a:t>8</a:t>
            </a:r>
            <a:r>
              <a:rPr lang="en-US" sz="3200" dirty="0" smtClean="0">
                <a:solidFill>
                  <a:schemeClr val="tx2"/>
                </a:solidFill>
              </a:rPr>
              <a:t>1. </a:t>
            </a:r>
            <a:r>
              <a:rPr lang="en-US" sz="3200" dirty="0" err="1" smtClean="0">
                <a:solidFill>
                  <a:schemeClr val="tx2"/>
                </a:solidFill>
              </a:rPr>
              <a:t>Linggapura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lakon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wayang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>
                <a:solidFill>
                  <a:schemeClr val="tx2"/>
                </a:solidFill>
              </a:rPr>
              <a:t>8</a:t>
            </a:r>
            <a:r>
              <a:rPr lang="en-US" sz="3200" dirty="0" smtClean="0">
                <a:solidFill>
                  <a:schemeClr val="tx2"/>
                </a:solidFill>
              </a:rPr>
              <a:t>2. </a:t>
            </a:r>
            <a:r>
              <a:rPr lang="en-US" sz="3200" dirty="0" err="1" smtClean="0">
                <a:solidFill>
                  <a:schemeClr val="tx2"/>
                </a:solidFill>
              </a:rPr>
              <a:t>Semar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djantur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(</a:t>
            </a:r>
            <a:r>
              <a:rPr lang="en-US" sz="3200" dirty="0" err="1">
                <a:solidFill>
                  <a:schemeClr val="tx2"/>
                </a:solidFill>
              </a:rPr>
              <a:t>lakon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wayang</a:t>
            </a:r>
            <a:r>
              <a:rPr lang="en-US" sz="3200" dirty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83. </a:t>
            </a:r>
            <a:r>
              <a:rPr lang="en-US" sz="3200" dirty="0" err="1" smtClean="0">
                <a:solidFill>
                  <a:schemeClr val="tx2"/>
                </a:solidFill>
              </a:rPr>
              <a:t>Kartawiyoga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maling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>
                <a:solidFill>
                  <a:schemeClr val="tx2"/>
                </a:solidFill>
              </a:rPr>
              <a:t>lakon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wayang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>
                <a:solidFill>
                  <a:schemeClr val="tx2"/>
                </a:solidFill>
              </a:rPr>
              <a:t>8</a:t>
            </a:r>
            <a:r>
              <a:rPr lang="en-US" sz="3200" dirty="0" smtClean="0">
                <a:solidFill>
                  <a:schemeClr val="tx2"/>
                </a:solidFill>
              </a:rPr>
              <a:t>4. </a:t>
            </a:r>
            <a:r>
              <a:rPr lang="en-US" sz="3200" dirty="0" err="1" smtClean="0">
                <a:solidFill>
                  <a:schemeClr val="tx2"/>
                </a:solidFill>
              </a:rPr>
              <a:t>Piwulang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Dalang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Sastramiruda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>
                <a:solidFill>
                  <a:schemeClr val="tx2"/>
                </a:solidFill>
              </a:rPr>
              <a:t>8</a:t>
            </a:r>
            <a:r>
              <a:rPr lang="en-US" sz="3200" dirty="0" smtClean="0">
                <a:solidFill>
                  <a:schemeClr val="tx2"/>
                </a:solidFill>
              </a:rPr>
              <a:t>5. </a:t>
            </a:r>
            <a:r>
              <a:rPr lang="en-US" sz="3200" dirty="0" err="1" smtClean="0">
                <a:solidFill>
                  <a:schemeClr val="tx2"/>
                </a:solidFill>
              </a:rPr>
              <a:t>Paramajoga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Carita</a:t>
            </a:r>
            <a:r>
              <a:rPr lang="en-US" sz="3200" dirty="0" smtClean="0">
                <a:solidFill>
                  <a:schemeClr val="tx2"/>
                </a:solidFill>
              </a:rPr>
              <a:t> Adam </a:t>
            </a:r>
            <a:r>
              <a:rPr lang="en-US" sz="3200" dirty="0" err="1" smtClean="0">
                <a:solidFill>
                  <a:schemeClr val="tx2"/>
                </a:solidFill>
              </a:rPr>
              <a:t>lan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dewa-dewa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>
                <a:solidFill>
                  <a:schemeClr val="tx2"/>
                </a:solidFill>
              </a:rPr>
              <a:t>8</a:t>
            </a:r>
            <a:r>
              <a:rPr lang="en-US" sz="3200" dirty="0" smtClean="0">
                <a:solidFill>
                  <a:schemeClr val="tx2"/>
                </a:solidFill>
              </a:rPr>
              <a:t>6. </a:t>
            </a:r>
            <a:r>
              <a:rPr lang="en-US" sz="3200" dirty="0" err="1" smtClean="0">
                <a:solidFill>
                  <a:schemeClr val="tx2"/>
                </a:solidFill>
              </a:rPr>
              <a:t>Djitapsara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Carita</a:t>
            </a:r>
            <a:r>
              <a:rPr lang="en-US" sz="3200" dirty="0" smtClean="0">
                <a:solidFill>
                  <a:schemeClr val="tx2"/>
                </a:solidFill>
              </a:rPr>
              <a:t> kaya </a:t>
            </a:r>
            <a:r>
              <a:rPr lang="en-US" sz="3200" dirty="0" err="1" smtClean="0">
                <a:solidFill>
                  <a:schemeClr val="tx2"/>
                </a:solidFill>
              </a:rPr>
              <a:t>Paramayoga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>
                <a:solidFill>
                  <a:schemeClr val="tx2"/>
                </a:solidFill>
              </a:rPr>
              <a:t>8</a:t>
            </a:r>
            <a:r>
              <a:rPr lang="en-US" sz="3200" dirty="0" smtClean="0">
                <a:solidFill>
                  <a:schemeClr val="tx2"/>
                </a:solidFill>
              </a:rPr>
              <a:t>7. </a:t>
            </a:r>
            <a:r>
              <a:rPr lang="en-US" sz="3200" dirty="0" err="1" smtClean="0">
                <a:solidFill>
                  <a:schemeClr val="tx2"/>
                </a:solidFill>
              </a:rPr>
              <a:t>Pustakaradja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Cerita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lakon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wayang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623888" indent="-623888">
              <a:buClrTx/>
              <a:buNone/>
            </a:pPr>
            <a:r>
              <a:rPr lang="en-US" sz="3200" dirty="0">
                <a:solidFill>
                  <a:schemeClr val="tx2"/>
                </a:solidFill>
              </a:rPr>
              <a:t>8</a:t>
            </a:r>
            <a:r>
              <a:rPr lang="en-US" sz="3200" dirty="0" smtClean="0">
                <a:solidFill>
                  <a:schemeClr val="tx2"/>
                </a:solidFill>
              </a:rPr>
              <a:t>8. </a:t>
            </a:r>
            <a:r>
              <a:rPr lang="en-US" sz="3200" dirty="0" err="1" smtClean="0">
                <a:solidFill>
                  <a:schemeClr val="tx2"/>
                </a:solidFill>
              </a:rPr>
              <a:t>Kalatida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wawasan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jaman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rubeda</a:t>
            </a:r>
            <a:r>
              <a:rPr lang="en-US" sz="3200" dirty="0" smtClean="0">
                <a:solidFill>
                  <a:schemeClr val="tx2"/>
                </a:solidFill>
              </a:rPr>
              <a:t>. </a:t>
            </a:r>
            <a:r>
              <a:rPr lang="en-US" sz="3200" dirty="0" err="1" smtClean="0">
                <a:solidFill>
                  <a:schemeClr val="tx2"/>
                </a:solidFill>
              </a:rPr>
              <a:t>Pameca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bab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jaman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tata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tentram</a:t>
            </a:r>
            <a:r>
              <a:rPr lang="en-US" sz="3200" dirty="0" smtClean="0">
                <a:solidFill>
                  <a:schemeClr val="tx2"/>
                </a:solidFill>
              </a:rPr>
              <a:t>. </a:t>
            </a:r>
            <a:r>
              <a:rPr lang="en-US" sz="3200" dirty="0" err="1" smtClean="0">
                <a:solidFill>
                  <a:schemeClr val="tx2"/>
                </a:solidFill>
              </a:rPr>
              <a:t>Pameca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mengetahui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kematiannya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pPr marL="855663" indent="-855663">
              <a:buClrTx/>
              <a:buNone/>
            </a:pPr>
            <a:r>
              <a:rPr lang="en-US" sz="3200" dirty="0">
                <a:solidFill>
                  <a:schemeClr val="tx2"/>
                </a:solidFill>
              </a:rPr>
              <a:t>8</a:t>
            </a:r>
            <a:r>
              <a:rPr lang="en-US" sz="3200" dirty="0" smtClean="0">
                <a:solidFill>
                  <a:schemeClr val="tx2"/>
                </a:solidFill>
              </a:rPr>
              <a:t>9. </a:t>
            </a:r>
            <a:r>
              <a:rPr lang="en-US" sz="3200" dirty="0" err="1" smtClean="0">
                <a:solidFill>
                  <a:schemeClr val="tx2"/>
                </a:solidFill>
              </a:rPr>
              <a:t>Sabdatama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sda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79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>
            <a:normAutofit fontScale="92500" lnSpcReduction="10000"/>
          </a:bodyPr>
          <a:lstStyle/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90. </a:t>
            </a:r>
            <a:r>
              <a:rPr lang="en-US" sz="3200" dirty="0" err="1" smtClean="0">
                <a:solidFill>
                  <a:schemeClr val="tx2"/>
                </a:solidFill>
              </a:rPr>
              <a:t>Sabdajati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sda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91. </a:t>
            </a:r>
            <a:r>
              <a:rPr lang="en-US" sz="3200" dirty="0" err="1" smtClean="0">
                <a:solidFill>
                  <a:schemeClr val="tx2"/>
                </a:solidFill>
              </a:rPr>
              <a:t>Djaka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Lodang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pameca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Djk</a:t>
            </a:r>
            <a:r>
              <a:rPr lang="en-US" sz="3200" dirty="0" smtClean="0">
                <a:solidFill>
                  <a:schemeClr val="tx2"/>
                </a:solidFill>
              </a:rPr>
              <a:t>. </a:t>
            </a:r>
            <a:r>
              <a:rPr lang="en-US" sz="3200" dirty="0" err="1" smtClean="0">
                <a:solidFill>
                  <a:schemeClr val="tx2"/>
                </a:solidFill>
              </a:rPr>
              <a:t>Lod</a:t>
            </a:r>
            <a:r>
              <a:rPr lang="en-US" sz="3200" dirty="0" smtClean="0">
                <a:solidFill>
                  <a:schemeClr val="tx2"/>
                </a:solidFill>
              </a:rPr>
              <a:t>. </a:t>
            </a:r>
            <a:r>
              <a:rPr lang="en-US" sz="3200" dirty="0" err="1" smtClean="0">
                <a:solidFill>
                  <a:schemeClr val="tx2"/>
                </a:solidFill>
              </a:rPr>
              <a:t>Kepada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tana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Jawa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92. </a:t>
            </a:r>
            <a:r>
              <a:rPr lang="en-US" sz="3200" dirty="0" err="1" smtClean="0">
                <a:solidFill>
                  <a:schemeClr val="tx2"/>
                </a:solidFill>
              </a:rPr>
              <a:t>Hidayat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d</a:t>
            </a:r>
            <a:r>
              <a:rPr lang="en-US" sz="3200" dirty="0" err="1" smtClean="0">
                <a:solidFill>
                  <a:schemeClr val="tx2"/>
                </a:solidFill>
              </a:rPr>
              <a:t>jati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ilmu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kesempurnaan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  <a:endParaRPr lang="en-US" sz="3200" dirty="0">
              <a:solidFill>
                <a:schemeClr val="tx2"/>
              </a:solidFill>
            </a:endParaRPr>
          </a:p>
          <a:p>
            <a:pPr marL="566738" indent="-566738">
              <a:buClrTx/>
              <a:buNone/>
            </a:pPr>
            <a:r>
              <a:rPr lang="en-US" sz="3200" dirty="0">
                <a:solidFill>
                  <a:schemeClr val="tx2"/>
                </a:solidFill>
              </a:rPr>
              <a:t>9</a:t>
            </a:r>
            <a:r>
              <a:rPr lang="en-US" sz="3200" dirty="0" smtClean="0">
                <a:solidFill>
                  <a:schemeClr val="tx2"/>
                </a:solidFill>
              </a:rPr>
              <a:t>3. </a:t>
            </a:r>
            <a:r>
              <a:rPr lang="en-US" sz="3200" dirty="0" err="1" smtClean="0">
                <a:solidFill>
                  <a:schemeClr val="tx2"/>
                </a:solidFill>
              </a:rPr>
              <a:t>Tjemporet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Dongeng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Jakapramana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menikah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dengan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Dewi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Suretna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94. </a:t>
            </a:r>
            <a:r>
              <a:rPr lang="en-US" sz="3200" dirty="0" err="1" smtClean="0">
                <a:solidFill>
                  <a:schemeClr val="tx2"/>
                </a:solidFill>
              </a:rPr>
              <a:t>Adji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Pamasa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Cerita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Prabu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Adji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Pamasa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ing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Mamenang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95. </a:t>
            </a:r>
            <a:r>
              <a:rPr lang="en-US" sz="3200" dirty="0" err="1" smtClean="0">
                <a:solidFill>
                  <a:schemeClr val="tx2"/>
                </a:solidFill>
              </a:rPr>
              <a:t>Witaradya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Prabu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Adji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Pamasa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pindah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Pengging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96. </a:t>
            </a:r>
            <a:r>
              <a:rPr lang="en-US" sz="3200" dirty="0" err="1" smtClean="0">
                <a:solidFill>
                  <a:schemeClr val="tx2"/>
                </a:solidFill>
              </a:rPr>
              <a:t>Wedatama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Piwulang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lahir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batin</a:t>
            </a:r>
            <a:r>
              <a:rPr lang="en-US" sz="3200" dirty="0" smtClean="0">
                <a:solidFill>
                  <a:schemeClr val="tx2"/>
                </a:solidFill>
              </a:rPr>
              <a:t>) {1858-1881}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97. </a:t>
            </a:r>
            <a:r>
              <a:rPr lang="en-US" sz="3200" dirty="0" err="1" smtClean="0">
                <a:solidFill>
                  <a:schemeClr val="tx2"/>
                </a:solidFill>
              </a:rPr>
              <a:t>Wirawijaya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Piwulang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kepada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prajurit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623888" indent="-623888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98. </a:t>
            </a:r>
            <a:r>
              <a:rPr lang="en-US" sz="3200" dirty="0" err="1" smtClean="0">
                <a:solidFill>
                  <a:schemeClr val="tx2"/>
                </a:solidFill>
              </a:rPr>
              <a:t>Tripama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99. </a:t>
            </a:r>
            <a:r>
              <a:rPr lang="en-US" sz="3200" dirty="0" err="1" smtClean="0">
                <a:solidFill>
                  <a:schemeClr val="tx2"/>
                </a:solidFill>
              </a:rPr>
              <a:t>Najakawara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piwulang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kepada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punggawa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praja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74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91500" cy="609282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Sejarah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sastra</a:t>
            </a:r>
            <a:r>
              <a:rPr lang="en-US" dirty="0" smtClean="0">
                <a:solidFill>
                  <a:schemeClr val="tx2"/>
                </a:solidFill>
              </a:rPr>
              <a:t>     </a:t>
            </a:r>
            <a:r>
              <a:rPr lang="en-US" dirty="0" err="1" smtClean="0">
                <a:solidFill>
                  <a:schemeClr val="tx2"/>
                </a:solidFill>
              </a:rPr>
              <a:t>tanggapan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pembaca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8674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</a:rPr>
              <a:t>Tanggapan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pembaca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  <a:r>
              <a:rPr lang="en-US" sz="3200" dirty="0" err="1" smtClean="0">
                <a:solidFill>
                  <a:schemeClr val="tx2"/>
                </a:solidFill>
              </a:rPr>
              <a:t>resepsi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intertekstual</a:t>
            </a:r>
            <a:endParaRPr lang="en-US" sz="3200" dirty="0" smtClean="0">
              <a:solidFill>
                <a:schemeClr val="tx2"/>
              </a:solidFill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en-US" sz="3200" dirty="0" err="1" smtClean="0">
                <a:solidFill>
                  <a:schemeClr val="tx2"/>
                </a:solidFill>
              </a:rPr>
              <a:t>Intertekstual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  <a:r>
              <a:rPr lang="en-US" sz="3200" dirty="0" err="1" smtClean="0">
                <a:solidFill>
                  <a:schemeClr val="tx2"/>
                </a:solidFill>
              </a:rPr>
              <a:t>bukan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hanya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pengaruh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atau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saduran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atau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peminjaman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penjiplakan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 err="1" smtClean="0">
                <a:solidFill>
                  <a:schemeClr val="tx2"/>
                </a:solidFill>
              </a:rPr>
              <a:t>Intertekstual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menjadi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salah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satu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bahan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penyusunan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sejarah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sastra</a:t>
            </a:r>
            <a:endParaRPr lang="en-US" sz="3200" dirty="0" smtClean="0">
              <a:solidFill>
                <a:schemeClr val="tx2"/>
              </a:solidFill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en-US" sz="3200" dirty="0" err="1" smtClean="0">
                <a:solidFill>
                  <a:schemeClr val="tx2"/>
                </a:solidFill>
              </a:rPr>
              <a:t>Resepsi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  <a:r>
              <a:rPr lang="en-US" sz="3200" dirty="0" err="1" smtClean="0">
                <a:solidFill>
                  <a:schemeClr val="tx2"/>
                </a:solidFill>
              </a:rPr>
              <a:t>pemahaman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pembaca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terhadap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karya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secara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aktif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chemeClr val="tx2"/>
                </a:solidFill>
              </a:rPr>
              <a:t>Resepsi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menjadi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cara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untuk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menguntai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sejarah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sastra</a:t>
            </a:r>
            <a:r>
              <a:rPr lang="en-US" sz="3200" dirty="0" smtClean="0">
                <a:solidFill>
                  <a:schemeClr val="tx2"/>
                </a:solidFill>
              </a:rPr>
              <a:t> pula.</a:t>
            </a:r>
          </a:p>
          <a:p>
            <a:endParaRPr lang="en-US" sz="3200" dirty="0" smtClean="0">
              <a:solidFill>
                <a:schemeClr val="tx2"/>
              </a:solidFill>
            </a:endParaRPr>
          </a:p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48000" y="381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79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52400"/>
            <a:ext cx="9220200" cy="6553200"/>
          </a:xfrm>
        </p:spPr>
        <p:txBody>
          <a:bodyPr>
            <a:normAutofit/>
          </a:bodyPr>
          <a:lstStyle/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100. </a:t>
            </a:r>
            <a:r>
              <a:rPr lang="en-US" sz="3200" dirty="0" err="1" smtClean="0">
                <a:solidFill>
                  <a:schemeClr val="tx2"/>
                </a:solidFill>
              </a:rPr>
              <a:t>Warajagnja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caranya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menikah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101. </a:t>
            </a:r>
            <a:r>
              <a:rPr lang="en-US" sz="3200" dirty="0" err="1" smtClean="0">
                <a:solidFill>
                  <a:schemeClr val="tx2"/>
                </a:solidFill>
              </a:rPr>
              <a:t>Tjandrarini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contoh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wanita</a:t>
            </a:r>
            <a:r>
              <a:rPr lang="en-US" sz="3200" dirty="0" smtClean="0">
                <a:solidFill>
                  <a:schemeClr val="tx2"/>
                </a:solidFill>
              </a:rPr>
              <a:t> yang </a:t>
            </a:r>
            <a:r>
              <a:rPr lang="en-US" sz="3200" dirty="0" err="1" smtClean="0">
                <a:solidFill>
                  <a:schemeClr val="tx2"/>
                </a:solidFill>
              </a:rPr>
              <a:t>utama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102. </a:t>
            </a:r>
            <a:r>
              <a:rPr lang="en-US" sz="3200" dirty="0" err="1" smtClean="0">
                <a:solidFill>
                  <a:schemeClr val="tx2"/>
                </a:solidFill>
              </a:rPr>
              <a:t>Salokatama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menghilangkan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dosa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103. </a:t>
            </a:r>
            <a:r>
              <a:rPr lang="en-US" sz="3200" dirty="0" err="1" smtClean="0">
                <a:solidFill>
                  <a:schemeClr val="tx2"/>
                </a:solidFill>
              </a:rPr>
              <a:t>Panji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Wulung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perjalanan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Panji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Wulung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104. </a:t>
            </a:r>
            <a:r>
              <a:rPr lang="en-US" sz="3200" dirty="0" err="1" smtClean="0">
                <a:solidFill>
                  <a:schemeClr val="tx2"/>
                </a:solidFill>
              </a:rPr>
              <a:t>Rerepen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Pamalad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asih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dengan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wangsalan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105. </a:t>
            </a:r>
            <a:r>
              <a:rPr lang="en-US" sz="3200" dirty="0" err="1" smtClean="0">
                <a:solidFill>
                  <a:schemeClr val="tx2"/>
                </a:solidFill>
              </a:rPr>
              <a:t>Lajang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iber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Lajang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kiriman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nganggo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tembang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106. </a:t>
            </a:r>
            <a:r>
              <a:rPr lang="en-US" sz="3000" dirty="0" err="1" smtClean="0">
                <a:solidFill>
                  <a:schemeClr val="tx2"/>
                </a:solidFill>
              </a:rPr>
              <a:t>Pati</a:t>
            </a:r>
            <a:r>
              <a:rPr lang="en-US" sz="3000" dirty="0" smtClean="0">
                <a:solidFill>
                  <a:schemeClr val="tx2"/>
                </a:solidFill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</a:rPr>
              <a:t>Tjentini</a:t>
            </a:r>
            <a:r>
              <a:rPr lang="en-US" sz="3000" dirty="0" smtClean="0">
                <a:solidFill>
                  <a:schemeClr val="tx2"/>
                </a:solidFill>
              </a:rPr>
              <a:t> (</a:t>
            </a:r>
            <a:r>
              <a:rPr lang="en-US" sz="3000" dirty="0" err="1" smtClean="0">
                <a:solidFill>
                  <a:schemeClr val="tx2"/>
                </a:solidFill>
              </a:rPr>
              <a:t>ilmu</a:t>
            </a:r>
            <a:r>
              <a:rPr lang="en-US" sz="3000" dirty="0" smtClean="0">
                <a:solidFill>
                  <a:schemeClr val="tx2"/>
                </a:solidFill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</a:rPr>
              <a:t>kesempurnaan</a:t>
            </a:r>
            <a:r>
              <a:rPr lang="en-US" sz="3000" dirty="0">
                <a:solidFill>
                  <a:schemeClr val="tx2"/>
                </a:solidFill>
              </a:rPr>
              <a:t>)</a:t>
            </a:r>
            <a:r>
              <a:rPr lang="en-US" sz="3000" dirty="0" smtClean="0">
                <a:solidFill>
                  <a:schemeClr val="tx2"/>
                </a:solidFill>
              </a:rPr>
              <a:t>{1845-1915}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107. </a:t>
            </a:r>
            <a:r>
              <a:rPr lang="en-US" sz="3200" dirty="0" err="1" smtClean="0">
                <a:solidFill>
                  <a:schemeClr val="tx2"/>
                </a:solidFill>
              </a:rPr>
              <a:t>Kridasastra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sda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108. </a:t>
            </a:r>
            <a:r>
              <a:rPr lang="en-US" sz="3200" dirty="0" err="1" smtClean="0">
                <a:solidFill>
                  <a:schemeClr val="tx2"/>
                </a:solidFill>
              </a:rPr>
              <a:t>Djiwandana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sda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109. </a:t>
            </a:r>
            <a:r>
              <a:rPr lang="en-US" sz="3200" dirty="0" err="1" smtClean="0">
                <a:solidFill>
                  <a:schemeClr val="tx2"/>
                </a:solidFill>
              </a:rPr>
              <a:t>Warasewaja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piwulang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kepada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anak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26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52400"/>
            <a:ext cx="9220200" cy="6553200"/>
          </a:xfrm>
        </p:spPr>
        <p:txBody>
          <a:bodyPr>
            <a:normAutofit fontScale="92500"/>
          </a:bodyPr>
          <a:lstStyle/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110. Gita-Gita (</a:t>
            </a:r>
            <a:r>
              <a:rPr lang="en-US" sz="3200" dirty="0" err="1" smtClean="0">
                <a:solidFill>
                  <a:schemeClr val="tx2"/>
                </a:solidFill>
              </a:rPr>
              <a:t>cerita</a:t>
            </a:r>
            <a:r>
              <a:rPr lang="en-US" sz="3200" dirty="0" smtClean="0">
                <a:solidFill>
                  <a:schemeClr val="tx2"/>
                </a:solidFill>
              </a:rPr>
              <a:t> Sugita </a:t>
            </a:r>
            <a:r>
              <a:rPr lang="en-US" sz="3200" dirty="0" err="1" smtClean="0">
                <a:solidFill>
                  <a:schemeClr val="tx2"/>
                </a:solidFill>
              </a:rPr>
              <a:t>lan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Sugati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111. </a:t>
            </a:r>
            <a:r>
              <a:rPr lang="en-US" sz="3200" dirty="0" err="1" smtClean="0">
                <a:solidFill>
                  <a:schemeClr val="tx2"/>
                </a:solidFill>
              </a:rPr>
              <a:t>Tjrilaksita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contoh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nista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madya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utama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112. </a:t>
            </a:r>
            <a:r>
              <a:rPr lang="en-US" sz="3200" dirty="0" err="1" smtClean="0">
                <a:solidFill>
                  <a:schemeClr val="tx2"/>
                </a:solidFill>
              </a:rPr>
              <a:t>Purwakanti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kegunaan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purwakanti</a:t>
            </a:r>
            <a:r>
              <a:rPr lang="en-US" sz="3200" dirty="0" smtClean="0">
                <a:solidFill>
                  <a:schemeClr val="tx2"/>
                </a:solidFill>
              </a:rPr>
              <a:t> 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113. </a:t>
            </a:r>
            <a:r>
              <a:rPr lang="en-US" sz="3200" dirty="0" err="1" smtClean="0">
                <a:solidFill>
                  <a:schemeClr val="tx2"/>
                </a:solidFill>
              </a:rPr>
              <a:t>Tatatjara</a:t>
            </a:r>
            <a:r>
              <a:rPr lang="en-US" sz="3200" dirty="0" smtClean="0">
                <a:solidFill>
                  <a:schemeClr val="tx2"/>
                </a:solidFill>
              </a:rPr>
              <a:t> {842-1926}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114. </a:t>
            </a:r>
            <a:r>
              <a:rPr lang="en-US" sz="3200" dirty="0" err="1" smtClean="0">
                <a:solidFill>
                  <a:schemeClr val="tx2"/>
                </a:solidFill>
              </a:rPr>
              <a:t>Paramabasa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piwulang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paramasastra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115. </a:t>
            </a:r>
            <a:r>
              <a:rPr lang="en-US" sz="3200" dirty="0" err="1" smtClean="0">
                <a:solidFill>
                  <a:schemeClr val="tx2"/>
                </a:solidFill>
              </a:rPr>
              <a:t>Warnabasa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unggah-ungguh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116. </a:t>
            </a:r>
            <a:r>
              <a:rPr lang="en-US" sz="3200" dirty="0" err="1" smtClean="0">
                <a:solidFill>
                  <a:schemeClr val="tx2"/>
                </a:solidFill>
              </a:rPr>
              <a:t>Pati</a:t>
            </a:r>
            <a:r>
              <a:rPr lang="en-US" sz="3200" dirty="0" smtClean="0">
                <a:solidFill>
                  <a:schemeClr val="tx2"/>
                </a:solidFill>
              </a:rPr>
              <a:t> –</a:t>
            </a:r>
            <a:r>
              <a:rPr lang="en-US" sz="3200" dirty="0" err="1" smtClean="0">
                <a:solidFill>
                  <a:schemeClr val="tx2"/>
                </a:solidFill>
              </a:rPr>
              <a:t>basa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pilah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artinya</a:t>
            </a:r>
            <a:r>
              <a:rPr lang="en-US" sz="3200" dirty="0" smtClean="0">
                <a:solidFill>
                  <a:schemeClr val="tx2"/>
                </a:solidFill>
              </a:rPr>
              <a:t> kata-kata)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117. </a:t>
            </a:r>
            <a:r>
              <a:rPr lang="en-US" sz="3200" dirty="0" err="1" smtClean="0">
                <a:solidFill>
                  <a:schemeClr val="tx2"/>
                </a:solidFill>
              </a:rPr>
              <a:t>Subasita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tatakrama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118. </a:t>
            </a:r>
            <a:r>
              <a:rPr lang="en-US" sz="3200" dirty="0" err="1" smtClean="0">
                <a:solidFill>
                  <a:schemeClr val="tx2"/>
                </a:solidFill>
              </a:rPr>
              <a:t>Rangsang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Tuban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Dongeng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dengan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nama</a:t>
            </a:r>
            <a:r>
              <a:rPr lang="en-US" sz="3200" dirty="0" smtClean="0">
                <a:solidFill>
                  <a:schemeClr val="tx2"/>
                </a:solidFill>
              </a:rPr>
              <a:t> lain air)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 119. </a:t>
            </a:r>
            <a:r>
              <a:rPr lang="en-US" sz="3200" dirty="0" err="1" smtClean="0">
                <a:solidFill>
                  <a:schemeClr val="tx2"/>
                </a:solidFill>
              </a:rPr>
              <a:t>Kandhabumi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>
                <a:solidFill>
                  <a:schemeClr val="tx2"/>
                </a:solidFill>
              </a:rPr>
              <a:t>Dongeng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dengan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nama</a:t>
            </a:r>
            <a:r>
              <a:rPr lang="en-US" sz="3200" dirty="0">
                <a:solidFill>
                  <a:schemeClr val="tx2"/>
                </a:solidFill>
              </a:rPr>
              <a:t> lain </a:t>
            </a:r>
            <a:r>
              <a:rPr lang="en-US" sz="3200" dirty="0" err="1" smtClean="0">
                <a:solidFill>
                  <a:schemeClr val="tx2"/>
                </a:solidFill>
              </a:rPr>
              <a:t>tanah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46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52400"/>
            <a:ext cx="9220200" cy="6553200"/>
          </a:xfrm>
        </p:spPr>
        <p:txBody>
          <a:bodyPr>
            <a:normAutofit fontScale="92500" lnSpcReduction="10000"/>
          </a:bodyPr>
          <a:lstStyle/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120. </a:t>
            </a:r>
            <a:r>
              <a:rPr lang="en-US" sz="3200" dirty="0" err="1" smtClean="0">
                <a:solidFill>
                  <a:schemeClr val="tx2"/>
                </a:solidFill>
              </a:rPr>
              <a:t>Prabangkara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dongeng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dengan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nama</a:t>
            </a:r>
            <a:r>
              <a:rPr lang="en-US" sz="3200" dirty="0" smtClean="0">
                <a:solidFill>
                  <a:schemeClr val="tx2"/>
                </a:solidFill>
              </a:rPr>
              <a:t> lain </a:t>
            </a:r>
            <a:r>
              <a:rPr lang="en-US" sz="3200" dirty="0" err="1" smtClean="0">
                <a:solidFill>
                  <a:schemeClr val="tx2"/>
                </a:solidFill>
              </a:rPr>
              <a:t>api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121. </a:t>
            </a:r>
            <a:r>
              <a:rPr lang="en-US" sz="3200" dirty="0" err="1" smtClean="0">
                <a:solidFill>
                  <a:schemeClr val="tx2"/>
                </a:solidFill>
              </a:rPr>
              <a:t>Kantjil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tanpa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sekar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dongeng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kancil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122. </a:t>
            </a:r>
            <a:r>
              <a:rPr lang="en-US" sz="3200" dirty="0" err="1" smtClean="0">
                <a:solidFill>
                  <a:schemeClr val="tx2"/>
                </a:solidFill>
              </a:rPr>
              <a:t>Urap</a:t>
            </a:r>
            <a:r>
              <a:rPr lang="en-US" sz="3200" dirty="0" smtClean="0">
                <a:solidFill>
                  <a:schemeClr val="tx2"/>
                </a:solidFill>
              </a:rPr>
              <a:t>-sari (</a:t>
            </a:r>
            <a:r>
              <a:rPr lang="en-US" sz="3200" dirty="0" err="1" smtClean="0">
                <a:solidFill>
                  <a:schemeClr val="tx2"/>
                </a:solidFill>
              </a:rPr>
              <a:t>bab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basa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tatakrama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123. </a:t>
            </a:r>
            <a:r>
              <a:rPr lang="en-US" sz="3200" dirty="0" err="1" smtClean="0">
                <a:solidFill>
                  <a:schemeClr val="tx2"/>
                </a:solidFill>
              </a:rPr>
              <a:t>Sakuntala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perjalanan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prabu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Dusanta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124. </a:t>
            </a:r>
            <a:r>
              <a:rPr lang="en-US" sz="3200" dirty="0" err="1" smtClean="0">
                <a:solidFill>
                  <a:schemeClr val="tx2"/>
                </a:solidFill>
              </a:rPr>
              <a:t>Kakesahan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dateng</a:t>
            </a:r>
            <a:r>
              <a:rPr lang="en-US" sz="3200" dirty="0" smtClean="0">
                <a:solidFill>
                  <a:schemeClr val="tx2"/>
                </a:solidFill>
              </a:rPr>
              <a:t> Rio (</a:t>
            </a:r>
            <a:r>
              <a:rPr lang="en-US" sz="3200" dirty="0" err="1" smtClean="0">
                <a:solidFill>
                  <a:schemeClr val="tx2"/>
                </a:solidFill>
              </a:rPr>
              <a:t>pengalaman</a:t>
            </a:r>
            <a:r>
              <a:rPr lang="en-US" sz="3200" dirty="0" smtClean="0">
                <a:solidFill>
                  <a:schemeClr val="tx2"/>
                </a:solidFill>
              </a:rPr>
              <a:t> R. </a:t>
            </a:r>
            <a:r>
              <a:rPr lang="en-US" sz="3200" dirty="0" err="1" smtClean="0">
                <a:solidFill>
                  <a:schemeClr val="tx2"/>
                </a:solidFill>
              </a:rPr>
              <a:t>Sasrasuganda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125. </a:t>
            </a:r>
            <a:r>
              <a:rPr lang="en-US" sz="3200" dirty="0" err="1" smtClean="0">
                <a:solidFill>
                  <a:schemeClr val="tx2"/>
                </a:solidFill>
              </a:rPr>
              <a:t>Judagama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Perang</a:t>
            </a:r>
            <a:r>
              <a:rPr lang="en-US" sz="3200" dirty="0" smtClean="0">
                <a:solidFill>
                  <a:schemeClr val="tx2"/>
                </a:solidFill>
              </a:rPr>
              <a:t> agama di </a:t>
            </a:r>
            <a:r>
              <a:rPr lang="en-US" sz="3200" dirty="0" err="1" smtClean="0">
                <a:solidFill>
                  <a:schemeClr val="tx2"/>
                </a:solidFill>
              </a:rPr>
              <a:t>Israil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126. </a:t>
            </a:r>
            <a:r>
              <a:rPr lang="en-US" sz="3200" dirty="0" err="1" smtClean="0">
                <a:solidFill>
                  <a:schemeClr val="tx2"/>
                </a:solidFill>
              </a:rPr>
              <a:t>Bausastra</a:t>
            </a:r>
            <a:r>
              <a:rPr lang="en-US" sz="3200" dirty="0" smtClean="0">
                <a:solidFill>
                  <a:schemeClr val="tx2"/>
                </a:solidFill>
              </a:rPr>
              <a:t>:  </a:t>
            </a:r>
            <a:r>
              <a:rPr lang="en-US" sz="3200" dirty="0" err="1" smtClean="0">
                <a:solidFill>
                  <a:schemeClr val="tx2"/>
                </a:solidFill>
              </a:rPr>
              <a:t>Mlaju-Djawi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127. </a:t>
            </a:r>
            <a:r>
              <a:rPr lang="en-US" sz="3200" dirty="0" err="1" smtClean="0">
                <a:solidFill>
                  <a:schemeClr val="tx2"/>
                </a:solidFill>
              </a:rPr>
              <a:t>Salisir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mareng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Tenggareng</a:t>
            </a:r>
            <a:r>
              <a:rPr lang="en-US" sz="3200" dirty="0" smtClean="0">
                <a:solidFill>
                  <a:schemeClr val="tx2"/>
                </a:solidFill>
              </a:rPr>
              <a:t> ( </a:t>
            </a:r>
            <a:r>
              <a:rPr lang="en-US" sz="3200" dirty="0" err="1" smtClean="0">
                <a:solidFill>
                  <a:schemeClr val="tx2"/>
                </a:solidFill>
              </a:rPr>
              <a:t>menciptakan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keadaan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aksara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128. </a:t>
            </a:r>
            <a:r>
              <a:rPr lang="en-US" sz="3200" dirty="0" err="1" smtClean="0">
                <a:solidFill>
                  <a:schemeClr val="tx2"/>
                </a:solidFill>
              </a:rPr>
              <a:t>Djakalodang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Ketek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ogleng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 129. </a:t>
            </a:r>
            <a:r>
              <a:rPr lang="en-US" sz="3200" dirty="0" err="1" smtClean="0">
                <a:solidFill>
                  <a:schemeClr val="tx2"/>
                </a:solidFill>
              </a:rPr>
              <a:t>Baruklinting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dongeng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15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52400"/>
            <a:ext cx="9220200" cy="6553200"/>
          </a:xfrm>
        </p:spPr>
        <p:txBody>
          <a:bodyPr>
            <a:normAutofit/>
          </a:bodyPr>
          <a:lstStyle/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130. </a:t>
            </a:r>
            <a:r>
              <a:rPr lang="en-US" sz="3200" dirty="0" err="1" smtClean="0">
                <a:solidFill>
                  <a:schemeClr val="tx2"/>
                </a:solidFill>
              </a:rPr>
              <a:t>Djarot</a:t>
            </a:r>
            <a:r>
              <a:rPr lang="en-US" sz="3200" dirty="0" smtClean="0">
                <a:solidFill>
                  <a:schemeClr val="tx2"/>
                </a:solidFill>
              </a:rPr>
              <a:t> {(</a:t>
            </a:r>
            <a:r>
              <a:rPr lang="en-US" sz="3200" dirty="0" err="1" smtClean="0">
                <a:solidFill>
                  <a:schemeClr val="tx2"/>
                </a:solidFill>
              </a:rPr>
              <a:t>perjalanan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Djarot</a:t>
            </a:r>
            <a:r>
              <a:rPr lang="en-US" sz="3200" dirty="0" smtClean="0">
                <a:solidFill>
                  <a:schemeClr val="tx2"/>
                </a:solidFill>
              </a:rPr>
              <a:t> (1958)}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131. </a:t>
            </a:r>
            <a:r>
              <a:rPr lang="en-US" sz="3200" dirty="0" err="1" smtClean="0">
                <a:solidFill>
                  <a:schemeClr val="tx2"/>
                </a:solidFill>
              </a:rPr>
              <a:t>Kirti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ndjundjung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drajat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perjalanan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dapat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menjadi</a:t>
            </a:r>
            <a:r>
              <a:rPr lang="en-US" sz="3200" dirty="0" smtClean="0">
                <a:solidFill>
                  <a:schemeClr val="tx2"/>
                </a:solidFill>
              </a:rPr>
              <a:t> orang yang </a:t>
            </a:r>
            <a:r>
              <a:rPr lang="en-US" sz="3200" dirty="0" err="1" smtClean="0">
                <a:solidFill>
                  <a:schemeClr val="tx2"/>
                </a:solidFill>
              </a:rPr>
              <a:t>mencukupi</a:t>
            </a:r>
            <a:r>
              <a:rPr lang="en-US" sz="3200" dirty="0" smtClean="0">
                <a:solidFill>
                  <a:schemeClr val="tx2"/>
                </a:solidFill>
              </a:rPr>
              <a:t> orang </a:t>
            </a:r>
            <a:r>
              <a:rPr lang="en-US" sz="3200" dirty="0" err="1" smtClean="0">
                <a:solidFill>
                  <a:schemeClr val="tx2"/>
                </a:solidFill>
              </a:rPr>
              <a:t>hidup</a:t>
            </a:r>
            <a:r>
              <a:rPr lang="en-US" sz="3200" dirty="0" smtClean="0">
                <a:solidFill>
                  <a:schemeClr val="tx2"/>
                </a:solidFill>
              </a:rPr>
              <a:t>. 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132. </a:t>
            </a:r>
            <a:r>
              <a:rPr lang="en-US" sz="3200" dirty="0" err="1" smtClean="0">
                <a:solidFill>
                  <a:schemeClr val="tx2"/>
                </a:solidFill>
              </a:rPr>
              <a:t>Peti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wasijat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Kartala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membela</a:t>
            </a:r>
            <a:r>
              <a:rPr lang="en-US" sz="3200" dirty="0" smtClean="0">
                <a:solidFill>
                  <a:schemeClr val="tx2"/>
                </a:solidFill>
              </a:rPr>
              <a:t> orang </a:t>
            </a:r>
            <a:r>
              <a:rPr lang="en-US" sz="3200" dirty="0" err="1" smtClean="0">
                <a:solidFill>
                  <a:schemeClr val="tx2"/>
                </a:solidFill>
              </a:rPr>
              <a:t>tuanya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133. </a:t>
            </a:r>
            <a:r>
              <a:rPr lang="en-US" sz="3200" dirty="0" err="1" smtClean="0">
                <a:solidFill>
                  <a:schemeClr val="tx2"/>
                </a:solidFill>
              </a:rPr>
              <a:t>Mitradarma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perjalanan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Sagkan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dengan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Paran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134. </a:t>
            </a:r>
            <a:r>
              <a:rPr lang="en-US" sz="3200" dirty="0" err="1" smtClean="0">
                <a:solidFill>
                  <a:schemeClr val="tx2"/>
                </a:solidFill>
              </a:rPr>
              <a:t>Sasna-Sastra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Tjampur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bawur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135Serat </a:t>
            </a:r>
            <a:r>
              <a:rPr lang="en-US" sz="3200" dirty="0" err="1" smtClean="0">
                <a:solidFill>
                  <a:schemeClr val="tx2"/>
                </a:solidFill>
              </a:rPr>
              <a:t>Rijanta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perjalanan</a:t>
            </a:r>
            <a:r>
              <a:rPr lang="en-US" sz="3200" dirty="0" smtClean="0">
                <a:solidFill>
                  <a:schemeClr val="tx2"/>
                </a:solidFill>
              </a:rPr>
              <a:t> Rm. </a:t>
            </a:r>
            <a:r>
              <a:rPr lang="en-US" sz="3200" dirty="0" err="1" smtClean="0">
                <a:solidFill>
                  <a:schemeClr val="tx2"/>
                </a:solidFill>
              </a:rPr>
              <a:t>Rijanta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dengan</a:t>
            </a:r>
            <a:r>
              <a:rPr lang="en-US" sz="3200" dirty="0" smtClean="0">
                <a:solidFill>
                  <a:schemeClr val="tx2"/>
                </a:solidFill>
              </a:rPr>
              <a:t> Ra. </a:t>
            </a:r>
            <a:r>
              <a:rPr lang="en-US" sz="3200" dirty="0" err="1" smtClean="0">
                <a:solidFill>
                  <a:schemeClr val="tx2"/>
                </a:solidFill>
              </a:rPr>
              <a:t>Srini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3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0"/>
            <a:ext cx="9220200" cy="6553200"/>
          </a:xfrm>
        </p:spPr>
        <p:txBody>
          <a:bodyPr>
            <a:normAutofit lnSpcReduction="10000"/>
          </a:bodyPr>
          <a:lstStyle/>
          <a:p>
            <a:pPr marL="855663" indent="-855663" algn="ctr">
              <a:buClrTx/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MIRUNGGAN</a:t>
            </a:r>
          </a:p>
          <a:p>
            <a:pPr marL="0" indent="0">
              <a:buClrTx/>
              <a:buNone/>
            </a:pPr>
            <a:r>
              <a:rPr lang="en-US" sz="3200" dirty="0" err="1" smtClean="0">
                <a:solidFill>
                  <a:schemeClr val="tx2"/>
                </a:solidFill>
              </a:rPr>
              <a:t>Bausastra</a:t>
            </a:r>
            <a:r>
              <a:rPr lang="en-US" sz="3200" dirty="0" smtClean="0">
                <a:solidFill>
                  <a:schemeClr val="tx2"/>
                </a:solidFill>
              </a:rPr>
              <a:t> :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200" dirty="0" err="1" smtClean="0">
                <a:solidFill>
                  <a:schemeClr val="tx2"/>
                </a:solidFill>
              </a:rPr>
              <a:t>Oud-Javaansch-Nederlandsche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woordenlijet</a:t>
            </a:r>
            <a:r>
              <a:rPr lang="en-US" sz="3200" dirty="0" smtClean="0">
                <a:solidFill>
                  <a:schemeClr val="tx2"/>
                </a:solidFill>
              </a:rPr>
              <a:t>. (</a:t>
            </a:r>
            <a:r>
              <a:rPr lang="en-US" sz="3200" dirty="0" err="1" smtClean="0">
                <a:solidFill>
                  <a:schemeClr val="tx2"/>
                </a:solidFill>
              </a:rPr>
              <a:t>Bausastra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Djawa-kuna-Walanda</a:t>
            </a:r>
            <a:r>
              <a:rPr lang="en-US" sz="3200" dirty="0" smtClean="0">
                <a:solidFill>
                  <a:schemeClr val="tx2"/>
                </a:solidFill>
              </a:rPr>
              <a:t>) Dr. H.H.Juynboll.1923.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200" dirty="0" err="1" smtClean="0">
                <a:solidFill>
                  <a:schemeClr val="tx2"/>
                </a:solidFill>
              </a:rPr>
              <a:t>Javaansch-Nederlandsch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Handwoordenboek</a:t>
            </a:r>
            <a:r>
              <a:rPr lang="en-US" sz="3200" dirty="0" smtClean="0">
                <a:solidFill>
                  <a:schemeClr val="tx2"/>
                </a:solidFill>
              </a:rPr>
              <a:t>. (</a:t>
            </a:r>
            <a:r>
              <a:rPr lang="en-US" sz="3200" dirty="0" err="1">
                <a:solidFill>
                  <a:schemeClr val="tx2"/>
                </a:solidFill>
              </a:rPr>
              <a:t>Bausastra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Djawa-Walanda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Aksara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Jawa</a:t>
            </a:r>
            <a:r>
              <a:rPr lang="en-US" sz="3200" dirty="0" smtClean="0">
                <a:solidFill>
                  <a:schemeClr val="tx2"/>
                </a:solidFill>
              </a:rPr>
              <a:t>). J&gt;F.C. </a:t>
            </a:r>
            <a:r>
              <a:rPr lang="en-US" sz="3200" dirty="0" err="1" smtClean="0">
                <a:solidFill>
                  <a:schemeClr val="tx2"/>
                </a:solidFill>
              </a:rPr>
              <a:t>Gricke</a:t>
            </a:r>
            <a:r>
              <a:rPr lang="en-US" sz="3200" dirty="0" smtClean="0">
                <a:solidFill>
                  <a:schemeClr val="tx2"/>
                </a:solidFill>
              </a:rPr>
              <a:t>/T. </a:t>
            </a:r>
            <a:r>
              <a:rPr lang="en-US" sz="3200" dirty="0" err="1" smtClean="0">
                <a:solidFill>
                  <a:schemeClr val="tx2"/>
                </a:solidFill>
              </a:rPr>
              <a:t>ROOrda</a:t>
            </a:r>
            <a:r>
              <a:rPr lang="en-US" sz="3200" dirty="0" smtClean="0">
                <a:solidFill>
                  <a:schemeClr val="tx2"/>
                </a:solidFill>
              </a:rPr>
              <a:t>. 1901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200" dirty="0" err="1" smtClean="0">
                <a:solidFill>
                  <a:schemeClr val="tx2"/>
                </a:solidFill>
              </a:rPr>
              <a:t>Kawi-Javaavsch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Woordenbook</a:t>
            </a:r>
            <a:r>
              <a:rPr lang="en-US" sz="3200" dirty="0" smtClean="0">
                <a:solidFill>
                  <a:schemeClr val="tx2"/>
                </a:solidFill>
              </a:rPr>
              <a:t>. (</a:t>
            </a:r>
            <a:r>
              <a:rPr lang="en-US" sz="3200" dirty="0" err="1" smtClean="0">
                <a:solidFill>
                  <a:schemeClr val="tx2"/>
                </a:solidFill>
              </a:rPr>
              <a:t>Bausastra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Kawi-Djawa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aksasra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Djawa</a:t>
            </a:r>
            <a:r>
              <a:rPr lang="en-US" sz="3200" dirty="0" smtClean="0">
                <a:solidFill>
                  <a:schemeClr val="tx2"/>
                </a:solidFill>
              </a:rPr>
              <a:t>)C.F. Winter Sr. 1880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200" dirty="0" err="1" smtClean="0">
                <a:solidFill>
                  <a:schemeClr val="tx2"/>
                </a:solidFill>
              </a:rPr>
              <a:t>Bausastra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Djawa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      W.J.S. </a:t>
            </a:r>
            <a:r>
              <a:rPr lang="en-US" sz="3200" dirty="0" err="1" smtClean="0">
                <a:solidFill>
                  <a:schemeClr val="tx2"/>
                </a:solidFill>
              </a:rPr>
              <a:t>Poerwadarminta</a:t>
            </a:r>
            <a:r>
              <a:rPr lang="en-US" sz="3200" dirty="0" smtClean="0">
                <a:solidFill>
                  <a:schemeClr val="tx2"/>
                </a:solidFill>
              </a:rPr>
              <a:t>. 1939.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arabi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85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0"/>
            <a:ext cx="9220200" cy="6553200"/>
          </a:xfrm>
        </p:spPr>
        <p:txBody>
          <a:bodyPr>
            <a:normAutofit/>
          </a:bodyPr>
          <a:lstStyle/>
          <a:p>
            <a:pPr marL="855663" indent="-855663" algn="ctr">
              <a:buClrTx/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BUKU-BUKU PASINAON LAN WACAN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200" dirty="0" err="1" smtClean="0">
                <a:solidFill>
                  <a:schemeClr val="tx2"/>
                </a:solidFill>
              </a:rPr>
              <a:t>Beschrijving</a:t>
            </a:r>
            <a:r>
              <a:rPr lang="en-US" sz="3200" dirty="0" smtClean="0">
                <a:solidFill>
                  <a:schemeClr val="tx2"/>
                </a:solidFill>
              </a:rPr>
              <a:t> der </a:t>
            </a:r>
            <a:r>
              <a:rPr lang="en-US" sz="3200" dirty="0" err="1" smtClean="0">
                <a:solidFill>
                  <a:schemeClr val="tx2"/>
                </a:solidFill>
              </a:rPr>
              <a:t>handschriften</a:t>
            </a:r>
            <a:r>
              <a:rPr lang="en-US" sz="3200" dirty="0" smtClean="0">
                <a:solidFill>
                  <a:schemeClr val="tx2"/>
                </a:solidFill>
              </a:rPr>
              <a:t>. (</a:t>
            </a:r>
            <a:r>
              <a:rPr lang="en-US" sz="3200" dirty="0" err="1" smtClean="0">
                <a:solidFill>
                  <a:schemeClr val="tx2"/>
                </a:solidFill>
              </a:rPr>
              <a:t>Wawasan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lajang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Menak</a:t>
            </a:r>
            <a:r>
              <a:rPr lang="en-US" sz="3200" dirty="0" smtClean="0">
                <a:solidFill>
                  <a:schemeClr val="tx2"/>
                </a:solidFill>
              </a:rPr>
              <a:t>) </a:t>
            </a:r>
            <a:r>
              <a:rPr lang="en-US" sz="3200" dirty="0" err="1" smtClean="0">
                <a:solidFill>
                  <a:schemeClr val="tx2"/>
                </a:solidFill>
              </a:rPr>
              <a:t>R.M.Ng</a:t>
            </a:r>
            <a:r>
              <a:rPr lang="en-US" sz="3200" dirty="0" smtClean="0">
                <a:solidFill>
                  <a:schemeClr val="tx2"/>
                </a:solidFill>
              </a:rPr>
              <a:t>. Dr. Poebatjaraka.1940.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200" dirty="0" err="1" smtClean="0">
                <a:solidFill>
                  <a:schemeClr val="tx2"/>
                </a:solidFill>
              </a:rPr>
              <a:t>Inleiding</a:t>
            </a:r>
            <a:r>
              <a:rPr lang="en-US" sz="3200" dirty="0" smtClean="0">
                <a:solidFill>
                  <a:schemeClr val="tx2"/>
                </a:solidFill>
              </a:rPr>
              <a:t> tot de </a:t>
            </a:r>
            <a:r>
              <a:rPr lang="en-US" sz="3200" dirty="0" err="1" smtClean="0">
                <a:solidFill>
                  <a:schemeClr val="tx2"/>
                </a:solidFill>
              </a:rPr>
              <a:t>studie</a:t>
            </a:r>
            <a:r>
              <a:rPr lang="en-US" sz="3200" dirty="0" smtClean="0">
                <a:solidFill>
                  <a:schemeClr val="tx2"/>
                </a:solidFill>
              </a:rPr>
              <a:t> van het </a:t>
            </a:r>
            <a:r>
              <a:rPr lang="en-US" sz="3200" dirty="0" err="1" smtClean="0">
                <a:solidFill>
                  <a:schemeClr val="tx2"/>
                </a:solidFill>
              </a:rPr>
              <a:t>Oud-Javaansch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pasinaon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basa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Djawa-kuna</a:t>
            </a:r>
            <a:r>
              <a:rPr lang="en-US" sz="3200" dirty="0" smtClean="0">
                <a:solidFill>
                  <a:schemeClr val="tx2"/>
                </a:solidFill>
              </a:rPr>
              <a:t>). 1928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</a:rPr>
              <a:t>De </a:t>
            </a:r>
            <a:r>
              <a:rPr lang="en-US" sz="3200" dirty="0" err="1" smtClean="0">
                <a:solidFill>
                  <a:schemeClr val="tx2"/>
                </a:solidFill>
              </a:rPr>
              <a:t>Taal</a:t>
            </a:r>
            <a:r>
              <a:rPr lang="en-US" sz="3200" dirty="0" smtClean="0">
                <a:solidFill>
                  <a:schemeClr val="tx2"/>
                </a:solidFill>
              </a:rPr>
              <a:t> van het </a:t>
            </a:r>
            <a:r>
              <a:rPr lang="en-US" sz="3200" dirty="0" err="1" smtClean="0">
                <a:solidFill>
                  <a:schemeClr val="tx2"/>
                </a:solidFill>
              </a:rPr>
              <a:t>Adiparwa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pasinaon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paramasastra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Djawa</a:t>
            </a:r>
            <a:r>
              <a:rPr lang="en-US" sz="3200" dirty="0" smtClean="0">
                <a:solidFill>
                  <a:schemeClr val="tx2"/>
                </a:solidFill>
              </a:rPr>
              <a:t>-Kuna). Dr. P.J.Zoetmulder.1950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200" dirty="0" err="1" smtClean="0">
                <a:solidFill>
                  <a:schemeClr val="tx2"/>
                </a:solidFill>
              </a:rPr>
              <a:t>Saloka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akalijan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paribasan</a:t>
            </a:r>
            <a:r>
              <a:rPr lang="en-US" sz="3200" dirty="0" smtClean="0">
                <a:solidFill>
                  <a:schemeClr val="tx2"/>
                </a:solidFill>
              </a:rPr>
              <a:t>. (</a:t>
            </a:r>
            <a:r>
              <a:rPr lang="en-US" sz="3200" dirty="0" err="1" smtClean="0">
                <a:solidFill>
                  <a:schemeClr val="tx2"/>
                </a:solidFill>
              </a:rPr>
              <a:t>aksara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Djawa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      C.F. Winter Sr. 1928.</a:t>
            </a:r>
          </a:p>
          <a:p>
            <a:pPr marL="0" indent="0">
              <a:buClrTx/>
              <a:buNone/>
            </a:pPr>
            <a:r>
              <a:rPr lang="en-US" sz="3200" dirty="0">
                <a:solidFill>
                  <a:schemeClr val="tx2"/>
                </a:solidFill>
              </a:rPr>
              <a:t>5</a:t>
            </a:r>
            <a:r>
              <a:rPr lang="en-US" sz="3200" dirty="0" smtClean="0">
                <a:solidFill>
                  <a:schemeClr val="tx2"/>
                </a:solidFill>
              </a:rPr>
              <a:t>. </a:t>
            </a:r>
            <a:r>
              <a:rPr lang="en-US" sz="3200" dirty="0" err="1" smtClean="0">
                <a:solidFill>
                  <a:schemeClr val="tx2"/>
                </a:solidFill>
              </a:rPr>
              <a:t>Babad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Pandawa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aksara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Djawa</a:t>
            </a:r>
            <a:r>
              <a:rPr lang="en-US" sz="3200" dirty="0" smtClean="0">
                <a:solidFill>
                  <a:schemeClr val="tx2"/>
                </a:solidFill>
              </a:rPr>
              <a:t>) </a:t>
            </a:r>
            <a:r>
              <a:rPr lang="en-US" sz="3200" dirty="0" err="1" smtClean="0">
                <a:solidFill>
                  <a:schemeClr val="tx2"/>
                </a:solidFill>
              </a:rPr>
              <a:t>J.Kats</a:t>
            </a:r>
            <a:r>
              <a:rPr lang="en-US" sz="3200" dirty="0" smtClean="0">
                <a:solidFill>
                  <a:schemeClr val="tx2"/>
                </a:solidFill>
              </a:rPr>
              <a:t>. 1917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arabi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52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0"/>
            <a:ext cx="9220200" cy="6553200"/>
          </a:xfrm>
        </p:spPr>
        <p:txBody>
          <a:bodyPr>
            <a:normAutofit/>
          </a:bodyPr>
          <a:lstStyle/>
          <a:p>
            <a:pPr marL="855663" indent="-855663" algn="ctr">
              <a:buClrTx/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BUKU-BUKU PASINAON LAN WACAN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pPr marL="514350" indent="-514350">
              <a:buClrTx/>
              <a:buAutoNum type="arabicPeriod" startAt="6"/>
            </a:pPr>
            <a:r>
              <a:rPr lang="en-US" sz="3200" dirty="0" err="1" smtClean="0">
                <a:solidFill>
                  <a:schemeClr val="tx2"/>
                </a:solidFill>
              </a:rPr>
              <a:t>Javaansche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Spraakkunst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Paramasastra</a:t>
            </a:r>
            <a:r>
              <a:rPr lang="en-US" sz="3200" dirty="0" smtClean="0">
                <a:solidFill>
                  <a:schemeClr val="tx2"/>
                </a:solidFill>
              </a:rPr>
              <a:t>). H.N. </a:t>
            </a:r>
            <a:r>
              <a:rPr lang="en-US" sz="3200" dirty="0" err="1" smtClean="0">
                <a:solidFill>
                  <a:schemeClr val="tx2"/>
                </a:solidFill>
              </a:rPr>
              <a:t>Kiliaan</a:t>
            </a:r>
            <a:r>
              <a:rPr lang="en-US" sz="3200" dirty="0" smtClean="0">
                <a:solidFill>
                  <a:schemeClr val="tx2"/>
                </a:solidFill>
              </a:rPr>
              <a:t>. 1919</a:t>
            </a:r>
          </a:p>
          <a:p>
            <a:pPr marL="514350" indent="-514350">
              <a:buClrTx/>
              <a:buAutoNum type="arabicPeriod" startAt="6"/>
            </a:pPr>
            <a:r>
              <a:rPr lang="en-US" sz="3200" dirty="0" err="1" smtClean="0">
                <a:solidFill>
                  <a:schemeClr val="tx2"/>
                </a:solidFill>
              </a:rPr>
              <a:t>Kapustakan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Djawi</a:t>
            </a:r>
            <a:r>
              <a:rPr lang="en-US" sz="3200" dirty="0" smtClean="0">
                <a:solidFill>
                  <a:schemeClr val="tx2"/>
                </a:solidFill>
              </a:rPr>
              <a:t>. Prof. </a:t>
            </a:r>
            <a:r>
              <a:rPr lang="en-US" sz="3200" dirty="0">
                <a:solidFill>
                  <a:schemeClr val="tx2"/>
                </a:solidFill>
              </a:rPr>
              <a:t>Dr. </a:t>
            </a:r>
            <a:r>
              <a:rPr lang="en-US" sz="3200" dirty="0" err="1">
                <a:solidFill>
                  <a:schemeClr val="tx2"/>
                </a:solidFill>
              </a:rPr>
              <a:t>Poebatjaraka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pPr marL="514350" indent="-514350">
              <a:buClrTx/>
              <a:buAutoNum type="arabicPeriod" startAt="6"/>
            </a:pPr>
            <a:r>
              <a:rPr lang="en-US" sz="3200" dirty="0" err="1" smtClean="0">
                <a:solidFill>
                  <a:schemeClr val="tx2"/>
                </a:solidFill>
              </a:rPr>
              <a:t>Patokaning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njekaraken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asara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Djawi</a:t>
            </a:r>
            <a:r>
              <a:rPr lang="en-US" sz="3200" dirty="0" smtClean="0">
                <a:solidFill>
                  <a:schemeClr val="tx2"/>
                </a:solidFill>
              </a:rPr>
              <a:t>). Mas Hardjawiraga.1926</a:t>
            </a:r>
          </a:p>
          <a:p>
            <a:pPr marL="514350" indent="-514350">
              <a:buClrTx/>
              <a:buAutoNum type="arabicPeriod" startAt="6"/>
            </a:pPr>
            <a:r>
              <a:rPr lang="en-US" sz="3200" dirty="0" smtClean="0">
                <a:solidFill>
                  <a:schemeClr val="tx2"/>
                </a:solidFill>
              </a:rPr>
              <a:t>9. </a:t>
            </a:r>
            <a:r>
              <a:rPr lang="en-US" sz="3200" dirty="0" err="1" smtClean="0">
                <a:solidFill>
                  <a:schemeClr val="tx2"/>
                </a:solidFill>
              </a:rPr>
              <a:t>Saridin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patjalaton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bab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warna-warna</a:t>
            </a:r>
            <a:r>
              <a:rPr lang="en-US" sz="3200" dirty="0" smtClean="0">
                <a:solidFill>
                  <a:schemeClr val="tx2"/>
                </a:solidFill>
              </a:rPr>
              <a:t>) (</a:t>
            </a:r>
            <a:r>
              <a:rPr lang="en-US" sz="3200" dirty="0" err="1" smtClean="0">
                <a:solidFill>
                  <a:schemeClr val="tx2"/>
                </a:solidFill>
              </a:rPr>
              <a:t>aksara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Djawa</a:t>
            </a:r>
            <a:r>
              <a:rPr lang="en-US" sz="3200" dirty="0" smtClean="0">
                <a:solidFill>
                  <a:schemeClr val="tx2"/>
                </a:solidFill>
              </a:rPr>
              <a:t>). CF. Winter Sr. 1907</a:t>
            </a:r>
          </a:p>
          <a:p>
            <a:pPr marL="514350" indent="-514350">
              <a:buClrTx/>
              <a:buAutoNum type="arabicPeriod" startAt="6"/>
            </a:pPr>
            <a:r>
              <a:rPr lang="en-US" sz="3200" dirty="0" err="1" smtClean="0">
                <a:solidFill>
                  <a:schemeClr val="tx2"/>
                </a:solidFill>
              </a:rPr>
              <a:t>Kusumawicitra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Bloemlezing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wacan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Djawa</a:t>
            </a:r>
            <a:r>
              <a:rPr lang="en-US" sz="3200" dirty="0" smtClean="0">
                <a:solidFill>
                  <a:schemeClr val="tx2"/>
                </a:solidFill>
              </a:rPr>
              <a:t>-Kuna). J. Kats. 1925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arabi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88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0"/>
            <a:ext cx="9220200" cy="6553200"/>
          </a:xfrm>
        </p:spPr>
        <p:txBody>
          <a:bodyPr>
            <a:normAutofit/>
          </a:bodyPr>
          <a:lstStyle/>
          <a:p>
            <a:pPr marL="855663" indent="-855663" algn="ctr">
              <a:buClrTx/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BUKU-BUKU PASINAON LAN WACAN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11. </a:t>
            </a:r>
            <a:r>
              <a:rPr lang="en-US" sz="3200" dirty="0" err="1">
                <a:solidFill>
                  <a:schemeClr val="tx2"/>
                </a:solidFill>
              </a:rPr>
              <a:t>Javaansche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Leesboek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Watjan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Djawa</a:t>
            </a:r>
            <a:r>
              <a:rPr lang="en-US" sz="3200" dirty="0" smtClean="0">
                <a:solidFill>
                  <a:schemeClr val="tx2"/>
                </a:solidFill>
              </a:rPr>
              <a:t>). Dr. </a:t>
            </a:r>
            <a:r>
              <a:rPr lang="en-US" sz="3200" dirty="0" err="1" smtClean="0">
                <a:solidFill>
                  <a:schemeClr val="tx2"/>
                </a:solidFill>
              </a:rPr>
              <a:t>M.Prijohoetomo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12. </a:t>
            </a:r>
            <a:r>
              <a:rPr lang="en-US" sz="3200" dirty="0" err="1" smtClean="0">
                <a:solidFill>
                  <a:schemeClr val="tx2"/>
                </a:solidFill>
              </a:rPr>
              <a:t>Sarwasastra</a:t>
            </a:r>
            <a:r>
              <a:rPr lang="en-US" sz="3200" dirty="0" smtClean="0">
                <a:solidFill>
                  <a:schemeClr val="tx2"/>
                </a:solidFill>
              </a:rPr>
              <a:t> I, II, III. Ki </a:t>
            </a:r>
            <a:r>
              <a:rPr lang="en-US" sz="3200" dirty="0" err="1" smtClean="0">
                <a:solidFill>
                  <a:schemeClr val="tx2"/>
                </a:solidFill>
              </a:rPr>
              <a:t>Hadiwidjana</a:t>
            </a:r>
            <a:r>
              <a:rPr lang="en-US" sz="3200" dirty="0" smtClean="0">
                <a:solidFill>
                  <a:schemeClr val="tx2"/>
                </a:solidFill>
              </a:rPr>
              <a:t> R.D.S. 1952.</a:t>
            </a:r>
          </a:p>
          <a:p>
            <a:pPr marL="0" indent="0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13. </a:t>
            </a:r>
            <a:r>
              <a:rPr lang="en-US" sz="3200" dirty="0" err="1" smtClean="0">
                <a:solidFill>
                  <a:schemeClr val="tx2"/>
                </a:solidFill>
              </a:rPr>
              <a:t>Sarwasastra</a:t>
            </a:r>
            <a:r>
              <a:rPr lang="en-US" sz="3200" dirty="0" smtClean="0">
                <a:solidFill>
                  <a:schemeClr val="tx2"/>
                </a:solidFill>
              </a:rPr>
              <a:t> Gita </a:t>
            </a:r>
            <a:r>
              <a:rPr lang="en-US" sz="3200" dirty="0" err="1" smtClean="0">
                <a:solidFill>
                  <a:schemeClr val="tx2"/>
                </a:solidFill>
              </a:rPr>
              <a:t>Witjara</a:t>
            </a:r>
            <a:r>
              <a:rPr lang="en-US" sz="3200" dirty="0" smtClean="0">
                <a:solidFill>
                  <a:schemeClr val="tx2"/>
                </a:solidFill>
              </a:rPr>
              <a:t> I, II, (</a:t>
            </a:r>
            <a:r>
              <a:rPr lang="en-US" sz="3200" dirty="0" err="1" smtClean="0">
                <a:solidFill>
                  <a:schemeClr val="tx2"/>
                </a:solidFill>
              </a:rPr>
              <a:t>aksara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Djawa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14. </a:t>
            </a:r>
            <a:r>
              <a:rPr lang="en-US" sz="3200" dirty="0" err="1" smtClean="0">
                <a:solidFill>
                  <a:schemeClr val="tx2"/>
                </a:solidFill>
              </a:rPr>
              <a:t>Kenjaman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Djawa</a:t>
            </a:r>
            <a:r>
              <a:rPr lang="en-US" sz="3200" dirty="0" smtClean="0">
                <a:solidFill>
                  <a:schemeClr val="tx2"/>
                </a:solidFill>
              </a:rPr>
              <a:t>/Latin) Mas </a:t>
            </a:r>
            <a:r>
              <a:rPr lang="en-US" sz="3200" dirty="0" err="1" smtClean="0">
                <a:solidFill>
                  <a:schemeClr val="tx2"/>
                </a:solidFill>
              </a:rPr>
              <a:t>Samoed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Sastrowardojo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arabi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8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0"/>
            <a:ext cx="9220200" cy="6553200"/>
          </a:xfrm>
        </p:spPr>
        <p:txBody>
          <a:bodyPr>
            <a:normAutofit/>
          </a:bodyPr>
          <a:lstStyle/>
          <a:p>
            <a:pPr marL="0" indent="0" algn="ctr">
              <a:buClrTx/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MASA TRANSISI</a:t>
            </a:r>
          </a:p>
          <a:p>
            <a:pPr marL="0" indent="0">
              <a:buClrTx/>
              <a:buNone/>
            </a:pPr>
            <a:r>
              <a:rPr lang="en-US" sz="3200" b="1" dirty="0" err="1">
                <a:solidFill>
                  <a:schemeClr val="tx2"/>
                </a:solidFill>
              </a:rPr>
              <a:t>P</a:t>
            </a:r>
            <a:r>
              <a:rPr lang="en-US" sz="3200" b="1" dirty="0" err="1" smtClean="0">
                <a:solidFill>
                  <a:schemeClr val="tx2"/>
                </a:solidFill>
              </a:rPr>
              <a:t>ertemuan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budaya</a:t>
            </a:r>
            <a:r>
              <a:rPr lang="en-US" sz="3200" b="1" dirty="0" smtClean="0">
                <a:solidFill>
                  <a:schemeClr val="tx2"/>
                </a:solidFill>
              </a:rPr>
              <a:t> Barat </a:t>
            </a:r>
            <a:r>
              <a:rPr lang="en-US" sz="3200" b="1" dirty="0" err="1" smtClean="0">
                <a:solidFill>
                  <a:schemeClr val="tx2"/>
                </a:solidFill>
              </a:rPr>
              <a:t>dan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budaya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Timur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menimbulkan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dampak</a:t>
            </a:r>
            <a:r>
              <a:rPr lang="en-US" sz="3200" b="1" dirty="0" smtClean="0">
                <a:solidFill>
                  <a:schemeClr val="tx2"/>
                </a:solidFill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</a:rPr>
              <a:t>yaitu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lunturnya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budaya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tradisi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dan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munculnya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unsur-unsur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budaya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baru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yang </a:t>
            </a:r>
            <a:r>
              <a:rPr lang="en-US" sz="3200" b="1" dirty="0" err="1" smtClean="0">
                <a:solidFill>
                  <a:schemeClr val="tx2"/>
                </a:solidFill>
              </a:rPr>
              <a:t>bersifat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evolusi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dan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melalui</a:t>
            </a:r>
            <a:r>
              <a:rPr lang="en-US" sz="3200" b="1" dirty="0" smtClean="0">
                <a:solidFill>
                  <a:schemeClr val="tx2"/>
                </a:solidFill>
              </a:rPr>
              <a:t> proses </a:t>
            </a:r>
            <a:r>
              <a:rPr lang="en-US" sz="3200" b="1" dirty="0" err="1" smtClean="0">
                <a:solidFill>
                  <a:schemeClr val="tx2"/>
                </a:solidFill>
              </a:rPr>
              <a:t>panjang</a:t>
            </a:r>
            <a:r>
              <a:rPr lang="en-US" sz="3200" b="1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ClrTx/>
              <a:buNone/>
            </a:pPr>
            <a:r>
              <a:rPr lang="en-US" sz="3200" b="1" dirty="0" err="1" smtClean="0">
                <a:solidFill>
                  <a:schemeClr val="tx2"/>
                </a:solidFill>
              </a:rPr>
              <a:t>Periode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peralihan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tersebut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adalah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masa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transisi</a:t>
            </a:r>
            <a:r>
              <a:rPr lang="en-US" sz="3200" b="1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ClrTx/>
              <a:buNone/>
            </a:pPr>
            <a:r>
              <a:rPr lang="en-US" sz="3200" b="1" dirty="0" err="1" smtClean="0">
                <a:solidFill>
                  <a:schemeClr val="tx2"/>
                </a:solidFill>
              </a:rPr>
              <a:t>Masa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transisi</a:t>
            </a:r>
            <a:r>
              <a:rPr lang="en-US" sz="3200" b="1" dirty="0" smtClean="0">
                <a:solidFill>
                  <a:schemeClr val="tx2"/>
                </a:solidFill>
              </a:rPr>
              <a:t>: </a:t>
            </a:r>
            <a:r>
              <a:rPr lang="en-US" sz="3200" b="1" dirty="0" err="1" smtClean="0">
                <a:solidFill>
                  <a:schemeClr val="tx2"/>
                </a:solidFill>
              </a:rPr>
              <a:t>masa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pergantian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dari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situasi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kepada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situasi</a:t>
            </a:r>
            <a:r>
              <a:rPr lang="en-US" sz="3200" b="1" dirty="0" smtClean="0">
                <a:solidFill>
                  <a:schemeClr val="tx2"/>
                </a:solidFill>
              </a:rPr>
              <a:t> lain (Webster 1981:1047; Shadily, 1984:3613; </a:t>
            </a:r>
            <a:r>
              <a:rPr lang="en-US" sz="3200" b="1" dirty="0" err="1" smtClean="0">
                <a:solidFill>
                  <a:schemeClr val="tx2"/>
                </a:solidFill>
              </a:rPr>
              <a:t>Makins</a:t>
            </a:r>
            <a:r>
              <a:rPr lang="en-US" sz="3200" b="1" dirty="0" smtClean="0">
                <a:solidFill>
                  <a:schemeClr val="tx2"/>
                </a:solidFill>
              </a:rPr>
              <a:t>, 1991:1636)</a:t>
            </a:r>
          </a:p>
          <a:p>
            <a:pPr marL="0" indent="0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                                                                                                               </a:t>
            </a:r>
          </a:p>
          <a:p>
            <a:pPr marL="855663" indent="-855663">
              <a:buClrTx/>
              <a:buAutoNum type="arabi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35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0"/>
            <a:ext cx="9220200" cy="685800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3200" b="1" dirty="0" err="1" smtClean="0">
                <a:solidFill>
                  <a:schemeClr val="tx2"/>
                </a:solidFill>
              </a:rPr>
              <a:t>Transisi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mengisyaratkan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pergeseran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konvensi</a:t>
            </a:r>
            <a:r>
              <a:rPr lang="en-US" sz="3200" b="1" dirty="0" smtClean="0">
                <a:solidFill>
                  <a:schemeClr val="tx2"/>
                </a:solidFill>
              </a:rPr>
              <a:t> yang </a:t>
            </a:r>
            <a:r>
              <a:rPr lang="en-US" sz="3200" b="1" dirty="0" err="1" smtClean="0">
                <a:solidFill>
                  <a:schemeClr val="tx2"/>
                </a:solidFill>
              </a:rPr>
              <a:t>dalam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kasus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sastra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Jawa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akhir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abad</a:t>
            </a:r>
            <a:r>
              <a:rPr lang="en-US" sz="3200" b="1" dirty="0" smtClean="0">
                <a:solidFill>
                  <a:schemeClr val="tx2"/>
                </a:solidFill>
              </a:rPr>
              <a:t> ke-19 </a:t>
            </a:r>
            <a:r>
              <a:rPr lang="en-US" sz="3200" b="1" dirty="0" err="1" smtClean="0">
                <a:solidFill>
                  <a:schemeClr val="tx2"/>
                </a:solidFill>
              </a:rPr>
              <a:t>berupa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peralihan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konvensi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tradisional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menuju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konvensi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baru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dari</a:t>
            </a:r>
            <a:r>
              <a:rPr lang="en-US" sz="3200" b="1" dirty="0" smtClean="0">
                <a:solidFill>
                  <a:schemeClr val="tx2"/>
                </a:solidFill>
              </a:rPr>
              <a:t> Barat/ </a:t>
            </a:r>
            <a:r>
              <a:rPr lang="en-US" sz="3200" b="1" dirty="0" err="1" smtClean="0">
                <a:solidFill>
                  <a:schemeClr val="tx2"/>
                </a:solidFill>
              </a:rPr>
              <a:t>biasa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disebut</a:t>
            </a:r>
            <a:r>
              <a:rPr lang="en-US" sz="3200" b="1" dirty="0" smtClean="0">
                <a:solidFill>
                  <a:schemeClr val="tx2"/>
                </a:solidFill>
              </a:rPr>
              <a:t> modern</a:t>
            </a:r>
          </a:p>
          <a:p>
            <a:pPr marL="0" indent="0">
              <a:buClrTx/>
              <a:buNone/>
            </a:pPr>
            <a:r>
              <a:rPr lang="en-US" sz="3200" b="1" dirty="0" err="1" smtClean="0">
                <a:solidFill>
                  <a:schemeClr val="tx2"/>
                </a:solidFill>
              </a:rPr>
              <a:t>Periode</a:t>
            </a:r>
            <a:r>
              <a:rPr lang="en-US" sz="3200" b="1" dirty="0" smtClean="0">
                <a:solidFill>
                  <a:schemeClr val="tx2"/>
                </a:solidFill>
              </a:rPr>
              <a:t> era </a:t>
            </a:r>
            <a:r>
              <a:rPr lang="en-US" sz="3200" b="1" dirty="0" err="1" smtClean="0">
                <a:solidFill>
                  <a:schemeClr val="tx2"/>
                </a:solidFill>
              </a:rPr>
              <a:t>kebangkitan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modernisme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ini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diawali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dengan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munculnya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karya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prosa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gubuhan</a:t>
            </a:r>
            <a:r>
              <a:rPr lang="en-US" sz="3200" b="1" dirty="0" smtClean="0">
                <a:solidFill>
                  <a:schemeClr val="tx2"/>
                </a:solidFill>
              </a:rPr>
              <a:t> C.F. Winter yang </a:t>
            </a:r>
            <a:r>
              <a:rPr lang="en-US" sz="3200" b="1" dirty="0" err="1" smtClean="0">
                <a:solidFill>
                  <a:schemeClr val="tx2"/>
                </a:solidFill>
              </a:rPr>
              <a:t>disadur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dari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karya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klasik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dalam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bentuk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tembang</a:t>
            </a:r>
            <a:r>
              <a:rPr lang="en-US" sz="3200" b="1" dirty="0" smtClean="0">
                <a:solidFill>
                  <a:schemeClr val="tx2"/>
                </a:solidFill>
              </a:rPr>
              <a:t>. </a:t>
            </a:r>
            <a:r>
              <a:rPr lang="en-US" sz="3200" b="1" dirty="0" err="1" smtClean="0">
                <a:solidFill>
                  <a:schemeClr val="tx2"/>
                </a:solidFill>
              </a:rPr>
              <a:t>Diantaranya</a:t>
            </a:r>
            <a:r>
              <a:rPr lang="en-US" sz="3200" b="1" dirty="0" smtClean="0">
                <a:solidFill>
                  <a:schemeClr val="tx2"/>
                </a:solidFill>
              </a:rPr>
              <a:t>:</a:t>
            </a:r>
          </a:p>
          <a:p>
            <a:pPr>
              <a:buClrTx/>
              <a:buFont typeface="Arial" charset="0"/>
              <a:buChar char="•"/>
            </a:pPr>
            <a:r>
              <a:rPr lang="en-US" sz="2800" b="1" dirty="0" err="1" smtClean="0">
                <a:solidFill>
                  <a:schemeClr val="tx2"/>
                </a:solidFill>
              </a:rPr>
              <a:t>Serat</a:t>
            </a:r>
            <a:r>
              <a:rPr lang="en-US" sz="2800" b="1" dirty="0" smtClean="0">
                <a:solidFill>
                  <a:schemeClr val="tx2"/>
                </a:solidFill>
              </a:rPr>
              <a:t> Rama (</a:t>
            </a:r>
            <a:r>
              <a:rPr lang="en-US" sz="2800" b="1" dirty="0" err="1" smtClean="0">
                <a:solidFill>
                  <a:schemeClr val="tx2"/>
                </a:solidFill>
              </a:rPr>
              <a:t>Yasadipuran</a:t>
            </a:r>
            <a:r>
              <a:rPr lang="en-US" sz="2800" b="1" dirty="0" smtClean="0">
                <a:solidFill>
                  <a:schemeClr val="tx2"/>
                </a:solidFill>
              </a:rPr>
              <a:t>),  * </a:t>
            </a:r>
            <a:r>
              <a:rPr lang="en-US" sz="2800" b="1" dirty="0" err="1" smtClean="0">
                <a:solidFill>
                  <a:schemeClr val="tx2"/>
                </a:solidFill>
              </a:rPr>
              <a:t>Serat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Damarwulan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ClrTx/>
              <a:buFont typeface="Arial" charset="0"/>
              <a:buChar char="•"/>
            </a:pPr>
            <a:r>
              <a:rPr lang="en-US" sz="2800" b="1" dirty="0" err="1" smtClean="0">
                <a:solidFill>
                  <a:schemeClr val="tx2"/>
                </a:solidFill>
              </a:rPr>
              <a:t>Serat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Anglingdarma</a:t>
            </a:r>
            <a:r>
              <a:rPr lang="en-US" sz="2800" b="1" dirty="0" smtClean="0">
                <a:solidFill>
                  <a:schemeClr val="tx2"/>
                </a:solidFill>
              </a:rPr>
              <a:t>	          * </a:t>
            </a:r>
            <a:r>
              <a:rPr lang="en-US" sz="2800" b="1" dirty="0" err="1" smtClean="0">
                <a:solidFill>
                  <a:schemeClr val="tx2"/>
                </a:solidFill>
              </a:rPr>
              <a:t>Serat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Sewu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Satunggal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Dalu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ClrTx/>
              <a:buFont typeface="Arial" charset="0"/>
              <a:buChar char="•"/>
            </a:pPr>
            <a:r>
              <a:rPr lang="en-US" sz="2800" b="1" dirty="0" err="1" smtClean="0">
                <a:solidFill>
                  <a:schemeClr val="tx2"/>
                </a:solidFill>
              </a:rPr>
              <a:t>Serat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Bratayuda</a:t>
            </a:r>
            <a:r>
              <a:rPr lang="en-US" sz="2800" b="1" dirty="0" smtClean="0">
                <a:solidFill>
                  <a:schemeClr val="tx2"/>
                </a:solidFill>
              </a:rPr>
              <a:t>		* </a:t>
            </a:r>
            <a:r>
              <a:rPr lang="en-US" sz="2800" b="1" dirty="0" err="1" smtClean="0">
                <a:solidFill>
                  <a:schemeClr val="tx2"/>
                </a:solidFill>
              </a:rPr>
              <a:t>Serat</a:t>
            </a:r>
            <a:r>
              <a:rPr lang="en-US" sz="2800" b="1" dirty="0" smtClean="0">
                <a:solidFill>
                  <a:schemeClr val="tx2"/>
                </a:solidFill>
              </a:rPr>
              <a:t> Ramayana</a:t>
            </a:r>
          </a:p>
          <a:p>
            <a:pPr>
              <a:buClrTx/>
              <a:buFont typeface="Arial" charset="0"/>
              <a:buChar char="•"/>
            </a:pPr>
            <a:r>
              <a:rPr lang="en-US" sz="2800" b="1" dirty="0" err="1" smtClean="0">
                <a:solidFill>
                  <a:schemeClr val="tx2"/>
                </a:solidFill>
              </a:rPr>
              <a:t>Serat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Arjunasasrabau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48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5532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en-US" sz="3200" dirty="0" err="1" smtClean="0">
                <a:solidFill>
                  <a:schemeClr val="tx2"/>
                </a:solidFill>
              </a:rPr>
              <a:t>Sejarah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sastra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terbagi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menurut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periode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sebagai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berikut</a:t>
            </a:r>
            <a:r>
              <a:rPr lang="en-US" sz="3200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ClrTx/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A. ZAMAN KUNO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200" b="1" dirty="0" smtClean="0">
                <a:solidFill>
                  <a:schemeClr val="tx2"/>
                </a:solidFill>
              </a:rPr>
              <a:t>ZAMAN MATARAM I </a:t>
            </a:r>
          </a:p>
          <a:p>
            <a:pPr marL="0" indent="0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     </a:t>
            </a:r>
            <a:r>
              <a:rPr lang="en-US" sz="3200" dirty="0" err="1" smtClean="0">
                <a:solidFill>
                  <a:schemeClr val="tx2"/>
                </a:solidFill>
              </a:rPr>
              <a:t>Zaman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Sailendra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tahun</a:t>
            </a:r>
            <a:r>
              <a:rPr lang="en-US" sz="3200" dirty="0" smtClean="0">
                <a:solidFill>
                  <a:schemeClr val="tx2"/>
                </a:solidFill>
              </a:rPr>
              <a:t> 776 </a:t>
            </a:r>
            <a:r>
              <a:rPr lang="en-US" sz="3200" dirty="0" err="1" smtClean="0">
                <a:solidFill>
                  <a:schemeClr val="tx2"/>
                </a:solidFill>
              </a:rPr>
              <a:t>karya</a:t>
            </a:r>
            <a:r>
              <a:rPr lang="en-US" sz="3200" dirty="0" smtClean="0">
                <a:solidFill>
                  <a:schemeClr val="tx2"/>
                </a:solidFill>
              </a:rPr>
              <a:t> yang </a:t>
            </a:r>
            <a:r>
              <a:rPr lang="en-US" sz="3200" dirty="0" err="1" smtClean="0">
                <a:solidFill>
                  <a:schemeClr val="tx2"/>
                </a:solidFill>
              </a:rPr>
              <a:t>muncul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1) a. </a:t>
            </a:r>
            <a:r>
              <a:rPr lang="en-US" sz="3200" dirty="0" err="1" smtClean="0">
                <a:solidFill>
                  <a:schemeClr val="tx2"/>
                </a:solidFill>
              </a:rPr>
              <a:t>Candra</a:t>
            </a:r>
            <a:r>
              <a:rPr lang="en-US" sz="3200" dirty="0" smtClean="0">
                <a:solidFill>
                  <a:schemeClr val="tx2"/>
                </a:solidFill>
              </a:rPr>
              <a:t> Karana </a:t>
            </a:r>
            <a:r>
              <a:rPr lang="en-US" sz="3200" dirty="0" err="1" smtClean="0">
                <a:solidFill>
                  <a:schemeClr val="tx2"/>
                </a:solidFill>
              </a:rPr>
              <a:t>berisi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tentang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bausastra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r>
              <a:rPr lang="en-US" sz="3200" dirty="0" err="1" smtClean="0">
                <a:solidFill>
                  <a:schemeClr val="tx2"/>
                </a:solidFill>
              </a:rPr>
              <a:t>Sansekerta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Jawa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Kuno</a:t>
            </a:r>
            <a:endParaRPr lang="en-US" sz="3200" dirty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b. </a:t>
            </a:r>
            <a:r>
              <a:rPr lang="en-US" sz="3200" dirty="0" err="1" smtClean="0">
                <a:solidFill>
                  <a:schemeClr val="tx2"/>
                </a:solidFill>
              </a:rPr>
              <a:t>Pelajaran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metrum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kakawin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2) Ramayana </a:t>
            </a:r>
            <a:r>
              <a:rPr lang="en-US" sz="3200" dirty="0" err="1" smtClean="0">
                <a:solidFill>
                  <a:schemeClr val="tx2"/>
                </a:solidFill>
              </a:rPr>
              <a:t>berisi</a:t>
            </a:r>
            <a:r>
              <a:rPr lang="en-US" sz="3200" dirty="0" smtClean="0">
                <a:solidFill>
                  <a:schemeClr val="tx2"/>
                </a:solidFill>
              </a:rPr>
              <a:t> Rama </a:t>
            </a:r>
            <a:r>
              <a:rPr lang="en-US" sz="3200" dirty="0" err="1" smtClean="0">
                <a:solidFill>
                  <a:schemeClr val="tx2"/>
                </a:solidFill>
              </a:rPr>
              <a:t>dengan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Sinta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3) </a:t>
            </a:r>
            <a:r>
              <a:rPr lang="en-US" sz="3200" dirty="0" err="1" smtClean="0">
                <a:solidFill>
                  <a:schemeClr val="tx2"/>
                </a:solidFill>
              </a:rPr>
              <a:t>Kamahayanikan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berisi</a:t>
            </a:r>
            <a:r>
              <a:rPr lang="en-US" sz="3200" dirty="0" smtClean="0">
                <a:solidFill>
                  <a:schemeClr val="tx2"/>
                </a:solidFill>
              </a:rPr>
              <a:t> agama Mahayana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83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0"/>
            <a:ext cx="9220200" cy="6858000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en-US" sz="3400" b="1" dirty="0" err="1" smtClean="0">
                <a:solidFill>
                  <a:schemeClr val="tx2"/>
                </a:solidFill>
              </a:rPr>
              <a:t>Karya</a:t>
            </a:r>
            <a:r>
              <a:rPr lang="en-US" sz="3400" b="1" dirty="0" smtClean="0">
                <a:solidFill>
                  <a:schemeClr val="tx2"/>
                </a:solidFill>
              </a:rPr>
              <a:t> </a:t>
            </a:r>
            <a:r>
              <a:rPr lang="en-US" sz="3400" b="1" dirty="0" err="1" smtClean="0">
                <a:solidFill>
                  <a:schemeClr val="tx2"/>
                </a:solidFill>
              </a:rPr>
              <a:t>Sastra</a:t>
            </a:r>
            <a:r>
              <a:rPr lang="en-US" sz="3400" b="1" dirty="0" smtClean="0">
                <a:solidFill>
                  <a:schemeClr val="tx2"/>
                </a:solidFill>
              </a:rPr>
              <a:t> </a:t>
            </a:r>
            <a:r>
              <a:rPr lang="en-US" sz="3400" b="1" dirty="0" err="1" smtClean="0">
                <a:solidFill>
                  <a:schemeClr val="tx2"/>
                </a:solidFill>
              </a:rPr>
              <a:t>Jawa</a:t>
            </a:r>
            <a:r>
              <a:rPr lang="en-US" sz="3400" b="1" dirty="0" smtClean="0">
                <a:solidFill>
                  <a:schemeClr val="tx2"/>
                </a:solidFill>
              </a:rPr>
              <a:t> </a:t>
            </a:r>
            <a:r>
              <a:rPr lang="en-US" sz="3400" b="1" dirty="0" err="1" smtClean="0">
                <a:solidFill>
                  <a:schemeClr val="tx2"/>
                </a:solidFill>
              </a:rPr>
              <a:t>Pada</a:t>
            </a:r>
            <a:r>
              <a:rPr lang="en-US" sz="3400" b="1" dirty="0" smtClean="0">
                <a:solidFill>
                  <a:schemeClr val="tx2"/>
                </a:solidFill>
              </a:rPr>
              <a:t> </a:t>
            </a:r>
            <a:r>
              <a:rPr lang="en-US" sz="3400" b="1" dirty="0" err="1" smtClean="0">
                <a:solidFill>
                  <a:schemeClr val="tx2"/>
                </a:solidFill>
              </a:rPr>
              <a:t>Masa</a:t>
            </a:r>
            <a:r>
              <a:rPr lang="en-US" sz="3400" b="1" dirty="0" smtClean="0">
                <a:solidFill>
                  <a:schemeClr val="tx2"/>
                </a:solidFill>
              </a:rPr>
              <a:t> </a:t>
            </a:r>
            <a:r>
              <a:rPr lang="en-US" sz="3400" b="1" dirty="0" err="1" smtClean="0">
                <a:solidFill>
                  <a:schemeClr val="tx2"/>
                </a:solidFill>
              </a:rPr>
              <a:t>Transisi</a:t>
            </a:r>
            <a:r>
              <a:rPr lang="en-US" sz="3400" b="1" dirty="0" smtClean="0">
                <a:solidFill>
                  <a:schemeClr val="tx2"/>
                </a:solidFill>
              </a:rPr>
              <a:t>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Karya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Sastra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Jawa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mulai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dicetak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tahun</a:t>
            </a:r>
            <a:r>
              <a:rPr lang="en-US" sz="3400" dirty="0" smtClean="0">
                <a:solidFill>
                  <a:schemeClr val="tx2"/>
                </a:solidFill>
              </a:rPr>
              <a:t> 1940-an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3400" dirty="0" err="1" smtClean="0">
                <a:solidFill>
                  <a:schemeClr val="tx2"/>
                </a:solidFill>
              </a:rPr>
              <a:t>Pada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tahun</a:t>
            </a:r>
            <a:r>
              <a:rPr lang="en-US" sz="3400" dirty="0" smtClean="0">
                <a:solidFill>
                  <a:schemeClr val="tx2"/>
                </a:solidFill>
              </a:rPr>
              <a:t> 1841 </a:t>
            </a:r>
            <a:r>
              <a:rPr lang="en-US" sz="3400" dirty="0" err="1" smtClean="0">
                <a:solidFill>
                  <a:schemeClr val="tx2"/>
                </a:solidFill>
              </a:rPr>
              <a:t>misalnya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diterbitkan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buku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Leesboek</a:t>
            </a:r>
            <a:r>
              <a:rPr lang="en-US" sz="3400" dirty="0" smtClean="0">
                <a:solidFill>
                  <a:schemeClr val="tx2"/>
                </a:solidFill>
              </a:rPr>
              <a:t>  </a:t>
            </a:r>
            <a:r>
              <a:rPr lang="en-US" sz="3400" dirty="0" err="1" smtClean="0">
                <a:solidFill>
                  <a:schemeClr val="tx2"/>
                </a:solidFill>
              </a:rPr>
              <a:t>voor</a:t>
            </a:r>
            <a:r>
              <a:rPr lang="en-US" sz="3400" dirty="0" smtClean="0">
                <a:solidFill>
                  <a:schemeClr val="tx2"/>
                </a:solidFill>
              </a:rPr>
              <a:t> de </a:t>
            </a:r>
            <a:r>
              <a:rPr lang="en-US" sz="3400" dirty="0" err="1" smtClean="0">
                <a:solidFill>
                  <a:schemeClr val="tx2"/>
                </a:solidFill>
              </a:rPr>
              <a:t>Javanen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oleh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Gericke</a:t>
            </a:r>
            <a:r>
              <a:rPr lang="en-US" sz="3400" dirty="0" smtClean="0">
                <a:solidFill>
                  <a:schemeClr val="tx2"/>
                </a:solidFill>
              </a:rPr>
              <a:t> yang </a:t>
            </a:r>
            <a:r>
              <a:rPr lang="en-US" sz="3400" dirty="0" err="1" smtClean="0">
                <a:solidFill>
                  <a:schemeClr val="tx2"/>
                </a:solidFill>
              </a:rPr>
              <a:t>berisis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cerita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Nabi</a:t>
            </a:r>
            <a:r>
              <a:rPr lang="en-US" sz="3400" dirty="0" smtClean="0">
                <a:solidFill>
                  <a:schemeClr val="tx2"/>
                </a:solidFill>
              </a:rPr>
              <a:t> Adam, </a:t>
            </a:r>
            <a:r>
              <a:rPr lang="en-US" sz="3400" dirty="0" err="1" smtClean="0">
                <a:solidFill>
                  <a:schemeClr val="tx2"/>
                </a:solidFill>
              </a:rPr>
              <a:t>Nuh</a:t>
            </a:r>
            <a:r>
              <a:rPr lang="en-US" sz="3400" dirty="0" smtClean="0">
                <a:solidFill>
                  <a:schemeClr val="tx2"/>
                </a:solidFill>
              </a:rPr>
              <a:t>, Ibrahim, </a:t>
            </a:r>
            <a:r>
              <a:rPr lang="en-US" sz="3400" dirty="0" err="1" smtClean="0">
                <a:solidFill>
                  <a:schemeClr val="tx2"/>
                </a:solidFill>
              </a:rPr>
              <a:t>Yakub</a:t>
            </a:r>
            <a:r>
              <a:rPr lang="en-US" sz="3400" dirty="0" smtClean="0">
                <a:solidFill>
                  <a:schemeClr val="tx2"/>
                </a:solidFill>
              </a:rPr>
              <a:t>, Yusuf, Musa, </a:t>
            </a:r>
            <a:r>
              <a:rPr lang="en-US" sz="3400" dirty="0" err="1" smtClean="0">
                <a:solidFill>
                  <a:schemeClr val="tx2"/>
                </a:solidFill>
              </a:rPr>
              <a:t>Dewi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Kanah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Nabi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Sulaiman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dan</a:t>
            </a:r>
            <a:r>
              <a:rPr lang="en-US" sz="3400" dirty="0" smtClean="0">
                <a:solidFill>
                  <a:schemeClr val="tx2"/>
                </a:solidFill>
              </a:rPr>
              <a:t> Isa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3400" dirty="0" err="1" smtClean="0">
                <a:solidFill>
                  <a:schemeClr val="tx2"/>
                </a:solidFill>
              </a:rPr>
              <a:t>Jenis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Karya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Sastra</a:t>
            </a:r>
            <a:r>
              <a:rPr lang="en-US" sz="3400" dirty="0" smtClean="0">
                <a:solidFill>
                  <a:schemeClr val="tx2"/>
                </a:solidFill>
              </a:rPr>
              <a:t>  </a:t>
            </a:r>
            <a:r>
              <a:rPr lang="en-US" sz="3400" dirty="0" err="1" smtClean="0">
                <a:solidFill>
                  <a:schemeClr val="tx2"/>
                </a:solidFill>
              </a:rPr>
              <a:t>Pada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Masa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Transisi</a:t>
            </a:r>
            <a:r>
              <a:rPr lang="en-US" sz="3400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ClrTx/>
              <a:buNone/>
            </a:pPr>
            <a:r>
              <a:rPr lang="en-US" sz="3400" dirty="0" err="1" smtClean="0">
                <a:solidFill>
                  <a:schemeClr val="tx2"/>
                </a:solidFill>
              </a:rPr>
              <a:t>Berbentuk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prosa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dan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puisi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terdapat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jenis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sastra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pewayangan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babad</a:t>
            </a:r>
            <a:r>
              <a:rPr lang="en-US" sz="3400" dirty="0" smtClean="0">
                <a:solidFill>
                  <a:schemeClr val="tx2"/>
                </a:solidFill>
              </a:rPr>
              <a:t>, roman, </a:t>
            </a:r>
            <a:r>
              <a:rPr lang="en-US" sz="3400" dirty="0" err="1" smtClean="0">
                <a:solidFill>
                  <a:schemeClr val="tx2"/>
                </a:solidFill>
              </a:rPr>
              <a:t>sastra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didaktis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dan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cerita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rakyat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juga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karya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primbon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undang-undang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kitab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suci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almanak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ilmu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pengetahuan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dsb</a:t>
            </a:r>
            <a:r>
              <a:rPr lang="en-US" sz="3400" dirty="0" smtClean="0">
                <a:solidFill>
                  <a:schemeClr val="tx2"/>
                </a:solidFill>
              </a:rPr>
              <a:t>.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18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-76200"/>
            <a:ext cx="9220200" cy="7086600"/>
          </a:xfrm>
        </p:spPr>
        <p:txBody>
          <a:bodyPr>
            <a:normAutofit fontScale="92500"/>
          </a:bodyPr>
          <a:lstStyle/>
          <a:p>
            <a:pPr marL="514350" indent="-514350">
              <a:buClrTx/>
              <a:buAutoNum type="arabicPeriod"/>
            </a:pPr>
            <a:r>
              <a:rPr lang="en-US" sz="3400" b="1" dirty="0" err="1" smtClean="0">
                <a:solidFill>
                  <a:schemeClr val="tx2"/>
                </a:solidFill>
                <a:latin typeface="Arial Black" pitchFamily="34" charset="0"/>
              </a:rPr>
              <a:t>Prosa</a:t>
            </a:r>
            <a:endParaRPr lang="en-US" sz="34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marL="855663" indent="-855663">
              <a:buClrTx/>
              <a:buNone/>
            </a:pPr>
            <a:r>
              <a:rPr lang="en-US" sz="3200" dirty="0" err="1" smtClean="0">
                <a:solidFill>
                  <a:schemeClr val="tx2"/>
                </a:solidFill>
              </a:rPr>
              <a:t>Diawali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terbitnya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Leesboek</a:t>
            </a:r>
            <a:r>
              <a:rPr lang="en-US" sz="3200" dirty="0">
                <a:solidFill>
                  <a:schemeClr val="tx2"/>
                </a:solidFill>
              </a:rPr>
              <a:t>  </a:t>
            </a:r>
            <a:r>
              <a:rPr lang="en-US" sz="3200" dirty="0" err="1">
                <a:solidFill>
                  <a:schemeClr val="tx2"/>
                </a:solidFill>
              </a:rPr>
              <a:t>voor</a:t>
            </a:r>
            <a:r>
              <a:rPr lang="en-US" sz="3200" dirty="0">
                <a:solidFill>
                  <a:schemeClr val="tx2"/>
                </a:solidFill>
              </a:rPr>
              <a:t> de </a:t>
            </a:r>
            <a:r>
              <a:rPr lang="en-US" sz="3200" dirty="0" err="1" smtClean="0">
                <a:solidFill>
                  <a:schemeClr val="tx2"/>
                </a:solidFill>
              </a:rPr>
              <a:t>Javanen</a:t>
            </a:r>
            <a:endParaRPr lang="en-US" sz="3200" dirty="0" smtClean="0">
              <a:solidFill>
                <a:schemeClr val="tx2"/>
              </a:solidFill>
            </a:endParaRPr>
          </a:p>
          <a:p>
            <a:pPr>
              <a:buClrTx/>
            </a:pPr>
            <a:r>
              <a:rPr lang="en-US" sz="3200" dirty="0" smtClean="0">
                <a:solidFill>
                  <a:schemeClr val="tx2"/>
                </a:solidFill>
              </a:rPr>
              <a:t>Raja </a:t>
            </a:r>
            <a:r>
              <a:rPr lang="en-US" sz="3200" dirty="0" err="1" smtClean="0">
                <a:solidFill>
                  <a:schemeClr val="tx2"/>
                </a:solidFill>
              </a:rPr>
              <a:t>Paringon</a:t>
            </a:r>
            <a:r>
              <a:rPr lang="en-US" sz="3200" dirty="0" smtClean="0">
                <a:solidFill>
                  <a:schemeClr val="tx2"/>
                </a:solidFill>
              </a:rPr>
              <a:t> di </a:t>
            </a:r>
            <a:r>
              <a:rPr lang="en-US" sz="3200" dirty="0" err="1" smtClean="0">
                <a:solidFill>
                  <a:schemeClr val="tx2"/>
                </a:solidFill>
              </a:rPr>
              <a:t>s’Gravenhage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karya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Roorda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Gancaran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Serat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Baratayuda</a:t>
            </a:r>
            <a:r>
              <a:rPr lang="en-US" sz="3200" dirty="0" smtClean="0">
                <a:solidFill>
                  <a:schemeClr val="tx2"/>
                </a:solidFill>
              </a:rPr>
              <a:t>, Rama, </a:t>
            </a:r>
            <a:r>
              <a:rPr lang="en-US" sz="3200" dirty="0" err="1" smtClean="0">
                <a:solidFill>
                  <a:schemeClr val="tx2"/>
                </a:solidFill>
              </a:rPr>
              <a:t>tuwi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Arjunasasrabau</a:t>
            </a:r>
            <a:r>
              <a:rPr lang="en-US" sz="3200" dirty="0" smtClean="0">
                <a:solidFill>
                  <a:schemeClr val="tx2"/>
                </a:solidFill>
              </a:rPr>
              <a:t> di Amsterdam </a:t>
            </a:r>
            <a:r>
              <a:rPr lang="en-US" sz="3200" dirty="0" err="1" smtClean="0">
                <a:solidFill>
                  <a:schemeClr val="tx2"/>
                </a:solidFill>
              </a:rPr>
              <a:t>tahun</a:t>
            </a:r>
            <a:r>
              <a:rPr lang="en-US" sz="3200" dirty="0" smtClean="0">
                <a:solidFill>
                  <a:schemeClr val="tx2"/>
                </a:solidFill>
              </a:rPr>
              <a:t> 1845.</a:t>
            </a:r>
          </a:p>
          <a:p>
            <a:pPr>
              <a:buClrTx/>
            </a:pPr>
            <a:r>
              <a:rPr lang="en-US" sz="3200" dirty="0" err="1" smtClean="0">
                <a:solidFill>
                  <a:schemeClr val="tx2"/>
                </a:solidFill>
              </a:rPr>
              <a:t>Karya-karya</a:t>
            </a:r>
            <a:r>
              <a:rPr lang="en-US" sz="3200" dirty="0" smtClean="0">
                <a:solidFill>
                  <a:schemeClr val="tx2"/>
                </a:solidFill>
              </a:rPr>
              <a:t> C.F Winter  yang </a:t>
            </a:r>
            <a:r>
              <a:rPr lang="en-US" sz="3200" dirty="0" err="1" smtClean="0">
                <a:solidFill>
                  <a:schemeClr val="tx2"/>
                </a:solidFill>
              </a:rPr>
              <a:t>terbit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tahun</a:t>
            </a:r>
            <a:r>
              <a:rPr lang="en-US" sz="3200" dirty="0" smtClean="0">
                <a:solidFill>
                  <a:schemeClr val="tx2"/>
                </a:solidFill>
              </a:rPr>
              <a:t>  1847-1907 </a:t>
            </a:r>
            <a:r>
              <a:rPr lang="en-US" sz="3200" dirty="0" err="1" smtClean="0">
                <a:solidFill>
                  <a:schemeClr val="tx2"/>
                </a:solidFill>
              </a:rPr>
              <a:t>sepertiSerat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Sewu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Satunggal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Dalu</a:t>
            </a:r>
            <a:r>
              <a:rPr lang="en-US" sz="3200" dirty="0" smtClean="0">
                <a:solidFill>
                  <a:schemeClr val="tx2"/>
                </a:solidFill>
              </a:rPr>
              <a:t> (1847)</a:t>
            </a:r>
          </a:p>
          <a:p>
            <a:pPr>
              <a:buClrTx/>
            </a:pPr>
            <a:r>
              <a:rPr lang="en-US" sz="3200" dirty="0">
                <a:solidFill>
                  <a:schemeClr val="tx2"/>
                </a:solidFill>
              </a:rPr>
              <a:t>C.F </a:t>
            </a:r>
            <a:r>
              <a:rPr lang="en-US" sz="3200" dirty="0" smtClean="0">
                <a:solidFill>
                  <a:schemeClr val="tx2"/>
                </a:solidFill>
              </a:rPr>
              <a:t>Winter </a:t>
            </a:r>
            <a:r>
              <a:rPr lang="en-US" sz="3200" dirty="0" err="1" smtClean="0">
                <a:solidFill>
                  <a:schemeClr val="tx2"/>
                </a:solidFill>
              </a:rPr>
              <a:t>mengilhami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pengarang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sastra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Jawa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untuk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mengubah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karangannya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dari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tradisional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dalam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prosa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dengan</a:t>
            </a:r>
            <a:r>
              <a:rPr lang="en-US" sz="3200" dirty="0" smtClean="0">
                <a:solidFill>
                  <a:schemeClr val="tx2"/>
                </a:solidFill>
              </a:rPr>
              <a:t> genre </a:t>
            </a:r>
            <a:r>
              <a:rPr lang="en-US" sz="3200" dirty="0" err="1" smtClean="0">
                <a:solidFill>
                  <a:schemeClr val="tx2"/>
                </a:solidFill>
              </a:rPr>
              <a:t>dari</a:t>
            </a:r>
            <a:r>
              <a:rPr lang="en-US" sz="3200" dirty="0" smtClean="0">
                <a:solidFill>
                  <a:schemeClr val="tx2"/>
                </a:solidFill>
              </a:rPr>
              <a:t> Barat.</a:t>
            </a:r>
          </a:p>
          <a:p>
            <a:pPr>
              <a:buClrTx/>
            </a:pPr>
            <a:r>
              <a:rPr lang="en-US" sz="3200" dirty="0" err="1" smtClean="0">
                <a:solidFill>
                  <a:schemeClr val="tx2"/>
                </a:solidFill>
              </a:rPr>
              <a:t>Sejumlah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karya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prosa</a:t>
            </a:r>
            <a:r>
              <a:rPr lang="en-US" sz="3200" dirty="0" smtClean="0">
                <a:solidFill>
                  <a:schemeClr val="tx2"/>
                </a:solidFill>
              </a:rPr>
              <a:t> yang </a:t>
            </a:r>
            <a:r>
              <a:rPr lang="en-US" sz="3200" dirty="0" err="1" smtClean="0">
                <a:solidFill>
                  <a:schemeClr val="tx2"/>
                </a:solidFill>
              </a:rPr>
              <a:t>berciri</a:t>
            </a:r>
            <a:r>
              <a:rPr lang="en-US" sz="3200" dirty="0" smtClean="0">
                <a:solidFill>
                  <a:schemeClr val="tx2"/>
                </a:solidFill>
              </a:rPr>
              <a:t> novel </a:t>
            </a:r>
            <a:r>
              <a:rPr lang="en-US" sz="3200" dirty="0" err="1" smtClean="0">
                <a:solidFill>
                  <a:schemeClr val="tx2"/>
                </a:solidFill>
              </a:rPr>
              <a:t>terbitan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Balai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Pustaka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pada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dasarwarsa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kedua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abad</a:t>
            </a:r>
            <a:r>
              <a:rPr lang="en-US" sz="3200" dirty="0" smtClean="0">
                <a:solidFill>
                  <a:schemeClr val="tx2"/>
                </a:solidFill>
              </a:rPr>
              <a:t> 20 </a:t>
            </a:r>
            <a:r>
              <a:rPr lang="en-US" sz="3200" dirty="0" err="1" smtClean="0">
                <a:solidFill>
                  <a:schemeClr val="tx2"/>
                </a:solidFill>
              </a:rPr>
              <a:t>bergaya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semarak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lelucon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babakannya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dalam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alur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keruntutan</a:t>
            </a:r>
            <a:r>
              <a:rPr lang="en-US" sz="3200" dirty="0" smtClean="0">
                <a:solidFill>
                  <a:schemeClr val="tx2"/>
                </a:solidFill>
              </a:rPr>
              <a:t>  yang </a:t>
            </a:r>
            <a:r>
              <a:rPr lang="en-US" sz="3200" dirty="0" err="1" smtClean="0">
                <a:solidFill>
                  <a:schemeClr val="tx2"/>
                </a:solidFill>
              </a:rPr>
              <a:t>ditujukan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untuk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pendidikan</a:t>
            </a:r>
            <a:r>
              <a:rPr lang="en-US" sz="3200" dirty="0" smtClean="0">
                <a:solidFill>
                  <a:schemeClr val="tx2"/>
                </a:solidFill>
              </a:rPr>
              <a:t> moral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07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-76200"/>
            <a:ext cx="9220200" cy="7086600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3200" dirty="0" err="1" smtClean="0">
                <a:solidFill>
                  <a:schemeClr val="tx2"/>
                </a:solidFill>
              </a:rPr>
              <a:t>Karya-karya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fiksi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berbentuk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prosa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seperti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Durcara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Arja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Trilaksita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Serat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Lelampahanipun</a:t>
            </a:r>
            <a:r>
              <a:rPr lang="en-US" sz="3200" dirty="0" smtClean="0">
                <a:solidFill>
                  <a:schemeClr val="tx2"/>
                </a:solidFill>
              </a:rPr>
              <a:t> Robinson </a:t>
            </a:r>
            <a:r>
              <a:rPr lang="en-US" sz="3200" dirty="0" err="1" smtClean="0">
                <a:solidFill>
                  <a:schemeClr val="tx2"/>
                </a:solidFill>
              </a:rPr>
              <a:t>Krusu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dsb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pPr>
              <a:buClrTx/>
            </a:pPr>
            <a:r>
              <a:rPr lang="en-US" sz="3200" dirty="0" err="1" smtClean="0">
                <a:solidFill>
                  <a:schemeClr val="tx2"/>
                </a:solidFill>
              </a:rPr>
              <a:t>Karya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bentuk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baru</a:t>
            </a:r>
            <a:r>
              <a:rPr lang="en-US" sz="3200" dirty="0" smtClean="0">
                <a:solidFill>
                  <a:schemeClr val="tx2"/>
                </a:solidFill>
              </a:rPr>
              <a:t> yang </a:t>
            </a:r>
            <a:r>
              <a:rPr lang="en-US" sz="3200" dirty="0" err="1" smtClean="0">
                <a:solidFill>
                  <a:schemeClr val="tx2"/>
                </a:solidFill>
              </a:rPr>
              <a:t>muncul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adalah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Biografi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autobiografi</a:t>
            </a:r>
            <a:endParaRPr lang="en-US" sz="3200" dirty="0" smtClean="0">
              <a:solidFill>
                <a:schemeClr val="tx2"/>
              </a:solidFill>
            </a:endParaRPr>
          </a:p>
          <a:p>
            <a:pPr>
              <a:buClrTx/>
            </a:pPr>
            <a:r>
              <a:rPr lang="en-US" sz="3200" dirty="0" err="1" smtClean="0">
                <a:solidFill>
                  <a:schemeClr val="tx2"/>
                </a:solidFill>
              </a:rPr>
              <a:t>Karya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Babad</a:t>
            </a:r>
            <a:r>
              <a:rPr lang="en-US" sz="3200" dirty="0" smtClean="0">
                <a:solidFill>
                  <a:schemeClr val="tx2"/>
                </a:solidFill>
              </a:rPr>
              <a:t> yang </a:t>
            </a:r>
            <a:r>
              <a:rPr lang="en-US" sz="3200" dirty="0" err="1" smtClean="0">
                <a:solidFill>
                  <a:schemeClr val="tx2"/>
                </a:solidFill>
              </a:rPr>
              <a:t>muncul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dalam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bentuk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prosa</a:t>
            </a:r>
            <a:r>
              <a:rPr lang="en-US" sz="3200" dirty="0" smtClean="0">
                <a:solidFill>
                  <a:schemeClr val="tx2"/>
                </a:solidFill>
              </a:rPr>
              <a:t>: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Babad</a:t>
            </a:r>
            <a:r>
              <a:rPr lang="en-US" sz="3200" dirty="0" smtClean="0">
                <a:solidFill>
                  <a:schemeClr val="tx2"/>
                </a:solidFill>
              </a:rPr>
              <a:t> Tanah </a:t>
            </a:r>
            <a:r>
              <a:rPr lang="en-US" sz="3200" dirty="0" err="1" smtClean="0">
                <a:solidFill>
                  <a:schemeClr val="tx2"/>
                </a:solidFill>
              </a:rPr>
              <a:t>Jawi</a:t>
            </a:r>
            <a:endParaRPr lang="en-US" sz="3200" dirty="0" smtClean="0">
              <a:solidFill>
                <a:schemeClr val="tx2"/>
              </a:solidFill>
            </a:endParaRP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Sejarah</a:t>
            </a:r>
            <a:r>
              <a:rPr lang="en-US" sz="3200" dirty="0" smtClean="0">
                <a:solidFill>
                  <a:schemeClr val="tx2"/>
                </a:solidFill>
              </a:rPr>
              <a:t> Surakarta </a:t>
            </a:r>
            <a:r>
              <a:rPr lang="en-US" sz="3200" dirty="0" err="1" smtClean="0">
                <a:solidFill>
                  <a:schemeClr val="tx2"/>
                </a:solidFill>
              </a:rPr>
              <a:t>tuwin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Ngayogyakarta</a:t>
            </a:r>
            <a:endParaRPr lang="en-US" sz="3200" dirty="0" smtClean="0">
              <a:solidFill>
                <a:schemeClr val="tx2"/>
              </a:solidFill>
            </a:endParaRP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Bedhahipun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Kraton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Nagari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ing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Ngayogyakarta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Babad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Mangir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karangan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Soeradipoera</a:t>
            </a:r>
            <a:r>
              <a:rPr lang="en-US" sz="3200" dirty="0" smtClean="0">
                <a:solidFill>
                  <a:schemeClr val="tx2"/>
                </a:solidFill>
              </a:rPr>
              <a:t> (1931)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Karya</a:t>
            </a:r>
            <a:r>
              <a:rPr lang="en-US" sz="3200" dirty="0" smtClean="0">
                <a:solidFill>
                  <a:schemeClr val="tx2"/>
                </a:solidFill>
              </a:rPr>
              <a:t> roman </a:t>
            </a:r>
            <a:r>
              <a:rPr lang="en-US" sz="3200" dirty="0" err="1" smtClean="0">
                <a:solidFill>
                  <a:schemeClr val="tx2"/>
                </a:solidFill>
              </a:rPr>
              <a:t>sejarah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  <a:r>
              <a:rPr lang="en-US" sz="3200" dirty="0" err="1" smtClean="0">
                <a:solidFill>
                  <a:schemeClr val="tx2"/>
                </a:solidFill>
              </a:rPr>
              <a:t>Serat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Anglingdarma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Serat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Damarwulan</a:t>
            </a:r>
            <a:r>
              <a:rPr lang="en-US" sz="3200" dirty="0" smtClean="0">
                <a:solidFill>
                  <a:schemeClr val="tx2"/>
                </a:solidFill>
              </a:rPr>
              <a:t>, Abdullah bin </a:t>
            </a:r>
            <a:r>
              <a:rPr lang="en-US" sz="3200" dirty="0" err="1" smtClean="0">
                <a:solidFill>
                  <a:schemeClr val="tx2"/>
                </a:solidFill>
              </a:rPr>
              <a:t>Ngabdulkadir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Serat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Jayaprana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saduran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Nitisasrta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dsb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86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-76200"/>
            <a:ext cx="9220200" cy="70866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 err="1" smtClean="0">
                <a:solidFill>
                  <a:schemeClr val="tx2"/>
                </a:solidFill>
              </a:rPr>
              <a:t>Sastra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pewayangan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dalam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bentuk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prosa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Gancaran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Serat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Baratayuda</a:t>
            </a:r>
            <a:r>
              <a:rPr lang="en-US" sz="3200" dirty="0" smtClean="0">
                <a:solidFill>
                  <a:schemeClr val="tx2"/>
                </a:solidFill>
              </a:rPr>
              <a:t>, Rama, </a:t>
            </a:r>
            <a:r>
              <a:rPr lang="en-US" sz="3200" dirty="0" err="1" smtClean="0">
                <a:solidFill>
                  <a:schemeClr val="tx2"/>
                </a:solidFill>
              </a:rPr>
              <a:t>tuwin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Arjunasasrabau</a:t>
            </a:r>
            <a:r>
              <a:rPr lang="en-US" sz="3200" dirty="0" smtClean="0">
                <a:solidFill>
                  <a:schemeClr val="tx2"/>
                </a:solidFill>
              </a:rPr>
              <a:t> (1845)</a:t>
            </a:r>
          </a:p>
          <a:p>
            <a:pPr>
              <a:buClrTx/>
              <a:buFontTx/>
              <a:buChar char="-"/>
            </a:pPr>
            <a:r>
              <a:rPr lang="en-US" sz="3200" dirty="0" smtClean="0">
                <a:solidFill>
                  <a:schemeClr val="tx2"/>
                </a:solidFill>
              </a:rPr>
              <a:t>De </a:t>
            </a:r>
            <a:r>
              <a:rPr lang="en-US" sz="3200" dirty="0" err="1" smtClean="0">
                <a:solidFill>
                  <a:schemeClr val="tx2"/>
                </a:solidFill>
              </a:rPr>
              <a:t>Wayang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Verhalen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Palasara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Pandu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Raden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Panji</a:t>
            </a:r>
            <a:r>
              <a:rPr lang="en-US" sz="3200" dirty="0" smtClean="0">
                <a:solidFill>
                  <a:schemeClr val="tx2"/>
                </a:solidFill>
              </a:rPr>
              <a:t> (1869)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Lampahan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Obong-obongan</a:t>
            </a:r>
            <a:r>
              <a:rPr lang="en-US" sz="3200" dirty="0" smtClean="0">
                <a:solidFill>
                  <a:schemeClr val="tx2"/>
                </a:solidFill>
              </a:rPr>
              <a:t> Bale </a:t>
            </a:r>
            <a:r>
              <a:rPr lang="en-US" sz="3200" dirty="0" err="1" smtClean="0">
                <a:solidFill>
                  <a:schemeClr val="tx2"/>
                </a:solidFill>
              </a:rPr>
              <a:t>Sigala</a:t>
            </a:r>
            <a:r>
              <a:rPr lang="en-US" sz="3200" dirty="0" smtClean="0">
                <a:solidFill>
                  <a:schemeClr val="tx2"/>
                </a:solidFill>
              </a:rPr>
              <a:t>-gala (1876)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Abiyasa</a:t>
            </a:r>
            <a:endParaRPr lang="en-US" sz="3200" dirty="0" smtClean="0">
              <a:solidFill>
                <a:schemeClr val="tx2"/>
              </a:solidFill>
            </a:endParaRP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Kresna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Gugah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(1887)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Sukmolembara</a:t>
            </a:r>
            <a:r>
              <a:rPr lang="en-US" sz="3200" dirty="0" smtClean="0">
                <a:solidFill>
                  <a:schemeClr val="tx2"/>
                </a:solidFill>
              </a:rPr>
              <a:t> (1898)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Lakon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Kartawiyoga</a:t>
            </a:r>
            <a:r>
              <a:rPr lang="en-US" sz="3200" dirty="0" smtClean="0">
                <a:solidFill>
                  <a:schemeClr val="tx2"/>
                </a:solidFill>
              </a:rPr>
              <a:t>(1882), </a:t>
            </a:r>
            <a:r>
              <a:rPr lang="en-US" sz="3200" dirty="0" err="1" smtClean="0">
                <a:solidFill>
                  <a:schemeClr val="tx2"/>
                </a:solidFill>
              </a:rPr>
              <a:t>dsb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pPr>
              <a:buClrTx/>
              <a:buFontTx/>
              <a:buChar char="-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08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-76200"/>
            <a:ext cx="9220200" cy="70866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 err="1" smtClean="0">
                <a:solidFill>
                  <a:schemeClr val="tx2"/>
                </a:solidFill>
              </a:rPr>
              <a:t>Selain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itu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>
                <a:solidFill>
                  <a:schemeClr val="tx2"/>
                </a:solidFill>
              </a:rPr>
              <a:t>j</a:t>
            </a:r>
            <a:r>
              <a:rPr lang="en-US" sz="3200" dirty="0" err="1" smtClean="0">
                <a:solidFill>
                  <a:schemeClr val="tx2"/>
                </a:solidFill>
              </a:rPr>
              <a:t>enis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karya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fiksi</a:t>
            </a:r>
            <a:r>
              <a:rPr lang="en-US" sz="3200" dirty="0" smtClean="0">
                <a:solidFill>
                  <a:schemeClr val="tx2"/>
                </a:solidFill>
              </a:rPr>
              <a:t> yang </a:t>
            </a:r>
            <a:r>
              <a:rPr lang="en-US" sz="3200" dirty="0" err="1" smtClean="0">
                <a:solidFill>
                  <a:schemeClr val="tx2"/>
                </a:solidFill>
              </a:rPr>
              <a:t>digolongkan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cerita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prosa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yaitu</a:t>
            </a:r>
            <a:r>
              <a:rPr lang="en-US" sz="3200" dirty="0" smtClean="0">
                <a:solidFill>
                  <a:schemeClr val="tx2"/>
                </a:solidFill>
              </a:rPr>
              <a:t> mite, </a:t>
            </a:r>
            <a:r>
              <a:rPr lang="en-US" sz="3200" dirty="0" err="1" smtClean="0">
                <a:solidFill>
                  <a:schemeClr val="tx2"/>
                </a:solidFill>
              </a:rPr>
              <a:t>legenda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dongeng</a:t>
            </a:r>
            <a:r>
              <a:rPr lang="en-US" sz="3200" dirty="0" smtClean="0">
                <a:solidFill>
                  <a:schemeClr val="tx2"/>
                </a:solidFill>
              </a:rPr>
              <a:t> . </a:t>
            </a:r>
            <a:r>
              <a:rPr lang="en-US" sz="3200" dirty="0" err="1" smtClean="0">
                <a:solidFill>
                  <a:schemeClr val="tx2"/>
                </a:solidFill>
              </a:rPr>
              <a:t>Diantaranya</a:t>
            </a:r>
            <a:r>
              <a:rPr lang="en-US" sz="3200" dirty="0" smtClean="0">
                <a:solidFill>
                  <a:schemeClr val="tx2"/>
                </a:solidFill>
              </a:rPr>
              <a:t>: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Serat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Cariyosipun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Rara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Kadreman</a:t>
            </a:r>
            <a:r>
              <a:rPr lang="en-US" sz="3200" dirty="0" smtClean="0">
                <a:solidFill>
                  <a:schemeClr val="tx2"/>
                </a:solidFill>
              </a:rPr>
              <a:t> (1916)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Dongeng</a:t>
            </a:r>
            <a:r>
              <a:rPr lang="en-US" sz="3200" dirty="0" smtClean="0">
                <a:solidFill>
                  <a:schemeClr val="tx2"/>
                </a:solidFill>
              </a:rPr>
              <a:t> Sato </a:t>
            </a:r>
            <a:r>
              <a:rPr lang="en-US" sz="3200" dirty="0" err="1" smtClean="0">
                <a:solidFill>
                  <a:schemeClr val="tx2"/>
                </a:solidFill>
              </a:rPr>
              <a:t>Kewan</a:t>
            </a:r>
            <a:r>
              <a:rPr lang="en-US" sz="3200" dirty="0" smtClean="0">
                <a:solidFill>
                  <a:schemeClr val="tx2"/>
                </a:solidFill>
              </a:rPr>
              <a:t> (1914)</a:t>
            </a:r>
          </a:p>
          <a:p>
            <a:pPr>
              <a:buClrTx/>
              <a:buFontTx/>
              <a:buChar char="-"/>
            </a:pPr>
            <a:r>
              <a:rPr lang="en-US" sz="3200" dirty="0" smtClean="0">
                <a:solidFill>
                  <a:schemeClr val="tx2"/>
                </a:solidFill>
              </a:rPr>
              <a:t>Tunggal </a:t>
            </a:r>
            <a:r>
              <a:rPr lang="en-US" sz="3200" dirty="0" err="1" smtClean="0">
                <a:solidFill>
                  <a:schemeClr val="tx2"/>
                </a:solidFill>
              </a:rPr>
              <a:t>Ati</a:t>
            </a:r>
            <a:r>
              <a:rPr lang="en-US" sz="3200" dirty="0" smtClean="0">
                <a:solidFill>
                  <a:schemeClr val="tx2"/>
                </a:solidFill>
              </a:rPr>
              <a:t> (1902), </a:t>
            </a:r>
            <a:r>
              <a:rPr lang="en-US" sz="3200" dirty="0" err="1" smtClean="0">
                <a:solidFill>
                  <a:schemeClr val="tx2"/>
                </a:solidFill>
              </a:rPr>
              <a:t>dsb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sz="3200" dirty="0" err="1" smtClean="0">
                <a:solidFill>
                  <a:schemeClr val="tx2"/>
                </a:solidFill>
              </a:rPr>
              <a:t>Selain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itu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terbit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karya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prosa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klasik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antara</a:t>
            </a:r>
            <a:r>
              <a:rPr lang="en-US" sz="3200" dirty="0" smtClean="0">
                <a:solidFill>
                  <a:schemeClr val="tx2"/>
                </a:solidFill>
              </a:rPr>
              <a:t> lain:</a:t>
            </a:r>
          </a:p>
          <a:p>
            <a:pPr marL="0" indent="0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- </a:t>
            </a:r>
            <a:r>
              <a:rPr lang="en-US" sz="3200" dirty="0" err="1" smtClean="0">
                <a:solidFill>
                  <a:schemeClr val="tx2"/>
                </a:solidFill>
              </a:rPr>
              <a:t>Paramayoga</a:t>
            </a:r>
            <a:r>
              <a:rPr lang="en-US" sz="3200" dirty="0" smtClean="0">
                <a:solidFill>
                  <a:schemeClr val="tx2"/>
                </a:solidFill>
              </a:rPr>
              <a:t> (1884)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Pustaka</a:t>
            </a:r>
            <a:r>
              <a:rPr lang="en-US" sz="3200" dirty="0" smtClean="0">
                <a:solidFill>
                  <a:schemeClr val="tx2"/>
                </a:solidFill>
              </a:rPr>
              <a:t> Raja I-IV (1887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1892)</a:t>
            </a:r>
          </a:p>
          <a:p>
            <a:pPr>
              <a:buClrTx/>
              <a:buFontTx/>
              <a:buChar char="-"/>
            </a:pPr>
            <a:endParaRPr lang="en-US" sz="3200" dirty="0" smtClean="0">
              <a:solidFill>
                <a:schemeClr val="tx2"/>
              </a:solidFill>
            </a:endParaRPr>
          </a:p>
          <a:p>
            <a:pPr>
              <a:buClrTx/>
              <a:buFontTx/>
              <a:buChar char="-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89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-76200"/>
            <a:ext cx="9220200" cy="708660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3600" dirty="0" smtClean="0">
                <a:solidFill>
                  <a:schemeClr val="tx2"/>
                </a:solidFill>
                <a:latin typeface="Arial Black" pitchFamily="34" charset="0"/>
              </a:rPr>
              <a:t>2. </a:t>
            </a:r>
            <a:r>
              <a:rPr lang="en-US" sz="3600" dirty="0" err="1" smtClean="0">
                <a:solidFill>
                  <a:schemeClr val="tx2"/>
                </a:solidFill>
                <a:latin typeface="Arial Black" pitchFamily="34" charset="0"/>
              </a:rPr>
              <a:t>Puisi</a:t>
            </a:r>
            <a:endParaRPr lang="en-US" sz="36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marL="0" indent="0">
              <a:buClrTx/>
              <a:buNone/>
            </a:pPr>
            <a:r>
              <a:rPr lang="en-US" sz="3200" dirty="0" err="1" smtClean="0">
                <a:solidFill>
                  <a:schemeClr val="tx2"/>
                </a:solidFill>
              </a:rPr>
              <a:t>Selain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menggubah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dalam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bentuk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prosa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pengarang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juga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mengubah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dalam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bentuk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tembang</a:t>
            </a:r>
            <a:r>
              <a:rPr lang="en-US" sz="3200" dirty="0" smtClean="0">
                <a:solidFill>
                  <a:schemeClr val="tx2"/>
                </a:solidFill>
              </a:rPr>
              <a:t> yang </a:t>
            </a:r>
            <a:r>
              <a:rPr lang="en-US" sz="3200" dirty="0" err="1" smtClean="0">
                <a:solidFill>
                  <a:schemeClr val="tx2"/>
                </a:solidFill>
              </a:rPr>
              <a:t>dianggap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karya</a:t>
            </a:r>
            <a:r>
              <a:rPr lang="en-US" sz="3200" dirty="0" smtClean="0">
                <a:solidFill>
                  <a:schemeClr val="tx2"/>
                </a:solidFill>
              </a:rPr>
              <a:t> yang </a:t>
            </a:r>
            <a:r>
              <a:rPr lang="en-US" sz="3200" dirty="0" err="1" smtClean="0">
                <a:solidFill>
                  <a:schemeClr val="tx2"/>
                </a:solidFill>
              </a:rPr>
              <a:t>adi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luhung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indah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anggun</a:t>
            </a:r>
            <a:r>
              <a:rPr lang="en-US" sz="3200" dirty="0" smtClean="0">
                <a:solidFill>
                  <a:schemeClr val="tx2"/>
                </a:solidFill>
              </a:rPr>
              <a:t>. </a:t>
            </a:r>
          </a:p>
          <a:p>
            <a:pPr>
              <a:buClrTx/>
            </a:pPr>
            <a:r>
              <a:rPr lang="en-US" sz="3200" dirty="0" err="1" smtClean="0">
                <a:solidFill>
                  <a:schemeClr val="tx2"/>
                </a:solidFill>
              </a:rPr>
              <a:t>Babad</a:t>
            </a:r>
            <a:r>
              <a:rPr lang="en-US" sz="3200" dirty="0" smtClean="0">
                <a:solidFill>
                  <a:schemeClr val="tx2"/>
                </a:solidFill>
              </a:rPr>
              <a:t> yang </a:t>
            </a:r>
            <a:r>
              <a:rPr lang="en-US" sz="3200" dirty="0" err="1" smtClean="0">
                <a:solidFill>
                  <a:schemeClr val="tx2"/>
                </a:solidFill>
              </a:rPr>
              <a:t>berbentuk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tembang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antra</a:t>
            </a:r>
            <a:r>
              <a:rPr lang="en-US" sz="3200" dirty="0" smtClean="0">
                <a:solidFill>
                  <a:schemeClr val="tx2"/>
                </a:solidFill>
              </a:rPr>
              <a:t> lain: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Tapel</a:t>
            </a:r>
            <a:r>
              <a:rPr lang="en-US" sz="3200" dirty="0" smtClean="0">
                <a:solidFill>
                  <a:schemeClr val="tx2"/>
                </a:solidFill>
              </a:rPr>
              <a:t> Adam </a:t>
            </a:r>
            <a:r>
              <a:rPr lang="en-US" sz="3200" dirty="0" err="1" smtClean="0">
                <a:solidFill>
                  <a:schemeClr val="tx2"/>
                </a:solidFill>
              </a:rPr>
              <a:t>gubahan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Krmadiwirja</a:t>
            </a:r>
            <a:r>
              <a:rPr lang="en-US" sz="3200" dirty="0" smtClean="0">
                <a:solidFill>
                  <a:schemeClr val="tx2"/>
                </a:solidFill>
              </a:rPr>
              <a:t> (1859)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Babad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Bedhahipin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ing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Mangir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gubuhan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Sastrawinata</a:t>
            </a:r>
            <a:r>
              <a:rPr lang="en-US" sz="3200" dirty="0" smtClean="0">
                <a:solidFill>
                  <a:schemeClr val="tx2"/>
                </a:solidFill>
              </a:rPr>
              <a:t> (1872)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Babad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Tanah </a:t>
            </a:r>
            <a:r>
              <a:rPr lang="en-US" sz="3200" dirty="0" err="1" smtClean="0">
                <a:solidFill>
                  <a:schemeClr val="tx2"/>
                </a:solidFill>
              </a:rPr>
              <a:t>Jawi</a:t>
            </a:r>
            <a:r>
              <a:rPr lang="en-US" sz="3200" dirty="0" smtClean="0">
                <a:solidFill>
                  <a:schemeClr val="tx2"/>
                </a:solidFill>
              </a:rPr>
              <a:t> I-II </a:t>
            </a:r>
            <a:r>
              <a:rPr lang="en-US" sz="3200" dirty="0" err="1" smtClean="0">
                <a:solidFill>
                  <a:schemeClr val="tx2"/>
                </a:solidFill>
              </a:rPr>
              <a:t>gubahan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Djajasoebrata</a:t>
            </a:r>
            <a:r>
              <a:rPr lang="en-US" sz="3200" dirty="0" smtClean="0">
                <a:solidFill>
                  <a:schemeClr val="tx2"/>
                </a:solidFill>
              </a:rPr>
              <a:t> (1885,1886,1890), </a:t>
            </a:r>
            <a:r>
              <a:rPr lang="en-US" sz="3200" dirty="0" err="1" smtClean="0">
                <a:solidFill>
                  <a:schemeClr val="tx2"/>
                </a:solidFill>
              </a:rPr>
              <a:t>dsb</a:t>
            </a:r>
            <a:endParaRPr lang="en-US" sz="3200" dirty="0">
              <a:solidFill>
                <a:schemeClr val="tx2"/>
              </a:solidFill>
            </a:endParaRPr>
          </a:p>
          <a:p>
            <a:pPr>
              <a:buClrTx/>
              <a:buFontTx/>
              <a:buChar char="-"/>
            </a:pPr>
            <a:endParaRPr lang="en-US" sz="3200" dirty="0" smtClean="0">
              <a:solidFill>
                <a:schemeClr val="tx2"/>
              </a:solidFill>
            </a:endParaRPr>
          </a:p>
          <a:p>
            <a:pPr>
              <a:buClrTx/>
              <a:buFontTx/>
              <a:buChar char="-"/>
            </a:pPr>
            <a:endParaRPr lang="en-US" sz="3200" dirty="0" smtClean="0">
              <a:solidFill>
                <a:schemeClr val="tx2"/>
              </a:solidFill>
            </a:endParaRPr>
          </a:p>
          <a:p>
            <a:pPr>
              <a:buClrTx/>
              <a:buFontTx/>
              <a:buChar char="-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4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-76200"/>
            <a:ext cx="9372600" cy="70866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ü"/>
            </a:pPr>
            <a:r>
              <a:rPr lang="en-US" sz="3200" dirty="0" err="1" smtClean="0">
                <a:solidFill>
                  <a:schemeClr val="tx2"/>
                </a:solidFill>
              </a:rPr>
              <a:t>Karya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dalam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bentuk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tembang</a:t>
            </a:r>
            <a:r>
              <a:rPr lang="en-US" sz="3200" dirty="0" smtClean="0">
                <a:solidFill>
                  <a:schemeClr val="tx2"/>
                </a:solidFill>
              </a:rPr>
              <a:t> yang </a:t>
            </a:r>
            <a:r>
              <a:rPr lang="en-US" sz="3200" dirty="0" err="1" smtClean="0">
                <a:solidFill>
                  <a:schemeClr val="tx2"/>
                </a:solidFill>
              </a:rPr>
              <a:t>berupa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roman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Endrajaya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karangan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Astranagara</a:t>
            </a:r>
            <a:r>
              <a:rPr lang="en-US" sz="3200" dirty="0" smtClean="0">
                <a:solidFill>
                  <a:schemeClr val="tx2"/>
                </a:solidFill>
              </a:rPr>
              <a:t> (1868)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Panji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Sekar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karangan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Partakoesoema</a:t>
            </a:r>
            <a:r>
              <a:rPr lang="en-US" sz="3200" dirty="0" smtClean="0">
                <a:solidFill>
                  <a:schemeClr val="tx2"/>
                </a:solidFill>
              </a:rPr>
              <a:t> (1877)</a:t>
            </a:r>
          </a:p>
          <a:p>
            <a:pPr>
              <a:buClrTx/>
              <a:buFontTx/>
              <a:buChar char="-"/>
            </a:pPr>
            <a:r>
              <a:rPr lang="en-US" sz="3200" dirty="0" smtClean="0">
                <a:solidFill>
                  <a:schemeClr val="tx2"/>
                </a:solidFill>
              </a:rPr>
              <a:t>Sri </a:t>
            </a:r>
            <a:r>
              <a:rPr lang="en-US" sz="3200" dirty="0" err="1" smtClean="0">
                <a:solidFill>
                  <a:schemeClr val="tx2"/>
                </a:solidFill>
              </a:rPr>
              <a:t>Gandana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karangan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Soerwidjaja</a:t>
            </a:r>
            <a:r>
              <a:rPr lang="en-US" sz="3200" dirty="0" smtClean="0">
                <a:solidFill>
                  <a:schemeClr val="tx2"/>
                </a:solidFill>
              </a:rPr>
              <a:t> (1883)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Serat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Menak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Panacitra</a:t>
            </a:r>
            <a:r>
              <a:rPr lang="en-US" sz="3200" dirty="0" smtClean="0">
                <a:solidFill>
                  <a:schemeClr val="tx2"/>
                </a:solidFill>
              </a:rPr>
              <a:t> (1854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1888), </a:t>
            </a:r>
            <a:r>
              <a:rPr lang="en-US" sz="3200" dirty="0" err="1" smtClean="0">
                <a:solidFill>
                  <a:schemeClr val="tx2"/>
                </a:solidFill>
              </a:rPr>
              <a:t>dst</a:t>
            </a:r>
            <a:endParaRPr lang="en-US" sz="3200" dirty="0" smtClean="0">
              <a:solidFill>
                <a:schemeClr val="tx2"/>
              </a:solidFill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en-US" sz="3200" dirty="0" err="1" smtClean="0">
                <a:solidFill>
                  <a:schemeClr val="tx2"/>
                </a:solidFill>
              </a:rPr>
              <a:t>Sastra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Pewayangan</a:t>
            </a:r>
            <a:r>
              <a:rPr lang="en-US" sz="3200" dirty="0" smtClean="0">
                <a:solidFill>
                  <a:schemeClr val="tx2"/>
                </a:solidFill>
              </a:rPr>
              <a:t> yang </a:t>
            </a:r>
            <a:r>
              <a:rPr lang="en-US" sz="3200" dirty="0" err="1" smtClean="0">
                <a:solidFill>
                  <a:schemeClr val="tx2"/>
                </a:solidFill>
              </a:rPr>
              <a:t>berbentuk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tembang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sebagian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merupakan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gubahan</a:t>
            </a:r>
            <a:r>
              <a:rPr lang="en-US" sz="3200" dirty="0" smtClean="0">
                <a:solidFill>
                  <a:schemeClr val="tx2"/>
                </a:solidFill>
              </a:rPr>
              <a:t>: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Danupaya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karya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Atmadikara</a:t>
            </a:r>
            <a:r>
              <a:rPr lang="en-US" sz="3200" dirty="0" smtClean="0">
                <a:solidFill>
                  <a:schemeClr val="tx2"/>
                </a:solidFill>
              </a:rPr>
              <a:t> (1871)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Dewa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Ruci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karya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Kramaprawira</a:t>
            </a:r>
            <a:r>
              <a:rPr lang="en-US" sz="3200" dirty="0" smtClean="0">
                <a:solidFill>
                  <a:schemeClr val="tx2"/>
                </a:solidFill>
              </a:rPr>
              <a:t> (1873)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Pregiwa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Dana Asmara </a:t>
            </a:r>
            <a:r>
              <a:rPr lang="en-US" sz="3200" dirty="0" err="1" smtClean="0">
                <a:solidFill>
                  <a:schemeClr val="tx2"/>
                </a:solidFill>
              </a:rPr>
              <a:t>karya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Sastradiwirja</a:t>
            </a:r>
            <a:r>
              <a:rPr lang="en-US" sz="3200" dirty="0" smtClean="0">
                <a:solidFill>
                  <a:schemeClr val="tx2"/>
                </a:solidFill>
              </a:rPr>
              <a:t> (1880-1881), </a:t>
            </a:r>
            <a:r>
              <a:rPr lang="en-US" sz="3200" dirty="0" err="1" smtClean="0">
                <a:solidFill>
                  <a:schemeClr val="tx2"/>
                </a:solidFill>
              </a:rPr>
              <a:t>dsb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  <a:endParaRPr lang="en-US" sz="3200" dirty="0">
              <a:solidFill>
                <a:schemeClr val="tx2"/>
              </a:solidFill>
            </a:endParaRPr>
          </a:p>
          <a:p>
            <a:pPr>
              <a:buClrTx/>
              <a:buFontTx/>
              <a:buChar char="-"/>
            </a:pPr>
            <a:endParaRPr lang="en-US" sz="3200" dirty="0" smtClean="0">
              <a:solidFill>
                <a:schemeClr val="tx2"/>
              </a:solidFill>
            </a:endParaRPr>
          </a:p>
          <a:p>
            <a:pPr>
              <a:buClrTx/>
              <a:buFontTx/>
              <a:buChar char="-"/>
            </a:pPr>
            <a:endParaRPr lang="en-US" sz="3200" dirty="0" smtClean="0">
              <a:solidFill>
                <a:schemeClr val="tx2"/>
              </a:solidFill>
            </a:endParaRPr>
          </a:p>
          <a:p>
            <a:pPr>
              <a:buClrTx/>
              <a:buFontTx/>
              <a:buChar char="-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47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-76200"/>
            <a:ext cx="9372600" cy="70866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ü"/>
            </a:pPr>
            <a:r>
              <a:rPr lang="en-US" sz="3200" dirty="0" err="1" smtClean="0">
                <a:solidFill>
                  <a:schemeClr val="tx2"/>
                </a:solidFill>
              </a:rPr>
              <a:t>Karya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berbentuk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tembang</a:t>
            </a:r>
            <a:r>
              <a:rPr lang="en-US" sz="3200" dirty="0" smtClean="0">
                <a:solidFill>
                  <a:schemeClr val="tx2"/>
                </a:solidFill>
              </a:rPr>
              <a:t> yang </a:t>
            </a:r>
            <a:r>
              <a:rPr lang="en-US" sz="3200" dirty="0" err="1" smtClean="0">
                <a:solidFill>
                  <a:schemeClr val="tx2"/>
                </a:solidFill>
              </a:rPr>
              <a:t>berupa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dongeng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</a:p>
          <a:p>
            <a:pPr marL="514350" indent="-514350">
              <a:buClrTx/>
              <a:buAutoNum type="alphaLcPeriod"/>
            </a:pPr>
            <a:r>
              <a:rPr lang="en-US" sz="3200" dirty="0" smtClean="0">
                <a:solidFill>
                  <a:schemeClr val="tx2"/>
                </a:solidFill>
              </a:rPr>
              <a:t>Mite: </a:t>
            </a:r>
            <a:r>
              <a:rPr lang="en-US" sz="3200" dirty="0" err="1" smtClean="0">
                <a:solidFill>
                  <a:schemeClr val="tx2"/>
                </a:solidFill>
              </a:rPr>
              <a:t>Cariyosipun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Ulam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Kutuk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karya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Ranggawarsita</a:t>
            </a:r>
            <a:r>
              <a:rPr lang="en-US" sz="3200" dirty="0" smtClean="0">
                <a:solidFill>
                  <a:schemeClr val="tx2"/>
                </a:solidFill>
              </a:rPr>
              <a:t> (1872)</a:t>
            </a:r>
          </a:p>
          <a:p>
            <a:pPr marL="514350" indent="-514350">
              <a:buClrTx/>
              <a:buAutoNum type="alphaLcPeriod"/>
            </a:pPr>
            <a:r>
              <a:rPr lang="en-US" sz="3200" dirty="0" err="1" smtClean="0">
                <a:solidFill>
                  <a:schemeClr val="tx2"/>
                </a:solidFill>
              </a:rPr>
              <a:t>Legenda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  <a:r>
              <a:rPr lang="en-US" sz="3200" dirty="0" err="1" smtClean="0">
                <a:solidFill>
                  <a:schemeClr val="tx2"/>
                </a:solidFill>
              </a:rPr>
              <a:t>Baru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Klinthing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Anonim</a:t>
            </a:r>
            <a:r>
              <a:rPr lang="en-US" sz="3200" dirty="0" smtClean="0">
                <a:solidFill>
                  <a:schemeClr val="tx2"/>
                </a:solidFill>
              </a:rPr>
              <a:t>, 1901)</a:t>
            </a:r>
          </a:p>
          <a:p>
            <a:pPr marL="514350" indent="-514350">
              <a:buClrTx/>
              <a:buAutoNum type="alphaLcPeriod"/>
            </a:pPr>
            <a:r>
              <a:rPr lang="en-US" sz="3200" dirty="0" err="1" smtClean="0">
                <a:solidFill>
                  <a:schemeClr val="tx2"/>
                </a:solidFill>
              </a:rPr>
              <a:t>Fabel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  <a:r>
              <a:rPr lang="en-US" sz="3200" dirty="0" err="1" smtClean="0">
                <a:solidFill>
                  <a:schemeClr val="tx2"/>
                </a:solidFill>
              </a:rPr>
              <a:t>Kancil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Kridha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Martana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gubahan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Natarata</a:t>
            </a:r>
            <a:r>
              <a:rPr lang="en-US" sz="3200" dirty="0" smtClean="0">
                <a:solidFill>
                  <a:schemeClr val="tx2"/>
                </a:solidFill>
              </a:rPr>
              <a:t> (1909)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Panggresulaning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Kewan</a:t>
            </a:r>
            <a:r>
              <a:rPr lang="en-US" sz="3200" dirty="0" smtClean="0">
                <a:solidFill>
                  <a:schemeClr val="tx2"/>
                </a:solidFill>
              </a:rPr>
              <a:t> (1912)</a:t>
            </a:r>
          </a:p>
          <a:p>
            <a:pPr marL="514350" indent="-514350">
              <a:buClrTx/>
              <a:buAutoNum type="alphaLcPeriod"/>
            </a:pPr>
            <a:r>
              <a:rPr lang="en-US" sz="3200" dirty="0" err="1" smtClean="0">
                <a:solidFill>
                  <a:schemeClr val="tx2"/>
                </a:solidFill>
              </a:rPr>
              <a:t>Dongeng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  <a:r>
              <a:rPr lang="en-US" sz="3200" dirty="0" err="1" smtClean="0">
                <a:solidFill>
                  <a:schemeClr val="tx2"/>
                </a:solidFill>
              </a:rPr>
              <a:t>Nalawasa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Nalasetya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gubahan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Soerjawidjaja</a:t>
            </a:r>
            <a:r>
              <a:rPr lang="en-US" sz="3200" dirty="0" smtClean="0">
                <a:solidFill>
                  <a:schemeClr val="tx2"/>
                </a:solidFill>
              </a:rPr>
              <a:t> (1880), </a:t>
            </a:r>
            <a:r>
              <a:rPr lang="en-US" sz="3200" dirty="0" err="1" smtClean="0">
                <a:solidFill>
                  <a:schemeClr val="tx2"/>
                </a:solidFill>
              </a:rPr>
              <a:t>Cariyos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Sae</a:t>
            </a:r>
            <a:r>
              <a:rPr lang="en-US" sz="3200" dirty="0" smtClean="0">
                <a:solidFill>
                  <a:schemeClr val="tx2"/>
                </a:solidFill>
              </a:rPr>
              <a:t> 11Iji </a:t>
            </a:r>
            <a:r>
              <a:rPr lang="en-US" sz="3200" dirty="0" err="1" smtClean="0">
                <a:solidFill>
                  <a:schemeClr val="tx2"/>
                </a:solidFill>
              </a:rPr>
              <a:t>gubahan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Martaatmadja</a:t>
            </a:r>
            <a:r>
              <a:rPr lang="en-US" sz="3200" dirty="0" smtClean="0">
                <a:solidFill>
                  <a:schemeClr val="tx2"/>
                </a:solidFill>
              </a:rPr>
              <a:t> (1872), </a:t>
            </a:r>
            <a:r>
              <a:rPr lang="en-US" sz="3200" dirty="0" err="1" smtClean="0">
                <a:solidFill>
                  <a:schemeClr val="tx2"/>
                </a:solidFill>
              </a:rPr>
              <a:t>dsb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pPr marL="514350" indent="-514350">
              <a:buClrTx/>
              <a:buAutoNum type="alphaLcPeriod"/>
            </a:pPr>
            <a:r>
              <a:rPr lang="en-US" sz="3200" dirty="0" err="1" smtClean="0">
                <a:solidFill>
                  <a:schemeClr val="tx2"/>
                </a:solidFill>
              </a:rPr>
              <a:t>Lelucon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anekdot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  <a:r>
              <a:rPr lang="en-US" sz="3200" dirty="0" err="1" smtClean="0">
                <a:solidFill>
                  <a:schemeClr val="tx2"/>
                </a:solidFill>
              </a:rPr>
              <a:t>Carita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Ginuritaken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gubahan</a:t>
            </a:r>
            <a:r>
              <a:rPr lang="en-US" sz="3200" dirty="0" smtClean="0">
                <a:solidFill>
                  <a:schemeClr val="tx2"/>
                </a:solidFill>
              </a:rPr>
              <a:t> Bastian (1857), </a:t>
            </a:r>
            <a:r>
              <a:rPr lang="en-US" sz="3200" dirty="0" err="1" smtClean="0">
                <a:solidFill>
                  <a:schemeClr val="tx2"/>
                </a:solidFill>
              </a:rPr>
              <a:t>Aladin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saduran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Soetirta</a:t>
            </a:r>
            <a:r>
              <a:rPr lang="en-US" sz="3200" dirty="0" smtClean="0">
                <a:solidFill>
                  <a:schemeClr val="tx2"/>
                </a:solidFill>
              </a:rPr>
              <a:t> (1885) </a:t>
            </a:r>
            <a:r>
              <a:rPr lang="en-US" sz="3200" dirty="0" err="1" smtClean="0">
                <a:solidFill>
                  <a:schemeClr val="tx2"/>
                </a:solidFill>
              </a:rPr>
              <a:t>dari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sastra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Parsi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dsb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pPr>
              <a:buClrTx/>
              <a:buFontTx/>
              <a:buChar char="-"/>
            </a:pPr>
            <a:endParaRPr lang="en-US" sz="3200" dirty="0" smtClean="0">
              <a:solidFill>
                <a:schemeClr val="tx2"/>
              </a:solidFill>
            </a:endParaRPr>
          </a:p>
          <a:p>
            <a:pPr>
              <a:buClrTx/>
              <a:buFontTx/>
              <a:buChar char="-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63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-76200"/>
            <a:ext cx="9372600" cy="70866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ü"/>
            </a:pPr>
            <a:r>
              <a:rPr lang="en-US" sz="3200" dirty="0" err="1" smtClean="0">
                <a:solidFill>
                  <a:schemeClr val="tx2"/>
                </a:solidFill>
              </a:rPr>
              <a:t>Karya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sastra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Piwulang</a:t>
            </a:r>
            <a:r>
              <a:rPr lang="en-US" sz="3200" dirty="0" smtClean="0">
                <a:solidFill>
                  <a:schemeClr val="tx2"/>
                </a:solidFill>
              </a:rPr>
              <a:t>/</a:t>
            </a:r>
            <a:r>
              <a:rPr lang="en-US" sz="3200" dirty="0" err="1" smtClean="0">
                <a:solidFill>
                  <a:schemeClr val="tx2"/>
                </a:solidFill>
              </a:rPr>
              <a:t>wulang</a:t>
            </a:r>
            <a:r>
              <a:rPr lang="en-US" sz="3200" dirty="0" smtClean="0">
                <a:solidFill>
                  <a:schemeClr val="tx2"/>
                </a:solidFill>
              </a:rPr>
              <a:t> yang </a:t>
            </a:r>
            <a:r>
              <a:rPr lang="en-US" sz="3200" dirty="0" err="1" smtClean="0">
                <a:solidFill>
                  <a:schemeClr val="tx2"/>
                </a:solidFill>
              </a:rPr>
              <a:t>berbentuk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tembang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Sewaka</a:t>
            </a:r>
            <a:r>
              <a:rPr lang="en-US" sz="3200" dirty="0" smtClean="0">
                <a:solidFill>
                  <a:schemeClr val="tx2"/>
                </a:solidFill>
              </a:rPr>
              <a:t> (1851)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Serat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Bantah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Kekalih</a:t>
            </a:r>
            <a:r>
              <a:rPr lang="en-US" sz="3200" dirty="0" smtClean="0">
                <a:solidFill>
                  <a:schemeClr val="tx2"/>
                </a:solidFill>
              </a:rPr>
              <a:t> (1872)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Wiyata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Arja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gubahan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Gandawerdaja</a:t>
            </a:r>
            <a:r>
              <a:rPr lang="en-US" sz="3200" dirty="0" smtClean="0">
                <a:solidFill>
                  <a:schemeClr val="tx2"/>
                </a:solidFill>
              </a:rPr>
              <a:t> (1882)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Darmawiyata</a:t>
            </a:r>
            <a:r>
              <a:rPr lang="en-US" sz="3200" dirty="0" smtClean="0">
                <a:solidFill>
                  <a:schemeClr val="tx2"/>
                </a:solidFill>
              </a:rPr>
              <a:t> (1907), </a:t>
            </a:r>
            <a:r>
              <a:rPr lang="en-US" sz="3200" dirty="0" err="1" smtClean="0">
                <a:solidFill>
                  <a:schemeClr val="tx2"/>
                </a:solidFill>
              </a:rPr>
              <a:t>dsb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en-US" sz="3200" dirty="0" err="1">
                <a:solidFill>
                  <a:schemeClr val="tx2"/>
                </a:solidFill>
              </a:rPr>
              <a:t>Karya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sastra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Suluk</a:t>
            </a:r>
            <a:r>
              <a:rPr lang="en-US" sz="3200" dirty="0" smtClean="0">
                <a:solidFill>
                  <a:schemeClr val="tx2"/>
                </a:solidFill>
              </a:rPr>
              <a:t> yang </a:t>
            </a:r>
            <a:r>
              <a:rPr lang="en-US" sz="3200" dirty="0" err="1">
                <a:solidFill>
                  <a:schemeClr val="tx2"/>
                </a:solidFill>
              </a:rPr>
              <a:t>berbentuk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tembang</a:t>
            </a:r>
            <a:r>
              <a:rPr lang="en-US" sz="3200" dirty="0">
                <a:solidFill>
                  <a:schemeClr val="tx2"/>
                </a:solidFill>
              </a:rPr>
              <a:t>: </a:t>
            </a:r>
            <a:endParaRPr lang="en-US" sz="3200" dirty="0" smtClean="0">
              <a:solidFill>
                <a:schemeClr val="tx2"/>
              </a:solidFill>
            </a:endParaRP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Kridha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Atmaka</a:t>
            </a:r>
            <a:r>
              <a:rPr lang="en-US" sz="3200" dirty="0" smtClean="0">
                <a:solidFill>
                  <a:schemeClr val="tx2"/>
                </a:solidFill>
              </a:rPr>
              <a:t> (1909)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Jiwandana</a:t>
            </a:r>
            <a:r>
              <a:rPr lang="en-US" sz="3200" dirty="0" smtClean="0">
                <a:solidFill>
                  <a:schemeClr val="tx2"/>
                </a:solidFill>
              </a:rPr>
              <a:t> (1910)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Umul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Brahim</a:t>
            </a:r>
            <a:r>
              <a:rPr lang="en-US" sz="3200" dirty="0" smtClean="0">
                <a:solidFill>
                  <a:schemeClr val="tx2"/>
                </a:solidFill>
              </a:rPr>
              <a:t> (1884)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solidFill>
                  <a:schemeClr val="tx2"/>
                </a:solidFill>
              </a:rPr>
              <a:t>Seh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Tekawardi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gubahan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Pekubuwana</a:t>
            </a:r>
            <a:r>
              <a:rPr lang="en-US" sz="3200" dirty="0" smtClean="0">
                <a:solidFill>
                  <a:schemeClr val="tx2"/>
                </a:solidFill>
              </a:rPr>
              <a:t> IV,1858)</a:t>
            </a:r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>
              <a:buClrTx/>
              <a:buFontTx/>
              <a:buChar char="-"/>
            </a:pPr>
            <a:endParaRPr lang="en-US" sz="3200" dirty="0" smtClean="0">
              <a:solidFill>
                <a:schemeClr val="tx2"/>
              </a:solidFill>
            </a:endParaRPr>
          </a:p>
          <a:p>
            <a:pPr>
              <a:buClrTx/>
              <a:buFontTx/>
              <a:buChar char="-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45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76200"/>
            <a:ext cx="9372600" cy="7086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ClrTx/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MASA BALAI PUSTAKA (1917-1942)</a:t>
            </a:r>
          </a:p>
          <a:p>
            <a:pPr>
              <a:buClrTx/>
            </a:pPr>
            <a:r>
              <a:rPr lang="en-US" sz="3200" dirty="0" err="1" smtClean="0">
                <a:solidFill>
                  <a:schemeClr val="tx2"/>
                </a:solidFill>
              </a:rPr>
              <a:t>Balai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Pustaka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merupakan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sebuah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lembaga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komisi</a:t>
            </a:r>
            <a:r>
              <a:rPr lang="en-US" sz="3200" dirty="0" smtClean="0">
                <a:solidFill>
                  <a:schemeClr val="tx2"/>
                </a:solidFill>
              </a:rPr>
              <a:t>) yang </a:t>
            </a:r>
            <a:r>
              <a:rPr lang="en-US" sz="3200" dirty="0" err="1" smtClean="0">
                <a:solidFill>
                  <a:schemeClr val="tx2"/>
                </a:solidFill>
              </a:rPr>
              <a:t>berperan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dalam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melahirkan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sastrawan</a:t>
            </a:r>
            <a:r>
              <a:rPr lang="en-US" sz="3200" dirty="0" smtClean="0">
                <a:solidFill>
                  <a:schemeClr val="tx2"/>
                </a:solidFill>
              </a:rPr>
              <a:t> di Indonesia. </a:t>
            </a:r>
            <a:r>
              <a:rPr lang="en-US" sz="3200" dirty="0" err="1" smtClean="0">
                <a:solidFill>
                  <a:schemeClr val="tx2"/>
                </a:solidFill>
              </a:rPr>
              <a:t>Kehadiran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karya-karya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sastra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Jawa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tidak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dapat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lepas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dari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campur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tangan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Balai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Pustaka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pPr>
              <a:buClrTx/>
            </a:pPr>
            <a:r>
              <a:rPr lang="en-US" sz="3200" dirty="0" err="1" smtClean="0">
                <a:solidFill>
                  <a:schemeClr val="tx2"/>
                </a:solidFill>
              </a:rPr>
              <a:t>Tahun</a:t>
            </a:r>
            <a:r>
              <a:rPr lang="en-US" sz="3200" dirty="0" smtClean="0">
                <a:solidFill>
                  <a:schemeClr val="tx2"/>
                </a:solidFill>
              </a:rPr>
              <a:t> 1917-1942, </a:t>
            </a:r>
            <a:r>
              <a:rPr lang="en-US" sz="3200" dirty="0" err="1" smtClean="0">
                <a:solidFill>
                  <a:schemeClr val="tx2"/>
                </a:solidFill>
              </a:rPr>
              <a:t>pengarang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sastra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Jawa</a:t>
            </a:r>
            <a:r>
              <a:rPr lang="en-US" sz="3200" dirty="0" smtClean="0">
                <a:solidFill>
                  <a:schemeClr val="tx2"/>
                </a:solidFill>
              </a:rPr>
              <a:t> yang </a:t>
            </a:r>
            <a:r>
              <a:rPr lang="en-US" sz="3200" dirty="0" err="1" smtClean="0">
                <a:solidFill>
                  <a:schemeClr val="tx2"/>
                </a:solidFill>
              </a:rPr>
              <a:t>karyanya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diterbtkan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oleh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Balai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Pustaka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cukup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banyak</a:t>
            </a:r>
            <a:r>
              <a:rPr lang="en-US" sz="3200" dirty="0" smtClean="0">
                <a:solidFill>
                  <a:schemeClr val="tx2"/>
                </a:solidFill>
              </a:rPr>
              <a:t>. </a:t>
            </a:r>
          </a:p>
          <a:p>
            <a:pPr>
              <a:buClrTx/>
            </a:pPr>
            <a:r>
              <a:rPr lang="en-US" sz="3200" dirty="0" err="1" smtClean="0">
                <a:solidFill>
                  <a:schemeClr val="tx2"/>
                </a:solidFill>
              </a:rPr>
              <a:t>Tahun</a:t>
            </a:r>
            <a:r>
              <a:rPr lang="en-US" sz="3200" dirty="0" smtClean="0">
                <a:solidFill>
                  <a:schemeClr val="tx2"/>
                </a:solidFill>
              </a:rPr>
              <a:t> 1920-1n: </a:t>
            </a:r>
            <a:r>
              <a:rPr lang="en-US" sz="3200" dirty="0" err="1" smtClean="0">
                <a:solidFill>
                  <a:schemeClr val="tx2"/>
                </a:solidFill>
              </a:rPr>
              <a:t>R.L.Djajengoetara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M.Prawirawinata</a:t>
            </a:r>
            <a:r>
              <a:rPr lang="en-US" sz="3200" dirty="0" smtClean="0">
                <a:solidFill>
                  <a:schemeClr val="tx2"/>
                </a:solidFill>
              </a:rPr>
              <a:t>, M </a:t>
            </a:r>
            <a:r>
              <a:rPr lang="en-US" sz="3200" dirty="0" err="1" smtClean="0">
                <a:solidFill>
                  <a:schemeClr val="tx2"/>
                </a:solidFill>
              </a:rPr>
              <a:t>Hardjasoewita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Soebardi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Wirjaharsana</a:t>
            </a:r>
            <a:r>
              <a:rPr lang="en-US" sz="3200" dirty="0" smtClean="0">
                <a:solidFill>
                  <a:schemeClr val="tx2"/>
                </a:solidFill>
              </a:rPr>
              <a:t>, R. </a:t>
            </a:r>
            <a:r>
              <a:rPr lang="en-US" sz="3200" dirty="0" err="1" smtClean="0">
                <a:solidFill>
                  <a:schemeClr val="tx2"/>
                </a:solidFill>
              </a:rPr>
              <a:t>Sasraharsana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dsb</a:t>
            </a:r>
            <a:endParaRPr lang="en-US" sz="3200" dirty="0" smtClean="0">
              <a:solidFill>
                <a:schemeClr val="tx2"/>
              </a:solidFill>
            </a:endParaRPr>
          </a:p>
          <a:p>
            <a:pPr>
              <a:buClrTx/>
            </a:pPr>
            <a:r>
              <a:rPr lang="en-US" sz="3700" dirty="0" err="1" smtClean="0">
                <a:solidFill>
                  <a:schemeClr val="tx2"/>
                </a:solidFill>
              </a:rPr>
              <a:t>Upaya</a:t>
            </a:r>
            <a:r>
              <a:rPr lang="en-US" sz="3700" dirty="0" smtClean="0">
                <a:solidFill>
                  <a:schemeClr val="tx2"/>
                </a:solidFill>
              </a:rPr>
              <a:t> yang </a:t>
            </a:r>
            <a:r>
              <a:rPr lang="en-US" sz="3700" dirty="0" err="1" smtClean="0">
                <a:solidFill>
                  <a:schemeClr val="tx2"/>
                </a:solidFill>
              </a:rPr>
              <a:t>dilakukan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penerbit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>
                <a:solidFill>
                  <a:schemeClr val="tx2"/>
                </a:solidFill>
              </a:rPr>
              <a:t>Balai</a:t>
            </a:r>
            <a:r>
              <a:rPr lang="en-US" sz="3700" dirty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Pustaka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untuk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mendapatkan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tulisan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dengan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kualitas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memadai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antara</a:t>
            </a:r>
            <a:r>
              <a:rPr lang="en-US" sz="3700" dirty="0" smtClean="0">
                <a:solidFill>
                  <a:schemeClr val="tx2"/>
                </a:solidFill>
              </a:rPr>
              <a:t> lain: </a:t>
            </a:r>
            <a:r>
              <a:rPr lang="en-US" sz="3700" dirty="0" err="1" smtClean="0">
                <a:solidFill>
                  <a:schemeClr val="tx2"/>
                </a:solidFill>
              </a:rPr>
              <a:t>mengadakan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lomba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penulisan</a:t>
            </a:r>
            <a:r>
              <a:rPr lang="en-US" sz="3700" dirty="0" smtClean="0">
                <a:solidFill>
                  <a:schemeClr val="tx2"/>
                </a:solidFill>
              </a:rPr>
              <a:t>, </a:t>
            </a:r>
            <a:r>
              <a:rPr lang="en-US" sz="3700" dirty="0" err="1" smtClean="0">
                <a:solidFill>
                  <a:schemeClr val="tx2"/>
                </a:solidFill>
              </a:rPr>
              <a:t>melarang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peredaran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buku-buku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terbitan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swasta</a:t>
            </a:r>
            <a:r>
              <a:rPr lang="en-US" sz="3700" dirty="0" smtClean="0">
                <a:solidFill>
                  <a:schemeClr val="tx2"/>
                </a:solidFill>
              </a:rPr>
              <a:t> yang </a:t>
            </a:r>
            <a:r>
              <a:rPr lang="en-US" sz="3700" dirty="0" err="1" smtClean="0">
                <a:solidFill>
                  <a:schemeClr val="tx2"/>
                </a:solidFill>
              </a:rPr>
              <a:t>dianggap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berbahaya</a:t>
            </a:r>
            <a:r>
              <a:rPr lang="en-US" sz="3700" dirty="0" smtClean="0">
                <a:solidFill>
                  <a:schemeClr val="tx2"/>
                </a:solidFill>
              </a:rPr>
              <a:t>, </a:t>
            </a:r>
            <a:r>
              <a:rPr lang="en-US" sz="3700" dirty="0" err="1" smtClean="0">
                <a:solidFill>
                  <a:schemeClr val="tx2"/>
                </a:solidFill>
              </a:rPr>
              <a:t>mempromosikan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>
                <a:solidFill>
                  <a:schemeClr val="tx2"/>
                </a:solidFill>
              </a:rPr>
              <a:t>Balai</a:t>
            </a:r>
            <a:r>
              <a:rPr lang="en-US" sz="3700" dirty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Pustaka</a:t>
            </a:r>
            <a:endParaRPr lang="en-US" sz="3700" dirty="0" smtClean="0">
              <a:solidFill>
                <a:schemeClr val="tx2"/>
              </a:solidFill>
            </a:endParaRPr>
          </a:p>
          <a:p>
            <a:pPr>
              <a:buClrTx/>
              <a:buFontTx/>
              <a:buChar char="-"/>
            </a:pPr>
            <a:endParaRPr lang="en-US" sz="37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00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553200"/>
          </a:xfrm>
        </p:spPr>
        <p:txBody>
          <a:bodyPr>
            <a:normAutofit/>
          </a:bodyPr>
          <a:lstStyle/>
          <a:p>
            <a:pPr marL="855663" indent="-855663">
              <a:buClrTx/>
              <a:buNone/>
            </a:pPr>
            <a:r>
              <a:rPr lang="en-US" sz="3200" dirty="0">
                <a:solidFill>
                  <a:schemeClr val="tx2"/>
                </a:solidFill>
              </a:rPr>
              <a:t>4</a:t>
            </a:r>
            <a:r>
              <a:rPr lang="en-US" sz="3200" dirty="0" smtClean="0">
                <a:solidFill>
                  <a:schemeClr val="tx2"/>
                </a:solidFill>
              </a:rPr>
              <a:t>) </a:t>
            </a:r>
            <a:r>
              <a:rPr lang="en-US" sz="3200" dirty="0" err="1" smtClean="0">
                <a:solidFill>
                  <a:schemeClr val="tx2"/>
                </a:solidFill>
              </a:rPr>
              <a:t>Brahmandapurana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berisi</a:t>
            </a:r>
            <a:r>
              <a:rPr lang="en-US" sz="3200" dirty="0" smtClean="0">
                <a:solidFill>
                  <a:schemeClr val="tx2"/>
                </a:solidFill>
              </a:rPr>
              <a:t> agama </a:t>
            </a:r>
            <a:r>
              <a:rPr lang="en-US" sz="3200" dirty="0" err="1" smtClean="0">
                <a:solidFill>
                  <a:schemeClr val="tx2"/>
                </a:solidFill>
              </a:rPr>
              <a:t>Siwa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>
                <a:solidFill>
                  <a:schemeClr val="tx2"/>
                </a:solidFill>
              </a:rPr>
              <a:t>5</a:t>
            </a:r>
            <a:r>
              <a:rPr lang="en-US" sz="3200" dirty="0" smtClean="0">
                <a:solidFill>
                  <a:schemeClr val="tx2"/>
                </a:solidFill>
              </a:rPr>
              <a:t>) </a:t>
            </a:r>
            <a:r>
              <a:rPr lang="en-US" sz="3200" dirty="0" err="1" smtClean="0">
                <a:solidFill>
                  <a:schemeClr val="tx2"/>
                </a:solidFill>
              </a:rPr>
              <a:t>Agastyaparwa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berisi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surga-neraka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6) </a:t>
            </a:r>
            <a:r>
              <a:rPr lang="en-US" sz="3200" dirty="0" err="1" smtClean="0">
                <a:solidFill>
                  <a:schemeClr val="tx2"/>
                </a:solidFill>
              </a:rPr>
              <a:t>Uttarakanda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berisi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perjalanan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Sinta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7) Mahabharata </a:t>
            </a:r>
            <a:r>
              <a:rPr lang="en-US" sz="3200" dirty="0" err="1" smtClean="0">
                <a:solidFill>
                  <a:schemeClr val="tx2"/>
                </a:solidFill>
              </a:rPr>
              <a:t>berisi</a:t>
            </a:r>
            <a:r>
              <a:rPr lang="en-US" sz="3200" dirty="0" smtClean="0">
                <a:solidFill>
                  <a:schemeClr val="tx2"/>
                </a:solidFill>
              </a:rPr>
              <a:t> 18 </a:t>
            </a:r>
            <a:r>
              <a:rPr lang="en-US" sz="3200" dirty="0" err="1" smtClean="0">
                <a:solidFill>
                  <a:schemeClr val="tx2"/>
                </a:solidFill>
              </a:rPr>
              <a:t>parwa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r>
              <a:rPr lang="en-US" sz="3200" dirty="0" err="1" smtClean="0">
                <a:solidFill>
                  <a:schemeClr val="tx2"/>
                </a:solidFill>
              </a:rPr>
              <a:t>Adiparwa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kawin</a:t>
            </a:r>
            <a:r>
              <a:rPr lang="en-US" sz="3200" dirty="0" smtClean="0">
                <a:solidFill>
                  <a:schemeClr val="tx2"/>
                </a:solidFill>
              </a:rPr>
              <a:t>/lain-lain)</a:t>
            </a:r>
          </a:p>
          <a:p>
            <a:pPr marL="465138" indent="-465138">
              <a:buClrTx/>
              <a:buAutoNum type="romanUcPeriod"/>
            </a:pPr>
            <a:r>
              <a:rPr lang="en-US" sz="3200" dirty="0" err="1" smtClean="0">
                <a:solidFill>
                  <a:schemeClr val="tx2"/>
                </a:solidFill>
              </a:rPr>
              <a:t>Sabhaparwa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Pandawa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dadu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465138" indent="-465138">
              <a:buClrTx/>
              <a:buAutoNum type="romanUcPeriod"/>
            </a:pPr>
            <a:r>
              <a:rPr lang="en-US" sz="3200" dirty="0" err="1" smtClean="0">
                <a:solidFill>
                  <a:schemeClr val="tx2"/>
                </a:solidFill>
              </a:rPr>
              <a:t>Wanawasaparwa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Pandawa-dibuang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465138" indent="-465138">
              <a:buClrTx/>
              <a:buAutoNum type="romanUcPeriod"/>
            </a:pPr>
            <a:r>
              <a:rPr lang="en-US" sz="3200" dirty="0" err="1" smtClean="0">
                <a:solidFill>
                  <a:schemeClr val="tx2"/>
                </a:solidFill>
              </a:rPr>
              <a:t>Wirataparwa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Pandawa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mengabdi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untuk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bersembunyi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465138" indent="-465138">
              <a:buClrTx/>
              <a:buAutoNum type="romanUcPeriod"/>
            </a:pPr>
            <a:r>
              <a:rPr lang="en-US" sz="3200" dirty="0" err="1" smtClean="0">
                <a:solidFill>
                  <a:schemeClr val="tx2"/>
                </a:solidFill>
              </a:rPr>
              <a:t>Udyogaparwa</a:t>
            </a:r>
            <a:r>
              <a:rPr lang="en-US" sz="3200" dirty="0" smtClean="0">
                <a:solidFill>
                  <a:schemeClr val="tx2"/>
                </a:solidFill>
              </a:rPr>
              <a:t>(</a:t>
            </a:r>
            <a:r>
              <a:rPr lang="en-US" sz="3200" dirty="0" err="1" smtClean="0">
                <a:solidFill>
                  <a:schemeClr val="tx2"/>
                </a:solidFill>
              </a:rPr>
              <a:t>Kresna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gagah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17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76200"/>
            <a:ext cx="9372600" cy="70866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Karya-karya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sastra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Jawa</a:t>
            </a:r>
            <a:r>
              <a:rPr lang="en-US" sz="3700" dirty="0" smtClean="0">
                <a:solidFill>
                  <a:schemeClr val="tx2"/>
                </a:solidFill>
              </a:rPr>
              <a:t> yang </a:t>
            </a:r>
            <a:r>
              <a:rPr lang="en-US" sz="3700" dirty="0" err="1" smtClean="0">
                <a:solidFill>
                  <a:schemeClr val="tx2"/>
                </a:solidFill>
              </a:rPr>
              <a:t>terbit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dalam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rentang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waktu</a:t>
            </a:r>
            <a:r>
              <a:rPr lang="en-US" sz="3700" dirty="0" smtClean="0">
                <a:solidFill>
                  <a:schemeClr val="tx2"/>
                </a:solidFill>
              </a:rPr>
              <a:t> 1917-1942 </a:t>
            </a:r>
            <a:r>
              <a:rPr lang="en-US" sz="3700" dirty="0" err="1" smtClean="0">
                <a:solidFill>
                  <a:schemeClr val="tx2"/>
                </a:solidFill>
              </a:rPr>
              <a:t>sangat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ditentukan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oleh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sikap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penerbit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Balai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Pustaka</a:t>
            </a:r>
            <a:r>
              <a:rPr lang="en-US" sz="4000" dirty="0" smtClean="0">
                <a:solidFill>
                  <a:schemeClr val="tx2"/>
                </a:solidFill>
              </a:rPr>
              <a:t>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tx2"/>
                </a:solidFill>
              </a:rPr>
              <a:t>Karya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tersebut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memiliki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tema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dan</a:t>
            </a:r>
            <a:r>
              <a:rPr lang="en-US" sz="4000" dirty="0" smtClean="0">
                <a:solidFill>
                  <a:schemeClr val="tx2"/>
                </a:solidFill>
              </a:rPr>
              <a:t> gay yang </a:t>
            </a:r>
            <a:r>
              <a:rPr lang="en-US" sz="4000" dirty="0" err="1" smtClean="0">
                <a:solidFill>
                  <a:schemeClr val="tx2"/>
                </a:solidFill>
              </a:rPr>
              <a:t>hampir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seragam</a:t>
            </a:r>
            <a:r>
              <a:rPr lang="en-US" sz="4000" dirty="0" smtClean="0">
                <a:solidFill>
                  <a:schemeClr val="tx2"/>
                </a:solidFill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</a:rPr>
              <a:t>yaitu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etika</a:t>
            </a:r>
            <a:r>
              <a:rPr lang="en-US" sz="4000" dirty="0" smtClean="0">
                <a:solidFill>
                  <a:schemeClr val="tx2"/>
                </a:solidFill>
              </a:rPr>
              <a:t> (moral) </a:t>
            </a:r>
            <a:r>
              <a:rPr lang="en-US" sz="4000" dirty="0" err="1" smtClean="0">
                <a:solidFill>
                  <a:schemeClr val="tx2"/>
                </a:solidFill>
              </a:rPr>
              <a:t>perkawinan</a:t>
            </a:r>
            <a:r>
              <a:rPr lang="en-US" sz="4000" dirty="0" smtClean="0">
                <a:solidFill>
                  <a:schemeClr val="tx2"/>
                </a:solidFill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</a:rPr>
              <a:t>petualangan</a:t>
            </a:r>
            <a:r>
              <a:rPr lang="en-US" sz="4000" dirty="0" smtClean="0">
                <a:solidFill>
                  <a:schemeClr val="tx2"/>
                </a:solidFill>
              </a:rPr>
              <a:t> (</a:t>
            </a:r>
            <a:r>
              <a:rPr lang="en-US" sz="4000" dirty="0" err="1" smtClean="0">
                <a:solidFill>
                  <a:schemeClr val="tx2"/>
                </a:solidFill>
              </a:rPr>
              <a:t>perjalanan</a:t>
            </a:r>
            <a:r>
              <a:rPr lang="en-US" sz="4000" dirty="0" smtClean="0">
                <a:solidFill>
                  <a:schemeClr val="tx2"/>
                </a:solidFill>
              </a:rPr>
              <a:t>), </a:t>
            </a:r>
            <a:r>
              <a:rPr lang="en-US" sz="4000" dirty="0" err="1" smtClean="0">
                <a:solidFill>
                  <a:schemeClr val="tx2"/>
                </a:solidFill>
              </a:rPr>
              <a:t>pemberantasan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kejahatan</a:t>
            </a:r>
            <a:r>
              <a:rPr lang="en-US" sz="4000" dirty="0" smtClean="0">
                <a:solidFill>
                  <a:schemeClr val="tx2"/>
                </a:solidFill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</a:rPr>
              <a:t>perjuangan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hidup</a:t>
            </a:r>
            <a:r>
              <a:rPr lang="en-US" sz="4000" dirty="0" smtClean="0">
                <a:solidFill>
                  <a:schemeClr val="tx2"/>
                </a:solidFill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</a:rPr>
              <a:t>pengabdian</a:t>
            </a:r>
            <a:r>
              <a:rPr lang="en-US" sz="4000" dirty="0" smtClean="0">
                <a:solidFill>
                  <a:schemeClr val="tx2"/>
                </a:solidFill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</a:rPr>
              <a:t>keselarasan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sosial</a:t>
            </a:r>
            <a:r>
              <a:rPr lang="en-US" sz="4000" dirty="0" smtClean="0">
                <a:solidFill>
                  <a:schemeClr val="tx2"/>
                </a:solidFill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</a:rPr>
              <a:t>dan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sejenisnya</a:t>
            </a:r>
            <a:r>
              <a:rPr lang="en-US" sz="4000" dirty="0" smtClean="0">
                <a:solidFill>
                  <a:schemeClr val="tx2"/>
                </a:solidFill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</a:rPr>
              <a:t>tidak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mengedepankan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politik</a:t>
            </a:r>
            <a:r>
              <a:rPr lang="en-US" sz="40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ClrTx/>
              <a:buNone/>
            </a:pPr>
            <a:endParaRPr lang="en-US" sz="37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95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76200"/>
            <a:ext cx="9372600" cy="70866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Selain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itu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sistem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pembacaan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tidak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terlepas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dari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sistem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pengarang</a:t>
            </a:r>
            <a:r>
              <a:rPr lang="en-US" sz="3700" dirty="0" smtClean="0">
                <a:solidFill>
                  <a:schemeClr val="tx2"/>
                </a:solidFill>
              </a:rPr>
              <a:t>, </a:t>
            </a:r>
            <a:r>
              <a:rPr lang="en-US" sz="3700" dirty="0" err="1" smtClean="0">
                <a:solidFill>
                  <a:schemeClr val="tx2"/>
                </a:solidFill>
              </a:rPr>
              <a:t>sistem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penerbit</a:t>
            </a:r>
            <a:r>
              <a:rPr lang="en-US" sz="3700" dirty="0" smtClean="0">
                <a:solidFill>
                  <a:schemeClr val="tx2"/>
                </a:solidFill>
              </a:rPr>
              <a:t>, </a:t>
            </a:r>
            <a:r>
              <a:rPr lang="en-US" sz="3700" dirty="0" err="1" smtClean="0">
                <a:solidFill>
                  <a:schemeClr val="tx2"/>
                </a:solidFill>
              </a:rPr>
              <a:t>dan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cara-cara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penyebarluasan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karya</a:t>
            </a:r>
            <a:r>
              <a:rPr lang="en-US" sz="3700" dirty="0" smtClean="0">
                <a:solidFill>
                  <a:schemeClr val="tx2"/>
                </a:solidFill>
              </a:rPr>
              <a:t> </a:t>
            </a:r>
            <a:r>
              <a:rPr lang="en-US" sz="3700" dirty="0" err="1" smtClean="0">
                <a:solidFill>
                  <a:schemeClr val="tx2"/>
                </a:solidFill>
              </a:rPr>
              <a:t>sastra</a:t>
            </a:r>
            <a:r>
              <a:rPr lang="en-US" sz="3700" dirty="0" smtClean="0">
                <a:solidFill>
                  <a:schemeClr val="tx2"/>
                </a:solidFill>
              </a:rPr>
              <a:t>. </a:t>
            </a:r>
            <a:endParaRPr lang="en-US" sz="4000" dirty="0" smtClean="0">
              <a:solidFill>
                <a:schemeClr val="tx2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tx2"/>
                </a:solidFill>
              </a:rPr>
              <a:t>Keberadaan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sastra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setidaknya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mencakup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pengarang</a:t>
            </a:r>
            <a:r>
              <a:rPr lang="en-US" sz="4000" dirty="0" smtClean="0">
                <a:solidFill>
                  <a:schemeClr val="tx2"/>
                </a:solidFill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</a:rPr>
              <a:t>karya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sastra</a:t>
            </a:r>
            <a:r>
              <a:rPr lang="en-US" sz="4000" dirty="0" smtClean="0">
                <a:solidFill>
                  <a:schemeClr val="tx2"/>
                </a:solidFill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</a:rPr>
              <a:t>cara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penyebarannya</a:t>
            </a:r>
            <a:r>
              <a:rPr lang="en-US" sz="4000" dirty="0" smtClean="0">
                <a:solidFill>
                  <a:schemeClr val="tx2"/>
                </a:solidFill>
              </a:rPr>
              <a:t>, </a:t>
            </a:r>
            <a:r>
              <a:rPr lang="en-US" sz="4000" dirty="0" err="1">
                <a:solidFill>
                  <a:schemeClr val="tx2"/>
                </a:solidFill>
              </a:rPr>
              <a:t>dan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pembaca</a:t>
            </a:r>
            <a:r>
              <a:rPr lang="en-US" sz="4000" dirty="0" smtClean="0">
                <a:solidFill>
                  <a:schemeClr val="tx2"/>
                </a:solidFill>
              </a:rPr>
              <a:t> (</a:t>
            </a:r>
            <a:r>
              <a:rPr lang="en-US" sz="4000" dirty="0" err="1" smtClean="0">
                <a:solidFill>
                  <a:schemeClr val="tx2"/>
                </a:solidFill>
              </a:rPr>
              <a:t>Damono</a:t>
            </a:r>
            <a:r>
              <a:rPr lang="en-US" sz="4000" dirty="0" smtClean="0">
                <a:solidFill>
                  <a:schemeClr val="tx2"/>
                </a:solidFill>
              </a:rPr>
              <a:t>, 1993:82)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tx2"/>
                </a:solidFill>
              </a:rPr>
              <a:t>Tahun</a:t>
            </a:r>
            <a:r>
              <a:rPr lang="en-US" sz="4000" dirty="0" smtClean="0">
                <a:solidFill>
                  <a:schemeClr val="tx2"/>
                </a:solidFill>
              </a:rPr>
              <a:t> 1920-an </a:t>
            </a:r>
            <a:r>
              <a:rPr lang="en-US" sz="4000" dirty="0" err="1" smtClean="0">
                <a:solidFill>
                  <a:schemeClr val="tx2"/>
                </a:solidFill>
              </a:rPr>
              <a:t>pengaruh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tradisi</a:t>
            </a:r>
            <a:r>
              <a:rPr lang="en-US" sz="4000" dirty="0" smtClean="0">
                <a:solidFill>
                  <a:schemeClr val="tx2"/>
                </a:solidFill>
              </a:rPr>
              <a:t> lama </a:t>
            </a:r>
            <a:r>
              <a:rPr lang="en-US" sz="4000" dirty="0" err="1" smtClean="0">
                <a:solidFill>
                  <a:schemeClr val="tx2"/>
                </a:solidFill>
              </a:rPr>
              <a:t>masih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kuat</a:t>
            </a:r>
            <a:r>
              <a:rPr lang="en-US" sz="4000" dirty="0" smtClean="0">
                <a:solidFill>
                  <a:schemeClr val="tx2"/>
                </a:solidFill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</a:rPr>
              <a:t>yaitu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pemakaian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bahasa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dan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huruf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Jawa</a:t>
            </a:r>
            <a:r>
              <a:rPr lang="en-US" sz="4000" dirty="0" smtClean="0">
                <a:solidFill>
                  <a:schemeClr val="tx2"/>
                </a:solidFill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</a:rPr>
              <a:t>sehingga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karyanya</a:t>
            </a:r>
            <a:r>
              <a:rPr lang="en-US" sz="4000" dirty="0" smtClean="0">
                <a:solidFill>
                  <a:schemeClr val="tx2"/>
                </a:solidFill>
              </a:rPr>
              <a:t> pun </a:t>
            </a:r>
            <a:r>
              <a:rPr lang="en-US" sz="4000" dirty="0" err="1" smtClean="0">
                <a:solidFill>
                  <a:schemeClr val="tx2"/>
                </a:solidFill>
              </a:rPr>
              <a:t>menggunakan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huruf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Jawa</a:t>
            </a:r>
            <a:r>
              <a:rPr lang="en-US" sz="40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ClrTx/>
              <a:buNone/>
            </a:pPr>
            <a:endParaRPr lang="en-US" sz="4000" dirty="0" smtClean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en-US" sz="37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04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76200"/>
            <a:ext cx="9372600" cy="70866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tx2"/>
                </a:solidFill>
              </a:rPr>
              <a:t>Tahun</a:t>
            </a:r>
            <a:r>
              <a:rPr lang="en-US" sz="4000" dirty="0" smtClean="0">
                <a:solidFill>
                  <a:schemeClr val="tx2"/>
                </a:solidFill>
              </a:rPr>
              <a:t> 1930-an </a:t>
            </a:r>
            <a:r>
              <a:rPr lang="en-US" sz="4000" dirty="0" err="1" smtClean="0">
                <a:solidFill>
                  <a:schemeClr val="tx2"/>
                </a:solidFill>
              </a:rPr>
              <a:t>pengaruh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tradisi</a:t>
            </a:r>
            <a:r>
              <a:rPr lang="en-US" sz="4000" dirty="0" smtClean="0">
                <a:solidFill>
                  <a:schemeClr val="tx2"/>
                </a:solidFill>
              </a:rPr>
              <a:t> modern (Barat) </a:t>
            </a:r>
            <a:r>
              <a:rPr lang="en-US" sz="4000" dirty="0" err="1" smtClean="0">
                <a:solidFill>
                  <a:schemeClr val="tx2"/>
                </a:solidFill>
              </a:rPr>
              <a:t>sudah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menunjukkan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kekuatan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sehingga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menggunakan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bahasa</a:t>
            </a:r>
            <a:r>
              <a:rPr lang="en-US" sz="4000" dirty="0" smtClean="0">
                <a:solidFill>
                  <a:schemeClr val="tx2"/>
                </a:solidFill>
              </a:rPr>
              <a:t> Latin, </a:t>
            </a:r>
            <a:r>
              <a:rPr lang="en-US" sz="4000" dirty="0" err="1" smtClean="0">
                <a:solidFill>
                  <a:schemeClr val="tx2"/>
                </a:solidFill>
              </a:rPr>
              <a:t>dengan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ragam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krama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dan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ragam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ngoko</a:t>
            </a:r>
            <a:r>
              <a:rPr lang="en-US" sz="4000" dirty="0" smtClean="0">
                <a:solidFill>
                  <a:schemeClr val="tx2"/>
                </a:solidFill>
              </a:rPr>
              <a:t>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tx2"/>
                </a:solidFill>
              </a:rPr>
              <a:t>Jenis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Karya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Sastra</a:t>
            </a:r>
            <a:endParaRPr lang="en-US" sz="4000" dirty="0" smtClean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r>
              <a:rPr lang="en-US" sz="4000" dirty="0" err="1" smtClean="0">
                <a:solidFill>
                  <a:schemeClr val="tx2"/>
                </a:solidFill>
              </a:rPr>
              <a:t>Prosa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dan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puisi</a:t>
            </a:r>
            <a:r>
              <a:rPr lang="en-US" sz="4000" dirty="0" smtClean="0">
                <a:solidFill>
                  <a:schemeClr val="tx2"/>
                </a:solidFill>
              </a:rPr>
              <a:t>. </a:t>
            </a:r>
            <a:r>
              <a:rPr lang="en-US" sz="4000" dirty="0" err="1" smtClean="0">
                <a:solidFill>
                  <a:schemeClr val="tx2"/>
                </a:solidFill>
              </a:rPr>
              <a:t>Prosa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dibagi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menjadi</a:t>
            </a:r>
            <a:r>
              <a:rPr lang="en-US" sz="4000" dirty="0" smtClean="0">
                <a:solidFill>
                  <a:schemeClr val="tx2"/>
                </a:solidFill>
              </a:rPr>
              <a:t> 2 </a:t>
            </a:r>
            <a:r>
              <a:rPr lang="en-US" sz="4000" dirty="0" err="1" smtClean="0">
                <a:solidFill>
                  <a:schemeClr val="tx2"/>
                </a:solidFill>
              </a:rPr>
              <a:t>jenis</a:t>
            </a:r>
            <a:r>
              <a:rPr lang="en-US" sz="4000" dirty="0" smtClean="0">
                <a:solidFill>
                  <a:schemeClr val="tx2"/>
                </a:solidFill>
              </a:rPr>
              <a:t>: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f</a:t>
            </a:r>
            <a:r>
              <a:rPr lang="en-US" sz="4000" dirty="0" err="1" smtClean="0">
                <a:solidFill>
                  <a:schemeClr val="tx2"/>
                </a:solidFill>
              </a:rPr>
              <a:t>iksi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dan</a:t>
            </a:r>
            <a:r>
              <a:rPr lang="en-US" sz="4000" dirty="0" smtClean="0">
                <a:solidFill>
                  <a:schemeClr val="tx2"/>
                </a:solidFill>
              </a:rPr>
              <a:t> Non </a:t>
            </a:r>
            <a:r>
              <a:rPr lang="en-US" sz="4000" dirty="0" err="1" smtClean="0">
                <a:solidFill>
                  <a:schemeClr val="tx2"/>
                </a:solidFill>
              </a:rPr>
              <a:t>fiksi</a:t>
            </a:r>
            <a:endParaRPr lang="en-US" sz="4000" dirty="0" smtClean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en-US" sz="4000" dirty="0" smtClean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en-US" sz="4000" dirty="0" smtClean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en-US" sz="37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27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76200"/>
            <a:ext cx="9372600" cy="7086600"/>
          </a:xfrm>
        </p:spPr>
        <p:txBody>
          <a:bodyPr>
            <a:normAutofit/>
          </a:bodyPr>
          <a:lstStyle/>
          <a:p>
            <a:pPr marL="742950" indent="-742950">
              <a:buClrTx/>
              <a:buAutoNum type="alphaLcPeriod"/>
            </a:pPr>
            <a:r>
              <a:rPr lang="en-US" sz="3400" dirty="0" err="1" smtClean="0">
                <a:solidFill>
                  <a:schemeClr val="tx2"/>
                </a:solidFill>
              </a:rPr>
              <a:t>Fiksi</a:t>
            </a:r>
            <a:endParaRPr lang="en-US" sz="3400" dirty="0" smtClean="0">
              <a:solidFill>
                <a:schemeClr val="tx2"/>
              </a:solidFill>
            </a:endParaRPr>
          </a:p>
          <a:p>
            <a:pPr marL="742950" indent="-742950">
              <a:buClrTx/>
              <a:buAutoNum type="arabicParenR"/>
            </a:pPr>
            <a:r>
              <a:rPr lang="en-US" sz="3400" dirty="0" smtClean="0">
                <a:solidFill>
                  <a:schemeClr val="tx2"/>
                </a:solidFill>
              </a:rPr>
              <a:t>Novel</a:t>
            </a:r>
          </a:p>
          <a:p>
            <a:pPr>
              <a:buClrTx/>
              <a:buFontTx/>
              <a:buChar char="-"/>
            </a:pPr>
            <a:r>
              <a:rPr lang="en-US" sz="3400" dirty="0" smtClean="0">
                <a:solidFill>
                  <a:schemeClr val="tx2"/>
                </a:solidFill>
              </a:rPr>
              <a:t>Novel yang </a:t>
            </a:r>
            <a:r>
              <a:rPr lang="en-US" sz="3400" dirty="0" err="1" smtClean="0">
                <a:solidFill>
                  <a:schemeClr val="tx2"/>
                </a:solidFill>
              </a:rPr>
              <a:t>terbit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tahun</a:t>
            </a:r>
            <a:r>
              <a:rPr lang="en-US" sz="3400" dirty="0" smtClean="0">
                <a:solidFill>
                  <a:schemeClr val="tx2"/>
                </a:solidFill>
              </a:rPr>
              <a:t> 1920: </a:t>
            </a:r>
            <a:r>
              <a:rPr lang="en-US" sz="3400" dirty="0" err="1" smtClean="0">
                <a:solidFill>
                  <a:schemeClr val="tx2"/>
                </a:solidFill>
              </a:rPr>
              <a:t>Serat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Riyanta</a:t>
            </a:r>
            <a:r>
              <a:rPr lang="en-US" sz="3400" dirty="0" smtClean="0">
                <a:solidFill>
                  <a:schemeClr val="tx2"/>
                </a:solidFill>
              </a:rPr>
              <a:t> (R.B. </a:t>
            </a:r>
            <a:r>
              <a:rPr lang="en-US" sz="3400" dirty="0" err="1" smtClean="0">
                <a:solidFill>
                  <a:schemeClr val="tx2"/>
                </a:solidFill>
              </a:rPr>
              <a:t>Selardi</a:t>
            </a:r>
            <a:r>
              <a:rPr lang="en-US" sz="3400" dirty="0" smtClean="0">
                <a:solidFill>
                  <a:schemeClr val="tx2"/>
                </a:solidFill>
              </a:rPr>
              <a:t>, 1920)</a:t>
            </a:r>
          </a:p>
          <a:p>
            <a:pPr marL="0" indent="0">
              <a:buClrTx/>
              <a:buNone/>
            </a:pPr>
            <a:r>
              <a:rPr lang="en-US" sz="3400" dirty="0" smtClean="0">
                <a:solidFill>
                  <a:schemeClr val="tx2"/>
                </a:solidFill>
              </a:rPr>
              <a:t>*</a:t>
            </a:r>
            <a:r>
              <a:rPr lang="en-US" sz="3400" dirty="0" err="1" smtClean="0">
                <a:solidFill>
                  <a:schemeClr val="tx2"/>
                </a:solidFill>
              </a:rPr>
              <a:t>Secara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umum</a:t>
            </a:r>
            <a:r>
              <a:rPr lang="en-US" sz="3400" dirty="0" smtClean="0">
                <a:solidFill>
                  <a:schemeClr val="tx2"/>
                </a:solidFill>
              </a:rPr>
              <a:t> novel </a:t>
            </a:r>
            <a:r>
              <a:rPr lang="en-US" sz="3400" dirty="0" err="1" smtClean="0">
                <a:solidFill>
                  <a:schemeClr val="tx2"/>
                </a:solidFill>
              </a:rPr>
              <a:t>Jawa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terbitan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Balai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Pustaka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beralur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lurus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dan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hanya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beberapa</a:t>
            </a:r>
            <a:r>
              <a:rPr lang="en-US" sz="3400" dirty="0" smtClean="0">
                <a:solidFill>
                  <a:schemeClr val="tx2"/>
                </a:solidFill>
              </a:rPr>
              <a:t> yang </a:t>
            </a:r>
            <a:r>
              <a:rPr lang="en-US" sz="3400" dirty="0" err="1" smtClean="0">
                <a:solidFill>
                  <a:schemeClr val="tx2"/>
                </a:solidFill>
              </a:rPr>
              <a:t>beralur</a:t>
            </a:r>
            <a:r>
              <a:rPr lang="en-US" sz="3400" dirty="0" smtClean="0">
                <a:solidFill>
                  <a:schemeClr val="tx2"/>
                </a:solidFill>
              </a:rPr>
              <a:t> sort </a:t>
            </a:r>
            <a:r>
              <a:rPr lang="en-US" sz="3400" dirty="0" err="1" smtClean="0">
                <a:solidFill>
                  <a:schemeClr val="tx2"/>
                </a:solidFill>
              </a:rPr>
              <a:t>balik</a:t>
            </a:r>
            <a:endParaRPr lang="en-US" sz="3400" dirty="0" smtClean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r>
              <a:rPr lang="en-US" sz="3400" dirty="0" smtClean="0">
                <a:solidFill>
                  <a:schemeClr val="tx2"/>
                </a:solidFill>
              </a:rPr>
              <a:t>*Novel-novel </a:t>
            </a:r>
            <a:r>
              <a:rPr lang="en-US" sz="3400" dirty="0" err="1" smtClean="0">
                <a:solidFill>
                  <a:schemeClr val="tx2"/>
                </a:solidFill>
              </a:rPr>
              <a:t>Jawa</a:t>
            </a:r>
            <a:r>
              <a:rPr lang="en-US" sz="3400" dirty="0" smtClean="0">
                <a:solidFill>
                  <a:schemeClr val="tx2"/>
                </a:solidFill>
              </a:rPr>
              <a:t> modern </a:t>
            </a:r>
            <a:r>
              <a:rPr lang="en-US" sz="3400" dirty="0" err="1">
                <a:solidFill>
                  <a:schemeClr val="tx2"/>
                </a:solidFill>
              </a:rPr>
              <a:t>terbitan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Balai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Pustaka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tahun</a:t>
            </a:r>
            <a:r>
              <a:rPr lang="en-US" sz="3400" dirty="0" smtClean="0">
                <a:solidFill>
                  <a:schemeClr val="tx2"/>
                </a:solidFill>
              </a:rPr>
              <a:t> 1917-1942 </a:t>
            </a:r>
            <a:r>
              <a:rPr lang="en-US" sz="3400" dirty="0" err="1" smtClean="0">
                <a:solidFill>
                  <a:schemeClr val="tx2"/>
                </a:solidFill>
              </a:rPr>
              <a:t>seluruh</a:t>
            </a:r>
            <a:r>
              <a:rPr lang="en-US" sz="3400" dirty="0" smtClean="0">
                <a:solidFill>
                  <a:schemeClr val="tx2"/>
                </a:solidFill>
              </a:rPr>
              <a:t> novel </a:t>
            </a:r>
            <a:r>
              <a:rPr lang="en-US" sz="3400" dirty="0" err="1" smtClean="0">
                <a:solidFill>
                  <a:schemeClr val="tx2"/>
                </a:solidFill>
              </a:rPr>
              <a:t>menampilkan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tokoh-tokoh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utama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dengan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identitas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jelas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yaitu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tokoh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dari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dunia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manusia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seperti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umumnya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berasal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dari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etnis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Jawa</a:t>
            </a:r>
            <a:r>
              <a:rPr lang="en-US" sz="34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ClrTx/>
              <a:buNone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75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76200"/>
            <a:ext cx="9372600" cy="7086600"/>
          </a:xfrm>
        </p:spPr>
        <p:txBody>
          <a:bodyPr>
            <a:normAutofit/>
          </a:bodyPr>
          <a:lstStyle/>
          <a:p>
            <a:pPr marL="742950" indent="-742950">
              <a:buClrTx/>
              <a:buAutoNum type="alphaLcPeriod"/>
            </a:pPr>
            <a:r>
              <a:rPr lang="en-US" sz="3400" dirty="0" err="1" smtClean="0">
                <a:solidFill>
                  <a:schemeClr val="tx2"/>
                </a:solidFill>
              </a:rPr>
              <a:t>Fiksi</a:t>
            </a:r>
            <a:endParaRPr lang="en-US" sz="3400" dirty="0" smtClean="0">
              <a:solidFill>
                <a:schemeClr val="tx2"/>
              </a:solidFill>
            </a:endParaRPr>
          </a:p>
          <a:p>
            <a:pPr marL="742950" indent="-742950">
              <a:buClrTx/>
              <a:buAutoNum type="arabicParenR"/>
            </a:pPr>
            <a:r>
              <a:rPr lang="en-US" sz="3400" dirty="0" smtClean="0">
                <a:solidFill>
                  <a:schemeClr val="tx2"/>
                </a:solidFill>
              </a:rPr>
              <a:t>Novel</a:t>
            </a:r>
          </a:p>
          <a:p>
            <a:pPr>
              <a:buClrTx/>
              <a:buFontTx/>
              <a:buChar char="-"/>
            </a:pPr>
            <a:r>
              <a:rPr lang="en-US" sz="3400" dirty="0" smtClean="0">
                <a:solidFill>
                  <a:schemeClr val="tx2"/>
                </a:solidFill>
              </a:rPr>
              <a:t>Novel yang </a:t>
            </a:r>
            <a:r>
              <a:rPr lang="en-US" sz="3400" dirty="0" err="1" smtClean="0">
                <a:solidFill>
                  <a:schemeClr val="tx2"/>
                </a:solidFill>
              </a:rPr>
              <a:t>terbit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tahun</a:t>
            </a:r>
            <a:r>
              <a:rPr lang="en-US" sz="3400" dirty="0" smtClean="0">
                <a:solidFill>
                  <a:schemeClr val="tx2"/>
                </a:solidFill>
              </a:rPr>
              <a:t> 1920: </a:t>
            </a:r>
            <a:r>
              <a:rPr lang="en-US" sz="3400" dirty="0" err="1" smtClean="0">
                <a:solidFill>
                  <a:schemeClr val="tx2"/>
                </a:solidFill>
              </a:rPr>
              <a:t>Serat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Riyanta</a:t>
            </a:r>
            <a:r>
              <a:rPr lang="en-US" sz="3400" dirty="0" smtClean="0">
                <a:solidFill>
                  <a:schemeClr val="tx2"/>
                </a:solidFill>
              </a:rPr>
              <a:t> (R.B. </a:t>
            </a:r>
            <a:r>
              <a:rPr lang="en-US" sz="3400" dirty="0" err="1" smtClean="0">
                <a:solidFill>
                  <a:schemeClr val="tx2"/>
                </a:solidFill>
              </a:rPr>
              <a:t>Selardi</a:t>
            </a:r>
            <a:r>
              <a:rPr lang="en-US" sz="3400" dirty="0" smtClean="0">
                <a:solidFill>
                  <a:schemeClr val="tx2"/>
                </a:solidFill>
              </a:rPr>
              <a:t>, 1920)</a:t>
            </a:r>
          </a:p>
          <a:p>
            <a:pPr marL="0" indent="0">
              <a:buClrTx/>
              <a:buNone/>
            </a:pPr>
            <a:r>
              <a:rPr lang="en-US" sz="3400" dirty="0" smtClean="0">
                <a:solidFill>
                  <a:schemeClr val="tx2"/>
                </a:solidFill>
              </a:rPr>
              <a:t>*</a:t>
            </a:r>
            <a:r>
              <a:rPr lang="en-US" sz="3400" dirty="0" err="1" smtClean="0">
                <a:solidFill>
                  <a:schemeClr val="tx2"/>
                </a:solidFill>
              </a:rPr>
              <a:t>Secara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umum</a:t>
            </a:r>
            <a:r>
              <a:rPr lang="en-US" sz="3400" dirty="0" smtClean="0">
                <a:solidFill>
                  <a:schemeClr val="tx2"/>
                </a:solidFill>
              </a:rPr>
              <a:t> novel </a:t>
            </a:r>
            <a:r>
              <a:rPr lang="en-US" sz="3400" dirty="0" err="1" smtClean="0">
                <a:solidFill>
                  <a:schemeClr val="tx2"/>
                </a:solidFill>
              </a:rPr>
              <a:t>Jawa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terbitan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Balai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Pustaka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beralur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lurus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dan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hanya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beberapa</a:t>
            </a:r>
            <a:r>
              <a:rPr lang="en-US" sz="3400" dirty="0" smtClean="0">
                <a:solidFill>
                  <a:schemeClr val="tx2"/>
                </a:solidFill>
              </a:rPr>
              <a:t> yang </a:t>
            </a:r>
            <a:r>
              <a:rPr lang="en-US" sz="3400" dirty="0" err="1" smtClean="0">
                <a:solidFill>
                  <a:schemeClr val="tx2"/>
                </a:solidFill>
              </a:rPr>
              <a:t>beralur</a:t>
            </a:r>
            <a:r>
              <a:rPr lang="en-US" sz="3400" dirty="0" smtClean="0">
                <a:solidFill>
                  <a:schemeClr val="tx2"/>
                </a:solidFill>
              </a:rPr>
              <a:t> sort </a:t>
            </a:r>
            <a:r>
              <a:rPr lang="en-US" sz="3400" dirty="0" err="1" smtClean="0">
                <a:solidFill>
                  <a:schemeClr val="tx2"/>
                </a:solidFill>
              </a:rPr>
              <a:t>balik</a:t>
            </a:r>
            <a:endParaRPr lang="en-US" sz="3400" dirty="0" smtClean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r>
              <a:rPr lang="en-US" sz="3400" dirty="0" smtClean="0">
                <a:solidFill>
                  <a:schemeClr val="tx2"/>
                </a:solidFill>
              </a:rPr>
              <a:t>*Novel-novel </a:t>
            </a:r>
            <a:r>
              <a:rPr lang="en-US" sz="3400" dirty="0" err="1" smtClean="0">
                <a:solidFill>
                  <a:schemeClr val="tx2"/>
                </a:solidFill>
              </a:rPr>
              <a:t>Jawa</a:t>
            </a:r>
            <a:r>
              <a:rPr lang="en-US" sz="3400" dirty="0" smtClean="0">
                <a:solidFill>
                  <a:schemeClr val="tx2"/>
                </a:solidFill>
              </a:rPr>
              <a:t> modern </a:t>
            </a:r>
            <a:r>
              <a:rPr lang="en-US" sz="3400" dirty="0" err="1">
                <a:solidFill>
                  <a:schemeClr val="tx2"/>
                </a:solidFill>
              </a:rPr>
              <a:t>terbitan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Balai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Pustaka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tahun</a:t>
            </a:r>
            <a:r>
              <a:rPr lang="en-US" sz="3400" dirty="0" smtClean="0">
                <a:solidFill>
                  <a:schemeClr val="tx2"/>
                </a:solidFill>
              </a:rPr>
              <a:t> 1917-1942 </a:t>
            </a:r>
            <a:r>
              <a:rPr lang="en-US" sz="3400" dirty="0" err="1" smtClean="0">
                <a:solidFill>
                  <a:schemeClr val="tx2"/>
                </a:solidFill>
              </a:rPr>
              <a:t>seluruh</a:t>
            </a:r>
            <a:r>
              <a:rPr lang="en-US" sz="3400" dirty="0" smtClean="0">
                <a:solidFill>
                  <a:schemeClr val="tx2"/>
                </a:solidFill>
              </a:rPr>
              <a:t> novel </a:t>
            </a:r>
            <a:r>
              <a:rPr lang="en-US" sz="3400" dirty="0" err="1" smtClean="0">
                <a:solidFill>
                  <a:schemeClr val="tx2"/>
                </a:solidFill>
              </a:rPr>
              <a:t>menampilkan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tokoh-tokoh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utama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dengan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identitas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jelas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yaitu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tokoh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dari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dunia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manusia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seperti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umumnya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berasal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dari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etnis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Jawa</a:t>
            </a:r>
            <a:r>
              <a:rPr lang="en-US" sz="34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ClrTx/>
              <a:buNone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25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52400"/>
            <a:ext cx="9372600" cy="701040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3400" dirty="0" smtClean="0">
                <a:solidFill>
                  <a:schemeClr val="tx2"/>
                </a:solidFill>
              </a:rPr>
              <a:t>Novel </a:t>
            </a:r>
            <a:r>
              <a:rPr lang="en-US" sz="3400" dirty="0" err="1" smtClean="0">
                <a:solidFill>
                  <a:schemeClr val="tx2"/>
                </a:solidFill>
              </a:rPr>
              <a:t>Jawa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terbitan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Blai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Pustaka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berlatar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sosial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menengah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dan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rendah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dan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beberapa</a:t>
            </a:r>
            <a:r>
              <a:rPr lang="en-US" sz="3400" dirty="0" smtClean="0">
                <a:solidFill>
                  <a:schemeClr val="tx2"/>
                </a:solidFill>
              </a:rPr>
              <a:t> novel </a:t>
            </a:r>
            <a:r>
              <a:rPr lang="en-US" sz="3400" dirty="0" err="1" smtClean="0">
                <a:solidFill>
                  <a:schemeClr val="tx2"/>
                </a:solidFill>
              </a:rPr>
              <a:t>saja</a:t>
            </a:r>
            <a:r>
              <a:rPr lang="en-US" sz="3400" dirty="0" smtClean="0">
                <a:solidFill>
                  <a:schemeClr val="tx2"/>
                </a:solidFill>
              </a:rPr>
              <a:t> yang </a:t>
            </a:r>
            <a:r>
              <a:rPr lang="en-US" sz="3400" dirty="0" err="1" smtClean="0">
                <a:solidFill>
                  <a:schemeClr val="tx2"/>
                </a:solidFill>
              </a:rPr>
              <a:t>berlatar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sosila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tinggi</a:t>
            </a:r>
            <a:r>
              <a:rPr lang="en-US" sz="3400" dirty="0" smtClean="0">
                <a:solidFill>
                  <a:schemeClr val="tx2"/>
                </a:solidFill>
              </a:rPr>
              <a:t>. </a:t>
            </a:r>
          </a:p>
          <a:p>
            <a:pPr marL="0" indent="0">
              <a:buClrTx/>
              <a:buNone/>
            </a:pPr>
            <a:r>
              <a:rPr lang="en-US" sz="3400" dirty="0" smtClean="0">
                <a:solidFill>
                  <a:schemeClr val="tx2"/>
                </a:solidFill>
              </a:rPr>
              <a:t>Novel yang </a:t>
            </a:r>
            <a:r>
              <a:rPr lang="en-US" sz="3400" dirty="0" err="1" smtClean="0">
                <a:solidFill>
                  <a:schemeClr val="tx2"/>
                </a:solidFill>
              </a:rPr>
              <a:t>berlatar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sosial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tinggi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contohnya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Serat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Riyanta</a:t>
            </a:r>
            <a:r>
              <a:rPr lang="en-US" sz="3400" dirty="0" smtClean="0">
                <a:solidFill>
                  <a:schemeClr val="tx2"/>
                </a:solidFill>
              </a:rPr>
              <a:t> yang </a:t>
            </a:r>
            <a:r>
              <a:rPr lang="en-US" sz="3400" dirty="0" err="1" smtClean="0">
                <a:solidFill>
                  <a:schemeClr val="tx2"/>
                </a:solidFill>
              </a:rPr>
              <a:t>menampilkan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kehidupan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Kraton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atau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lingkungan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priyayi</a:t>
            </a:r>
            <a:endParaRPr lang="en-US" sz="3400" dirty="0" smtClean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r>
              <a:rPr lang="en-US" sz="3400" dirty="0" smtClean="0">
                <a:solidFill>
                  <a:schemeClr val="tx2"/>
                </a:solidFill>
              </a:rPr>
              <a:t>Novel </a:t>
            </a:r>
            <a:r>
              <a:rPr lang="en-US" sz="3400" dirty="0">
                <a:solidFill>
                  <a:schemeClr val="tx2"/>
                </a:solidFill>
              </a:rPr>
              <a:t>yang </a:t>
            </a:r>
            <a:r>
              <a:rPr lang="en-US" sz="3400" dirty="0" err="1">
                <a:solidFill>
                  <a:schemeClr val="tx2"/>
                </a:solidFill>
              </a:rPr>
              <a:t>berlatar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>
                <a:solidFill>
                  <a:schemeClr val="tx2"/>
                </a:solidFill>
              </a:rPr>
              <a:t>sosial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rendah</a:t>
            </a:r>
            <a:r>
              <a:rPr lang="en-US" sz="3400" dirty="0" smtClean="0">
                <a:solidFill>
                  <a:schemeClr val="tx2"/>
                </a:solidFill>
              </a:rPr>
              <a:t>: </a:t>
            </a:r>
            <a:r>
              <a:rPr lang="en-US" sz="3400" dirty="0" err="1" smtClean="0">
                <a:solidFill>
                  <a:schemeClr val="tx2"/>
                </a:solidFill>
              </a:rPr>
              <a:t>Kirti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Njunjung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Drajat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Swarganing</a:t>
            </a:r>
            <a:r>
              <a:rPr lang="en-US" sz="3400" dirty="0" smtClean="0">
                <a:solidFill>
                  <a:schemeClr val="tx2"/>
                </a:solidFill>
              </a:rPr>
              <a:t> Budi </a:t>
            </a:r>
            <a:r>
              <a:rPr lang="en-US" sz="3400" dirty="0" err="1" smtClean="0">
                <a:solidFill>
                  <a:schemeClr val="tx2"/>
                </a:solidFill>
              </a:rPr>
              <a:t>Ayu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Kontrolir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Sadiman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Gawaning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Wewatekan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dsb</a:t>
            </a:r>
            <a:r>
              <a:rPr lang="en-US" sz="34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ClrTx/>
              <a:buNone/>
            </a:pPr>
            <a:r>
              <a:rPr lang="en-US" sz="3400" dirty="0" smtClean="0">
                <a:solidFill>
                  <a:schemeClr val="tx2"/>
                </a:solidFill>
              </a:rPr>
              <a:t>Novel yang </a:t>
            </a:r>
            <a:r>
              <a:rPr lang="en-US" sz="3400" dirty="0" err="1" smtClean="0">
                <a:solidFill>
                  <a:schemeClr val="tx2"/>
                </a:solidFill>
              </a:rPr>
              <a:t>bersudut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pandang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mahatau</a:t>
            </a:r>
            <a:r>
              <a:rPr lang="en-US" sz="3400" dirty="0" smtClean="0">
                <a:solidFill>
                  <a:schemeClr val="tx2"/>
                </a:solidFill>
              </a:rPr>
              <a:t>: </a:t>
            </a:r>
            <a:r>
              <a:rPr lang="en-US" sz="3400" dirty="0" err="1" smtClean="0">
                <a:solidFill>
                  <a:schemeClr val="tx2"/>
                </a:solidFill>
              </a:rPr>
              <a:t>Serat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Riyanta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Cariyosipun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Pembalang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Tamak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Jarot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dsb</a:t>
            </a:r>
            <a:r>
              <a:rPr lang="en-US" sz="34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ClrTx/>
              <a:buNone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22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52400"/>
            <a:ext cx="9372600" cy="701040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3400" dirty="0" smtClean="0">
                <a:solidFill>
                  <a:schemeClr val="tx2"/>
                </a:solidFill>
              </a:rPr>
              <a:t>Novel yang </a:t>
            </a:r>
            <a:r>
              <a:rPr lang="en-US" sz="3400" dirty="0" err="1" smtClean="0">
                <a:solidFill>
                  <a:schemeClr val="tx2"/>
                </a:solidFill>
              </a:rPr>
              <a:t>bersudut</a:t>
            </a:r>
            <a:r>
              <a:rPr lang="en-US" sz="3400" dirty="0" smtClean="0">
                <a:solidFill>
                  <a:schemeClr val="tx2"/>
                </a:solidFill>
              </a:rPr>
              <a:t> orang </a:t>
            </a:r>
            <a:r>
              <a:rPr lang="en-US" sz="3400" dirty="0" err="1" smtClean="0">
                <a:solidFill>
                  <a:schemeClr val="tx2"/>
                </a:solidFill>
              </a:rPr>
              <a:t>ketiga</a:t>
            </a:r>
            <a:r>
              <a:rPr lang="en-US" sz="3400" dirty="0" smtClean="0">
                <a:solidFill>
                  <a:schemeClr val="tx2"/>
                </a:solidFill>
              </a:rPr>
              <a:t>: </a:t>
            </a:r>
            <a:r>
              <a:rPr lang="en-US" sz="3400" dirty="0" err="1" smtClean="0">
                <a:solidFill>
                  <a:schemeClr val="tx2"/>
                </a:solidFill>
              </a:rPr>
              <a:t>Purasani</a:t>
            </a:r>
            <a:r>
              <a:rPr lang="en-US" sz="3400" dirty="0" smtClean="0">
                <a:solidFill>
                  <a:schemeClr val="tx2"/>
                </a:solidFill>
              </a:rPr>
              <a:t>, Roman </a:t>
            </a:r>
            <a:r>
              <a:rPr lang="en-US" sz="3400" dirty="0" err="1" smtClean="0">
                <a:solidFill>
                  <a:schemeClr val="tx2"/>
                </a:solidFill>
              </a:rPr>
              <a:t>Arja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Ikhtiyar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Ngupados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Pasugihan</a:t>
            </a:r>
            <a:r>
              <a:rPr lang="en-US" sz="3400" dirty="0" smtClean="0">
                <a:solidFill>
                  <a:schemeClr val="tx2"/>
                </a:solidFill>
              </a:rPr>
              <a:t>, Banda </a:t>
            </a:r>
            <a:r>
              <a:rPr lang="en-US" sz="3400" dirty="0" err="1" smtClean="0">
                <a:solidFill>
                  <a:schemeClr val="tx2"/>
                </a:solidFill>
              </a:rPr>
              <a:t>Pusaka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Tumusing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Panalangsa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dsb</a:t>
            </a:r>
            <a:r>
              <a:rPr lang="en-US" sz="34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ClrTx/>
              <a:buNone/>
            </a:pPr>
            <a:r>
              <a:rPr lang="en-US" sz="3400" dirty="0" smtClean="0">
                <a:solidFill>
                  <a:schemeClr val="tx2"/>
                </a:solidFill>
              </a:rPr>
              <a:t>2) </a:t>
            </a:r>
            <a:r>
              <a:rPr lang="en-US" sz="3400" dirty="0" err="1" smtClean="0">
                <a:solidFill>
                  <a:schemeClr val="tx2"/>
                </a:solidFill>
              </a:rPr>
              <a:t>Cerpen</a:t>
            </a:r>
            <a:endParaRPr lang="en-US" sz="3400" dirty="0" smtClean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r>
              <a:rPr lang="en-US" sz="3400" dirty="0" err="1" smtClean="0">
                <a:solidFill>
                  <a:schemeClr val="tx2"/>
                </a:solidFill>
              </a:rPr>
              <a:t>Sejak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tahun</a:t>
            </a:r>
            <a:r>
              <a:rPr lang="en-US" sz="3400" dirty="0" smtClean="0">
                <a:solidFill>
                  <a:schemeClr val="tx2"/>
                </a:solidFill>
              </a:rPr>
              <a:t> 1926 genre </a:t>
            </a:r>
            <a:r>
              <a:rPr lang="en-US" sz="3400" dirty="0" err="1" smtClean="0">
                <a:solidFill>
                  <a:schemeClr val="tx2"/>
                </a:solidFill>
              </a:rPr>
              <a:t>cerpen</a:t>
            </a:r>
            <a:r>
              <a:rPr lang="en-US" sz="3400" dirty="0" smtClean="0">
                <a:solidFill>
                  <a:schemeClr val="tx2"/>
                </a:solidFill>
              </a:rPr>
              <a:t> (</a:t>
            </a:r>
            <a:r>
              <a:rPr lang="en-US" sz="3400" dirty="0" err="1" smtClean="0">
                <a:solidFill>
                  <a:schemeClr val="tx2"/>
                </a:solidFill>
              </a:rPr>
              <a:t>cerkak</a:t>
            </a:r>
            <a:r>
              <a:rPr lang="en-US" sz="3400" dirty="0" smtClean="0">
                <a:solidFill>
                  <a:schemeClr val="tx2"/>
                </a:solidFill>
              </a:rPr>
              <a:t>) </a:t>
            </a:r>
            <a:r>
              <a:rPr lang="en-US" sz="3400" dirty="0" err="1" smtClean="0">
                <a:solidFill>
                  <a:schemeClr val="tx2"/>
                </a:solidFill>
              </a:rPr>
              <a:t>baru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muncul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pada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tahun</a:t>
            </a:r>
            <a:r>
              <a:rPr lang="en-US" sz="3400" dirty="0" smtClean="0">
                <a:solidFill>
                  <a:schemeClr val="tx2"/>
                </a:solidFill>
              </a:rPr>
              <a:t> 1930</a:t>
            </a:r>
          </a:p>
          <a:p>
            <a:pPr marL="0" indent="0">
              <a:buClrTx/>
              <a:buNone/>
            </a:pPr>
            <a:r>
              <a:rPr lang="en-US" sz="3400" dirty="0" err="1" smtClean="0">
                <a:solidFill>
                  <a:schemeClr val="tx2"/>
                </a:solidFill>
              </a:rPr>
              <a:t>Cerpen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beralur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lurus</a:t>
            </a:r>
            <a:r>
              <a:rPr lang="en-US" sz="3400" dirty="0" smtClean="0">
                <a:solidFill>
                  <a:schemeClr val="tx2"/>
                </a:solidFill>
              </a:rPr>
              <a:t>: </a:t>
            </a:r>
            <a:r>
              <a:rPr lang="en-US" sz="3400" dirty="0" err="1" smtClean="0">
                <a:solidFill>
                  <a:schemeClr val="tx2"/>
                </a:solidFill>
              </a:rPr>
              <a:t>Anak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Bojo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dadi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Pepeteng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dan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Mitra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Kape</a:t>
            </a:r>
            <a:endParaRPr lang="en-US" sz="3400" dirty="0" smtClean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r>
              <a:rPr lang="en-US" sz="3400" dirty="0" err="1">
                <a:solidFill>
                  <a:schemeClr val="tx2"/>
                </a:solidFill>
              </a:rPr>
              <a:t>Cerpen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beralur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sorot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balik</a:t>
            </a:r>
            <a:r>
              <a:rPr lang="en-US" sz="3400" dirty="0" smtClean="0">
                <a:solidFill>
                  <a:schemeClr val="tx2"/>
                </a:solidFill>
              </a:rPr>
              <a:t>: </a:t>
            </a:r>
            <a:r>
              <a:rPr lang="en-US" sz="3400" dirty="0" err="1" smtClean="0">
                <a:solidFill>
                  <a:schemeClr val="tx2"/>
                </a:solidFill>
              </a:rPr>
              <a:t>Jejodowan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Wurung</a:t>
            </a:r>
            <a:r>
              <a:rPr lang="en-US" sz="3400" dirty="0" smtClean="0">
                <a:solidFill>
                  <a:schemeClr val="tx2"/>
                </a:solidFill>
              </a:rPr>
              <a:t>, </a:t>
            </a:r>
            <a:r>
              <a:rPr lang="en-US" sz="3400" dirty="0" err="1" smtClean="0">
                <a:solidFill>
                  <a:schemeClr val="tx2"/>
                </a:solidFill>
              </a:rPr>
              <a:t>Kasembadaning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</a:rPr>
              <a:t>Kasetyan</a:t>
            </a:r>
            <a:endParaRPr lang="en-US" sz="3400" dirty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4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14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962900" cy="60928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r>
              <a:rPr lang="en-US" b="1" dirty="0" smtClean="0">
                <a:solidFill>
                  <a:schemeClr val="tx2"/>
                </a:solidFill>
              </a:rPr>
              <a:t>. </a:t>
            </a:r>
            <a:r>
              <a:rPr lang="en-US" b="1" dirty="0" err="1" smtClean="0">
                <a:solidFill>
                  <a:schemeClr val="tx2"/>
                </a:solidFill>
              </a:rPr>
              <a:t>Masa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Sastra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Jawa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2"/>
            <a:ext cx="8458200" cy="5029201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keemasan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sejak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kuno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hingga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klasik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abad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ke-19</a:t>
            </a:r>
          </a:p>
          <a:p>
            <a:pPr>
              <a:buClrTx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modern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mulai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muncul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awal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abad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ke-20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dianggap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belum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cukup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penghubung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rantai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kesastraan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adiluhung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meskipun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kenyataannya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modern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prosa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puisi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maupun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drama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mengalami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cukup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signifikan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diterima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23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15400" cy="67056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Eksistensi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modern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muncul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pendek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paling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suram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1960an-1970an,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era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tumbuh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subur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terbit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buku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saku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dianggap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kurang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bermutu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Hal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terbukti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atribut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roman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picisan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roman/ novel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panglipur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wuyung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kitsch,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populer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hiburan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Prawoto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1991Budi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Utomo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2002:4).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Selain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kertas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bermutu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rendah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kualitas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cetakan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terbitannya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terkesan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kadarnya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asal-asalan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persoalan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intrinsik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juga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mengarahkannya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roman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picisan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seperti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pengolahan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latar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alur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penokohan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mendalam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pemakaian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bahasanya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mendukung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komposisi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fiktif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Widati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1990)</a:t>
            </a:r>
          </a:p>
        </p:txBody>
      </p:sp>
    </p:spTree>
    <p:extLst>
      <p:ext uri="{BB962C8B-B14F-4D97-AF65-F5344CB8AC3E}">
        <p14:creationId xmlns:p14="http://schemas.microsoft.com/office/powerpoint/2010/main" xmlns="" val="411763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15400" cy="6705600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Meskipun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dinilai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merugikan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mencoreng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nama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12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553200"/>
          </a:xfrm>
        </p:spPr>
        <p:txBody>
          <a:bodyPr>
            <a:normAutofit/>
          </a:bodyPr>
          <a:lstStyle/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VI. </a:t>
            </a:r>
            <a:r>
              <a:rPr lang="en-US" sz="3200" dirty="0" err="1" smtClean="0">
                <a:solidFill>
                  <a:schemeClr val="tx2"/>
                </a:solidFill>
              </a:rPr>
              <a:t>Bhismaparwa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Bisma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berhenti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jadi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Senapati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VII. </a:t>
            </a:r>
            <a:r>
              <a:rPr lang="en-US" sz="3200" dirty="0" err="1" smtClean="0">
                <a:solidFill>
                  <a:schemeClr val="tx2"/>
                </a:solidFill>
              </a:rPr>
              <a:t>Dronaparwa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Drona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berhenti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jadi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Senapati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VIII. </a:t>
            </a:r>
            <a:r>
              <a:rPr lang="en-US" sz="3200" dirty="0" err="1" smtClean="0">
                <a:solidFill>
                  <a:schemeClr val="tx2"/>
                </a:solidFill>
              </a:rPr>
              <a:t>Karnaparwa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Karna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berhenti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jadi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Senapati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IX. </a:t>
            </a:r>
            <a:r>
              <a:rPr lang="en-US" sz="3200" dirty="0" err="1" smtClean="0">
                <a:solidFill>
                  <a:schemeClr val="tx2"/>
                </a:solidFill>
              </a:rPr>
              <a:t>Salyaparwa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Salya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berhenti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jadi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Senapati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X. </a:t>
            </a:r>
            <a:r>
              <a:rPr lang="en-US" sz="3200" dirty="0" err="1" smtClean="0">
                <a:solidFill>
                  <a:schemeClr val="tx2"/>
                </a:solidFill>
              </a:rPr>
              <a:t>Gadaparwa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Bima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berperang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XI. </a:t>
            </a:r>
            <a:r>
              <a:rPr lang="en-US" sz="3200" dirty="0" err="1" smtClean="0">
                <a:solidFill>
                  <a:schemeClr val="tx2"/>
                </a:solidFill>
              </a:rPr>
              <a:t>Aswathamaparwa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Aswatama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membunuh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Srikandi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 </a:t>
            </a:r>
            <a:r>
              <a:rPr lang="en-US" sz="3200" dirty="0" err="1" smtClean="0">
                <a:solidFill>
                  <a:schemeClr val="tx2"/>
                </a:solidFill>
              </a:rPr>
              <a:t>Drestajumena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XII. </a:t>
            </a:r>
            <a:r>
              <a:rPr lang="en-US" sz="3200" dirty="0" err="1" smtClean="0">
                <a:solidFill>
                  <a:schemeClr val="tx2"/>
                </a:solidFill>
              </a:rPr>
              <a:t>Stipralapaparwa</a:t>
            </a:r>
            <a:r>
              <a:rPr lang="en-US" sz="3200" dirty="0" smtClean="0">
                <a:solidFill>
                  <a:schemeClr val="tx2"/>
                </a:solidFill>
              </a:rPr>
              <a:t> (Para </a:t>
            </a:r>
            <a:r>
              <a:rPr lang="en-US" sz="3200" dirty="0" err="1" smtClean="0">
                <a:solidFill>
                  <a:schemeClr val="tx2"/>
                </a:solidFill>
              </a:rPr>
              <a:t>wanita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pada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susah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XIII. </a:t>
            </a:r>
            <a:r>
              <a:rPr lang="en-US" sz="3200" dirty="0" err="1" smtClean="0">
                <a:solidFill>
                  <a:schemeClr val="tx2"/>
                </a:solidFill>
              </a:rPr>
              <a:t>Cantikaparwa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     </a:t>
            </a:r>
            <a:r>
              <a:rPr lang="en-US" sz="3200" dirty="0" err="1" smtClean="0">
                <a:solidFill>
                  <a:schemeClr val="tx2"/>
                </a:solidFill>
              </a:rPr>
              <a:t>Casanaparwa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Nasihat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Bisma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1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15400" cy="6705600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Meskipun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dinilai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merugikan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mencoreng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nama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56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553200"/>
          </a:xfrm>
        </p:spPr>
        <p:txBody>
          <a:bodyPr>
            <a:normAutofit/>
          </a:bodyPr>
          <a:lstStyle/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XIV. </a:t>
            </a:r>
            <a:r>
              <a:rPr lang="en-US" sz="3200" dirty="0" err="1" smtClean="0">
                <a:solidFill>
                  <a:schemeClr val="tx2"/>
                </a:solidFill>
              </a:rPr>
              <a:t>Aswamedaparwa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Sesaji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jaran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XV. </a:t>
            </a:r>
            <a:r>
              <a:rPr lang="en-US" sz="3200" dirty="0" err="1" smtClean="0">
                <a:solidFill>
                  <a:schemeClr val="tx2"/>
                </a:solidFill>
              </a:rPr>
              <a:t>Asramawasaparwa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Drestarastra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berada</a:t>
            </a:r>
            <a:r>
              <a:rPr lang="en-US" sz="3200" dirty="0" smtClean="0">
                <a:solidFill>
                  <a:schemeClr val="tx2"/>
                </a:solidFill>
              </a:rPr>
              <a:t> di </a:t>
            </a:r>
            <a:r>
              <a:rPr lang="en-US" sz="3200" dirty="0" err="1" smtClean="0">
                <a:solidFill>
                  <a:schemeClr val="tx2"/>
                </a:solidFill>
              </a:rPr>
              <a:t>hutan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XVI. </a:t>
            </a:r>
            <a:r>
              <a:rPr lang="en-US" sz="3200" dirty="0" err="1" smtClean="0">
                <a:solidFill>
                  <a:schemeClr val="tx2"/>
                </a:solidFill>
              </a:rPr>
              <a:t>Mausalaparwa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Keluarnya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darah</a:t>
            </a:r>
            <a:r>
              <a:rPr lang="en-US" sz="3200" dirty="0" smtClean="0">
                <a:solidFill>
                  <a:schemeClr val="tx2"/>
                </a:solidFill>
              </a:rPr>
              <a:t>  </a:t>
            </a:r>
            <a:r>
              <a:rPr lang="en-US" sz="3200" dirty="0" err="1" smtClean="0">
                <a:solidFill>
                  <a:schemeClr val="tx2"/>
                </a:solidFill>
              </a:rPr>
              <a:t>Wresni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Jadu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XVII. </a:t>
            </a:r>
            <a:r>
              <a:rPr lang="en-US" sz="3200" dirty="0" err="1" smtClean="0">
                <a:solidFill>
                  <a:schemeClr val="tx2"/>
                </a:solidFill>
              </a:rPr>
              <a:t>Prasthanikaparwa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Pandawa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menemui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kematiannya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XVIII. </a:t>
            </a:r>
            <a:r>
              <a:rPr lang="en-US" sz="3200" dirty="0" err="1" smtClean="0">
                <a:solidFill>
                  <a:schemeClr val="tx2"/>
                </a:solidFill>
              </a:rPr>
              <a:t>Swargarohanaparwa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Pandawa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masuk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surga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XIII. </a:t>
            </a:r>
            <a:r>
              <a:rPr lang="en-US" sz="3200" dirty="0" err="1" smtClean="0">
                <a:solidFill>
                  <a:schemeClr val="tx2"/>
                </a:solidFill>
              </a:rPr>
              <a:t>Cantikaparwa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     </a:t>
            </a:r>
            <a:r>
              <a:rPr lang="en-US" sz="3200" dirty="0" err="1" smtClean="0">
                <a:solidFill>
                  <a:schemeClr val="tx2"/>
                </a:solidFill>
              </a:rPr>
              <a:t>Casanaparwa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Nasihat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Bisma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01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553200"/>
          </a:xfrm>
        </p:spPr>
        <p:txBody>
          <a:bodyPr>
            <a:normAutofit/>
          </a:bodyPr>
          <a:lstStyle/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8. </a:t>
            </a:r>
            <a:r>
              <a:rPr lang="en-US" sz="3200" dirty="0" err="1" smtClean="0">
                <a:solidFill>
                  <a:schemeClr val="tx2"/>
                </a:solidFill>
              </a:rPr>
              <a:t>Kuncarakarna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9. </a:t>
            </a:r>
            <a:r>
              <a:rPr lang="en-US" sz="3200" dirty="0" err="1" smtClean="0">
                <a:solidFill>
                  <a:schemeClr val="tx2"/>
                </a:solidFill>
              </a:rPr>
              <a:t>Arjunawiwaha-Mpu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Kanwa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Arjuna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bertapa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3. ZAMAN KEDIRI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10. </a:t>
            </a:r>
            <a:r>
              <a:rPr lang="en-US" sz="3200" dirty="0" err="1" smtClean="0">
                <a:solidFill>
                  <a:schemeClr val="tx2"/>
                </a:solidFill>
              </a:rPr>
              <a:t>Kresnayana-mpu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Triguna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Kresna-Rukmini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11. </a:t>
            </a:r>
            <a:r>
              <a:rPr lang="en-US" sz="3200" dirty="0" err="1" smtClean="0">
                <a:solidFill>
                  <a:schemeClr val="tx2"/>
                </a:solidFill>
              </a:rPr>
              <a:t>Sumanasantaka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lahirnya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Dasarata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12. </a:t>
            </a:r>
            <a:r>
              <a:rPr lang="en-US" sz="3200" dirty="0" err="1" smtClean="0">
                <a:solidFill>
                  <a:schemeClr val="tx2"/>
                </a:solidFill>
              </a:rPr>
              <a:t>Smaradahana-mpu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Dharmadja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Kamadjaja-Ratih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mempunyai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anak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13. </a:t>
            </a:r>
            <a:r>
              <a:rPr lang="en-US" sz="3200" dirty="0" err="1" smtClean="0">
                <a:solidFill>
                  <a:schemeClr val="tx2"/>
                </a:solidFill>
              </a:rPr>
              <a:t>Bhomakawya-mpu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Dharmadja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matinya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Boma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14. </a:t>
            </a:r>
            <a:r>
              <a:rPr lang="en-US" sz="3200" dirty="0" err="1" smtClean="0">
                <a:solidFill>
                  <a:schemeClr val="tx2"/>
                </a:solidFill>
              </a:rPr>
              <a:t>Bharatayudha-mpu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Sedah-Panuluh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perang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darah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keturunan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Barata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56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15. </a:t>
            </a:r>
            <a:r>
              <a:rPr lang="en-US" sz="3200" dirty="0" err="1" smtClean="0">
                <a:solidFill>
                  <a:schemeClr val="tx2"/>
                </a:solidFill>
              </a:rPr>
              <a:t>Hariwanga-mpu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Panuluh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pernikahan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Kresna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16. </a:t>
            </a:r>
            <a:r>
              <a:rPr lang="en-US" sz="3200" dirty="0" err="1" smtClean="0">
                <a:solidFill>
                  <a:schemeClr val="tx2"/>
                </a:solidFill>
              </a:rPr>
              <a:t>Gatotkacasraya-mpu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Panuluh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abimanyu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menikah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dengan</a:t>
            </a:r>
            <a:r>
              <a:rPr lang="en-US" sz="3200" dirty="0" smtClean="0">
                <a:solidFill>
                  <a:schemeClr val="tx2"/>
                </a:solidFill>
              </a:rPr>
              <a:t> St </a:t>
            </a:r>
            <a:r>
              <a:rPr lang="en-US" sz="3200" dirty="0" err="1" smtClean="0">
                <a:solidFill>
                  <a:schemeClr val="tx2"/>
                </a:solidFill>
              </a:rPr>
              <a:t>Sundari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17. </a:t>
            </a:r>
            <a:r>
              <a:rPr lang="en-US" sz="3200" dirty="0" err="1" smtClean="0">
                <a:solidFill>
                  <a:schemeClr val="tx2"/>
                </a:solidFill>
              </a:rPr>
              <a:t>Wrtasancaya-mpu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Tanakung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piwulang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tembang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Kakawin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18. </a:t>
            </a:r>
            <a:r>
              <a:rPr lang="en-US" sz="3200" dirty="0" err="1" smtClean="0">
                <a:solidFill>
                  <a:schemeClr val="tx2"/>
                </a:solidFill>
              </a:rPr>
              <a:t>Lubdhaka-mpu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Tanakung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(</a:t>
            </a:r>
            <a:r>
              <a:rPr lang="en-US" sz="3200" dirty="0" err="1" smtClean="0">
                <a:solidFill>
                  <a:schemeClr val="tx2"/>
                </a:solidFill>
              </a:rPr>
              <a:t>Germa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bisa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munggah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swarga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19. </a:t>
            </a:r>
            <a:r>
              <a:rPr lang="en-US" sz="3200" dirty="0" err="1" smtClean="0">
                <a:solidFill>
                  <a:schemeClr val="tx2"/>
                </a:solidFill>
              </a:rPr>
              <a:t>Brahmandapurana</a:t>
            </a:r>
            <a:r>
              <a:rPr lang="en-US" sz="3200" dirty="0" smtClean="0">
                <a:solidFill>
                  <a:schemeClr val="tx2"/>
                </a:solidFill>
              </a:rPr>
              <a:t> (Agama </a:t>
            </a:r>
            <a:r>
              <a:rPr lang="en-US" sz="3200" dirty="0" err="1" smtClean="0">
                <a:solidFill>
                  <a:schemeClr val="tx2"/>
                </a:solidFill>
              </a:rPr>
              <a:t>Siwa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20. </a:t>
            </a:r>
            <a:r>
              <a:rPr lang="en-US" sz="3200" dirty="0" err="1" smtClean="0">
                <a:solidFill>
                  <a:schemeClr val="tx2"/>
                </a:solidFill>
              </a:rPr>
              <a:t>Kuntjarakarna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kunjarakarna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ruwat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8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>
            <a:normAutofit lnSpcReduction="10000"/>
          </a:bodyPr>
          <a:lstStyle/>
          <a:p>
            <a:pPr marL="855663" indent="-855663">
              <a:buClrTx/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4. </a:t>
            </a:r>
            <a:r>
              <a:rPr lang="en-US" sz="3200" b="1" dirty="0" err="1" smtClean="0">
                <a:solidFill>
                  <a:schemeClr val="tx2"/>
                </a:solidFill>
              </a:rPr>
              <a:t>Zaman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Majapahit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21. </a:t>
            </a:r>
            <a:r>
              <a:rPr lang="en-US" sz="3200" dirty="0" err="1" smtClean="0">
                <a:solidFill>
                  <a:schemeClr val="tx2"/>
                </a:solidFill>
              </a:rPr>
              <a:t>Nagarakrtagama-mpu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Prapanca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sejarah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Majapahit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22. </a:t>
            </a:r>
            <a:r>
              <a:rPr lang="en-US" sz="3200" dirty="0" err="1" smtClean="0">
                <a:solidFill>
                  <a:schemeClr val="tx2"/>
                </a:solidFill>
              </a:rPr>
              <a:t>Arjunawijaya-mpu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Tantular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perangnya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Arjunasasra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dengan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Dasamuka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23. </a:t>
            </a:r>
            <a:r>
              <a:rPr lang="en-US" sz="3200" dirty="0" err="1" smtClean="0">
                <a:solidFill>
                  <a:schemeClr val="tx2"/>
                </a:solidFill>
              </a:rPr>
              <a:t>Sutasoma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Sutasoma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membuat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hilang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angkara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24. </a:t>
            </a:r>
            <a:r>
              <a:rPr lang="en-US" sz="3200" dirty="0" err="1" smtClean="0">
                <a:solidFill>
                  <a:schemeClr val="tx2"/>
                </a:solidFill>
              </a:rPr>
              <a:t>Parthayadnya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Arjuna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selesai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bertapa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25. </a:t>
            </a:r>
            <a:r>
              <a:rPr lang="en-US" sz="3200" dirty="0" err="1" smtClean="0">
                <a:solidFill>
                  <a:schemeClr val="tx2"/>
                </a:solidFill>
              </a:rPr>
              <a:t>Nitisastra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piwulang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warna-warna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26. </a:t>
            </a:r>
            <a:r>
              <a:rPr lang="en-US" sz="3200" dirty="0" err="1" smtClean="0">
                <a:solidFill>
                  <a:schemeClr val="tx2"/>
                </a:solidFill>
              </a:rPr>
              <a:t>Nirarthaprakreta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ngelmu-tua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27. </a:t>
            </a:r>
            <a:r>
              <a:rPr lang="en-US" sz="3200" dirty="0" err="1" smtClean="0">
                <a:solidFill>
                  <a:schemeClr val="tx2"/>
                </a:solidFill>
              </a:rPr>
              <a:t>Dharmasunya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</a:p>
          <a:p>
            <a:pPr marL="855663" indent="-855663">
              <a:buClr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28. </a:t>
            </a:r>
            <a:r>
              <a:rPr lang="en-US" sz="3200" dirty="0" err="1" smtClean="0">
                <a:solidFill>
                  <a:schemeClr val="tx2"/>
                </a:solidFill>
              </a:rPr>
              <a:t>Harisraya</a:t>
            </a:r>
            <a:r>
              <a:rPr lang="en-US" sz="3200" dirty="0" smtClean="0">
                <a:solidFill>
                  <a:schemeClr val="tx2"/>
                </a:solidFill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</a:rPr>
              <a:t>Wisnu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mbantu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bt.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Indra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65138" indent="-465138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AutoNum type="romanUcPeriod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55663" indent="-855663">
              <a:buClr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6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ossoms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1_blossoms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3161</Words>
  <Application>Microsoft Office PowerPoint</Application>
  <PresentationFormat>On-screen Show (4:3)</PresentationFormat>
  <Paragraphs>585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blossoms</vt:lpstr>
      <vt:lpstr>1_blossoms</vt:lpstr>
      <vt:lpstr>Slide 1</vt:lpstr>
      <vt:lpstr>Sejarah sastra     tanggapan pembaca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1. Masa Sastra Jawa</vt:lpstr>
      <vt:lpstr>Slide 48</vt:lpstr>
      <vt:lpstr>Slide 49</vt:lpstr>
      <vt:lpstr>Slide 50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safarudin</cp:lastModifiedBy>
  <cp:revision>47</cp:revision>
  <dcterms:created xsi:type="dcterms:W3CDTF">2014-09-21T12:41:11Z</dcterms:created>
  <dcterms:modified xsi:type="dcterms:W3CDTF">2014-11-28T05:55:03Z</dcterms:modified>
</cp:coreProperties>
</file>