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BCEB6A7-D5E2-4B54-9E10-7A49E1E2B1DB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B0D9BC2-47C5-4AD6-8FB3-C09190D9F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520940" cy="1277290"/>
          </a:xfrm>
        </p:spPr>
        <p:txBody>
          <a:bodyPr/>
          <a:lstStyle/>
          <a:p>
            <a:pPr algn="ctr"/>
            <a:r>
              <a:rPr lang="id-ID" sz="4400" b="1" dirty="0" smtClean="0"/>
              <a:t>Matakuliah filologi III</a:t>
            </a:r>
            <a:endParaRPr lang="id-ID" sz="4400" b="1" dirty="0"/>
          </a:p>
        </p:txBody>
      </p:sp>
      <p:sp>
        <p:nvSpPr>
          <p:cNvPr id="3" name="Subtitle 3"/>
          <p:cNvSpPr>
            <a:spLocks noGrp="1"/>
          </p:cNvSpPr>
          <p:nvPr/>
        </p:nvSpPr>
        <p:spPr bwMode="auto">
          <a:xfrm>
            <a:off x="5424518" y="6294438"/>
            <a:ext cx="371948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Dra. Sri Harti Widyastuti, M.Hum.</a:t>
            </a:r>
          </a:p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sriharti@uny.ac.id</a:t>
            </a:r>
            <a:endParaRPr lang="id-ID" sz="1600" b="1" dirty="0">
              <a:solidFill>
                <a:schemeClr val="tx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100" y="516294"/>
            <a:ext cx="6515100" cy="146490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08000" algn="l"/>
              </a:tabLst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3276600" cy="580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Pertemuan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Kedelapan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1524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4400" b="1" dirty="0" err="1">
                <a:solidFill>
                  <a:schemeClr val="tx2"/>
                </a:solidFill>
              </a:rPr>
              <a:t>Tujuan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Perbandingan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Teks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287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Untuk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melihat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hubungan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kekerabatan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antar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skorpus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untuk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menentukan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akan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disunting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perlu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melihat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pada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  <a:tabLst>
                <a:tab pos="508000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a. </a:t>
            </a:r>
            <a:r>
              <a:rPr lang="en-US" sz="2800" b="1" dirty="0" err="1" smtClean="0">
                <a:solidFill>
                  <a:schemeClr val="tx2"/>
                </a:solidFill>
              </a:rPr>
              <a:t>keragaman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redaksi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keadaan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teks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pPr marL="465138" indent="-465138">
              <a:buNone/>
              <a:tabLst>
                <a:tab pos="508000" algn="l"/>
              </a:tabLst>
            </a:pPr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 smtClean="0">
                <a:solidFill>
                  <a:schemeClr val="tx2"/>
                </a:solidFill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dapat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dilakukan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apabila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korpus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naskah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memiliki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lebih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dari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satu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redaksi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menghasilkan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kelompok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redaksi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berupa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sejumlah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varian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seversi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sejumlah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versi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masing-masing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versi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memiliki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varian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65138" indent="-465138">
              <a:buNone/>
              <a:tabLst>
                <a:tab pos="508000" algn="l"/>
              </a:tabLst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  <a:tabLst>
                <a:tab pos="508000" algn="l"/>
              </a:tabLst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9614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digunakan</a:t>
            </a:r>
            <a:endParaRPr lang="en-US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dipilih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intuitif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landasan</a:t>
            </a: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gabungan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stema</a:t>
            </a: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211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Tujuan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Kerja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Filologi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selalu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simpulan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mengenai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layak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disunting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sekorpus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dimiliki</a:t>
            </a: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Filologi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Modern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Bermuara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peta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kekerabatan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disunting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filologi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287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9906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diperhatikan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tx2"/>
              </a:buClr>
              <a:buAutoNum type="arabicPeriod"/>
            </a:pP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tradisional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orang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watak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kata lain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dibingkai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mengandung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mengindikasikan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redaksi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tiap-tiap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pupuh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urutannya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mengindikasikan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persamaan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tematik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816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urutannya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seversi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pola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urutan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metrum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pupuh-pupuhnya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kemungkinan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versi-versi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Pola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metrum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urutan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metrum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sama</a:t>
            </a:r>
            <a:r>
              <a:rPr lang="en-US" sz="2800" dirty="0" smtClean="0">
                <a:solidFill>
                  <a:schemeClr val="tx2"/>
                </a:solidFill>
              </a:rPr>
              <a:t>   </a:t>
            </a:r>
            <a:r>
              <a:rPr lang="en-US" sz="2800" dirty="0" err="1" smtClean="0">
                <a:solidFill>
                  <a:schemeClr val="tx2"/>
                </a:solidFill>
              </a:rPr>
              <a:t>tetapi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jumlah</a:t>
            </a:r>
            <a:r>
              <a:rPr lang="en-US" sz="2800" dirty="0" smtClean="0">
                <a:solidFill>
                  <a:schemeClr val="tx2"/>
                </a:solidFill>
              </a:rPr>
              <a:t> bait </a:t>
            </a:r>
            <a:r>
              <a:rPr lang="en-US" sz="2800" dirty="0" err="1" smtClean="0">
                <a:solidFill>
                  <a:schemeClr val="tx2"/>
                </a:solidFill>
              </a:rPr>
              <a:t>tidak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sama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kemungkinan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merupakan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varian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dari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seversi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dirty="0" err="1" smtClean="0">
                <a:solidFill>
                  <a:schemeClr val="tx2"/>
                </a:solidFill>
              </a:rPr>
              <a:t>Perbandingan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i="1" dirty="0" err="1" smtClean="0">
                <a:solidFill>
                  <a:schemeClr val="tx2"/>
                </a:solidFill>
              </a:rPr>
              <a:t>cariyos</a:t>
            </a:r>
            <a:r>
              <a:rPr lang="en-US" sz="2800" b="1" dirty="0" smtClean="0">
                <a:solidFill>
                  <a:schemeClr val="tx2"/>
                </a:solidFill>
              </a:rPr>
              <a:t>/</a:t>
            </a:r>
            <a:r>
              <a:rPr lang="en-US" sz="2800" b="1" dirty="0" err="1" smtClean="0">
                <a:solidFill>
                  <a:schemeClr val="tx2"/>
                </a:solidFill>
              </a:rPr>
              <a:t>cerita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Pengertian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cariyos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tidak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hanya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terbatas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pada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kisahan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berarti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mengandung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tokoh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peristiwa.namun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juga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berarti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semua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terbaca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pada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51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</a:rPr>
              <a:t>Perbandingan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i="1" dirty="0" err="1" smtClean="0">
                <a:solidFill>
                  <a:schemeClr val="tx2"/>
                </a:solidFill>
              </a:rPr>
              <a:t>cariyos</a:t>
            </a:r>
            <a:r>
              <a:rPr lang="en-US" sz="3200" b="1" dirty="0" smtClean="0">
                <a:solidFill>
                  <a:schemeClr val="tx2"/>
                </a:solidFill>
              </a:rPr>
              <a:t>/</a:t>
            </a:r>
            <a:r>
              <a:rPr lang="en-US" sz="3200" b="1" dirty="0" err="1" smtClean="0">
                <a:solidFill>
                  <a:schemeClr val="tx2"/>
                </a:solidFill>
              </a:rPr>
              <a:t>cerita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Upaya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membandingkan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unsur-unsur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hakiki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dalam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suatu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bangun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cerita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meliputi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alur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tokoh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penokohan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jika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mungkin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latar</a:t>
            </a:r>
            <a:r>
              <a:rPr lang="en-US" sz="2800" dirty="0" smtClean="0">
                <a:solidFill>
                  <a:schemeClr val="tx2"/>
                </a:solidFill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</a:rPr>
              <a:t>Dalam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hal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cariyos</a:t>
            </a:r>
            <a:r>
              <a:rPr lang="en-US" sz="2800" dirty="0" smtClean="0">
                <a:solidFill>
                  <a:schemeClr val="tx2"/>
                </a:solidFill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</a:rPr>
              <a:t>bukan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kisahan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perbandingan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dilakukan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membandingkan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bagian-bagian</a:t>
            </a:r>
            <a:r>
              <a:rPr lang="en-US" sz="2800" dirty="0" smtClean="0">
                <a:solidFill>
                  <a:schemeClr val="tx2"/>
                </a:solidFill>
              </a:rPr>
              <a:t>/</a:t>
            </a:r>
            <a:r>
              <a:rPr lang="en-US" sz="2800" dirty="0" err="1" smtClean="0">
                <a:solidFill>
                  <a:schemeClr val="tx2"/>
                </a:solidFill>
              </a:rPr>
              <a:t>unsur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teks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544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</a:rPr>
              <a:t>3. </a:t>
            </a:r>
            <a:r>
              <a:rPr lang="en-US" sz="4000" b="1" dirty="0" err="1" smtClean="0">
                <a:solidFill>
                  <a:schemeClr val="tx2"/>
                </a:solidFill>
              </a:rPr>
              <a:t>Perbandingan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</a:rPr>
              <a:t>tembung</a:t>
            </a:r>
            <a:endParaRPr lang="en-US" sz="4000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err="1" smtClean="0">
                <a:solidFill>
                  <a:schemeClr val="tx2"/>
                </a:solidFill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tembung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dilakukn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bila</a:t>
            </a:r>
            <a:r>
              <a:rPr lang="en-US" sz="3200" i="1" dirty="0" smtClean="0">
                <a:solidFill>
                  <a:schemeClr val="tx2"/>
                </a:solidFill>
              </a:rPr>
              <a:t>:</a:t>
            </a:r>
          </a:p>
          <a:p>
            <a:pPr marL="514350" indent="-514350">
              <a:buClr>
                <a:schemeClr val="tx2"/>
              </a:buClr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Perbandingan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tembung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cariyos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belum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menghasilkan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perbedaan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bacaan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antar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teks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514350" indent="-514350">
              <a:buClrTx/>
              <a:buAutoNum type="arabicPeriod"/>
            </a:pPr>
            <a:r>
              <a:rPr lang="en-US" sz="3200" dirty="0" err="1" smtClean="0">
                <a:solidFill>
                  <a:schemeClr val="tx2"/>
                </a:solidFill>
              </a:rPr>
              <a:t>Untuk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melihat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hubungan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kebahasaan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antar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teks</a:t>
            </a:r>
            <a:endParaRPr lang="en-US" sz="3200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26646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481931" y="1410287"/>
            <a:ext cx="6280136" cy="1494199"/>
          </a:xfrm>
        </p:spPr>
        <p:txBody>
          <a:bodyPr/>
          <a:lstStyle/>
          <a:p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Kesembilan</a:t>
            </a:r>
            <a:r>
              <a:rPr lang="en-US" sz="20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Kritik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latin typeface="Arial" pitchFamily="34" charset="0"/>
                <a:cs typeface="Arial" pitchFamily="34" charset="0"/>
              </a:rPr>
              <a:t>Teks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05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4400" b="1" dirty="0" err="1" smtClean="0"/>
              <a:t>Metode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Kritik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Teks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filologi</a:t>
            </a:r>
            <a:r>
              <a:rPr lang="en-US" sz="3200" dirty="0">
                <a:latin typeface="Calibri"/>
                <a:cs typeface="Calibri"/>
              </a:rPr>
              <a:t>→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apa</a:t>
            </a:r>
            <a:r>
              <a:rPr lang="en-US" sz="3200" dirty="0" smtClean="0"/>
              <a:t> </a:t>
            </a:r>
            <a:r>
              <a:rPr lang="en-US" sz="3200" dirty="0" err="1" smtClean="0"/>
              <a:t>naskah</a:t>
            </a:r>
            <a:r>
              <a:rPr lang="en-US" sz="3200" dirty="0" smtClean="0"/>
              <a:t> </a:t>
            </a:r>
            <a:r>
              <a:rPr lang="en-US" sz="3200" dirty="0" err="1" smtClean="0"/>
              <a:t>sekorpus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diteliti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dipilih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penggarapan</a:t>
            </a:r>
            <a:r>
              <a:rPr lang="en-US" sz="3200" dirty="0" smtClean="0"/>
              <a:t> </a:t>
            </a:r>
            <a:r>
              <a:rPr lang="en-US" sz="3200" dirty="0" err="1" smtClean="0"/>
              <a:t>naskah</a:t>
            </a:r>
            <a:r>
              <a:rPr lang="en-US" sz="3200" dirty="0" smtClean="0"/>
              <a:t> </a:t>
            </a:r>
            <a:r>
              <a:rPr lang="en-US" sz="3200" dirty="0" err="1" smtClean="0"/>
              <a:t>tergantung</a:t>
            </a:r>
            <a:r>
              <a:rPr lang="en-US" sz="3200" dirty="0" smtClean="0"/>
              <a:t> </a:t>
            </a:r>
            <a:r>
              <a:rPr lang="en-US" sz="3200" dirty="0" err="1" smtClean="0"/>
              <a:t>peta</a:t>
            </a:r>
            <a:r>
              <a:rPr lang="en-US" sz="3200" dirty="0" smtClean="0"/>
              <a:t> </a:t>
            </a:r>
            <a:r>
              <a:rPr lang="en-US" sz="3200" dirty="0" err="1" smtClean="0"/>
              <a:t>redaksi</a:t>
            </a:r>
            <a:r>
              <a:rPr lang="en-US" sz="3200" dirty="0" smtClean="0"/>
              <a:t> </a:t>
            </a:r>
            <a:r>
              <a:rPr lang="en-US" sz="3200" dirty="0" err="1" smtClean="0"/>
              <a:t>teks-teks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diteliti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tampak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mempengaruhi</a:t>
            </a:r>
            <a:r>
              <a:rPr lang="en-US" sz="3200" dirty="0" smtClean="0"/>
              <a:t> </a:t>
            </a:r>
            <a:r>
              <a:rPr lang="en-US" sz="3200" dirty="0" err="1" smtClean="0"/>
              <a:t>perbandingan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, </a:t>
            </a:r>
            <a:r>
              <a:rPr lang="en-US" sz="3200" dirty="0" err="1" smtClean="0"/>
              <a:t>kritik</a:t>
            </a:r>
            <a:r>
              <a:rPr lang="en-US" sz="3200" dirty="0" smtClean="0"/>
              <a:t> </a:t>
            </a:r>
            <a:r>
              <a:rPr lang="en-US" sz="3200" dirty="0" err="1" smtClean="0"/>
              <a:t>teks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hasil</a:t>
            </a:r>
            <a:r>
              <a:rPr lang="en-US" sz="3200" dirty="0" smtClean="0"/>
              <a:t> </a:t>
            </a:r>
            <a:r>
              <a:rPr lang="en-US" sz="3200" dirty="0" err="1" smtClean="0"/>
              <a:t>pengalih</a:t>
            </a:r>
            <a:r>
              <a:rPr lang="en-US" sz="3200" dirty="0" smtClean="0"/>
              <a:t> </a:t>
            </a:r>
            <a:r>
              <a:rPr lang="en-US" sz="3200" dirty="0" err="1" smtClean="0"/>
              <a:t>pengaksaraan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5601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>
            <a:normAutofit lnSpcReduction="10000"/>
          </a:bodyPr>
          <a:lstStyle/>
          <a:p>
            <a:pPr marL="514350" indent="-514350">
              <a:buClrTx/>
              <a:buAutoNum type="arabicPeriod"/>
            </a:pP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intuitif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Syarat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- 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naskah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mengandung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digarap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</a:t>
            </a:r>
            <a:r>
              <a:rPr lang="en-US" sz="2800" dirty="0" err="1" smtClean="0"/>
              <a:t>pembanding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dibandingkan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- </a:t>
            </a:r>
            <a:r>
              <a:rPr lang="en-US" sz="2800" dirty="0" err="1" smtClean="0"/>
              <a:t>Kritik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intuitif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: </a:t>
            </a:r>
            <a:r>
              <a:rPr lang="en-US" sz="2800" dirty="0" err="1" smtClean="0"/>
              <a:t>emendasi</a:t>
            </a:r>
            <a:r>
              <a:rPr lang="en-US" sz="2800" dirty="0" smtClean="0"/>
              <a:t>, </a:t>
            </a:r>
            <a:r>
              <a:rPr lang="en-US" sz="2800" dirty="0" err="1" smtClean="0"/>
              <a:t>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hilang</a:t>
            </a:r>
            <a:r>
              <a:rPr lang="en-US" sz="2800" dirty="0" smtClean="0"/>
              <a:t>, </a:t>
            </a:r>
            <a:r>
              <a:rPr lang="en-US" sz="2800" dirty="0" err="1" smtClean="0"/>
              <a:t>catatan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metrum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atas</a:t>
            </a:r>
            <a:r>
              <a:rPr lang="en-US" sz="2800" dirty="0" smtClean="0"/>
              <a:t> kata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teks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dibaca</a:t>
            </a:r>
            <a:r>
              <a:rPr lang="en-US" sz="2800" dirty="0" smtClean="0"/>
              <a:t>. </a:t>
            </a:r>
            <a:r>
              <a:rPr lang="en-US" sz="2800" dirty="0" err="1" smtClean="0"/>
              <a:t>Benar-benar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,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dimiliki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 smtClean="0">
                <a:solidFill>
                  <a:schemeClr val="tx1"/>
                </a:solidFill>
              </a:rPr>
              <a:t>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</a:t>
            </a:r>
            <a:r>
              <a:rPr lang="en-US" dirty="0" err="1" smtClean="0">
                <a:solidFill>
                  <a:schemeClr val="tx1"/>
                </a:solidFill>
              </a:rPr>
              <a:t>ilologi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76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Tuntutan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ntuitif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mensyaratkan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kemampuan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pengalaman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peneliti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aspek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kebahasaan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kesastraan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kebudayaan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16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</a:rPr>
              <a:t>Metode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Landasan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Syarat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Landasan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dianggap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unggul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teks-teks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seversi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redaksi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dianggap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unggul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diantara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redaksi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versi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bersangkutan</a:t>
            </a:r>
            <a:endParaRPr lang="en-US" sz="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Tolok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Landasan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mengandung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unsur-unsur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narasi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cerita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lengkap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teks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lengkap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hilang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rusak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sebab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lain,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naskah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layak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dibaca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416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520940" cy="548640"/>
          </a:xfrm>
        </p:spPr>
        <p:txBody>
          <a:bodyPr/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Gabungan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 smtClean="0"/>
              <a:t>Syarat</a:t>
            </a:r>
            <a:r>
              <a:rPr lang="en-US" sz="4000" dirty="0" smtClean="0"/>
              <a:t> </a:t>
            </a:r>
            <a:r>
              <a:rPr lang="en-US" sz="4000" dirty="0" err="1" smtClean="0"/>
              <a:t>Metode</a:t>
            </a:r>
            <a:r>
              <a:rPr lang="en-US" sz="4000" dirty="0" smtClean="0"/>
              <a:t> </a:t>
            </a:r>
            <a:r>
              <a:rPr lang="en-US" sz="4000" dirty="0" err="1" smtClean="0"/>
              <a:t>Gabungan</a:t>
            </a:r>
            <a:r>
              <a:rPr lang="en-US" sz="4000" dirty="0" smtClean="0"/>
              <a:t>: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4000" dirty="0" err="1" smtClean="0"/>
              <a:t>Semua</a:t>
            </a:r>
            <a:r>
              <a:rPr lang="en-US" sz="4000" dirty="0" smtClean="0"/>
              <a:t> </a:t>
            </a:r>
            <a:r>
              <a:rPr lang="en-US" sz="4000" dirty="0" err="1" smtClean="0"/>
              <a:t>redaksi</a:t>
            </a:r>
            <a:r>
              <a:rPr lang="en-US" sz="4000" dirty="0" smtClean="0"/>
              <a:t> </a:t>
            </a:r>
            <a:r>
              <a:rPr lang="en-US" sz="4000" dirty="0" err="1" smtClean="0"/>
              <a:t>teks-teks</a:t>
            </a:r>
            <a:r>
              <a:rPr lang="en-US" sz="4000" dirty="0" smtClean="0"/>
              <a:t> </a:t>
            </a:r>
            <a:r>
              <a:rPr lang="en-US" sz="4000" dirty="0" err="1" smtClean="0"/>
              <a:t>sekorpus</a:t>
            </a:r>
            <a:r>
              <a:rPr lang="en-US" sz="4000" dirty="0" smtClean="0"/>
              <a:t> </a:t>
            </a:r>
            <a:r>
              <a:rPr lang="en-US" sz="4000" dirty="0" err="1" smtClean="0"/>
              <a:t>masing-masing</a:t>
            </a:r>
            <a:r>
              <a:rPr lang="en-US" sz="4000" dirty="0" smtClean="0"/>
              <a:t> </a:t>
            </a:r>
            <a:r>
              <a:rPr lang="en-US" sz="4000" dirty="0" err="1" smtClean="0"/>
              <a:t>memiliki</a:t>
            </a:r>
            <a:r>
              <a:rPr lang="en-US" sz="4000" dirty="0" smtClean="0"/>
              <a:t> </a:t>
            </a:r>
            <a:r>
              <a:rPr lang="en-US" sz="4000" dirty="0" err="1" smtClean="0"/>
              <a:t>keunggulan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saling</a:t>
            </a:r>
            <a:r>
              <a:rPr lang="en-US" sz="4000" dirty="0" smtClean="0"/>
              <a:t> </a:t>
            </a:r>
            <a:r>
              <a:rPr lang="en-US" sz="4000" dirty="0" err="1" smtClean="0"/>
              <a:t>melengkapi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4000" dirty="0" err="1" smtClean="0"/>
              <a:t>Hasil</a:t>
            </a:r>
            <a:r>
              <a:rPr lang="en-US" sz="4000" dirty="0" smtClean="0"/>
              <a:t> </a:t>
            </a:r>
            <a:r>
              <a:rPr lang="en-US" sz="4000" dirty="0" err="1" smtClean="0"/>
              <a:t>suntingan</a:t>
            </a:r>
            <a:r>
              <a:rPr lang="en-US" sz="4000" dirty="0" smtClean="0"/>
              <a:t> </a:t>
            </a:r>
            <a:r>
              <a:rPr lang="en-US" sz="4000" dirty="0" err="1"/>
              <a:t>m</a:t>
            </a:r>
            <a:r>
              <a:rPr lang="en-US" sz="4000" dirty="0" err="1" smtClean="0"/>
              <a:t>etode</a:t>
            </a:r>
            <a:r>
              <a:rPr lang="en-US" sz="4000" dirty="0" smtClean="0"/>
              <a:t> </a:t>
            </a:r>
            <a:r>
              <a:rPr lang="en-US" sz="4000" dirty="0" err="1" smtClean="0"/>
              <a:t>gabungan</a:t>
            </a:r>
            <a:r>
              <a:rPr lang="en-US" sz="4000" dirty="0" smtClean="0"/>
              <a:t> </a:t>
            </a:r>
            <a:r>
              <a:rPr lang="en-US" sz="4000" dirty="0" err="1" smtClean="0"/>
              <a:t>seolah-olah</a:t>
            </a:r>
            <a:r>
              <a:rPr lang="en-US" sz="4000" dirty="0" smtClean="0"/>
              <a:t> </a:t>
            </a:r>
            <a:r>
              <a:rPr lang="en-US" sz="4000" dirty="0" err="1" smtClean="0"/>
              <a:t>merekonstruksi</a:t>
            </a:r>
            <a:r>
              <a:rPr lang="en-US" sz="4000" dirty="0" smtClean="0"/>
              <a:t> </a:t>
            </a:r>
            <a:r>
              <a:rPr lang="en-US" sz="4000" dirty="0" err="1" smtClean="0"/>
              <a:t>semua</a:t>
            </a:r>
            <a:r>
              <a:rPr lang="en-US" sz="4000" dirty="0" smtClean="0"/>
              <a:t> </a:t>
            </a:r>
            <a:r>
              <a:rPr lang="en-US" sz="4000" dirty="0" err="1" smtClean="0"/>
              <a:t>teks</a:t>
            </a:r>
            <a:r>
              <a:rPr lang="en-US" sz="4000" dirty="0" smtClean="0"/>
              <a:t> </a:t>
            </a:r>
            <a:r>
              <a:rPr lang="en-US" sz="4000" dirty="0" err="1" smtClean="0"/>
              <a:t>sehingga</a:t>
            </a:r>
            <a:r>
              <a:rPr lang="en-US" sz="4000" dirty="0" smtClean="0"/>
              <a:t> </a:t>
            </a:r>
            <a:r>
              <a:rPr lang="en-US" sz="4000" dirty="0" err="1" smtClean="0"/>
              <a:t>melahirkan</a:t>
            </a:r>
            <a:r>
              <a:rPr lang="en-US" sz="4000" dirty="0" smtClean="0"/>
              <a:t> </a:t>
            </a:r>
            <a:r>
              <a:rPr lang="en-US" sz="4000" dirty="0" err="1" smtClean="0"/>
              <a:t>teks</a:t>
            </a:r>
            <a:r>
              <a:rPr lang="en-US" sz="4000" dirty="0" smtClean="0"/>
              <a:t> </a:t>
            </a:r>
            <a:r>
              <a:rPr lang="en-US" sz="4000" dirty="0" err="1" smtClean="0"/>
              <a:t>baru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802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Metode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Stema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Syarat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Stema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Objektif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kritik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bertolak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anggapan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sekorpus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berinduk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arketip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mula-mula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kata lain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teks-teks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sekorpus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penyalinan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penggubahan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induk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18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Metode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Stema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beranggapan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bahwa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mulanya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sisalin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disalin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isalin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stema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melanjutkan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perbandingan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landasan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berhenti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versi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varian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bertolak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kesalahan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hipotesis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mengenai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mula-mula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induk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teks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842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artlan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</TotalTime>
  <Words>634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Angles</vt:lpstr>
      <vt:lpstr>Concourse</vt:lpstr>
      <vt:lpstr>heartland</vt:lpstr>
      <vt:lpstr>Matakuliah filologi III</vt:lpstr>
      <vt:lpstr>Pertemuan Kesembilan    Metode  Kritik Teks</vt:lpstr>
      <vt:lpstr>   Metode Kritik Teks</vt:lpstr>
      <vt:lpstr>Metode Kerja Filologi</vt:lpstr>
      <vt:lpstr>Slide 5</vt:lpstr>
      <vt:lpstr>Metode Landasan</vt:lpstr>
      <vt:lpstr>Metode Gabungan</vt:lpstr>
      <vt:lpstr>Metode Stema</vt:lpstr>
      <vt:lpstr>Metode Stema</vt:lpstr>
      <vt:lpstr>Perbandingan Teks</vt:lpstr>
      <vt:lpstr> Tujuan Perbandingan Teks</vt:lpstr>
      <vt:lpstr>Slide 12</vt:lpstr>
      <vt:lpstr>Tujuan Kerja Filologi</vt:lpstr>
      <vt:lpstr>Beberapa hal yang perlu diperhatikan dalam perbandingan Teks</vt:lpstr>
      <vt:lpstr>Slide 15</vt:lpstr>
      <vt:lpstr>Perbandingan cariyos/cerita</vt:lpstr>
      <vt:lpstr>3. Perbandingan tembung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safarudin</cp:lastModifiedBy>
  <cp:revision>13</cp:revision>
  <dcterms:created xsi:type="dcterms:W3CDTF">2014-07-13T06:43:53Z</dcterms:created>
  <dcterms:modified xsi:type="dcterms:W3CDTF">2014-11-28T05:54:37Z</dcterms:modified>
</cp:coreProperties>
</file>