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80062-9BD8-446E-8FBC-2DF1AF77DE3F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6C849-9A25-4F5D-BE7F-4061D40E8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C849-9A25-4F5D-BE7F-4061D40E813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18707A-A0E8-4054-91C3-BFB7C7E91F6D}" type="datetime1">
              <a:rPr lang="en-US" smtClean="0"/>
              <a:pPr/>
              <a:t>7/11/2011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F827-45D5-4520-8EC4-6D480168E463}" type="datetime1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E436F-CA57-4623-B2C6-E9DF36D783A0}" type="datetime1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F1C1F-C447-4008-BEF3-0CBFBD7225DA}" type="datetime1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302DFD-6D0A-4146-BE5B-76CD6CF0BD92}" type="datetime1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D6DA35-611C-4F75-9757-569ED9EFC7D6}" type="datetime1">
              <a:rPr lang="en-US" smtClean="0"/>
              <a:pPr/>
              <a:t>7/11/2011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5D4D9-87C7-4759-93AD-36F78F6FFE56}" type="datetime1">
              <a:rPr lang="en-US" smtClean="0"/>
              <a:pPr/>
              <a:t>7/11/2011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AAEC5-80F9-49ED-90DF-DBF7920E2564}" type="datetime1">
              <a:rPr lang="en-US" smtClean="0"/>
              <a:pPr/>
              <a:t>7/11/2011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9DD5CF-D88A-4BF6-804A-C82C02E9AB9C}" type="datetime1">
              <a:rPr lang="en-US" smtClean="0"/>
              <a:pPr/>
              <a:t>7/11/2011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75C35-76FB-41E5-8356-D9435B8B14F2}" type="datetime1">
              <a:rPr lang="en-US" smtClean="0"/>
              <a:pPr/>
              <a:t>7/11/2011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E65433-A605-483C-9124-EA55C46504A3}" type="datetime1">
              <a:rPr lang="en-US" smtClean="0"/>
              <a:pPr/>
              <a:t>7/11/2011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15A521-EF2A-40D1-B91D-A9F4D54A553A}" type="datetime1">
              <a:rPr lang="en-US" smtClean="0"/>
              <a:pPr/>
              <a:t>7/11/2011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848600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err="1" smtClean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4400" b="1" dirty="0" smtClean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Karakter</a:t>
            </a:r>
            <a:r>
              <a:rPr lang="en-US" sz="4400" b="1" dirty="0" smtClean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4400" b="1" dirty="0" smtClean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SMP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i="1" dirty="0" smtClean="0">
                <a:solidFill>
                  <a:srgbClr val="7030A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 smtClean="0">
                <a:solidFill>
                  <a:srgbClr val="7030A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4400" b="1" i="1" dirty="0" smtClean="0">
                <a:solidFill>
                  <a:srgbClr val="7030A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Eko</a:t>
            </a:r>
            <a:r>
              <a:rPr lang="en-US" sz="4000" b="1" i="1" dirty="0" smtClean="0"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Widodo</a:t>
            </a:r>
            <a:endParaRPr lang="en-US" sz="4000" b="1" i="1" dirty="0">
              <a:solidFill>
                <a:srgbClr val="00206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24400"/>
            <a:ext cx="6324600" cy="1447800"/>
          </a:xfrm>
        </p:spPr>
        <p:txBody>
          <a:bodyPr>
            <a:normAutofit/>
          </a:bodyPr>
          <a:lstStyle/>
          <a:p>
            <a:pPr algn="ctr"/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Disampaikan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pada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Pembinaan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Karakter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dan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Wawasan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Kebangsaan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di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SMP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N 2 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Moyudan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 </a:t>
            </a:r>
          </a:p>
          <a:p>
            <a:pPr algn="ctr"/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12 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Juli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2011</a:t>
            </a:r>
            <a:endParaRPr lang="en-US" i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24600" y="6172200"/>
            <a:ext cx="2667000" cy="476250"/>
          </a:xfrm>
        </p:spPr>
        <p:txBody>
          <a:bodyPr/>
          <a:lstStyle/>
          <a:p>
            <a:pPr algn="r"/>
            <a:r>
              <a:rPr lang="en-US" sz="1500" b="1" dirty="0" smtClean="0">
                <a:solidFill>
                  <a:schemeClr val="tx1"/>
                </a:solidFill>
              </a:rPr>
              <a:t>By: </a:t>
            </a:r>
            <a:r>
              <a:rPr lang="en-US" sz="1500" b="1" dirty="0" err="1" smtClean="0">
                <a:solidFill>
                  <a:schemeClr val="tx1"/>
                </a:solidFill>
              </a:rPr>
              <a:t>Eko</a:t>
            </a:r>
            <a:r>
              <a:rPr lang="en-US" sz="1500" b="1" dirty="0" smtClean="0">
                <a:solidFill>
                  <a:schemeClr val="tx1"/>
                </a:solidFill>
              </a:rPr>
              <a:t> </a:t>
            </a:r>
            <a:r>
              <a:rPr lang="en-US" sz="1500" b="1" dirty="0" err="1" smtClean="0">
                <a:solidFill>
                  <a:schemeClr val="tx1"/>
                </a:solidFill>
              </a:rPr>
              <a:t>Widodo</a:t>
            </a:r>
            <a:endParaRPr lang="en-US" sz="1500" b="1" dirty="0">
              <a:solidFill>
                <a:schemeClr val="tx1"/>
              </a:solidFill>
            </a:endParaRPr>
          </a:p>
        </p:txBody>
      </p:sp>
      <p:pic>
        <p:nvPicPr>
          <p:cNvPr id="7" name="Picture 6" descr="logo u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533400"/>
            <a:ext cx="2173224" cy="2164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52401"/>
            <a:ext cx="7239000" cy="4571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Apakah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anda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orang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berkarakter</a:t>
            </a:r>
            <a:r>
              <a:rPr lang="en-US" sz="4000" dirty="0" smtClean="0">
                <a:solidFill>
                  <a:srgbClr val="FF0000"/>
                </a:solidFill>
              </a:rPr>
              <a:t> ?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609600"/>
            <a:ext cx="7848600" cy="5715000"/>
          </a:xfrm>
        </p:spPr>
        <p:txBody>
          <a:bodyPr>
            <a:normAutofit fontScale="25000" lnSpcReduction="20000"/>
          </a:bodyPr>
          <a:lstStyle/>
          <a:p>
            <a:r>
              <a:rPr lang="en-US" sz="8000" b="1" dirty="0" err="1" smtClean="0">
                <a:solidFill>
                  <a:srgbClr val="00B050"/>
                </a:solidFill>
              </a:rPr>
              <a:t>Apa</a:t>
            </a:r>
            <a:r>
              <a:rPr lang="en-US" sz="8000" b="1" dirty="0" smtClean="0">
                <a:solidFill>
                  <a:srgbClr val="00B050"/>
                </a:solidFill>
              </a:rPr>
              <a:t> </a:t>
            </a:r>
            <a:r>
              <a:rPr lang="en-US" sz="8000" b="1" dirty="0" err="1" smtClean="0">
                <a:solidFill>
                  <a:srgbClr val="00B050"/>
                </a:solidFill>
              </a:rPr>
              <a:t>Karakter</a:t>
            </a:r>
            <a:r>
              <a:rPr lang="en-US" sz="8000" b="1" dirty="0" smtClean="0">
                <a:solidFill>
                  <a:srgbClr val="00B050"/>
                </a:solidFill>
              </a:rPr>
              <a:t>  ? </a:t>
            </a:r>
          </a:p>
          <a:p>
            <a:endParaRPr lang="en-US" sz="8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8000" b="1" dirty="0" err="1" smtClean="0">
                <a:solidFill>
                  <a:schemeClr val="accent5">
                    <a:lumMod val="75000"/>
                  </a:schemeClr>
                </a:solidFill>
              </a:rPr>
              <a:t>Karakter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: 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Watak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sikap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,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sifat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5">
                    <a:lumMod val="75000"/>
                  </a:schemeClr>
                </a:solidFill>
              </a:rPr>
              <a:t>seseorang</a:t>
            </a:r>
            <a:r>
              <a:rPr lang="en-US" sz="8000" dirty="0" smtClean="0">
                <a:solidFill>
                  <a:schemeClr val="accent5">
                    <a:lumMod val="75000"/>
                  </a:schemeClr>
                </a:solidFill>
              </a:rPr>
              <a:t>.      </a:t>
            </a:r>
          </a:p>
          <a:p>
            <a:r>
              <a:rPr lang="en-US" sz="8000" dirty="0" smtClean="0">
                <a:solidFill>
                  <a:srgbClr val="002060"/>
                </a:solidFill>
              </a:rPr>
              <a:t>    </a:t>
            </a:r>
            <a:endParaRPr lang="en-US" sz="8000" dirty="0" smtClean="0">
              <a:solidFill>
                <a:srgbClr val="0070C0"/>
              </a:solidFill>
            </a:endParaRPr>
          </a:p>
          <a:p>
            <a:r>
              <a:rPr lang="en-US" sz="8000" b="1" dirty="0" err="1" smtClean="0">
                <a:solidFill>
                  <a:srgbClr val="002060"/>
                </a:solidFill>
              </a:rPr>
              <a:t>Karakter</a:t>
            </a:r>
            <a:r>
              <a:rPr lang="en-US" sz="8000" dirty="0" smtClean="0">
                <a:solidFill>
                  <a:srgbClr val="002060"/>
                </a:solidFill>
              </a:rPr>
              <a:t> :  </a:t>
            </a:r>
            <a:r>
              <a:rPr lang="en-US" sz="8000" dirty="0" err="1" smtClean="0">
                <a:solidFill>
                  <a:srgbClr val="002060"/>
                </a:solidFill>
              </a:rPr>
              <a:t>Nilai</a:t>
            </a:r>
            <a:r>
              <a:rPr lang="en-US" sz="8000" dirty="0" smtClean="0">
                <a:solidFill>
                  <a:srgbClr val="002060"/>
                </a:solidFill>
              </a:rPr>
              <a:t> - </a:t>
            </a:r>
            <a:r>
              <a:rPr lang="en-US" sz="8000" dirty="0" err="1" smtClean="0">
                <a:solidFill>
                  <a:srgbClr val="002060"/>
                </a:solidFill>
              </a:rPr>
              <a:t>nilai</a:t>
            </a:r>
            <a:r>
              <a:rPr lang="en-US" sz="8000" dirty="0" smtClean="0">
                <a:solidFill>
                  <a:srgbClr val="002060"/>
                </a:solidFill>
              </a:rPr>
              <a:t>  yang   </a:t>
            </a:r>
            <a:r>
              <a:rPr lang="en-US" sz="8000" dirty="0" err="1" smtClean="0">
                <a:solidFill>
                  <a:srgbClr val="002060"/>
                </a:solidFill>
              </a:rPr>
              <a:t>melandasi</a:t>
            </a:r>
            <a:r>
              <a:rPr lang="en-US" sz="8000" dirty="0" smtClean="0">
                <a:solidFill>
                  <a:srgbClr val="002060"/>
                </a:solidFill>
              </a:rPr>
              <a:t>  </a:t>
            </a:r>
            <a:r>
              <a:rPr lang="en-US" sz="8000" dirty="0" err="1" smtClean="0">
                <a:solidFill>
                  <a:srgbClr val="002060"/>
                </a:solidFill>
              </a:rPr>
              <a:t>manusia</a:t>
            </a:r>
            <a:r>
              <a:rPr lang="en-US" sz="8000" dirty="0" smtClean="0">
                <a:solidFill>
                  <a:srgbClr val="002060"/>
                </a:solidFill>
              </a:rPr>
              <a:t>  </a:t>
            </a:r>
            <a:r>
              <a:rPr lang="en-US" sz="8000" dirty="0" err="1" smtClean="0">
                <a:solidFill>
                  <a:srgbClr val="002060"/>
                </a:solidFill>
              </a:rPr>
              <a:t>berdasarkan</a:t>
            </a:r>
            <a:r>
              <a:rPr lang="en-US" sz="8000" dirty="0" smtClean="0">
                <a:solidFill>
                  <a:srgbClr val="002060"/>
                </a:solidFill>
              </a:rPr>
              <a:t>  </a:t>
            </a:r>
          </a:p>
          <a:p>
            <a:r>
              <a:rPr lang="en-US" sz="8000" dirty="0" smtClean="0">
                <a:solidFill>
                  <a:srgbClr val="002060"/>
                </a:solidFill>
              </a:rPr>
              <a:t>                   </a:t>
            </a:r>
            <a:r>
              <a:rPr lang="en-US" sz="8000" dirty="0" err="1" smtClean="0">
                <a:solidFill>
                  <a:srgbClr val="002060"/>
                </a:solidFill>
              </a:rPr>
              <a:t>norma</a:t>
            </a:r>
            <a:r>
              <a:rPr lang="en-US" sz="8000" dirty="0" smtClean="0">
                <a:solidFill>
                  <a:srgbClr val="002060"/>
                </a:solidFill>
              </a:rPr>
              <a:t> agama,  </a:t>
            </a:r>
            <a:r>
              <a:rPr lang="en-US" sz="8000" dirty="0" err="1" smtClean="0">
                <a:solidFill>
                  <a:srgbClr val="002060"/>
                </a:solidFill>
              </a:rPr>
              <a:t>kebudayaan</a:t>
            </a:r>
            <a:r>
              <a:rPr lang="en-US" sz="8000" dirty="0" smtClean="0">
                <a:solidFill>
                  <a:srgbClr val="002060"/>
                </a:solidFill>
              </a:rPr>
              <a:t>, </a:t>
            </a:r>
            <a:r>
              <a:rPr lang="en-US" sz="8000" dirty="0" err="1" smtClean="0">
                <a:solidFill>
                  <a:srgbClr val="002060"/>
                </a:solidFill>
              </a:rPr>
              <a:t>hukum</a:t>
            </a:r>
            <a:r>
              <a:rPr lang="en-US" sz="8000" dirty="0" smtClean="0">
                <a:solidFill>
                  <a:srgbClr val="002060"/>
                </a:solidFill>
              </a:rPr>
              <a:t>, </a:t>
            </a:r>
            <a:r>
              <a:rPr lang="en-US" sz="8000" dirty="0" err="1" smtClean="0">
                <a:solidFill>
                  <a:srgbClr val="002060"/>
                </a:solidFill>
              </a:rPr>
              <a:t>adat</a:t>
            </a:r>
            <a:r>
              <a:rPr lang="en-US" sz="8000" dirty="0" smtClean="0">
                <a:solidFill>
                  <a:srgbClr val="002060"/>
                </a:solidFill>
              </a:rPr>
              <a:t> </a:t>
            </a:r>
            <a:r>
              <a:rPr lang="en-US" sz="8000" dirty="0" err="1" smtClean="0">
                <a:solidFill>
                  <a:srgbClr val="002060"/>
                </a:solidFill>
              </a:rPr>
              <a:t>istiadat</a:t>
            </a:r>
            <a:r>
              <a:rPr lang="en-US" sz="8000" dirty="0" smtClean="0">
                <a:solidFill>
                  <a:srgbClr val="002060"/>
                </a:solidFill>
              </a:rPr>
              <a:t> </a:t>
            </a:r>
            <a:r>
              <a:rPr lang="en-US" sz="8000" dirty="0" err="1" smtClean="0">
                <a:solidFill>
                  <a:srgbClr val="002060"/>
                </a:solidFill>
              </a:rPr>
              <a:t>dan</a:t>
            </a:r>
            <a:r>
              <a:rPr lang="en-US" sz="80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8000" dirty="0" smtClean="0">
                <a:solidFill>
                  <a:srgbClr val="002060"/>
                </a:solidFill>
              </a:rPr>
              <a:t>                   </a:t>
            </a:r>
            <a:r>
              <a:rPr lang="en-US" sz="8000" dirty="0" err="1" smtClean="0">
                <a:solidFill>
                  <a:srgbClr val="002060"/>
                </a:solidFill>
              </a:rPr>
              <a:t>estetika</a:t>
            </a:r>
            <a:r>
              <a:rPr lang="en-US" sz="8000" dirty="0" smtClean="0">
                <a:solidFill>
                  <a:srgbClr val="002060"/>
                </a:solidFill>
              </a:rPr>
              <a:t>.   </a:t>
            </a:r>
          </a:p>
          <a:p>
            <a:endParaRPr lang="en-US" sz="80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8000" b="1" dirty="0" err="1" smtClean="0">
                <a:solidFill>
                  <a:schemeClr val="tx2">
                    <a:lumMod val="50000"/>
                  </a:schemeClr>
                </a:solidFill>
              </a:rPr>
              <a:t>Pendidikan</a:t>
            </a:r>
            <a:r>
              <a:rPr lang="en-US" sz="8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8000" b="1" dirty="0" err="1" smtClean="0">
                <a:solidFill>
                  <a:schemeClr val="tx2">
                    <a:lumMod val="50000"/>
                  </a:schemeClr>
                </a:solidFill>
              </a:rPr>
              <a:t>Karakter</a:t>
            </a:r>
            <a:r>
              <a:rPr lang="en-US" sz="8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:     </a:t>
            </a:r>
          </a:p>
          <a:p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                -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Upaya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 yang 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terencana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untuk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menjadikan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peserta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didik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</a:p>
          <a:p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                 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peduli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dan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menginternalisasi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nilai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sehingga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peserta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didik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                 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berperilaku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sebagai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insan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kamil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.   </a:t>
            </a:r>
          </a:p>
          <a:p>
            <a:endParaRPr lang="en-US" sz="80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                -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Suatu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sistem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penanaman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nilai-nilai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perilaku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kepada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warga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                 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sekolah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 yang 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meliputi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pengetahuan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kesadaran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atau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kemauan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                 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dan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tindakan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untuk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melaksanakan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nilai-nilai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baik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kepada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Tuhan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                  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YME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diri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sendiri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, 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sesama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lingkungan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, 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maupun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kebangsaan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                  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sehingga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menjadi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manusia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insan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tx2">
                    <a:lumMod val="50000"/>
                  </a:schemeClr>
                </a:solidFill>
              </a:rPr>
              <a:t>kamil</a:t>
            </a:r>
            <a:endParaRPr lang="en-US" sz="80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                           </a:t>
            </a:r>
          </a:p>
          <a:p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24600" y="6172200"/>
            <a:ext cx="2667000" cy="476250"/>
          </a:xfrm>
        </p:spPr>
        <p:txBody>
          <a:bodyPr/>
          <a:lstStyle/>
          <a:p>
            <a:pPr algn="r"/>
            <a:r>
              <a:rPr lang="en-US" sz="1500" b="1" dirty="0" smtClean="0">
                <a:solidFill>
                  <a:schemeClr val="tx1"/>
                </a:solidFill>
              </a:rPr>
              <a:t>By: </a:t>
            </a:r>
            <a:r>
              <a:rPr lang="en-US" sz="1500" b="1" dirty="0" err="1" smtClean="0">
                <a:solidFill>
                  <a:schemeClr val="tx1"/>
                </a:solidFill>
              </a:rPr>
              <a:t>Eko</a:t>
            </a:r>
            <a:r>
              <a:rPr lang="en-US" sz="1500" b="1" dirty="0" smtClean="0">
                <a:solidFill>
                  <a:schemeClr val="tx1"/>
                </a:solidFill>
              </a:rPr>
              <a:t> </a:t>
            </a:r>
            <a:r>
              <a:rPr lang="en-US" sz="1500" b="1" dirty="0" err="1" smtClean="0">
                <a:solidFill>
                  <a:schemeClr val="tx1"/>
                </a:solidFill>
              </a:rPr>
              <a:t>Widodo</a:t>
            </a:r>
            <a:endParaRPr lang="en-US" sz="15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04800"/>
            <a:ext cx="7162800" cy="54864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</a:rPr>
              <a:t>Tujuan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Pendidikan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Karakter</a:t>
            </a:r>
            <a:r>
              <a:rPr lang="en-US" sz="3600" b="1" dirty="0" smtClean="0">
                <a:solidFill>
                  <a:srgbClr val="C00000"/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</a:t>
            </a:r>
            <a:r>
              <a:rPr lang="en-US" sz="2400" b="1" dirty="0" err="1" smtClean="0">
                <a:solidFill>
                  <a:schemeClr val="tx1"/>
                </a:solidFill>
              </a:rPr>
              <a:t>Meningkatkan</a:t>
            </a:r>
            <a:r>
              <a:rPr lang="en-US" sz="2400" b="1" dirty="0" smtClean="0">
                <a:solidFill>
                  <a:schemeClr val="tx1"/>
                </a:solidFill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</a:rPr>
              <a:t>mutu</a:t>
            </a:r>
            <a:r>
              <a:rPr lang="en-US" sz="2400" b="1" dirty="0" smtClean="0">
                <a:solidFill>
                  <a:schemeClr val="tx1"/>
                </a:solidFill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</a:rPr>
              <a:t>penyelenggaraan</a:t>
            </a:r>
            <a:r>
              <a:rPr lang="en-US" sz="2400" b="1" dirty="0" smtClean="0">
                <a:solidFill>
                  <a:schemeClr val="tx1"/>
                </a:solidFill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hasil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pendidikan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sekolah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melalui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pembentukan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karakter</a:t>
            </a:r>
            <a:r>
              <a:rPr lang="en-US" sz="2400" b="1" dirty="0" smtClean="0">
                <a:solidFill>
                  <a:schemeClr val="tx1"/>
                </a:solidFill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</a:rPr>
              <a:t>peserta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didik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secara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utuh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terpadu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</a:rPr>
              <a:t>seimbang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sesuai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standar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kompetensi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lulusan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</a:p>
          <a:p>
            <a:endParaRPr lang="en-US" sz="3600" dirty="0" smtClean="0">
              <a:solidFill>
                <a:srgbClr val="002060"/>
              </a:solidFill>
            </a:endParaRPr>
          </a:p>
          <a:p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Landasan</a:t>
            </a:r>
            <a:r>
              <a:rPr lang="en-US" sz="3600" b="1" dirty="0" smtClean="0">
                <a:solidFill>
                  <a:srgbClr val="002060"/>
                </a:solidFill>
              </a:rPr>
              <a:t> :                            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       Agama, </a:t>
            </a:r>
            <a:r>
              <a:rPr lang="en-US" sz="3600" dirty="0" err="1" smtClean="0">
                <a:solidFill>
                  <a:schemeClr val="tx1"/>
                </a:solidFill>
              </a:rPr>
              <a:t>Pancasila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UUD</a:t>
            </a:r>
            <a:r>
              <a:rPr lang="en-US" sz="3600" dirty="0" smtClean="0">
                <a:solidFill>
                  <a:schemeClr val="tx1"/>
                </a:solidFill>
              </a:rPr>
              <a:t> 1945,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       </a:t>
            </a:r>
            <a:r>
              <a:rPr lang="en-US" sz="3600" dirty="0" err="1" smtClean="0">
                <a:solidFill>
                  <a:schemeClr val="tx1"/>
                </a:solidFill>
              </a:rPr>
              <a:t>UU</a:t>
            </a:r>
            <a:r>
              <a:rPr lang="en-US" sz="3600" dirty="0" smtClean="0">
                <a:solidFill>
                  <a:schemeClr val="tx1"/>
                </a:solidFill>
              </a:rPr>
              <a:t> No. 20 – 2003 </a:t>
            </a:r>
            <a:r>
              <a:rPr lang="en-US" sz="3600" dirty="0" err="1" smtClean="0">
                <a:solidFill>
                  <a:schemeClr val="tx1"/>
                </a:solidFill>
              </a:rPr>
              <a:t>Sisdiknas</a:t>
            </a:r>
            <a:endParaRPr lang="en-US" sz="3600" dirty="0" smtClean="0">
              <a:solidFill>
                <a:schemeClr val="tx1"/>
              </a:solidFill>
            </a:endParaRPr>
          </a:p>
          <a:p>
            <a:endParaRPr lang="en-US" sz="3600" dirty="0" smtClean="0">
              <a:solidFill>
                <a:schemeClr val="tx1"/>
              </a:solidFill>
            </a:endParaRPr>
          </a:p>
          <a:p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24600" y="6172200"/>
            <a:ext cx="2667000" cy="476250"/>
          </a:xfrm>
        </p:spPr>
        <p:txBody>
          <a:bodyPr/>
          <a:lstStyle/>
          <a:p>
            <a:pPr algn="r"/>
            <a:r>
              <a:rPr lang="en-US" sz="1500" b="1" dirty="0" smtClean="0">
                <a:solidFill>
                  <a:schemeClr val="tx1"/>
                </a:solidFill>
              </a:rPr>
              <a:t>By: </a:t>
            </a:r>
            <a:r>
              <a:rPr lang="en-US" sz="1500" b="1" dirty="0" err="1" smtClean="0">
                <a:solidFill>
                  <a:schemeClr val="tx1"/>
                </a:solidFill>
              </a:rPr>
              <a:t>Eko</a:t>
            </a:r>
            <a:r>
              <a:rPr lang="en-US" sz="1500" b="1" dirty="0" smtClean="0">
                <a:solidFill>
                  <a:schemeClr val="tx1"/>
                </a:solidFill>
              </a:rPr>
              <a:t> </a:t>
            </a:r>
            <a:r>
              <a:rPr lang="en-US" sz="1500" b="1" dirty="0" err="1" smtClean="0">
                <a:solidFill>
                  <a:schemeClr val="tx1"/>
                </a:solidFill>
              </a:rPr>
              <a:t>Widodo</a:t>
            </a:r>
            <a:endParaRPr lang="en-US" sz="15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33400"/>
            <a:ext cx="8001000" cy="457200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effectLst/>
              </a:rPr>
              <a:t>Nilai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effectLst/>
              </a:rPr>
              <a:t>Pendidikan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effectLst/>
              </a:rPr>
              <a:t>Karakter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effectLst/>
              </a:rPr>
              <a:t>dan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effectLst/>
              </a:rPr>
              <a:t>Budaya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effectLst/>
              </a:rPr>
              <a:t>Bangsa</a:t>
            </a:r>
            <a:endParaRPr lang="en-US" sz="2800" b="1" dirty="0"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066800"/>
            <a:ext cx="7543800" cy="5334000"/>
          </a:xfrm>
        </p:spPr>
        <p:txBody>
          <a:bodyPr>
            <a:normAutofit fontScale="25000" lnSpcReduction="20000"/>
          </a:bodyPr>
          <a:lstStyle/>
          <a:p>
            <a:pPr marL="541782" indent="-514350"/>
            <a:r>
              <a:rPr lang="en-US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1.Religius</a:t>
            </a:r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  </a:t>
            </a:r>
            <a:r>
              <a:rPr lang="en-US" sz="6200" b="1" dirty="0" err="1" smtClean="0">
                <a:solidFill>
                  <a:srgbClr val="002060"/>
                </a:solidFill>
              </a:rPr>
              <a:t>Patuh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ajaran</a:t>
            </a:r>
            <a:r>
              <a:rPr lang="en-US" sz="6200" b="1" dirty="0" smtClean="0">
                <a:solidFill>
                  <a:srgbClr val="002060"/>
                </a:solidFill>
              </a:rPr>
              <a:t> agama </a:t>
            </a:r>
            <a:r>
              <a:rPr lang="en-US" sz="6200" b="1" dirty="0" err="1" smtClean="0">
                <a:solidFill>
                  <a:srgbClr val="002060"/>
                </a:solidFill>
              </a:rPr>
              <a:t>dan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tolera</a:t>
            </a:r>
            <a:r>
              <a:rPr lang="en-US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endParaRPr lang="en-US" sz="6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41782" indent="-514350"/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</a:t>
            </a:r>
            <a:r>
              <a:rPr lang="en-US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Jujur</a:t>
            </a:r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   </a:t>
            </a:r>
            <a:r>
              <a:rPr lang="en-US" sz="6200" b="1" dirty="0" err="1" smtClean="0">
                <a:solidFill>
                  <a:srgbClr val="002060"/>
                </a:solidFill>
              </a:rPr>
              <a:t>Dapat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dipercaya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perkataan</a:t>
            </a:r>
            <a:r>
              <a:rPr lang="en-US" sz="6200" b="1" dirty="0" smtClean="0">
                <a:solidFill>
                  <a:srgbClr val="002060"/>
                </a:solidFill>
              </a:rPr>
              <a:t>, </a:t>
            </a:r>
            <a:r>
              <a:rPr lang="en-US" sz="6200" b="1" dirty="0" err="1" smtClean="0">
                <a:solidFill>
                  <a:srgbClr val="002060"/>
                </a:solidFill>
              </a:rPr>
              <a:t>tindakan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dan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pekerjaan</a:t>
            </a:r>
            <a:endParaRPr lang="en-US" sz="6200" b="1" dirty="0" smtClean="0">
              <a:solidFill>
                <a:srgbClr val="002060"/>
              </a:solidFill>
            </a:endParaRPr>
          </a:p>
          <a:p>
            <a:pPr marL="541782" indent="-514350"/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</a:t>
            </a:r>
            <a:r>
              <a:rPr lang="en-US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Toleransi</a:t>
            </a:r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  </a:t>
            </a:r>
            <a:r>
              <a:rPr lang="en-US" sz="6200" b="1" dirty="0" err="1" smtClean="0">
                <a:solidFill>
                  <a:srgbClr val="002060"/>
                </a:solidFill>
              </a:rPr>
              <a:t>Menghargai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perbedaan</a:t>
            </a:r>
            <a:endParaRPr lang="en-US" sz="6200" b="1" dirty="0" smtClean="0">
              <a:solidFill>
                <a:srgbClr val="002060"/>
              </a:solidFill>
            </a:endParaRPr>
          </a:p>
          <a:p>
            <a:pPr marL="541782" indent="-514350"/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 </a:t>
            </a:r>
            <a:r>
              <a:rPr lang="en-US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Disiplin</a:t>
            </a:r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  </a:t>
            </a:r>
            <a:r>
              <a:rPr lang="en-US" sz="6200" b="1" dirty="0" err="1" smtClean="0">
                <a:solidFill>
                  <a:srgbClr val="002060"/>
                </a:solidFill>
              </a:rPr>
              <a:t>Tertib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terhadap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peraturan</a:t>
            </a:r>
            <a:r>
              <a:rPr lang="en-US" sz="6200" b="1" dirty="0" smtClean="0">
                <a:solidFill>
                  <a:srgbClr val="002060"/>
                </a:solidFill>
              </a:rPr>
              <a:t>   </a:t>
            </a:r>
          </a:p>
          <a:p>
            <a:pPr marL="541782" indent="-514350"/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 </a:t>
            </a:r>
            <a:r>
              <a:rPr lang="en-US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Kerja</a:t>
            </a:r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Keras</a:t>
            </a:r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  </a:t>
            </a:r>
            <a:r>
              <a:rPr lang="en-US" sz="6200" b="1" dirty="0" err="1" smtClean="0">
                <a:solidFill>
                  <a:srgbClr val="002060"/>
                </a:solidFill>
              </a:rPr>
              <a:t>Bersungguh</a:t>
            </a:r>
            <a:r>
              <a:rPr lang="en-US" sz="6200" b="1" dirty="0" smtClean="0">
                <a:solidFill>
                  <a:srgbClr val="002060"/>
                </a:solidFill>
              </a:rPr>
              <a:t> –</a:t>
            </a:r>
            <a:r>
              <a:rPr lang="en-US" sz="6200" b="1" dirty="0" err="1" smtClean="0">
                <a:solidFill>
                  <a:srgbClr val="002060"/>
                </a:solidFill>
              </a:rPr>
              <a:t>sungguh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dalam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menghadapi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hambatan</a:t>
            </a:r>
            <a:endParaRPr lang="en-US" sz="6200" b="1" dirty="0" smtClean="0">
              <a:solidFill>
                <a:srgbClr val="002060"/>
              </a:solidFill>
            </a:endParaRPr>
          </a:p>
          <a:p>
            <a:pPr marL="541782" indent="-514350"/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6. </a:t>
            </a:r>
            <a:r>
              <a:rPr lang="en-US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Kreatif</a:t>
            </a:r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  </a:t>
            </a:r>
            <a:r>
              <a:rPr lang="en-US" sz="6200" b="1" dirty="0" err="1" smtClean="0">
                <a:solidFill>
                  <a:srgbClr val="002060"/>
                </a:solidFill>
              </a:rPr>
              <a:t>Berpikir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untuk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menghasilkan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sesuatu</a:t>
            </a:r>
            <a:r>
              <a:rPr lang="en-US" sz="6200" b="1" dirty="0" smtClean="0">
                <a:solidFill>
                  <a:srgbClr val="002060"/>
                </a:solidFill>
              </a:rPr>
              <a:t> yang </a:t>
            </a:r>
            <a:r>
              <a:rPr lang="en-US" sz="6200" b="1" dirty="0" err="1" smtClean="0">
                <a:solidFill>
                  <a:srgbClr val="002060"/>
                </a:solidFill>
              </a:rPr>
              <a:t>baru</a:t>
            </a:r>
            <a:endParaRPr lang="en-US" sz="6200" b="1" dirty="0" smtClean="0">
              <a:solidFill>
                <a:srgbClr val="002060"/>
              </a:solidFill>
            </a:endParaRPr>
          </a:p>
          <a:p>
            <a:pPr marL="541782" indent="-514350"/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7. </a:t>
            </a:r>
            <a:r>
              <a:rPr lang="en-US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Mandiri</a:t>
            </a:r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 </a:t>
            </a:r>
            <a:r>
              <a:rPr lang="en-US" sz="6200" b="1" dirty="0" err="1" smtClean="0">
                <a:solidFill>
                  <a:srgbClr val="002060"/>
                </a:solidFill>
              </a:rPr>
              <a:t>Tidak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tergantung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orang</a:t>
            </a:r>
            <a:r>
              <a:rPr lang="en-US" sz="6200" b="1" dirty="0" smtClean="0">
                <a:solidFill>
                  <a:srgbClr val="002060"/>
                </a:solidFill>
              </a:rPr>
              <a:t> lain</a:t>
            </a:r>
          </a:p>
          <a:p>
            <a:pPr marL="541782" indent="-514350"/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8. </a:t>
            </a:r>
            <a:r>
              <a:rPr lang="en-US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Demokratis</a:t>
            </a:r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: </a:t>
            </a:r>
            <a:r>
              <a:rPr lang="en-US" sz="6200" b="1" dirty="0" smtClean="0">
                <a:solidFill>
                  <a:srgbClr val="002060"/>
                </a:solidFill>
              </a:rPr>
              <a:t>Cara </a:t>
            </a:r>
            <a:r>
              <a:rPr lang="en-US" sz="6200" b="1" dirty="0" err="1" smtClean="0">
                <a:solidFill>
                  <a:srgbClr val="002060"/>
                </a:solidFill>
              </a:rPr>
              <a:t>berbikir</a:t>
            </a:r>
            <a:r>
              <a:rPr lang="en-US" sz="6200" b="1" dirty="0" smtClean="0">
                <a:solidFill>
                  <a:srgbClr val="002060"/>
                </a:solidFill>
              </a:rPr>
              <a:t>, </a:t>
            </a:r>
            <a:r>
              <a:rPr lang="en-US" sz="6200" b="1" dirty="0" err="1" smtClean="0">
                <a:solidFill>
                  <a:srgbClr val="002060"/>
                </a:solidFill>
              </a:rPr>
              <a:t>bertindak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dan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bersikap</a:t>
            </a:r>
            <a:r>
              <a:rPr lang="en-US" sz="6200" b="1" dirty="0" smtClean="0">
                <a:solidFill>
                  <a:srgbClr val="002060"/>
                </a:solidFill>
              </a:rPr>
              <a:t>  </a:t>
            </a:r>
            <a:r>
              <a:rPr lang="en-US" sz="6200" b="1" dirty="0" err="1" smtClean="0">
                <a:solidFill>
                  <a:srgbClr val="002060"/>
                </a:solidFill>
              </a:rPr>
              <a:t>hak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dan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kewajiban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</a:p>
          <a:p>
            <a:pPr marL="541782" indent="-514350"/>
            <a:r>
              <a:rPr lang="en-US" sz="6200" b="1" dirty="0" smtClean="0">
                <a:solidFill>
                  <a:srgbClr val="002060"/>
                </a:solidFill>
              </a:rPr>
              <a:t>                            </a:t>
            </a:r>
            <a:r>
              <a:rPr lang="en-US" sz="6200" b="1" dirty="0" err="1" smtClean="0">
                <a:solidFill>
                  <a:srgbClr val="002060"/>
                </a:solidFill>
              </a:rPr>
              <a:t>sama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dengan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orang</a:t>
            </a:r>
            <a:r>
              <a:rPr lang="en-US" sz="6200" b="1" dirty="0" smtClean="0">
                <a:solidFill>
                  <a:srgbClr val="002060"/>
                </a:solidFill>
              </a:rPr>
              <a:t> lain</a:t>
            </a:r>
          </a:p>
          <a:p>
            <a:pPr marL="541782" indent="-514350"/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9. Rasa </a:t>
            </a:r>
            <a:r>
              <a:rPr lang="en-US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Ingin</a:t>
            </a:r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Tahu</a:t>
            </a:r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6200" b="1" dirty="0" smtClean="0">
                <a:solidFill>
                  <a:srgbClr val="002060"/>
                </a:solidFill>
              </a:rPr>
              <a:t>:  </a:t>
            </a:r>
            <a:r>
              <a:rPr lang="en-US" sz="6200" b="1" dirty="0" err="1" smtClean="0">
                <a:solidFill>
                  <a:srgbClr val="002060"/>
                </a:solidFill>
              </a:rPr>
              <a:t>Mengetahui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lebih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dalam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apa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dipelajari</a:t>
            </a:r>
            <a:r>
              <a:rPr lang="en-US" sz="6200" b="1" dirty="0" smtClean="0">
                <a:solidFill>
                  <a:srgbClr val="002060"/>
                </a:solidFill>
              </a:rPr>
              <a:t> .</a:t>
            </a:r>
          </a:p>
          <a:p>
            <a:pPr marL="541782" indent="-514350"/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10. </a:t>
            </a:r>
            <a:r>
              <a:rPr lang="en-US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Semangat</a:t>
            </a:r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Kebangsaan</a:t>
            </a:r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 </a:t>
            </a:r>
            <a:r>
              <a:rPr lang="en-US" sz="6200" b="1" dirty="0" err="1" smtClean="0">
                <a:solidFill>
                  <a:srgbClr val="002060"/>
                </a:solidFill>
              </a:rPr>
              <a:t>Kepentingan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bangsa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dan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negara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di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atas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</a:p>
          <a:p>
            <a:pPr marL="541782" indent="-514350"/>
            <a:r>
              <a:rPr lang="en-US" sz="6200" b="1" dirty="0" smtClean="0">
                <a:solidFill>
                  <a:srgbClr val="002060"/>
                </a:solidFill>
              </a:rPr>
              <a:t>                                              </a:t>
            </a:r>
            <a:r>
              <a:rPr lang="en-US" sz="6200" b="1" dirty="0" err="1" smtClean="0">
                <a:solidFill>
                  <a:srgbClr val="002060"/>
                </a:solidFill>
              </a:rPr>
              <a:t>kepentingan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diri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sendiri</a:t>
            </a:r>
            <a:r>
              <a:rPr lang="en-US" sz="6200" b="1" dirty="0" smtClean="0">
                <a:solidFill>
                  <a:srgbClr val="002060"/>
                </a:solidFill>
              </a:rPr>
              <a:t>/</a:t>
            </a:r>
            <a:r>
              <a:rPr lang="en-US" sz="6200" b="1" dirty="0" err="1" smtClean="0">
                <a:solidFill>
                  <a:srgbClr val="002060"/>
                </a:solidFill>
              </a:rPr>
              <a:t>kelompoknya</a:t>
            </a:r>
            <a:endParaRPr lang="en-US" sz="6200" b="1" dirty="0" smtClean="0">
              <a:solidFill>
                <a:srgbClr val="002060"/>
              </a:solidFill>
            </a:endParaRPr>
          </a:p>
          <a:p>
            <a:pPr marL="541782" indent="-514350"/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11. </a:t>
            </a:r>
            <a:r>
              <a:rPr lang="en-US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Cinta</a:t>
            </a:r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Tanah Air : </a:t>
            </a:r>
            <a:r>
              <a:rPr lang="en-US" sz="6200" b="1" dirty="0" err="1" smtClean="0">
                <a:solidFill>
                  <a:srgbClr val="002060"/>
                </a:solidFill>
              </a:rPr>
              <a:t>Kesetiaan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kepada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NKRI</a:t>
            </a:r>
            <a:endParaRPr lang="en-US" sz="6200" b="1" dirty="0" smtClean="0">
              <a:solidFill>
                <a:srgbClr val="002060"/>
              </a:solidFill>
            </a:endParaRPr>
          </a:p>
          <a:p>
            <a:pPr marL="541782" indent="-514350"/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12. </a:t>
            </a:r>
            <a:r>
              <a:rPr lang="en-US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Menghargai</a:t>
            </a:r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Prestasi</a:t>
            </a:r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 </a:t>
            </a:r>
            <a:r>
              <a:rPr lang="en-US" sz="6200" b="1" dirty="0" err="1" smtClean="0">
                <a:solidFill>
                  <a:srgbClr val="002060"/>
                </a:solidFill>
              </a:rPr>
              <a:t>Mendorong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dirinya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menghasilkan</a:t>
            </a:r>
            <a:r>
              <a:rPr lang="en-US" sz="6200" b="1" dirty="0" smtClean="0">
                <a:solidFill>
                  <a:srgbClr val="002060"/>
                </a:solidFill>
              </a:rPr>
              <a:t> yang </a:t>
            </a:r>
            <a:r>
              <a:rPr lang="en-US" sz="6200" b="1" dirty="0" err="1" smtClean="0">
                <a:solidFill>
                  <a:srgbClr val="002060"/>
                </a:solidFill>
              </a:rPr>
              <a:t>berguna</a:t>
            </a:r>
            <a:endParaRPr lang="en-US" sz="6200" b="1" dirty="0" smtClean="0">
              <a:solidFill>
                <a:srgbClr val="002060"/>
              </a:solidFill>
            </a:endParaRPr>
          </a:p>
          <a:p>
            <a:pPr marL="541782" indent="-514350"/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13. </a:t>
            </a:r>
            <a:r>
              <a:rPr lang="en-US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Bersahabat</a:t>
            </a:r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 </a:t>
            </a:r>
            <a:r>
              <a:rPr lang="en-US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Komunikatif</a:t>
            </a:r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 </a:t>
            </a:r>
            <a:r>
              <a:rPr lang="en-US" sz="6200" b="1" dirty="0" err="1" smtClean="0">
                <a:solidFill>
                  <a:srgbClr val="002060"/>
                </a:solidFill>
              </a:rPr>
              <a:t>Bergaul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dengan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orang</a:t>
            </a:r>
            <a:r>
              <a:rPr lang="en-US" sz="6200" b="1" dirty="0" smtClean="0">
                <a:solidFill>
                  <a:srgbClr val="002060"/>
                </a:solidFill>
              </a:rPr>
              <a:t> lain</a:t>
            </a:r>
          </a:p>
          <a:p>
            <a:pPr marL="541782" indent="-514350"/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14. </a:t>
            </a:r>
            <a:r>
              <a:rPr lang="en-US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Cinta</a:t>
            </a:r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Damai</a:t>
            </a:r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 </a:t>
            </a:r>
            <a:r>
              <a:rPr lang="en-US" sz="6200" b="1" dirty="0" err="1" smtClean="0">
                <a:solidFill>
                  <a:srgbClr val="002060"/>
                </a:solidFill>
              </a:rPr>
              <a:t>Menyebabkan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orang</a:t>
            </a:r>
            <a:r>
              <a:rPr lang="en-US" sz="6200" b="1" dirty="0" smtClean="0">
                <a:solidFill>
                  <a:srgbClr val="002060"/>
                </a:solidFill>
              </a:rPr>
              <a:t> lain </a:t>
            </a:r>
            <a:r>
              <a:rPr lang="en-US" sz="6200" b="1" dirty="0" err="1" smtClean="0">
                <a:solidFill>
                  <a:srgbClr val="002060"/>
                </a:solidFill>
              </a:rPr>
              <a:t>senang</a:t>
            </a:r>
            <a:endParaRPr lang="en-US" sz="6200" b="1" dirty="0" smtClean="0">
              <a:solidFill>
                <a:srgbClr val="002060"/>
              </a:solidFill>
            </a:endParaRPr>
          </a:p>
          <a:p>
            <a:pPr marL="541782" indent="-514350"/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15. </a:t>
            </a:r>
            <a:r>
              <a:rPr lang="en-US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Gemar</a:t>
            </a:r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Membaca</a:t>
            </a:r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 </a:t>
            </a:r>
            <a:r>
              <a:rPr lang="en-US" sz="6200" b="1" dirty="0" err="1" smtClean="0">
                <a:solidFill>
                  <a:srgbClr val="002060"/>
                </a:solidFill>
              </a:rPr>
              <a:t>Menyediakan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waktu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untuk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memba</a:t>
            </a:r>
            <a:r>
              <a:rPr lang="en-US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</a:t>
            </a:r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</a:p>
          <a:p>
            <a:pPr marL="541782" indent="-514350"/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16. </a:t>
            </a:r>
            <a:r>
              <a:rPr lang="en-US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Peduli</a:t>
            </a:r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Lingkungan</a:t>
            </a:r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 </a:t>
            </a:r>
            <a:r>
              <a:rPr lang="en-US" sz="6200" b="1" dirty="0" err="1" smtClean="0">
                <a:solidFill>
                  <a:srgbClr val="002060"/>
                </a:solidFill>
              </a:rPr>
              <a:t>Mencegah</a:t>
            </a:r>
            <a:r>
              <a:rPr lang="en-US" sz="6200" b="1" dirty="0" smtClean="0">
                <a:solidFill>
                  <a:srgbClr val="002060"/>
                </a:solidFill>
              </a:rPr>
              <a:t>, </a:t>
            </a:r>
            <a:r>
              <a:rPr lang="en-US" sz="6200" b="1" dirty="0" err="1" smtClean="0">
                <a:solidFill>
                  <a:srgbClr val="002060"/>
                </a:solidFill>
              </a:rPr>
              <a:t>mengembangkan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dan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memperbaiki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alam</a:t>
            </a:r>
            <a:endParaRPr lang="en-US" sz="6200" b="1" dirty="0" smtClean="0">
              <a:solidFill>
                <a:srgbClr val="002060"/>
              </a:solidFill>
            </a:endParaRPr>
          </a:p>
          <a:p>
            <a:pPr marL="541782" indent="-514350"/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17. </a:t>
            </a:r>
            <a:r>
              <a:rPr lang="en-US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Peduli</a:t>
            </a:r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Sosial</a:t>
            </a:r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 </a:t>
            </a:r>
            <a:r>
              <a:rPr lang="en-US" sz="6200" b="1" dirty="0" err="1" smtClean="0">
                <a:solidFill>
                  <a:srgbClr val="002060"/>
                </a:solidFill>
              </a:rPr>
              <a:t>Menolong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sesama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manusia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</a:p>
          <a:p>
            <a:pPr marL="541782" indent="-514350"/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18. </a:t>
            </a:r>
            <a:r>
              <a:rPr lang="en-US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Tanggungjawab</a:t>
            </a:r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 </a:t>
            </a:r>
            <a:r>
              <a:rPr lang="en-US" sz="6200" b="1" dirty="0" err="1" smtClean="0">
                <a:solidFill>
                  <a:srgbClr val="002060"/>
                </a:solidFill>
              </a:rPr>
              <a:t>Melaksanakan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tugas</a:t>
            </a:r>
            <a:r>
              <a:rPr lang="en-US" sz="6200" b="1" dirty="0" smtClean="0">
                <a:solidFill>
                  <a:srgbClr val="002060"/>
                </a:solidFill>
              </a:rPr>
              <a:t> </a:t>
            </a:r>
            <a:r>
              <a:rPr lang="en-US" sz="6200" b="1" dirty="0" err="1" smtClean="0">
                <a:solidFill>
                  <a:srgbClr val="002060"/>
                </a:solidFill>
              </a:rPr>
              <a:t>dan</a:t>
            </a:r>
            <a:r>
              <a:rPr lang="en-US" sz="6200" b="1" dirty="0" smtClean="0">
                <a:solidFill>
                  <a:srgbClr val="002060"/>
                </a:solidFill>
              </a:rPr>
              <a:t>  </a:t>
            </a:r>
            <a:r>
              <a:rPr lang="en-US" sz="6200" b="1" dirty="0" err="1" smtClean="0">
                <a:solidFill>
                  <a:srgbClr val="002060"/>
                </a:solidFill>
              </a:rPr>
              <a:t>kewajibannya</a:t>
            </a:r>
            <a:endParaRPr lang="en-US" sz="6200" b="1" dirty="0" smtClean="0">
              <a:solidFill>
                <a:srgbClr val="002060"/>
              </a:solidFill>
            </a:endParaRPr>
          </a:p>
          <a:p>
            <a:pPr marL="541782" indent="-514350"/>
            <a:endParaRPr lang="en-US" sz="3200" dirty="0" smtClean="0">
              <a:solidFill>
                <a:srgbClr val="002060"/>
              </a:solidFill>
            </a:endParaRPr>
          </a:p>
          <a:p>
            <a:pPr marL="541782" indent="-514350">
              <a:buAutoNum type="arabicPeriod"/>
            </a:pPr>
            <a:endParaRPr lang="en-US" sz="3200" dirty="0" smtClean="0">
              <a:solidFill>
                <a:srgbClr val="002060"/>
              </a:solidFill>
            </a:endParaRPr>
          </a:p>
          <a:p>
            <a:endParaRPr lang="en-US" sz="3200" dirty="0" smtClean="0">
              <a:solidFill>
                <a:srgbClr val="002060"/>
              </a:solidFill>
            </a:endParaRPr>
          </a:p>
          <a:p>
            <a:r>
              <a:rPr lang="en-US" sz="3200" dirty="0" err="1" smtClean="0">
                <a:solidFill>
                  <a:srgbClr val="002060"/>
                </a:solidFill>
              </a:rPr>
              <a:t>Kemampuannya</a:t>
            </a:r>
            <a:r>
              <a:rPr lang="en-US" sz="3200" dirty="0" smtClean="0">
                <a:solidFill>
                  <a:srgbClr val="002060"/>
                </a:solidFill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</a:rPr>
              <a:t>dicapai</a:t>
            </a:r>
            <a:r>
              <a:rPr lang="en-US" sz="3200" dirty="0" smtClean="0">
                <a:solidFill>
                  <a:srgbClr val="002060"/>
                </a:solidFill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</a:rPr>
              <a:t>melalui</a:t>
            </a:r>
            <a:r>
              <a:rPr lang="en-US" sz="3200" dirty="0" smtClean="0">
                <a:solidFill>
                  <a:srgbClr val="002060"/>
                </a:solidFill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</a:rPr>
              <a:t>proses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kreativitas</a:t>
            </a:r>
            <a:r>
              <a:rPr lang="en-US" sz="3200" dirty="0" smtClean="0">
                <a:solidFill>
                  <a:srgbClr val="002060"/>
                </a:solidFill>
              </a:rPr>
              <a:t>  yang  </a:t>
            </a:r>
            <a:r>
              <a:rPr lang="en-US" sz="3200" dirty="0" err="1" smtClean="0">
                <a:solidFill>
                  <a:srgbClr val="002060"/>
                </a:solidFill>
              </a:rPr>
              <a:t>dijalani</a:t>
            </a:r>
            <a:r>
              <a:rPr lang="en-US" sz="3200" dirty="0" smtClean="0">
                <a:solidFill>
                  <a:srgbClr val="002060"/>
                </a:solidFill>
              </a:rPr>
              <a:t>.</a:t>
            </a:r>
          </a:p>
          <a:p>
            <a:endParaRPr lang="en-US" sz="3200" dirty="0" smtClean="0">
              <a:solidFill>
                <a:srgbClr val="002060"/>
              </a:solidFill>
            </a:endParaRPr>
          </a:p>
          <a:p>
            <a:endParaRPr lang="en-US" sz="3200" dirty="0" smtClean="0">
              <a:solidFill>
                <a:srgbClr val="002060"/>
              </a:solidFill>
            </a:endParaRPr>
          </a:p>
          <a:p>
            <a:r>
              <a:rPr lang="en-US" sz="3200" dirty="0" err="1" smtClean="0">
                <a:solidFill>
                  <a:srgbClr val="002060"/>
                </a:solidFill>
              </a:rPr>
              <a:t>Kreativitas</a:t>
            </a:r>
            <a:r>
              <a:rPr lang="en-US" sz="3200" dirty="0" smtClean="0">
                <a:solidFill>
                  <a:srgbClr val="002060"/>
                </a:solidFill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</a:rPr>
              <a:t>seseorang</a:t>
            </a:r>
            <a:r>
              <a:rPr lang="en-US" sz="3200" dirty="0" smtClean="0">
                <a:solidFill>
                  <a:srgbClr val="002060"/>
                </a:solidFill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</a:rPr>
              <a:t>adalah</a:t>
            </a:r>
            <a:r>
              <a:rPr lang="en-US" sz="3200" dirty="0" smtClean="0">
                <a:solidFill>
                  <a:srgbClr val="002060"/>
                </a:solidFill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</a:rPr>
              <a:t>hasil</a:t>
            </a:r>
            <a:r>
              <a:rPr lang="en-US" sz="3200" dirty="0" smtClean="0">
                <a:solidFill>
                  <a:srgbClr val="002060"/>
                </a:solidFill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</a:rPr>
              <a:t>dari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proses</a:t>
            </a:r>
            <a:r>
              <a:rPr lang="en-US" sz="3200" dirty="0" smtClean="0">
                <a:solidFill>
                  <a:srgbClr val="002060"/>
                </a:solidFill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</a:rPr>
              <a:t>kreativitas</a:t>
            </a:r>
            <a:r>
              <a:rPr lang="en-US" sz="3200" dirty="0" smtClean="0">
                <a:solidFill>
                  <a:srgbClr val="002060"/>
                </a:solidFill>
              </a:rPr>
              <a:t>.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6324600" y="6172200"/>
            <a:ext cx="2667000" cy="476250"/>
          </a:xfrm>
          <a:prstGeom prst="rect">
            <a:avLst/>
          </a:prstGeom>
        </p:spPr>
        <p:txBody>
          <a:bodyPr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By: Eko Widodo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533400"/>
            <a:ext cx="7467600" cy="609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7030A0"/>
                </a:solidFill>
              </a:rPr>
              <a:t>Pembinaan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Karakter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Melalui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295400"/>
            <a:ext cx="7924800" cy="4724400"/>
          </a:xfrm>
        </p:spPr>
        <p:txBody>
          <a:bodyPr>
            <a:normAutofit fontScale="92500" lnSpcReduction="10000"/>
          </a:bodyPr>
          <a:lstStyle/>
          <a:p>
            <a:pPr marL="541782" indent="-514350"/>
            <a:r>
              <a:rPr lang="en-US" sz="3500" b="1" dirty="0" smtClean="0">
                <a:solidFill>
                  <a:schemeClr val="tx1"/>
                </a:solidFill>
              </a:rPr>
              <a:t>1. Mata </a:t>
            </a:r>
            <a:r>
              <a:rPr lang="en-US" sz="3500" b="1" dirty="0" err="1" smtClean="0">
                <a:solidFill>
                  <a:schemeClr val="tx1"/>
                </a:solidFill>
              </a:rPr>
              <a:t>Pelajaran</a:t>
            </a:r>
            <a:r>
              <a:rPr lang="en-US" sz="3500" b="1" dirty="0" smtClean="0">
                <a:solidFill>
                  <a:schemeClr val="tx1"/>
                </a:solidFill>
              </a:rPr>
              <a:t> </a:t>
            </a:r>
            <a:r>
              <a:rPr lang="en-US" sz="3500" b="1" dirty="0" err="1" smtClean="0">
                <a:solidFill>
                  <a:schemeClr val="tx1"/>
                </a:solidFill>
              </a:rPr>
              <a:t>Bidang</a:t>
            </a:r>
            <a:r>
              <a:rPr lang="en-US" sz="3500" b="1" dirty="0" smtClean="0">
                <a:solidFill>
                  <a:schemeClr val="tx1"/>
                </a:solidFill>
              </a:rPr>
              <a:t> </a:t>
            </a:r>
            <a:r>
              <a:rPr lang="en-US" sz="3500" b="1" dirty="0" err="1" smtClean="0">
                <a:solidFill>
                  <a:schemeClr val="tx1"/>
                </a:solidFill>
              </a:rPr>
              <a:t>Studi</a:t>
            </a:r>
            <a:endParaRPr lang="en-US" sz="3500" b="1" dirty="0" smtClean="0">
              <a:solidFill>
                <a:schemeClr val="tx1"/>
              </a:solidFill>
            </a:endParaRPr>
          </a:p>
          <a:p>
            <a:pPr marL="541782" indent="-514350"/>
            <a:endParaRPr lang="en-US" dirty="0" smtClean="0">
              <a:solidFill>
                <a:schemeClr val="tx1"/>
              </a:solidFill>
            </a:endParaRPr>
          </a:p>
          <a:p>
            <a:pPr marL="541782" indent="-514350"/>
            <a:r>
              <a:rPr lang="en-US" sz="3500" b="1" dirty="0" smtClean="0">
                <a:solidFill>
                  <a:schemeClr val="tx1"/>
                </a:solidFill>
              </a:rPr>
              <a:t>2. </a:t>
            </a:r>
            <a:r>
              <a:rPr lang="en-US" sz="3500" b="1" dirty="0" err="1" smtClean="0">
                <a:solidFill>
                  <a:schemeClr val="tx1"/>
                </a:solidFill>
              </a:rPr>
              <a:t>Ekstrakurikuler</a:t>
            </a:r>
            <a:r>
              <a:rPr lang="en-US" sz="3500" b="1" dirty="0" smtClean="0">
                <a:solidFill>
                  <a:schemeClr val="tx1"/>
                </a:solidFill>
              </a:rPr>
              <a:t> </a:t>
            </a:r>
          </a:p>
          <a:p>
            <a:pPr marL="541782" indent="-514350"/>
            <a:r>
              <a:rPr lang="en-US" dirty="0" smtClean="0">
                <a:solidFill>
                  <a:schemeClr val="tx1"/>
                </a:solidFill>
              </a:rPr>
              <a:t>                  </a:t>
            </a:r>
          </a:p>
          <a:p>
            <a:pPr marL="541782" indent="-514350"/>
            <a:r>
              <a:rPr lang="en-US" sz="4700" b="1" dirty="0" err="1" smtClean="0">
                <a:solidFill>
                  <a:schemeClr val="tx1"/>
                </a:solidFill>
              </a:rPr>
              <a:t>Ciri</a:t>
            </a:r>
            <a:r>
              <a:rPr lang="en-US" sz="4700" b="1" dirty="0" smtClean="0">
                <a:solidFill>
                  <a:schemeClr val="tx1"/>
                </a:solidFill>
              </a:rPr>
              <a:t> </a:t>
            </a:r>
            <a:r>
              <a:rPr lang="en-US" sz="4700" b="1" dirty="0" err="1" smtClean="0">
                <a:solidFill>
                  <a:schemeClr val="tx1"/>
                </a:solidFill>
              </a:rPr>
              <a:t>Orang</a:t>
            </a:r>
            <a:r>
              <a:rPr lang="en-US" sz="4700" b="1" dirty="0" smtClean="0">
                <a:solidFill>
                  <a:schemeClr val="tx1"/>
                </a:solidFill>
              </a:rPr>
              <a:t> Yang </a:t>
            </a:r>
            <a:r>
              <a:rPr lang="en-US" sz="4700" b="1" dirty="0" err="1" smtClean="0">
                <a:solidFill>
                  <a:schemeClr val="tx1"/>
                </a:solidFill>
              </a:rPr>
              <a:t>berkarakter</a:t>
            </a:r>
            <a:r>
              <a:rPr lang="en-US" sz="4700" b="1" dirty="0" smtClean="0">
                <a:solidFill>
                  <a:schemeClr val="tx1"/>
                </a:solidFill>
              </a:rPr>
              <a:t>:    </a:t>
            </a:r>
          </a:p>
          <a:p>
            <a:pPr marL="541782" indent="-514350"/>
            <a:r>
              <a:rPr lang="en-US" b="1" dirty="0" smtClean="0">
                <a:solidFill>
                  <a:srgbClr val="FF0000"/>
                </a:solidFill>
              </a:rPr>
              <a:t>1. </a:t>
            </a:r>
            <a:r>
              <a:rPr lang="en-US" b="1" dirty="0" err="1" smtClean="0">
                <a:solidFill>
                  <a:srgbClr val="FF0000"/>
                </a:solidFill>
              </a:rPr>
              <a:t>Cerdas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</a:rPr>
              <a:t>dalam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</a:rPr>
              <a:t>segala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</a:rPr>
              <a:t>aspek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</a:rPr>
              <a:t>kehidupan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marL="541782" indent="-514350"/>
            <a:r>
              <a:rPr lang="en-US" b="1" dirty="0" err="1" smtClean="0">
                <a:solidFill>
                  <a:srgbClr val="002060"/>
                </a:solidFill>
              </a:rPr>
              <a:t>2.Senang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bertukar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pikiran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dengan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orang</a:t>
            </a:r>
            <a:r>
              <a:rPr lang="en-US" b="1" dirty="0" smtClean="0">
                <a:solidFill>
                  <a:srgbClr val="002060"/>
                </a:solidFill>
              </a:rPr>
              <a:t> yang </a:t>
            </a:r>
            <a:r>
              <a:rPr lang="en-US" b="1" dirty="0" err="1" smtClean="0">
                <a:solidFill>
                  <a:srgbClr val="002060"/>
                </a:solidFill>
              </a:rPr>
              <a:t>berbeda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541782" indent="-514350"/>
            <a:r>
              <a:rPr lang="en-US" b="1" dirty="0" smtClean="0">
                <a:solidFill>
                  <a:srgbClr val="002060"/>
                </a:solidFill>
              </a:rPr>
              <a:t>    </a:t>
            </a:r>
            <a:r>
              <a:rPr lang="en-US" b="1" dirty="0" err="1" smtClean="0">
                <a:solidFill>
                  <a:srgbClr val="002060"/>
                </a:solidFill>
              </a:rPr>
              <a:t>pandangan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dengan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dirinya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</a:p>
          <a:p>
            <a:pPr marL="541782" indent="-514350"/>
            <a:r>
              <a:rPr lang="en-US" b="1" dirty="0" smtClean="0">
                <a:solidFill>
                  <a:srgbClr val="00B0F0"/>
                </a:solidFill>
              </a:rPr>
              <a:t>3. </a:t>
            </a:r>
            <a:r>
              <a:rPr lang="en-US" b="1" dirty="0" err="1" smtClean="0">
                <a:solidFill>
                  <a:srgbClr val="00B0F0"/>
                </a:solidFill>
              </a:rPr>
              <a:t>Pemikirannya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luas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dan</a:t>
            </a:r>
            <a:r>
              <a:rPr lang="en-US" b="1" dirty="0" smtClean="0">
                <a:solidFill>
                  <a:srgbClr val="00B0F0"/>
                </a:solidFill>
              </a:rPr>
              <a:t>  </a:t>
            </a:r>
            <a:r>
              <a:rPr lang="en-US" b="1" dirty="0" err="1" smtClean="0">
                <a:solidFill>
                  <a:srgbClr val="00B0F0"/>
                </a:solidFill>
              </a:rPr>
              <a:t>memiliki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kesadaran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fleksibel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</a:p>
          <a:p>
            <a:pPr marL="541782" indent="-514350"/>
            <a:r>
              <a:rPr lang="en-US" b="1" dirty="0" smtClean="0">
                <a:solidFill>
                  <a:srgbClr val="00B0F0"/>
                </a:solidFill>
              </a:rPr>
              <a:t>    </a:t>
            </a:r>
            <a:r>
              <a:rPr lang="en-US" b="1" dirty="0" err="1" smtClean="0">
                <a:solidFill>
                  <a:srgbClr val="00B0F0"/>
                </a:solidFill>
              </a:rPr>
              <a:t>terhadap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diri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sendiri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dan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lingkungan</a:t>
            </a:r>
            <a:r>
              <a:rPr lang="en-US" b="1" dirty="0" smtClean="0">
                <a:solidFill>
                  <a:srgbClr val="00B0F0"/>
                </a:solidFill>
              </a:rPr>
              <a:t>.</a:t>
            </a:r>
          </a:p>
          <a:p>
            <a:pPr marL="541782" indent="-514350"/>
            <a:endParaRPr lang="en-US" dirty="0" smtClean="0">
              <a:solidFill>
                <a:srgbClr val="00B050"/>
              </a:solidFill>
            </a:endParaRPr>
          </a:p>
          <a:p>
            <a:pPr marL="541782" indent="-514350">
              <a:buAutoNum type="arabicPeriod" startAt="4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6324600" y="6172200"/>
            <a:ext cx="2667000" cy="476250"/>
          </a:xfrm>
          <a:prstGeom prst="rect">
            <a:avLst/>
          </a:prstGeom>
        </p:spPr>
        <p:txBody>
          <a:bodyPr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By: Eko Widodo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52400"/>
            <a:ext cx="7696200" cy="6248400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i="1" dirty="0" err="1" smtClean="0">
                <a:solidFill>
                  <a:schemeClr val="accent5">
                    <a:lumMod val="50000"/>
                  </a:schemeClr>
                </a:solidFill>
              </a:rPr>
              <a:t>Simpulan</a:t>
            </a:r>
            <a:endParaRPr lang="en-US" sz="32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err="1" smtClean="0">
                <a:solidFill>
                  <a:srgbClr val="FF0000"/>
                </a:solidFill>
              </a:rPr>
              <a:t>Untuk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menjadi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orang</a:t>
            </a:r>
            <a:r>
              <a:rPr lang="en-US" sz="3200" b="1" dirty="0" smtClean="0">
                <a:solidFill>
                  <a:srgbClr val="FF0000"/>
                </a:solidFill>
              </a:rPr>
              <a:t> yang </a:t>
            </a:r>
            <a:r>
              <a:rPr lang="en-US" sz="3200" b="1" dirty="0" err="1" smtClean="0">
                <a:solidFill>
                  <a:srgbClr val="FF0000"/>
                </a:solidFill>
              </a:rPr>
              <a:t>berkarakter</a:t>
            </a:r>
            <a:r>
              <a:rPr lang="en-US" sz="3200" b="1" dirty="0" smtClean="0">
                <a:solidFill>
                  <a:srgbClr val="FF0000"/>
                </a:solidFill>
              </a:rPr>
              <a:t> :</a:t>
            </a:r>
          </a:p>
          <a:p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41782" indent="-514350"/>
            <a:r>
              <a:rPr lang="en-US" sz="3200" b="1" dirty="0" smtClean="0">
                <a:solidFill>
                  <a:srgbClr val="00B050"/>
                </a:solidFill>
              </a:rPr>
              <a:t>1. </a:t>
            </a:r>
            <a:r>
              <a:rPr lang="en-US" sz="3200" b="1" dirty="0" err="1" smtClean="0">
                <a:solidFill>
                  <a:srgbClr val="00B050"/>
                </a:solidFill>
              </a:rPr>
              <a:t>Religius</a:t>
            </a:r>
            <a:r>
              <a:rPr lang="en-US" sz="3200" b="1" dirty="0" smtClean="0">
                <a:solidFill>
                  <a:srgbClr val="00B050"/>
                </a:solidFill>
              </a:rPr>
              <a:t>. (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Tuhan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YME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</a:rPr>
              <a:t>)</a:t>
            </a:r>
          </a:p>
          <a:p>
            <a:pPr marL="541782" indent="-514350"/>
            <a:endParaRPr lang="en-US" sz="3200" dirty="0" smtClean="0">
              <a:solidFill>
                <a:srgbClr val="00B050"/>
              </a:solidFill>
            </a:endParaRPr>
          </a:p>
          <a:p>
            <a:pPr marL="541782" indent="-514350"/>
            <a:r>
              <a:rPr lang="en-US" sz="3200" b="1" dirty="0" smtClean="0">
                <a:solidFill>
                  <a:schemeClr val="tx1"/>
                </a:solidFill>
              </a:rPr>
              <a:t>2. </a:t>
            </a:r>
            <a:r>
              <a:rPr lang="en-US" sz="3200" b="1" dirty="0" err="1" smtClean="0">
                <a:solidFill>
                  <a:schemeClr val="tx1"/>
                </a:solidFill>
              </a:rPr>
              <a:t>Jujur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bertanggungjawab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disiplin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kerja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keras</a:t>
            </a:r>
            <a:r>
              <a:rPr lang="en-US" sz="3200" b="1" dirty="0" smtClean="0">
                <a:solidFill>
                  <a:schemeClr val="tx1"/>
                </a:solidFill>
              </a:rPr>
              <a:t>,</a:t>
            </a:r>
          </a:p>
          <a:p>
            <a:pPr marL="541782" indent="-514350"/>
            <a:r>
              <a:rPr lang="en-US" sz="3200" b="1" dirty="0" smtClean="0">
                <a:solidFill>
                  <a:schemeClr val="tx1"/>
                </a:solidFill>
              </a:rPr>
              <a:t>   </a:t>
            </a:r>
            <a:r>
              <a:rPr lang="en-US" sz="3200" b="1" dirty="0" err="1" smtClean="0">
                <a:solidFill>
                  <a:schemeClr val="tx1"/>
                </a:solidFill>
              </a:rPr>
              <a:t>percaya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diri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berkikir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kitis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logis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kreatif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inovatif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541782" indent="-514350"/>
            <a:r>
              <a:rPr lang="en-US" sz="3200" b="1" dirty="0" smtClean="0">
                <a:solidFill>
                  <a:schemeClr val="tx1"/>
                </a:solidFill>
              </a:rPr>
              <a:t>   </a:t>
            </a:r>
            <a:r>
              <a:rPr lang="en-US" sz="3200" b="1" dirty="0" err="1" smtClean="0">
                <a:solidFill>
                  <a:schemeClr val="tx1"/>
                </a:solidFill>
              </a:rPr>
              <a:t>mandiri</a:t>
            </a:r>
            <a:r>
              <a:rPr lang="en-US" sz="3200" b="1" dirty="0" smtClean="0">
                <a:solidFill>
                  <a:schemeClr val="tx1"/>
                </a:solidFill>
              </a:rPr>
              <a:t> , rasa </a:t>
            </a:r>
            <a:r>
              <a:rPr lang="en-US" sz="3200" b="1" dirty="0" err="1" smtClean="0">
                <a:solidFill>
                  <a:schemeClr val="tx1"/>
                </a:solidFill>
              </a:rPr>
              <a:t>ingin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tahu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cinta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ilmu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dan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berjiwa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541782" indent="-514350"/>
            <a:r>
              <a:rPr lang="en-US" sz="3200" b="1" dirty="0" smtClean="0">
                <a:solidFill>
                  <a:schemeClr val="tx1"/>
                </a:solidFill>
              </a:rPr>
              <a:t>   </a:t>
            </a:r>
            <a:r>
              <a:rPr lang="en-US" sz="3200" b="1" dirty="0" err="1" smtClean="0">
                <a:solidFill>
                  <a:schemeClr val="tx1"/>
                </a:solidFill>
              </a:rPr>
              <a:t>wirausaha</a:t>
            </a:r>
            <a:r>
              <a:rPr lang="en-US" sz="3200" b="1" dirty="0" smtClean="0">
                <a:solidFill>
                  <a:schemeClr val="tx1"/>
                </a:solidFill>
              </a:rPr>
              <a:t> ( </a:t>
            </a:r>
            <a:r>
              <a:rPr lang="en-US" sz="3200" b="1" i="1" dirty="0" err="1" smtClean="0">
                <a:solidFill>
                  <a:schemeClr val="tx1"/>
                </a:solidFill>
              </a:rPr>
              <a:t>Hububungan</a:t>
            </a:r>
            <a:r>
              <a:rPr lang="en-US" sz="3200" b="1" i="1" dirty="0" smtClean="0">
                <a:solidFill>
                  <a:schemeClr val="tx1"/>
                </a:solidFill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</a:rPr>
              <a:t>diri</a:t>
            </a:r>
            <a:r>
              <a:rPr lang="en-US" sz="3200" b="1" i="1" dirty="0" smtClean="0">
                <a:solidFill>
                  <a:schemeClr val="tx1"/>
                </a:solidFill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</a:rPr>
              <a:t>sendiri</a:t>
            </a:r>
            <a:r>
              <a:rPr lang="en-US" sz="3200" b="1" i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).</a:t>
            </a:r>
          </a:p>
          <a:p>
            <a:pPr marL="541782" indent="-514350">
              <a:buAutoNum type="arabicPeriod"/>
            </a:pPr>
            <a:endParaRPr lang="en-US" sz="3200" dirty="0" smtClean="0">
              <a:solidFill>
                <a:srgbClr val="00B050"/>
              </a:solidFill>
            </a:endParaRPr>
          </a:p>
          <a:p>
            <a:pPr marL="541782" indent="-514350"/>
            <a:r>
              <a:rPr lang="en-US" sz="3200" b="1" dirty="0" smtClean="0">
                <a:solidFill>
                  <a:srgbClr val="0070C0"/>
                </a:solidFill>
              </a:rPr>
              <a:t>3. </a:t>
            </a:r>
            <a:r>
              <a:rPr lang="en-US" sz="3200" b="1" dirty="0" err="1" smtClean="0">
                <a:solidFill>
                  <a:srgbClr val="0070C0"/>
                </a:solidFill>
              </a:rPr>
              <a:t>Sadar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akan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hak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dan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kewajiban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diri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dan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orang</a:t>
            </a:r>
            <a:r>
              <a:rPr lang="en-US" sz="3200" b="1" dirty="0" smtClean="0">
                <a:solidFill>
                  <a:srgbClr val="0070C0"/>
                </a:solidFill>
              </a:rPr>
              <a:t> lain, </a:t>
            </a:r>
          </a:p>
          <a:p>
            <a:pPr marL="541782" indent="-514350"/>
            <a:r>
              <a:rPr lang="en-US" sz="3200" b="1" dirty="0" smtClean="0">
                <a:solidFill>
                  <a:srgbClr val="0070C0"/>
                </a:solidFill>
              </a:rPr>
              <a:t>   </a:t>
            </a:r>
            <a:r>
              <a:rPr lang="en-US" sz="3200" b="1" dirty="0" err="1" smtClean="0">
                <a:solidFill>
                  <a:srgbClr val="0070C0"/>
                </a:solidFill>
              </a:rPr>
              <a:t>patuh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pada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aturan</a:t>
            </a:r>
            <a:r>
              <a:rPr lang="en-US" sz="3200" b="1" dirty="0" smtClean="0">
                <a:solidFill>
                  <a:srgbClr val="0070C0"/>
                </a:solidFill>
              </a:rPr>
              <a:t>, </a:t>
            </a:r>
            <a:r>
              <a:rPr lang="en-US" sz="3200" b="1" dirty="0" err="1" smtClean="0">
                <a:solidFill>
                  <a:srgbClr val="0070C0"/>
                </a:solidFill>
              </a:rPr>
              <a:t>menghargai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karya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dan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prestasi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</a:p>
          <a:p>
            <a:pPr marL="541782" indent="-514350"/>
            <a:r>
              <a:rPr lang="en-US" sz="3200" b="1" dirty="0" smtClean="0">
                <a:solidFill>
                  <a:srgbClr val="0070C0"/>
                </a:solidFill>
              </a:rPr>
              <a:t>   </a:t>
            </a:r>
            <a:r>
              <a:rPr lang="en-US" sz="3200" b="1" dirty="0" err="1" smtClean="0">
                <a:solidFill>
                  <a:srgbClr val="0070C0"/>
                </a:solidFill>
              </a:rPr>
              <a:t>orang</a:t>
            </a:r>
            <a:r>
              <a:rPr lang="en-US" sz="3200" b="1" dirty="0" smtClean="0">
                <a:solidFill>
                  <a:srgbClr val="0070C0"/>
                </a:solidFill>
              </a:rPr>
              <a:t> lain, </a:t>
            </a:r>
            <a:r>
              <a:rPr lang="en-US" sz="3200" b="1" dirty="0" err="1" smtClean="0">
                <a:solidFill>
                  <a:srgbClr val="0070C0"/>
                </a:solidFill>
              </a:rPr>
              <a:t>santun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dan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demokratis</a:t>
            </a:r>
            <a:r>
              <a:rPr lang="en-US" sz="3200" b="1" dirty="0" smtClean="0">
                <a:solidFill>
                  <a:srgbClr val="0070C0"/>
                </a:solidFill>
              </a:rPr>
              <a:t> ( </a:t>
            </a:r>
            <a:r>
              <a:rPr lang="en-US" sz="3200" b="1" i="1" dirty="0" err="1" smtClean="0">
                <a:solidFill>
                  <a:srgbClr val="0070C0"/>
                </a:solidFill>
              </a:rPr>
              <a:t>Sesama</a:t>
            </a:r>
            <a:r>
              <a:rPr lang="en-US" sz="3200" b="1" dirty="0" smtClean="0">
                <a:solidFill>
                  <a:srgbClr val="0070C0"/>
                </a:solidFill>
              </a:rPr>
              <a:t> ).</a:t>
            </a:r>
          </a:p>
          <a:p>
            <a:pPr marL="541782" indent="-514350"/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4. </a:t>
            </a:r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</a:rPr>
              <a:t>Peduli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</a:rPr>
              <a:t>Sosial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</a:rPr>
              <a:t>dan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</a:rPr>
              <a:t>lingkungan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</a:rPr>
              <a:t>Lingkungan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).</a:t>
            </a:r>
          </a:p>
          <a:p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5. </a:t>
            </a:r>
            <a:r>
              <a:rPr lang="en-US" sz="2800" b="1" dirty="0" err="1" smtClean="0">
                <a:solidFill>
                  <a:srgbClr val="002060"/>
                </a:solidFill>
              </a:rPr>
              <a:t>Nasionalis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dan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menghargai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keberagaman</a:t>
            </a:r>
            <a:r>
              <a:rPr lang="en-US" sz="2800" b="1" dirty="0" smtClean="0">
                <a:solidFill>
                  <a:srgbClr val="002060"/>
                </a:solidFill>
              </a:rPr>
              <a:t> ( </a:t>
            </a:r>
            <a:r>
              <a:rPr lang="en-US" sz="2800" b="1" dirty="0" err="1" smtClean="0">
                <a:solidFill>
                  <a:srgbClr val="002060"/>
                </a:solidFill>
              </a:rPr>
              <a:t>Kebangsaan</a:t>
            </a:r>
            <a:r>
              <a:rPr lang="en-US" sz="2800" b="1" dirty="0" smtClean="0">
                <a:solidFill>
                  <a:srgbClr val="002060"/>
                </a:solidFill>
              </a:rPr>
              <a:t> ).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6324600" y="6172200"/>
            <a:ext cx="2667000" cy="476250"/>
          </a:xfrm>
          <a:prstGeom prst="rect">
            <a:avLst/>
          </a:prstGeom>
        </p:spPr>
        <p:txBody>
          <a:bodyPr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By: Eko Widodo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09800"/>
            <a:ext cx="7696200" cy="3200400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 err="1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Orang</a:t>
            </a:r>
            <a:r>
              <a:rPr lang="en-US" sz="50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yang </a:t>
            </a:r>
            <a:r>
              <a:rPr lang="en-US" sz="5000" b="1" dirty="0" err="1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berkarakter</a:t>
            </a:r>
            <a:r>
              <a:rPr lang="en-US" sz="50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?</a:t>
            </a:r>
            <a:r>
              <a:rPr lang="en-US" sz="5000" b="1" i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5000" b="1" i="1" dirty="0" smtClean="0">
                <a:latin typeface="Andalus" pitchFamily="18" charset="-78"/>
                <a:cs typeface="Andalus" pitchFamily="18" charset="-78"/>
              </a:rPr>
            </a:br>
            <a:r>
              <a:rPr lang="en-US" sz="5000" b="1" i="1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Jadilah</a:t>
            </a:r>
            <a:r>
              <a:rPr lang="en-US" sz="5000" b="1" i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5000" b="1" i="1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dirimu</a:t>
            </a:r>
            <a:r>
              <a:rPr lang="en-US" sz="5000" b="1" i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5000" b="1" i="1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sendiri</a:t>
            </a:r>
            <a:endParaRPr lang="en-US" sz="5000" b="1" i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24600" y="6172200"/>
            <a:ext cx="2667000" cy="476250"/>
          </a:xfrm>
        </p:spPr>
        <p:txBody>
          <a:bodyPr/>
          <a:lstStyle/>
          <a:p>
            <a:pPr algn="r"/>
            <a:r>
              <a:rPr lang="en-US" sz="1500" b="1" dirty="0" smtClean="0">
                <a:solidFill>
                  <a:schemeClr val="tx1"/>
                </a:solidFill>
              </a:rPr>
              <a:t>By: </a:t>
            </a:r>
            <a:r>
              <a:rPr lang="en-US" sz="1500" b="1" dirty="0" err="1" smtClean="0">
                <a:solidFill>
                  <a:schemeClr val="tx1"/>
                </a:solidFill>
              </a:rPr>
              <a:t>Eko</a:t>
            </a:r>
            <a:r>
              <a:rPr lang="en-US" sz="1500" b="1" dirty="0" smtClean="0">
                <a:solidFill>
                  <a:schemeClr val="tx1"/>
                </a:solidFill>
              </a:rPr>
              <a:t> </a:t>
            </a:r>
            <a:r>
              <a:rPr lang="en-US" sz="1500" b="1" dirty="0" err="1" smtClean="0">
                <a:solidFill>
                  <a:schemeClr val="tx1"/>
                </a:solidFill>
              </a:rPr>
              <a:t>Widodo</a:t>
            </a:r>
            <a:endParaRPr lang="en-US" sz="15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logo u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152400"/>
            <a:ext cx="2057400" cy="2048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313</TotalTime>
  <Words>570</Words>
  <Application>Microsoft Office PowerPoint</Application>
  <PresentationFormat>On-screen Show (4:3)</PresentationFormat>
  <Paragraphs>96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  Pendidikan Karakter di SMP  oleh   Eko Widodo</vt:lpstr>
      <vt:lpstr>Apakah anda orang berkarakter ?</vt:lpstr>
      <vt:lpstr>Slide 3</vt:lpstr>
      <vt:lpstr>Nilai Pendidikan Karakter dan Budaya Bangsa</vt:lpstr>
      <vt:lpstr>Pembinaan Karakter Melalui </vt:lpstr>
      <vt:lpstr>Slide 6</vt:lpstr>
      <vt:lpstr>Orang yang berkarakter ? Jadilah dirimu sendiri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Himpunan Mahasiswa Ilmu Pengetahuan Alam HIMA IPA FMIPA UNY</dc:title>
  <dc:creator>fani</dc:creator>
  <cp:lastModifiedBy>user</cp:lastModifiedBy>
  <cp:revision>43</cp:revision>
  <dcterms:created xsi:type="dcterms:W3CDTF">2010-08-02T11:38:18Z</dcterms:created>
  <dcterms:modified xsi:type="dcterms:W3CDTF">2011-07-11T15:53:50Z</dcterms:modified>
</cp:coreProperties>
</file>