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75" r:id="rId3"/>
    <p:sldId id="274" r:id="rId4"/>
    <p:sldId id="257" r:id="rId5"/>
    <p:sldId id="258" r:id="rId6"/>
    <p:sldId id="259" r:id="rId7"/>
    <p:sldId id="260" r:id="rId8"/>
    <p:sldId id="261" r:id="rId9"/>
    <p:sldId id="276"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827996-CF6E-4303-B706-EF47B6B0BF40}" type="doc">
      <dgm:prSet loTypeId="urn:microsoft.com/office/officeart/2005/8/layout/gear1" loCatId="cycle" qsTypeId="urn:microsoft.com/office/officeart/2005/8/quickstyle/3d3" qsCatId="3D" csTypeId="urn:microsoft.com/office/officeart/2005/8/colors/accent1_2" csCatId="accent1" phldr="1"/>
      <dgm:spPr/>
    </dgm:pt>
    <dgm:pt modelId="{2E694522-5DD0-4BBA-88B4-CA4B7B4D833B}">
      <dgm:prSet phldrT="[Text]" custT="1"/>
      <dgm:spPr/>
      <dgm:t>
        <a:bodyPr/>
        <a:lstStyle/>
        <a:p>
          <a:r>
            <a:rPr lang="id-ID" sz="4400" dirty="0" smtClean="0"/>
            <a:t>PTK </a:t>
          </a:r>
          <a:r>
            <a:rPr lang="id-ID" sz="2800" dirty="0" smtClean="0"/>
            <a:t>Indonesia emas</a:t>
          </a:r>
          <a:endParaRPr lang="id-ID" sz="2800" dirty="0"/>
        </a:p>
      </dgm:t>
    </dgm:pt>
    <dgm:pt modelId="{6D28C745-3CE6-4B0E-AB55-836200B479E3}" type="parTrans" cxnId="{065CEDCF-D9CB-4474-AA49-FE4EA18FF0D5}">
      <dgm:prSet/>
      <dgm:spPr/>
      <dgm:t>
        <a:bodyPr/>
        <a:lstStyle/>
        <a:p>
          <a:endParaRPr lang="id-ID"/>
        </a:p>
      </dgm:t>
    </dgm:pt>
    <dgm:pt modelId="{AD1D1736-C2B1-4AE3-BF1A-0F86818A113C}" type="sibTrans" cxnId="{065CEDCF-D9CB-4474-AA49-FE4EA18FF0D5}">
      <dgm:prSet/>
      <dgm:spPr/>
      <dgm:t>
        <a:bodyPr/>
        <a:lstStyle/>
        <a:p>
          <a:endParaRPr lang="id-ID"/>
        </a:p>
      </dgm:t>
    </dgm:pt>
    <dgm:pt modelId="{82C4D8A7-70C4-4056-8DF9-C703F8BCD283}">
      <dgm:prSet phldrT="[Text]"/>
      <dgm:spPr/>
      <dgm:t>
        <a:bodyPr/>
        <a:lstStyle/>
        <a:p>
          <a:r>
            <a:rPr lang="id-ID" b="0" dirty="0" smtClean="0">
              <a:latin typeface="Cooper Black" pitchFamily="18" charset="0"/>
            </a:rPr>
            <a:t>NORMATIF</a:t>
          </a:r>
          <a:endParaRPr lang="id-ID" b="0" dirty="0">
            <a:latin typeface="Cooper Black" pitchFamily="18" charset="0"/>
          </a:endParaRPr>
        </a:p>
      </dgm:t>
    </dgm:pt>
    <dgm:pt modelId="{D06CCEF3-BE66-47B8-BFEB-A2A67AB54C5A}" type="parTrans" cxnId="{05935B44-6DB5-46D6-B56D-ED4FDEA69938}">
      <dgm:prSet/>
      <dgm:spPr/>
      <dgm:t>
        <a:bodyPr/>
        <a:lstStyle/>
        <a:p>
          <a:endParaRPr lang="id-ID"/>
        </a:p>
      </dgm:t>
    </dgm:pt>
    <dgm:pt modelId="{88593D4D-F3B8-4E76-8041-C8537EEF11C4}" type="sibTrans" cxnId="{05935B44-6DB5-46D6-B56D-ED4FDEA69938}">
      <dgm:prSet/>
      <dgm:spPr/>
      <dgm:t>
        <a:bodyPr/>
        <a:lstStyle/>
        <a:p>
          <a:endParaRPr lang="id-ID"/>
        </a:p>
      </dgm:t>
    </dgm:pt>
    <dgm:pt modelId="{500785F2-814C-4465-97D2-D3527489C8FA}">
      <dgm:prSet phldrT="[Text]"/>
      <dgm:spPr/>
      <dgm:t>
        <a:bodyPr/>
        <a:lstStyle/>
        <a:p>
          <a:r>
            <a:rPr lang="id-ID" dirty="0" smtClean="0">
              <a:latin typeface="Cooper Black" pitchFamily="18" charset="0"/>
            </a:rPr>
            <a:t>PROGRESIF</a:t>
          </a:r>
          <a:endParaRPr lang="id-ID" dirty="0">
            <a:latin typeface="Cooper Black" pitchFamily="18" charset="0"/>
          </a:endParaRPr>
        </a:p>
      </dgm:t>
    </dgm:pt>
    <dgm:pt modelId="{6F78CE94-ADF4-42F2-BB08-AFA7B856B6E7}" type="parTrans" cxnId="{12C963F7-763B-4A80-AB3D-04AAB4321F5D}">
      <dgm:prSet/>
      <dgm:spPr/>
      <dgm:t>
        <a:bodyPr/>
        <a:lstStyle/>
        <a:p>
          <a:endParaRPr lang="id-ID"/>
        </a:p>
      </dgm:t>
    </dgm:pt>
    <dgm:pt modelId="{C48D0ED8-248A-476E-B575-78E7866B6AC1}" type="sibTrans" cxnId="{12C963F7-763B-4A80-AB3D-04AAB4321F5D}">
      <dgm:prSet/>
      <dgm:spPr/>
      <dgm:t>
        <a:bodyPr/>
        <a:lstStyle/>
        <a:p>
          <a:endParaRPr lang="id-ID"/>
        </a:p>
      </dgm:t>
    </dgm:pt>
    <dgm:pt modelId="{6F0D5F16-E1B4-4504-9C7A-FA993944B7FB}" type="pres">
      <dgm:prSet presAssocID="{E4827996-CF6E-4303-B706-EF47B6B0BF40}" presName="composite" presStyleCnt="0">
        <dgm:presLayoutVars>
          <dgm:chMax val="3"/>
          <dgm:animLvl val="lvl"/>
          <dgm:resizeHandles val="exact"/>
        </dgm:presLayoutVars>
      </dgm:prSet>
      <dgm:spPr/>
    </dgm:pt>
    <dgm:pt modelId="{8493FB96-FE67-4160-9DB1-5509D59CA699}" type="pres">
      <dgm:prSet presAssocID="{2E694522-5DD0-4BBA-88B4-CA4B7B4D833B}" presName="gear1" presStyleLbl="node1" presStyleIdx="0" presStyleCnt="3">
        <dgm:presLayoutVars>
          <dgm:chMax val="1"/>
          <dgm:bulletEnabled val="1"/>
        </dgm:presLayoutVars>
      </dgm:prSet>
      <dgm:spPr/>
      <dgm:t>
        <a:bodyPr/>
        <a:lstStyle/>
        <a:p>
          <a:endParaRPr lang="id-ID"/>
        </a:p>
      </dgm:t>
    </dgm:pt>
    <dgm:pt modelId="{B2B71414-3807-46B8-8135-5CCC515840C5}" type="pres">
      <dgm:prSet presAssocID="{2E694522-5DD0-4BBA-88B4-CA4B7B4D833B}" presName="gear1srcNode" presStyleLbl="node1" presStyleIdx="0" presStyleCnt="3"/>
      <dgm:spPr/>
      <dgm:t>
        <a:bodyPr/>
        <a:lstStyle/>
        <a:p>
          <a:endParaRPr lang="id-ID"/>
        </a:p>
      </dgm:t>
    </dgm:pt>
    <dgm:pt modelId="{654A1287-8350-4E85-8EF4-CCB64816D426}" type="pres">
      <dgm:prSet presAssocID="{2E694522-5DD0-4BBA-88B4-CA4B7B4D833B}" presName="gear1dstNode" presStyleLbl="node1" presStyleIdx="0" presStyleCnt="3"/>
      <dgm:spPr/>
      <dgm:t>
        <a:bodyPr/>
        <a:lstStyle/>
        <a:p>
          <a:endParaRPr lang="id-ID"/>
        </a:p>
      </dgm:t>
    </dgm:pt>
    <dgm:pt modelId="{BF6D92AC-425F-4DF6-A5D4-976C4FE84401}" type="pres">
      <dgm:prSet presAssocID="{82C4D8A7-70C4-4056-8DF9-C703F8BCD283}" presName="gear2" presStyleLbl="node1" presStyleIdx="1" presStyleCnt="3" custScaleX="115704" custScaleY="112360">
        <dgm:presLayoutVars>
          <dgm:chMax val="1"/>
          <dgm:bulletEnabled val="1"/>
        </dgm:presLayoutVars>
      </dgm:prSet>
      <dgm:spPr/>
      <dgm:t>
        <a:bodyPr/>
        <a:lstStyle/>
        <a:p>
          <a:endParaRPr lang="id-ID"/>
        </a:p>
      </dgm:t>
    </dgm:pt>
    <dgm:pt modelId="{1E7661CE-260F-4FF6-9648-F53BD85A3694}" type="pres">
      <dgm:prSet presAssocID="{82C4D8A7-70C4-4056-8DF9-C703F8BCD283}" presName="gear2srcNode" presStyleLbl="node1" presStyleIdx="1" presStyleCnt="3"/>
      <dgm:spPr/>
      <dgm:t>
        <a:bodyPr/>
        <a:lstStyle/>
        <a:p>
          <a:endParaRPr lang="id-ID"/>
        </a:p>
      </dgm:t>
    </dgm:pt>
    <dgm:pt modelId="{3A9C5CE7-B32B-4066-A1DD-4FA1495ED7CB}" type="pres">
      <dgm:prSet presAssocID="{82C4D8A7-70C4-4056-8DF9-C703F8BCD283}" presName="gear2dstNode" presStyleLbl="node1" presStyleIdx="1" presStyleCnt="3"/>
      <dgm:spPr/>
      <dgm:t>
        <a:bodyPr/>
        <a:lstStyle/>
        <a:p>
          <a:endParaRPr lang="id-ID"/>
        </a:p>
      </dgm:t>
    </dgm:pt>
    <dgm:pt modelId="{D8A1393E-F814-4991-9994-CDECC2A01100}" type="pres">
      <dgm:prSet presAssocID="{500785F2-814C-4465-97D2-D3527489C8FA}" presName="gear3" presStyleLbl="node1" presStyleIdx="2" presStyleCnt="3" custScaleX="118116" custScaleY="113203"/>
      <dgm:spPr/>
      <dgm:t>
        <a:bodyPr/>
        <a:lstStyle/>
        <a:p>
          <a:endParaRPr lang="id-ID"/>
        </a:p>
      </dgm:t>
    </dgm:pt>
    <dgm:pt modelId="{E2DAAAFE-7F8E-403E-9C90-67DD3F2954F8}" type="pres">
      <dgm:prSet presAssocID="{500785F2-814C-4465-97D2-D3527489C8FA}" presName="gear3tx" presStyleLbl="node1" presStyleIdx="2" presStyleCnt="3">
        <dgm:presLayoutVars>
          <dgm:chMax val="1"/>
          <dgm:bulletEnabled val="1"/>
        </dgm:presLayoutVars>
      </dgm:prSet>
      <dgm:spPr/>
      <dgm:t>
        <a:bodyPr/>
        <a:lstStyle/>
        <a:p>
          <a:endParaRPr lang="id-ID"/>
        </a:p>
      </dgm:t>
    </dgm:pt>
    <dgm:pt modelId="{6BD689F2-A12C-4E34-9820-DF8A9A00C928}" type="pres">
      <dgm:prSet presAssocID="{500785F2-814C-4465-97D2-D3527489C8FA}" presName="gear3srcNode" presStyleLbl="node1" presStyleIdx="2" presStyleCnt="3"/>
      <dgm:spPr/>
      <dgm:t>
        <a:bodyPr/>
        <a:lstStyle/>
        <a:p>
          <a:endParaRPr lang="id-ID"/>
        </a:p>
      </dgm:t>
    </dgm:pt>
    <dgm:pt modelId="{9C994D7A-A3E8-4B53-A48C-9D99EF710408}" type="pres">
      <dgm:prSet presAssocID="{500785F2-814C-4465-97D2-D3527489C8FA}" presName="gear3dstNode" presStyleLbl="node1" presStyleIdx="2" presStyleCnt="3"/>
      <dgm:spPr/>
      <dgm:t>
        <a:bodyPr/>
        <a:lstStyle/>
        <a:p>
          <a:endParaRPr lang="id-ID"/>
        </a:p>
      </dgm:t>
    </dgm:pt>
    <dgm:pt modelId="{8EDF4FCF-3218-49DF-A4B3-FD4C8DC038DB}" type="pres">
      <dgm:prSet presAssocID="{AD1D1736-C2B1-4AE3-BF1A-0F86818A113C}" presName="connector1" presStyleLbl="sibTrans2D1" presStyleIdx="0" presStyleCnt="3"/>
      <dgm:spPr/>
      <dgm:t>
        <a:bodyPr/>
        <a:lstStyle/>
        <a:p>
          <a:endParaRPr lang="id-ID"/>
        </a:p>
      </dgm:t>
    </dgm:pt>
    <dgm:pt modelId="{0BBAD94B-530D-4515-8B0E-AFFC864B6249}" type="pres">
      <dgm:prSet presAssocID="{88593D4D-F3B8-4E76-8041-C8537EEF11C4}" presName="connector2" presStyleLbl="sibTrans2D1" presStyleIdx="1" presStyleCnt="3"/>
      <dgm:spPr/>
      <dgm:t>
        <a:bodyPr/>
        <a:lstStyle/>
        <a:p>
          <a:endParaRPr lang="id-ID"/>
        </a:p>
      </dgm:t>
    </dgm:pt>
    <dgm:pt modelId="{7AD60C35-8842-4232-8866-E405206F6407}" type="pres">
      <dgm:prSet presAssocID="{C48D0ED8-248A-476E-B575-78E7866B6AC1}" presName="connector3" presStyleLbl="sibTrans2D1" presStyleIdx="2" presStyleCnt="3"/>
      <dgm:spPr/>
      <dgm:t>
        <a:bodyPr/>
        <a:lstStyle/>
        <a:p>
          <a:endParaRPr lang="id-ID"/>
        </a:p>
      </dgm:t>
    </dgm:pt>
  </dgm:ptLst>
  <dgm:cxnLst>
    <dgm:cxn modelId="{6CA67823-781A-41DF-A9ED-167BC4317132}" type="presOf" srcId="{500785F2-814C-4465-97D2-D3527489C8FA}" destId="{9C994D7A-A3E8-4B53-A48C-9D99EF710408}" srcOrd="3" destOrd="0" presId="urn:microsoft.com/office/officeart/2005/8/layout/gear1"/>
    <dgm:cxn modelId="{05935B44-6DB5-46D6-B56D-ED4FDEA69938}" srcId="{E4827996-CF6E-4303-B706-EF47B6B0BF40}" destId="{82C4D8A7-70C4-4056-8DF9-C703F8BCD283}" srcOrd="1" destOrd="0" parTransId="{D06CCEF3-BE66-47B8-BFEB-A2A67AB54C5A}" sibTransId="{88593D4D-F3B8-4E76-8041-C8537EEF11C4}"/>
    <dgm:cxn modelId="{01629A0F-B85D-4085-9FC6-A94CBB28C72E}" type="presOf" srcId="{500785F2-814C-4465-97D2-D3527489C8FA}" destId="{D8A1393E-F814-4991-9994-CDECC2A01100}" srcOrd="0" destOrd="0" presId="urn:microsoft.com/office/officeart/2005/8/layout/gear1"/>
    <dgm:cxn modelId="{B0500A57-B08C-441C-A44F-8B7F46C0D4F9}" type="presOf" srcId="{82C4D8A7-70C4-4056-8DF9-C703F8BCD283}" destId="{BF6D92AC-425F-4DF6-A5D4-976C4FE84401}" srcOrd="0" destOrd="0" presId="urn:microsoft.com/office/officeart/2005/8/layout/gear1"/>
    <dgm:cxn modelId="{BD6C4606-50F7-4A5D-900E-E52849E89198}" type="presOf" srcId="{C48D0ED8-248A-476E-B575-78E7866B6AC1}" destId="{7AD60C35-8842-4232-8866-E405206F6407}" srcOrd="0" destOrd="0" presId="urn:microsoft.com/office/officeart/2005/8/layout/gear1"/>
    <dgm:cxn modelId="{253539C5-D7E8-4CB5-934C-EA6634C4C60B}" type="presOf" srcId="{AD1D1736-C2B1-4AE3-BF1A-0F86818A113C}" destId="{8EDF4FCF-3218-49DF-A4B3-FD4C8DC038DB}" srcOrd="0" destOrd="0" presId="urn:microsoft.com/office/officeart/2005/8/layout/gear1"/>
    <dgm:cxn modelId="{3C1B3748-1F06-4EC6-9BEC-B69E1B81A711}" type="presOf" srcId="{82C4D8A7-70C4-4056-8DF9-C703F8BCD283}" destId="{1E7661CE-260F-4FF6-9648-F53BD85A3694}" srcOrd="1" destOrd="0" presId="urn:microsoft.com/office/officeart/2005/8/layout/gear1"/>
    <dgm:cxn modelId="{3DBDB60B-A5C7-4884-B0EF-F3DD277A2D83}" type="presOf" srcId="{88593D4D-F3B8-4E76-8041-C8537EEF11C4}" destId="{0BBAD94B-530D-4515-8B0E-AFFC864B6249}" srcOrd="0" destOrd="0" presId="urn:microsoft.com/office/officeart/2005/8/layout/gear1"/>
    <dgm:cxn modelId="{12C963F7-763B-4A80-AB3D-04AAB4321F5D}" srcId="{E4827996-CF6E-4303-B706-EF47B6B0BF40}" destId="{500785F2-814C-4465-97D2-D3527489C8FA}" srcOrd="2" destOrd="0" parTransId="{6F78CE94-ADF4-42F2-BB08-AFA7B856B6E7}" sibTransId="{C48D0ED8-248A-476E-B575-78E7866B6AC1}"/>
    <dgm:cxn modelId="{3690439E-EFB5-4D3B-B293-A86C34AA3EB5}" type="presOf" srcId="{2E694522-5DD0-4BBA-88B4-CA4B7B4D833B}" destId="{B2B71414-3807-46B8-8135-5CCC515840C5}" srcOrd="1" destOrd="0" presId="urn:microsoft.com/office/officeart/2005/8/layout/gear1"/>
    <dgm:cxn modelId="{4AABCDE4-96BC-41D0-A164-2AF0CFC15215}" type="presOf" srcId="{2E694522-5DD0-4BBA-88B4-CA4B7B4D833B}" destId="{8493FB96-FE67-4160-9DB1-5509D59CA699}" srcOrd="0" destOrd="0" presId="urn:microsoft.com/office/officeart/2005/8/layout/gear1"/>
    <dgm:cxn modelId="{5781F03B-105C-4A4A-8B55-ABBD841A7C0D}" type="presOf" srcId="{500785F2-814C-4465-97D2-D3527489C8FA}" destId="{6BD689F2-A12C-4E34-9820-DF8A9A00C928}" srcOrd="2" destOrd="0" presId="urn:microsoft.com/office/officeart/2005/8/layout/gear1"/>
    <dgm:cxn modelId="{065CEDCF-D9CB-4474-AA49-FE4EA18FF0D5}" srcId="{E4827996-CF6E-4303-B706-EF47B6B0BF40}" destId="{2E694522-5DD0-4BBA-88B4-CA4B7B4D833B}" srcOrd="0" destOrd="0" parTransId="{6D28C745-3CE6-4B0E-AB55-836200B479E3}" sibTransId="{AD1D1736-C2B1-4AE3-BF1A-0F86818A113C}"/>
    <dgm:cxn modelId="{CBA40AF5-1DDA-4E11-8436-DD2F7B874836}" type="presOf" srcId="{500785F2-814C-4465-97D2-D3527489C8FA}" destId="{E2DAAAFE-7F8E-403E-9C90-67DD3F2954F8}" srcOrd="1" destOrd="0" presId="urn:microsoft.com/office/officeart/2005/8/layout/gear1"/>
    <dgm:cxn modelId="{85F912A9-E993-4810-AA96-17B201D614F3}" type="presOf" srcId="{2E694522-5DD0-4BBA-88B4-CA4B7B4D833B}" destId="{654A1287-8350-4E85-8EF4-CCB64816D426}" srcOrd="2" destOrd="0" presId="urn:microsoft.com/office/officeart/2005/8/layout/gear1"/>
    <dgm:cxn modelId="{EE9E5BE1-2CCC-470B-99A0-A75B497763E7}" type="presOf" srcId="{82C4D8A7-70C4-4056-8DF9-C703F8BCD283}" destId="{3A9C5CE7-B32B-4066-A1DD-4FA1495ED7CB}" srcOrd="2" destOrd="0" presId="urn:microsoft.com/office/officeart/2005/8/layout/gear1"/>
    <dgm:cxn modelId="{26AE14C6-7065-43C6-BF3E-10AD15E66698}" type="presOf" srcId="{E4827996-CF6E-4303-B706-EF47B6B0BF40}" destId="{6F0D5F16-E1B4-4504-9C7A-FA993944B7FB}" srcOrd="0" destOrd="0" presId="urn:microsoft.com/office/officeart/2005/8/layout/gear1"/>
    <dgm:cxn modelId="{641214D1-9721-47BD-A156-787EDFF00970}" type="presParOf" srcId="{6F0D5F16-E1B4-4504-9C7A-FA993944B7FB}" destId="{8493FB96-FE67-4160-9DB1-5509D59CA699}" srcOrd="0" destOrd="0" presId="urn:microsoft.com/office/officeart/2005/8/layout/gear1"/>
    <dgm:cxn modelId="{3D0D9F02-C3AF-4AB1-8EFD-F0ECF62A3661}" type="presParOf" srcId="{6F0D5F16-E1B4-4504-9C7A-FA993944B7FB}" destId="{B2B71414-3807-46B8-8135-5CCC515840C5}" srcOrd="1" destOrd="0" presId="urn:microsoft.com/office/officeart/2005/8/layout/gear1"/>
    <dgm:cxn modelId="{8D99D7E8-E5D8-4B4C-96C9-A4583E53806B}" type="presParOf" srcId="{6F0D5F16-E1B4-4504-9C7A-FA993944B7FB}" destId="{654A1287-8350-4E85-8EF4-CCB64816D426}" srcOrd="2" destOrd="0" presId="urn:microsoft.com/office/officeart/2005/8/layout/gear1"/>
    <dgm:cxn modelId="{EA96F0D8-A1CB-41B7-A56F-4D51F27AEA09}" type="presParOf" srcId="{6F0D5F16-E1B4-4504-9C7A-FA993944B7FB}" destId="{BF6D92AC-425F-4DF6-A5D4-976C4FE84401}" srcOrd="3" destOrd="0" presId="urn:microsoft.com/office/officeart/2005/8/layout/gear1"/>
    <dgm:cxn modelId="{C3DD6E91-3FB2-43D0-B77F-AF57CCAD1D45}" type="presParOf" srcId="{6F0D5F16-E1B4-4504-9C7A-FA993944B7FB}" destId="{1E7661CE-260F-4FF6-9648-F53BD85A3694}" srcOrd="4" destOrd="0" presId="urn:microsoft.com/office/officeart/2005/8/layout/gear1"/>
    <dgm:cxn modelId="{506A889B-4A8B-48EB-AEA3-1D86CE16BB31}" type="presParOf" srcId="{6F0D5F16-E1B4-4504-9C7A-FA993944B7FB}" destId="{3A9C5CE7-B32B-4066-A1DD-4FA1495ED7CB}" srcOrd="5" destOrd="0" presId="urn:microsoft.com/office/officeart/2005/8/layout/gear1"/>
    <dgm:cxn modelId="{D48E335E-8CFC-43BA-9CBA-FB0FF194E847}" type="presParOf" srcId="{6F0D5F16-E1B4-4504-9C7A-FA993944B7FB}" destId="{D8A1393E-F814-4991-9994-CDECC2A01100}" srcOrd="6" destOrd="0" presId="urn:microsoft.com/office/officeart/2005/8/layout/gear1"/>
    <dgm:cxn modelId="{3BDC1A35-6A96-4A0F-BF4D-451B423BCA40}" type="presParOf" srcId="{6F0D5F16-E1B4-4504-9C7A-FA993944B7FB}" destId="{E2DAAAFE-7F8E-403E-9C90-67DD3F2954F8}" srcOrd="7" destOrd="0" presId="urn:microsoft.com/office/officeart/2005/8/layout/gear1"/>
    <dgm:cxn modelId="{C4373497-56ED-4AE2-BFBD-88601DFA41AE}" type="presParOf" srcId="{6F0D5F16-E1B4-4504-9C7A-FA993944B7FB}" destId="{6BD689F2-A12C-4E34-9820-DF8A9A00C928}" srcOrd="8" destOrd="0" presId="urn:microsoft.com/office/officeart/2005/8/layout/gear1"/>
    <dgm:cxn modelId="{F7A44AA2-BE63-4839-9211-8CFD6C7C67E1}" type="presParOf" srcId="{6F0D5F16-E1B4-4504-9C7A-FA993944B7FB}" destId="{9C994D7A-A3E8-4B53-A48C-9D99EF710408}" srcOrd="9" destOrd="0" presId="urn:microsoft.com/office/officeart/2005/8/layout/gear1"/>
    <dgm:cxn modelId="{8632CC6D-9805-4F81-9651-C3B436131C7D}" type="presParOf" srcId="{6F0D5F16-E1B4-4504-9C7A-FA993944B7FB}" destId="{8EDF4FCF-3218-49DF-A4B3-FD4C8DC038DB}" srcOrd="10" destOrd="0" presId="urn:microsoft.com/office/officeart/2005/8/layout/gear1"/>
    <dgm:cxn modelId="{BD6CED04-0645-47BE-9E1D-F7B8B648C561}" type="presParOf" srcId="{6F0D5F16-E1B4-4504-9C7A-FA993944B7FB}" destId="{0BBAD94B-530D-4515-8B0E-AFFC864B6249}" srcOrd="11" destOrd="0" presId="urn:microsoft.com/office/officeart/2005/8/layout/gear1"/>
    <dgm:cxn modelId="{6505473D-BA45-448C-BABB-8F6D1D07AFF5}" type="presParOf" srcId="{6F0D5F16-E1B4-4504-9C7A-FA993944B7FB}" destId="{7AD60C35-8842-4232-8866-E405206F6407}"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93FB96-FE67-4160-9DB1-5509D59CA699}">
      <dsp:nvSpPr>
        <dsp:cNvPr id="0" name=""/>
        <dsp:cNvSpPr/>
      </dsp:nvSpPr>
      <dsp:spPr>
        <a:xfrm>
          <a:off x="4028847" y="2381657"/>
          <a:ext cx="2811912" cy="2811912"/>
        </a:xfrm>
        <a:prstGeom prst="gear9">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id-ID" sz="4400" kern="1200" dirty="0" smtClean="0"/>
            <a:t>PTK </a:t>
          </a:r>
          <a:r>
            <a:rPr lang="id-ID" sz="2800" kern="1200" dirty="0" smtClean="0"/>
            <a:t>Indonesia emas</a:t>
          </a:r>
          <a:endParaRPr lang="id-ID" sz="2800" kern="1200" dirty="0"/>
        </a:p>
      </dsp:txBody>
      <dsp:txXfrm>
        <a:off x="4028847" y="2381657"/>
        <a:ext cx="2811912" cy="2811912"/>
      </dsp:txXfrm>
    </dsp:sp>
    <dsp:sp modelId="{BF6D92AC-425F-4DF6-A5D4-976C4FE84401}">
      <dsp:nvSpPr>
        <dsp:cNvPr id="0" name=""/>
        <dsp:cNvSpPr/>
      </dsp:nvSpPr>
      <dsp:spPr>
        <a:xfrm>
          <a:off x="2232250" y="1590640"/>
          <a:ext cx="2366178" cy="2297792"/>
        </a:xfrm>
        <a:prstGeom prst="gear6">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d-ID" sz="1300" b="0" kern="1200" dirty="0" smtClean="0">
              <a:latin typeface="Cooper Black" pitchFamily="18" charset="0"/>
            </a:rPr>
            <a:t>NORMATIF</a:t>
          </a:r>
          <a:endParaRPr lang="id-ID" sz="1300" b="0" kern="1200" dirty="0">
            <a:latin typeface="Cooper Black" pitchFamily="18" charset="0"/>
          </a:endParaRPr>
        </a:p>
      </dsp:txBody>
      <dsp:txXfrm>
        <a:off x="2232250" y="1590640"/>
        <a:ext cx="2366178" cy="2297792"/>
      </dsp:txXfrm>
    </dsp:sp>
    <dsp:sp modelId="{D8A1393E-F814-4991-9994-CDECC2A01100}">
      <dsp:nvSpPr>
        <dsp:cNvPr id="0" name=""/>
        <dsp:cNvSpPr/>
      </dsp:nvSpPr>
      <dsp:spPr>
        <a:xfrm rot="20700000">
          <a:off x="3338737" y="191904"/>
          <a:ext cx="2402733" cy="2232226"/>
        </a:xfrm>
        <a:prstGeom prst="gear6">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d-ID" sz="1300" kern="1200" dirty="0" smtClean="0">
              <a:latin typeface="Cooper Black" pitchFamily="18" charset="0"/>
            </a:rPr>
            <a:t>PROGRESIF</a:t>
          </a:r>
          <a:endParaRPr lang="id-ID" sz="1300" kern="1200" dirty="0">
            <a:latin typeface="Cooper Black" pitchFamily="18" charset="0"/>
          </a:endParaRPr>
        </a:p>
      </dsp:txBody>
      <dsp:txXfrm>
        <a:off x="3875840" y="671383"/>
        <a:ext cx="1328527" cy="1273267"/>
      </dsp:txXfrm>
    </dsp:sp>
    <dsp:sp modelId="{8EDF4FCF-3218-49DF-A4B3-FD4C8DC038DB}">
      <dsp:nvSpPr>
        <dsp:cNvPr id="0" name=""/>
        <dsp:cNvSpPr/>
      </dsp:nvSpPr>
      <dsp:spPr>
        <a:xfrm>
          <a:off x="3822842" y="1951512"/>
          <a:ext cx="3599247" cy="3599247"/>
        </a:xfrm>
        <a:prstGeom prst="circularArrow">
          <a:avLst>
            <a:gd name="adj1" fmla="val 4688"/>
            <a:gd name="adj2" fmla="val 299029"/>
            <a:gd name="adj3" fmla="val 2534456"/>
            <a:gd name="adj4" fmla="val 15822424"/>
            <a:gd name="adj5" fmla="val 546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BBAD94B-530D-4515-8B0E-AFFC864B6249}">
      <dsp:nvSpPr>
        <dsp:cNvPr id="0" name=""/>
        <dsp:cNvSpPr/>
      </dsp:nvSpPr>
      <dsp:spPr>
        <a:xfrm>
          <a:off x="2030655" y="1260595"/>
          <a:ext cx="2615078" cy="261507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AD60C35-8842-4232-8866-E405206F6407}">
      <dsp:nvSpPr>
        <dsp:cNvPr id="0" name=""/>
        <dsp:cNvSpPr/>
      </dsp:nvSpPr>
      <dsp:spPr>
        <a:xfrm>
          <a:off x="3074771" y="-136665"/>
          <a:ext cx="2819581" cy="281958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02D10-5EFD-474F-A00D-47428939B1A7}" type="datetimeFigureOut">
              <a:rPr lang="id-ID" smtClean="0"/>
              <a:pPr/>
              <a:t>10/11/2013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55A88F-E2AB-4387-8C7B-D024FDE2318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A55A88F-E2AB-4387-8C7B-D024FDE23180}"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A55A88F-E2AB-4387-8C7B-D024FDE23180}" type="slidenum">
              <a:rPr lang="id-ID" smtClean="0"/>
              <a:pPr/>
              <a:t>20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B66BA-729E-44EF-B606-710FCA45ECEE}" type="datetimeFigureOut">
              <a:rPr lang="id-ID" smtClean="0"/>
              <a:pPr/>
              <a:t>10/11/2013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39930-B39A-4DC9-BF49-0E92BCF2D08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B66BA-729E-44EF-B606-710FCA45ECEE}" type="datetimeFigureOut">
              <a:rPr lang="id-ID" smtClean="0"/>
              <a:pPr/>
              <a:t>10/11/2013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39930-B39A-4DC9-BF49-0E92BCF2D08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putupanji@uny.ac.id"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916831"/>
            <a:ext cx="3672408" cy="1512169"/>
          </a:xfrm>
        </p:spPr>
        <p:txBody>
          <a:bodyPr>
            <a:normAutofit/>
          </a:bodyPr>
          <a:lstStyle/>
          <a:p>
            <a:pPr algn="l"/>
            <a:r>
              <a:rPr lang="id-ID" sz="4000" dirty="0" smtClean="0">
                <a:solidFill>
                  <a:schemeClr val="bg1"/>
                </a:solidFill>
                <a:latin typeface="Cooper Black" pitchFamily="18" charset="0"/>
                <a:cs typeface="Aharoni" pitchFamily="2" charset="-79"/>
              </a:rPr>
              <a:t>PERSPEKTIF</a:t>
            </a:r>
            <a:endParaRPr lang="id-ID" sz="4000" dirty="0">
              <a:solidFill>
                <a:schemeClr val="bg1"/>
              </a:solidFill>
              <a:latin typeface="Cooper Black" pitchFamily="18" charset="0"/>
              <a:cs typeface="Aharoni" pitchFamily="2" charset="-79"/>
            </a:endParaRPr>
          </a:p>
        </p:txBody>
      </p:sp>
      <p:pic>
        <p:nvPicPr>
          <p:cNvPr id="4" name="Picture 2"/>
          <p:cNvPicPr>
            <a:picLocks noChangeAspect="1" noChangeArrowheads="1"/>
          </p:cNvPicPr>
          <p:nvPr/>
        </p:nvPicPr>
        <p:blipFill>
          <a:blip r:embed="rId4" cstate="print"/>
          <a:srcRect/>
          <a:stretch>
            <a:fillRect/>
          </a:stretch>
        </p:blipFill>
        <p:spPr bwMode="auto">
          <a:xfrm>
            <a:off x="-1" y="4725144"/>
            <a:ext cx="1794740" cy="2132856"/>
          </a:xfrm>
          <a:prstGeom prst="rect">
            <a:avLst/>
          </a:prstGeom>
          <a:ln>
            <a:noFill/>
          </a:ln>
          <a:effectLst>
            <a:softEdge rad="112500"/>
          </a:effectLst>
        </p:spPr>
      </p:pic>
      <p:sp>
        <p:nvSpPr>
          <p:cNvPr id="5" name="Title 1"/>
          <p:cNvSpPr txBox="1">
            <a:spLocks/>
          </p:cNvSpPr>
          <p:nvPr/>
        </p:nvSpPr>
        <p:spPr>
          <a:xfrm>
            <a:off x="1763688" y="4751784"/>
            <a:ext cx="7380312" cy="2133600"/>
          </a:xfrm>
          <a:prstGeom prst="rect">
            <a:avLst/>
          </a:prstGeom>
          <a:solidFill>
            <a:schemeClr val="tx1">
              <a:alpha val="63000"/>
            </a:schemeClr>
          </a:solidFill>
        </p:spPr>
        <p:txBody>
          <a:bodyPr vert="horz" lIns="91440" tIns="45720" rIns="91440" bIns="45720" rtlCol="0" anchor="ctr">
            <a:normAutofit fontScale="77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bg1"/>
                </a:solidFill>
                <a:effectLst/>
                <a:uLnTx/>
                <a:uFillTx/>
                <a:latin typeface="+mj-lt"/>
                <a:ea typeface="+mj-ea"/>
                <a:cs typeface="+mj-cs"/>
              </a:rPr>
              <a:t>Dr. Putu Sudira, M.P.</a:t>
            </a:r>
          </a:p>
          <a:p>
            <a:pPr>
              <a:spcBef>
                <a:spcPct val="0"/>
              </a:spcBef>
              <a:defRPr/>
            </a:pPr>
            <a:r>
              <a:rPr lang="id-ID" sz="2400" b="1" dirty="0" smtClean="0">
                <a:solidFill>
                  <a:schemeClr val="bg1"/>
                </a:solidFill>
                <a:latin typeface="+mj-lt"/>
                <a:ea typeface="+mj-ea"/>
                <a:cs typeface="+mj-cs"/>
                <a:hlinkClick r:id="rId5"/>
              </a:rPr>
              <a:t>putupanji@uny.ac.id</a:t>
            </a:r>
            <a:r>
              <a:rPr lang="id-ID" sz="2400" b="1" dirty="0" smtClean="0">
                <a:solidFill>
                  <a:schemeClr val="bg1"/>
                </a:solidFill>
                <a:latin typeface="+mj-lt"/>
                <a:ea typeface="+mj-ea"/>
                <a:cs typeface="+mj-cs"/>
              </a:rPr>
              <a:t>  –  </a:t>
            </a:r>
            <a:r>
              <a:rPr lang="id-ID" sz="2400" b="1" dirty="0" smtClean="0">
                <a:solidFill>
                  <a:schemeClr val="bg1"/>
                </a:solidFill>
              </a:rPr>
              <a:t>08164222678</a:t>
            </a:r>
          </a:p>
          <a:p>
            <a:pPr lvl="0">
              <a:spcBef>
                <a:spcPct val="0"/>
              </a:spcBef>
              <a:defRPr/>
            </a:pPr>
            <a:r>
              <a:rPr lang="id-ID" sz="2400" b="1" dirty="0" smtClean="0">
                <a:solidFill>
                  <a:schemeClr val="bg1"/>
                </a:solidFill>
                <a:latin typeface="+mj-lt"/>
                <a:ea typeface="+mj-ea"/>
                <a:cs typeface="+mj-cs"/>
              </a:rPr>
              <a:t>http://staff.uny.ac.id/cari/staff?title=Putu+Sudira</a:t>
            </a:r>
          </a:p>
          <a:p>
            <a:pPr lvl="0">
              <a:spcBef>
                <a:spcPct val="0"/>
              </a:spcBef>
              <a:defRPr/>
            </a:pPr>
            <a:r>
              <a:rPr kumimoji="0" lang="id-ID" sz="2400" b="1" i="0" u="none" strike="noStrike" kern="1200" cap="none" spc="0" normalizeH="0" baseline="0" noProof="0" dirty="0" smtClean="0">
                <a:ln>
                  <a:noFill/>
                </a:ln>
                <a:solidFill>
                  <a:schemeClr val="bg1"/>
                </a:solidFill>
                <a:effectLst/>
                <a:uLnTx/>
                <a:uFillTx/>
                <a:latin typeface="+mj-lt"/>
                <a:ea typeface="+mj-ea"/>
                <a:cs typeface="+mj-cs"/>
              </a:rPr>
              <a:t>Sek.Prodi</a:t>
            </a:r>
            <a:r>
              <a:rPr kumimoji="0" lang="id-ID" sz="2400" b="1" i="0" u="none" strike="noStrike" kern="1200" cap="none" spc="0" normalizeH="0" noProof="0" dirty="0" smtClean="0">
                <a:ln>
                  <a:noFill/>
                </a:ln>
                <a:solidFill>
                  <a:schemeClr val="bg1"/>
                </a:solidFill>
                <a:effectLst/>
                <a:uLnTx/>
                <a:uFillTx/>
                <a:latin typeface="+mj-lt"/>
                <a:ea typeface="+mj-ea"/>
                <a:cs typeface="+mj-cs"/>
              </a:rPr>
              <a:t> PTK PPs  UNY, peneliti terbaik Hibah Disertasi 2011, lulusan cumlaude S2  TP PPs UGM – </a:t>
            </a:r>
            <a:r>
              <a:rPr lang="id-ID" sz="2400" b="1" dirty="0">
                <a:solidFill>
                  <a:schemeClr val="bg1"/>
                </a:solidFill>
              </a:rPr>
              <a:t>lulusan cumlaude </a:t>
            </a:r>
            <a:r>
              <a:rPr kumimoji="0" lang="id-ID" sz="2400" b="1" i="0" u="none" strike="noStrike" kern="1200" cap="none" spc="0" normalizeH="0" noProof="0" dirty="0" smtClean="0">
                <a:ln>
                  <a:noFill/>
                </a:ln>
                <a:solidFill>
                  <a:schemeClr val="bg1"/>
                </a:solidFill>
                <a:effectLst/>
                <a:uLnTx/>
                <a:uFillTx/>
                <a:latin typeface="+mj-lt"/>
                <a:ea typeface="+mj-ea"/>
                <a:cs typeface="+mj-cs"/>
              </a:rPr>
              <a:t>S3 PTK PPS UNY; Peneliti Kearifan Lokal  PTK; Kantor: Vocational and Technology Education Lantai II sayap   timur  Gedung Pascasarjana UNY </a:t>
            </a:r>
            <a:endParaRPr kumimoji="0" lang="en-US" sz="2400" b="1" i="0" u="none" strike="noStrike" kern="1200" cap="none" spc="0" normalizeH="0" baseline="0" noProof="0" dirty="0">
              <a:ln>
                <a:noFill/>
              </a:ln>
              <a:solidFill>
                <a:schemeClr val="bg1"/>
              </a:solidFill>
              <a:effectLst/>
              <a:uLnTx/>
              <a:uFillTx/>
              <a:latin typeface="+mj-lt"/>
              <a:ea typeface="+mj-ea"/>
              <a:cs typeface="+mj-cs"/>
            </a:endParaRPr>
          </a:p>
        </p:txBody>
      </p:sp>
      <p:sp>
        <p:nvSpPr>
          <p:cNvPr id="6" name="Title 1"/>
          <p:cNvSpPr txBox="1">
            <a:spLocks/>
          </p:cNvSpPr>
          <p:nvPr/>
        </p:nvSpPr>
        <p:spPr>
          <a:xfrm>
            <a:off x="288032" y="2708920"/>
            <a:ext cx="3491880" cy="18002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8000" b="0" i="0" u="none" strike="noStrike" kern="1200" cap="none" spc="0" normalizeH="0" baseline="0" noProof="0" dirty="0" smtClean="0">
                <a:ln>
                  <a:noFill/>
                </a:ln>
                <a:solidFill>
                  <a:schemeClr val="bg1"/>
                </a:solidFill>
                <a:effectLst/>
                <a:uLnTx/>
                <a:uFillTx/>
                <a:latin typeface="Cooper Black" pitchFamily="18" charset="0"/>
                <a:ea typeface="+mj-ea"/>
                <a:cs typeface="Aharoni" pitchFamily="2" charset="-79"/>
              </a:rPr>
              <a:t>P T 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 V E T</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62500" lnSpcReduction="20000"/>
          </a:bodyPr>
          <a:lstStyle/>
          <a:p>
            <a:pPr marL="396000" indent="-396000">
              <a:buFont typeface="Wingdings" pitchFamily="2" charset="2"/>
              <a:buChar char="Ø"/>
            </a:pPr>
            <a:r>
              <a:rPr lang="id-ID" sz="6300" dirty="0" smtClean="0"/>
              <a:t>Pendidikan </a:t>
            </a:r>
            <a:r>
              <a:rPr lang="id-ID" sz="6300" dirty="0"/>
              <a:t>kejuruan dalam perspektif ekonomi konsern pada alokasi kebijakan matching men and jobs sebagai basis primer/utama</a:t>
            </a:r>
            <a:r>
              <a:rPr lang="id-ID" sz="6300" dirty="0" smtClean="0"/>
              <a:t>.</a:t>
            </a:r>
          </a:p>
          <a:p>
            <a:pPr marL="396000" indent="-396000">
              <a:buFont typeface="Wingdings" pitchFamily="2" charset="2"/>
              <a:buChar char="Ø"/>
            </a:pPr>
            <a:r>
              <a:rPr lang="id-ID" sz="7000" dirty="0" smtClean="0"/>
              <a:t>adanya </a:t>
            </a:r>
            <a:r>
              <a:rPr lang="id-ID" sz="7000" dirty="0"/>
              <a:t>korelasi antara waktu belajar dengan masa mendapatkan gaji/upah.</a:t>
            </a:r>
            <a:endParaRPr lang="id-ID" sz="7000" dirty="0">
              <a:latin typeface="Cooper Black"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 V E T</a:t>
            </a:r>
            <a:r>
              <a:rPr lang="id-ID" sz="3200" dirty="0" smtClean="0">
                <a:latin typeface="Cooper Black" pitchFamily="18" charset="0"/>
              </a:rPr>
              <a:t>sebagai Investasi</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77500" lnSpcReduction="20000"/>
          </a:bodyPr>
          <a:lstStyle/>
          <a:p>
            <a:pPr marL="396000" indent="-396000">
              <a:buFont typeface="Wingdings" pitchFamily="2" charset="2"/>
              <a:buChar char="Ø"/>
            </a:pPr>
            <a:r>
              <a:rPr lang="id-ID" sz="4800" dirty="0"/>
              <a:t>(1) pendapatan tahunan meningkat sebanding dengan tingkat masa sekolah; </a:t>
            </a:r>
            <a:endParaRPr lang="id-ID" sz="4800" dirty="0" smtClean="0"/>
          </a:p>
          <a:p>
            <a:pPr marL="396000" indent="-396000">
              <a:buFont typeface="Wingdings" pitchFamily="2" charset="2"/>
              <a:buChar char="Ø"/>
            </a:pPr>
            <a:r>
              <a:rPr lang="id-ID" sz="4800" dirty="0" smtClean="0"/>
              <a:t>(</a:t>
            </a:r>
            <a:r>
              <a:rPr lang="id-ID" sz="4800" dirty="0"/>
              <a:t>2) total waktu atau masa kerja mendapatkan gaji setingkat dengan masa pendidikan; </a:t>
            </a:r>
            <a:endParaRPr lang="id-ID" sz="4800" dirty="0" smtClean="0"/>
          </a:p>
          <a:p>
            <a:pPr marL="396000" indent="-396000">
              <a:buFont typeface="Wingdings" pitchFamily="2" charset="2"/>
              <a:buChar char="Ø"/>
            </a:pPr>
            <a:r>
              <a:rPr lang="id-ID" sz="4800" dirty="0" smtClean="0"/>
              <a:t>(</a:t>
            </a:r>
            <a:r>
              <a:rPr lang="id-ID" sz="4800" dirty="0"/>
              <a:t>3) jika berhenti bekerja dan harus kembali meneruskan pendidikan, kontribusi tambahan pendidikan positif dan signifikan.</a:t>
            </a:r>
            <a:endParaRPr lang="id-ID" sz="7000" dirty="0">
              <a:latin typeface="Cooper Black"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 V E T</a:t>
            </a:r>
            <a:r>
              <a:rPr lang="id-ID" sz="3200" dirty="0" smtClean="0">
                <a:latin typeface="Cooper Black" pitchFamily="18" charset="0"/>
              </a:rPr>
              <a:t>sebagai Investasi</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70000" lnSpcReduction="20000"/>
          </a:bodyPr>
          <a:lstStyle/>
          <a:p>
            <a:pPr marL="396000" indent="-396000">
              <a:buFont typeface="Wingdings" pitchFamily="2" charset="2"/>
              <a:buChar char="Ø"/>
            </a:pPr>
            <a:r>
              <a:rPr lang="id-ID" sz="4400" dirty="0"/>
              <a:t>Pendidikan vokasi memegang peranan penting dalam pelayanan sistem ekonomi dan pasar tenaga kerja. </a:t>
            </a:r>
            <a:endParaRPr lang="id-ID" sz="4400" dirty="0" smtClean="0"/>
          </a:p>
          <a:p>
            <a:pPr marL="396000" indent="-396000">
              <a:buFont typeface="Wingdings" pitchFamily="2" charset="2"/>
              <a:buChar char="Ø"/>
            </a:pPr>
            <a:r>
              <a:rPr lang="id-ID" sz="4400" dirty="0" smtClean="0"/>
              <a:t>Pendidikan </a:t>
            </a:r>
            <a:r>
              <a:rPr lang="id-ID" sz="4400" dirty="0"/>
              <a:t>kejuruan digunakan sebagai instrumen kebijakan pengembangan sumberdaya manusia secara nasional. </a:t>
            </a:r>
            <a:endParaRPr lang="id-ID" sz="4400" dirty="0" smtClean="0"/>
          </a:p>
          <a:p>
            <a:pPr marL="396000" indent="-396000">
              <a:buFont typeface="Wingdings" pitchFamily="2" charset="2"/>
              <a:buChar char="Ø"/>
            </a:pPr>
            <a:r>
              <a:rPr lang="id-ID" sz="4400" dirty="0" smtClean="0"/>
              <a:t>Kebijakan </a:t>
            </a:r>
            <a:r>
              <a:rPr lang="id-ID" sz="4400" dirty="0"/>
              <a:t>sumberdaya manusia diarahkan pada pengembangan dan pemanfaatan tenaga kerja sebagai sumberdaya ekonomi dan sumber pendapatan individu dan keluarga.</a:t>
            </a:r>
            <a:endParaRPr lang="id-ID" sz="7000" dirty="0">
              <a:latin typeface="Cooper Black"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Tujuan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92500" lnSpcReduction="20000"/>
          </a:bodyPr>
          <a:lstStyle/>
          <a:p>
            <a:pPr lvl="0"/>
            <a:r>
              <a:rPr lang="id-ID" sz="3600" dirty="0"/>
              <a:t>Peluang pekerjaan untuk semua yang membutuhkan secara seimbang bebas memilih dan memberi penghasilan dan layak sesuai kondisi kehidupan masyarakat.</a:t>
            </a:r>
          </a:p>
          <a:p>
            <a:pPr lvl="0"/>
            <a:r>
              <a:rPr lang="id-ID" sz="3600" dirty="0"/>
              <a:t>Pendidikan dan pelatihan </a:t>
            </a:r>
            <a:r>
              <a:rPr lang="id-ID" sz="3600" dirty="0" smtClean="0"/>
              <a:t>mengembangkan </a:t>
            </a:r>
            <a:r>
              <a:rPr lang="id-ID" sz="3600" dirty="0"/>
              <a:t>setiap potensi  kedepan peserta didik secara penuh.</a:t>
            </a:r>
          </a:p>
          <a:p>
            <a:pPr lvl="0"/>
            <a:r>
              <a:rPr lang="id-ID" sz="3600" dirty="0"/>
              <a:t>Kesesuaian manusia dengan pekerjaan dengan kehilangan pendapatan dan produksi sekecil mungkin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Tujuan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r>
              <a:rPr lang="id-ID" sz="3600" dirty="0"/>
              <a:t>Mengurangi sumberdaya manusia sebagai sumberdaya ekonomi tetapi lebih menekankan sebagai sumber </a:t>
            </a:r>
            <a:r>
              <a:rPr lang="id-ID" sz="3600" dirty="0" smtClean="0"/>
              <a:t>income </a:t>
            </a:r>
            <a:r>
              <a:rPr lang="id-ID" sz="3600" dirty="0"/>
              <a:t>dan status dari pekerja.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70000" lnSpcReduction="20000"/>
          </a:bodyPr>
          <a:lstStyle/>
          <a:p>
            <a:pPr lvl="0"/>
            <a:r>
              <a:rPr lang="id-ID" sz="3600" dirty="0"/>
              <a:t>Penyiapan bekerja melalui Pendidikan kejuruan harus dimulai di sekolah dasar (elementary schools) melalui gambaran yang realistik tentang dunia kerja. </a:t>
            </a:r>
            <a:endParaRPr lang="id-ID" sz="3600" dirty="0" smtClean="0"/>
          </a:p>
          <a:p>
            <a:pPr lvl="0"/>
            <a:r>
              <a:rPr lang="id-ID" sz="3600" dirty="0" smtClean="0"/>
              <a:t>Proses </a:t>
            </a:r>
            <a:r>
              <a:rPr lang="id-ID" sz="3600" dirty="0"/>
              <a:t>mendasar atau fundamental ini harus menjadikan siswa familier dengan dunia kerja mereka kelak nanti dan memberi mereka tools intelektual dan kebiasaan rasional berbagai permainan yang menyenangkan.  </a:t>
            </a:r>
          </a:p>
          <a:p>
            <a:pPr lvl="0"/>
            <a:r>
              <a:rPr lang="id-ID" sz="3600" dirty="0"/>
              <a:t>Di SMP orientasi ekonomis dan persiapan bekerja harus kaya dan pada tingkat lebih canggih melalui pengenalan sistem ekonomi dan industri barang dan layanan yang diproduksi dan dilayanankan. Tujuannya adalah pencerahan</a:t>
            </a:r>
            <a:r>
              <a:rPr lang="id-ID" sz="3600" dirty="0" smtClean="0"/>
              <a:t>/ pembukaan </a:t>
            </a:r>
            <a:r>
              <a:rPr lang="id-ID" sz="3600" dirty="0"/>
              <a:t>atau pemberian wawasan pilihan-pilihan pekerjaan yang memungkinkan dan menguntungkan.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pPr lvl="0"/>
            <a:r>
              <a:rPr lang="id-ID" sz="4000" dirty="0"/>
              <a:t>Persiapan kerja harus lebih spesifik di SMA/SMK (hight school), melalui persiapan yang lebih terbatas pada pekerjaan spesifik. </a:t>
            </a:r>
          </a:p>
          <a:p>
            <a:pPr lvl="0"/>
            <a:r>
              <a:rPr lang="id-ID" sz="4000" dirty="0"/>
              <a:t>Beberapa persiapan kerja untuk pasca  SMP di SMK harus merupakan tujuan pendek/dekat.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lnSpcReduction="10000"/>
          </a:bodyPr>
          <a:lstStyle/>
          <a:p>
            <a:pPr lvl="0"/>
            <a:r>
              <a:rPr lang="id-ID" sz="2800" dirty="0" smtClean="0"/>
              <a:t>Pendidikan </a:t>
            </a:r>
            <a:r>
              <a:rPr lang="id-ID" sz="2800" dirty="0"/>
              <a:t>sekolah menengah </a:t>
            </a:r>
            <a:r>
              <a:rPr lang="id-ID" sz="2800" dirty="0" smtClean="0"/>
              <a:t>kejuruan harus </a:t>
            </a:r>
            <a:r>
              <a:rPr lang="id-ID" sz="2800" dirty="0"/>
              <a:t>mendekati kenyataan. </a:t>
            </a:r>
            <a:endParaRPr lang="id-ID" sz="2800" dirty="0" smtClean="0"/>
          </a:p>
          <a:p>
            <a:pPr lvl="0"/>
            <a:r>
              <a:rPr lang="id-ID" sz="2800" dirty="0" smtClean="0"/>
              <a:t>Peningkatan </a:t>
            </a:r>
            <a:r>
              <a:rPr lang="id-ID" sz="2800" dirty="0"/>
              <a:t>jumlah  pendaftar pendidikan vokasi jika </a:t>
            </a:r>
            <a:r>
              <a:rPr lang="id-ID" sz="2800" dirty="0" smtClean="0"/>
              <a:t>tidak diikuti dengan peningkatan </a:t>
            </a:r>
            <a:r>
              <a:rPr lang="id-ID" sz="2800" dirty="0"/>
              <a:t>kemajuan skillnya melalui pendidikan post secondary, program magang/apprenticeship training akan menjadi sangat serius  tidak menguntungkan</a:t>
            </a:r>
            <a:r>
              <a:rPr lang="id-ID" sz="2800" dirty="0" smtClean="0"/>
              <a:t>. (kebijakan 70:30) </a:t>
            </a:r>
          </a:p>
          <a:p>
            <a:pPr lvl="0"/>
            <a:r>
              <a:rPr lang="id-ID" sz="2800" dirty="0" smtClean="0"/>
              <a:t>Pelatihan </a:t>
            </a:r>
            <a:r>
              <a:rPr lang="id-ID" sz="2800" dirty="0"/>
              <a:t>lanjut akan memberi peningkatan produktivitas, standar kehidupan yang tinggi, daya adaptasi yang besar,  keuntungann ekonomi yang baik bagi setiap individu.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85000" lnSpcReduction="10000"/>
          </a:bodyPr>
          <a:lstStyle/>
          <a:p>
            <a:pPr lvl="0"/>
            <a:r>
              <a:rPr lang="id-ID" sz="2800" dirty="0"/>
              <a:t>Setiap pekerjaan yang berkontribusi pada  kebaikan masyarakat adalah subyek yang cocok pada pendidikan vokasi. </a:t>
            </a:r>
            <a:endParaRPr lang="id-ID" sz="2800" dirty="0" smtClean="0"/>
          </a:p>
          <a:p>
            <a:pPr lvl="0"/>
            <a:r>
              <a:rPr lang="id-ID" sz="2800" dirty="0" smtClean="0"/>
              <a:t>Dalam </a:t>
            </a:r>
            <a:r>
              <a:rPr lang="id-ID" sz="2800" dirty="0"/>
              <a:t>pengalokasian sumber daya, perhatian pertama harus </a:t>
            </a:r>
            <a:r>
              <a:rPr lang="id-ID" sz="2800" dirty="0" smtClean="0"/>
              <a:t>pada </a:t>
            </a:r>
            <a:r>
              <a:rPr lang="id-ID" sz="2800" dirty="0"/>
              <a:t>pekerjaan itu yang memberi peluang pengembangan pada </a:t>
            </a:r>
            <a:r>
              <a:rPr lang="id-ID" sz="2800" dirty="0" smtClean="0"/>
              <a:t>pekerjaan yang dibayar. </a:t>
            </a:r>
          </a:p>
          <a:p>
            <a:pPr lvl="0"/>
            <a:r>
              <a:rPr lang="id-ID" sz="2800" dirty="0" smtClean="0"/>
              <a:t>Pada SMK </a:t>
            </a:r>
            <a:r>
              <a:rPr lang="id-ID" sz="2800" dirty="0"/>
              <a:t>perhatian dapat diarahkan hanya pada kelompok pekerjaan yang mempekerjakan banyak pekerja/orang, </a:t>
            </a:r>
            <a:endParaRPr lang="id-ID" sz="2800" dirty="0" smtClean="0"/>
          </a:p>
          <a:p>
            <a:pPr lvl="0"/>
            <a:r>
              <a:rPr lang="id-ID" sz="2800" dirty="0" smtClean="0"/>
              <a:t>instruksi </a:t>
            </a:r>
            <a:r>
              <a:rPr lang="id-ID" sz="2800" dirty="0"/>
              <a:t>harus langsung pada prinsip2 yang luas,  common skills, dan attitude yang </a:t>
            </a:r>
            <a:r>
              <a:rPr lang="id-ID" sz="2800" dirty="0" smtClean="0"/>
              <a:t>berguna </a:t>
            </a:r>
            <a:r>
              <a:rPr lang="id-ID" sz="2800" dirty="0"/>
              <a:t>dalam bidang pekerjaan yang sangat luas. </a:t>
            </a:r>
            <a:endParaRPr lang="id-ID" sz="2800" dirty="0" smtClean="0"/>
          </a:p>
          <a:p>
            <a:pPr lvl="0"/>
            <a:r>
              <a:rPr lang="id-ID" sz="2800" dirty="0" smtClean="0"/>
              <a:t>Batasan </a:t>
            </a:r>
            <a:r>
              <a:rPr lang="id-ID" sz="2800" dirty="0"/>
              <a:t>ini akan kurang valid </a:t>
            </a:r>
            <a:r>
              <a:rPr lang="id-ID" sz="2800" dirty="0" smtClean="0"/>
              <a:t>pada </a:t>
            </a:r>
            <a:r>
              <a:rPr lang="id-ID" sz="2800" dirty="0"/>
              <a:t>siswa yang melanjutkan ke perguruan tinggi sampai pendidikan tinggi.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92500" lnSpcReduction="10000"/>
          </a:bodyPr>
          <a:lstStyle/>
          <a:p>
            <a:pPr lvl="0"/>
            <a:r>
              <a:rPr lang="id-ID" sz="2400" dirty="0"/>
              <a:t>Penyiapan kerja </a:t>
            </a:r>
            <a:r>
              <a:rPr lang="id-ID" sz="2400" dirty="0" smtClean="0"/>
              <a:t>tidak </a:t>
            </a:r>
            <a:r>
              <a:rPr lang="id-ID" sz="2400" dirty="0"/>
              <a:t>hanya dan harus dibatasi di kelas, lab sekolah. Banyak pelatihan on the job. </a:t>
            </a:r>
            <a:endParaRPr lang="id-ID" sz="2400" dirty="0" smtClean="0"/>
          </a:p>
          <a:p>
            <a:pPr lvl="0"/>
            <a:r>
              <a:rPr lang="id-ID" sz="2400" dirty="0" smtClean="0"/>
              <a:t>Peralatan </a:t>
            </a:r>
            <a:r>
              <a:rPr lang="id-ID" sz="2400" dirty="0"/>
              <a:t>yang mahal tidak mudah di gandakan. </a:t>
            </a:r>
            <a:endParaRPr lang="id-ID" sz="2400" dirty="0" smtClean="0"/>
          </a:p>
          <a:p>
            <a:pPr lvl="0"/>
            <a:r>
              <a:rPr lang="id-ID" sz="2400" dirty="0" smtClean="0"/>
              <a:t>Familirisasi </a:t>
            </a:r>
            <a:r>
              <a:rPr lang="id-ID" sz="2400" dirty="0"/>
              <a:t>dengan lingkungan dan disiplin kerja merupakan bagian penting  dari penyiapan tenaga kerja. Ini sulit disimulasikan di ruang kelas. </a:t>
            </a:r>
          </a:p>
          <a:p>
            <a:pPr lvl="0"/>
            <a:r>
              <a:rPr lang="id-ID" sz="2400" dirty="0"/>
              <a:t>Penyiapan pekerjaan efektif </a:t>
            </a:r>
            <a:r>
              <a:rPr lang="id-ID" sz="2400" dirty="0" smtClean="0"/>
              <a:t>tidak </a:t>
            </a:r>
            <a:r>
              <a:rPr lang="id-ID" sz="2400" dirty="0"/>
              <a:t>mungkin jika sekolah merasa bahwa obligasi/kewajiban akhir hanya pada saat siswa tamat/lulus. </a:t>
            </a:r>
            <a:endParaRPr lang="id-ID" sz="2400" dirty="0" smtClean="0"/>
          </a:p>
          <a:p>
            <a:pPr lvl="0"/>
            <a:r>
              <a:rPr lang="id-ID" sz="2400" dirty="0" smtClean="0"/>
              <a:t>Sekolah </a:t>
            </a:r>
            <a:r>
              <a:rPr lang="id-ID" sz="2400" dirty="0"/>
              <a:t>akhirnya harus bekerja dengan pekerja membangun jembatan antara   sekolah dan pekerjaan. </a:t>
            </a:r>
            <a:endParaRPr lang="id-ID" sz="2400" dirty="0" smtClean="0"/>
          </a:p>
          <a:p>
            <a:pPr lvl="0"/>
            <a:r>
              <a:rPr lang="id-ID" sz="2400" dirty="0" smtClean="0"/>
              <a:t>Menempatkan </a:t>
            </a:r>
            <a:r>
              <a:rPr lang="id-ID" sz="2400" dirty="0"/>
              <a:t>siswa pada pekerjaan dan menindaklajuti keberhasilan dan kegagalan  mereka  dengan berbagai kemungkinan informasi terbaik ke sekolah berdasarkan kekuatan dan kelemahan mereka.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Perspektif  </a:t>
            </a:r>
            <a:r>
              <a:rPr lang="id-ID" sz="8000" dirty="0" smtClean="0">
                <a:latin typeface="Cooper Black" pitchFamily="18" charset="0"/>
              </a:rPr>
              <a:t>T V E T</a:t>
            </a:r>
            <a:endParaRPr lang="id-ID" sz="8000" dirty="0">
              <a:latin typeface="Cooper Black" pitchFamily="18" charset="0"/>
            </a:endParaRPr>
          </a:p>
        </p:txBody>
      </p:sp>
      <p:sp>
        <p:nvSpPr>
          <p:cNvPr id="8" name="Content Placeholder 2"/>
          <p:cNvSpPr>
            <a:spLocks noGrp="1"/>
          </p:cNvSpPr>
          <p:nvPr>
            <p:ph idx="1"/>
          </p:nvPr>
        </p:nvSpPr>
        <p:spPr>
          <a:xfrm>
            <a:off x="683568" y="1772816"/>
            <a:ext cx="7776864" cy="4525963"/>
          </a:xfrm>
        </p:spPr>
        <p:txBody>
          <a:bodyPr>
            <a:normAutofit/>
          </a:bodyPr>
          <a:lstStyle/>
          <a:p>
            <a:pPr marL="360000" indent="-360000">
              <a:buFont typeface="Wingdings" pitchFamily="2" charset="2"/>
              <a:buChar char="ü"/>
            </a:pPr>
            <a:r>
              <a:rPr lang="en-US" b="1" dirty="0"/>
              <a:t>When considering the interrelationship of philosophy </a:t>
            </a:r>
            <a:r>
              <a:rPr lang="en-US" b="1" dirty="0" smtClean="0"/>
              <a:t>and</a:t>
            </a:r>
            <a:r>
              <a:rPr lang="id-ID" b="1" dirty="0" smtClean="0"/>
              <a:t> </a:t>
            </a:r>
            <a:r>
              <a:rPr lang="en-US" b="1" dirty="0" smtClean="0"/>
              <a:t>activity</a:t>
            </a:r>
            <a:r>
              <a:rPr lang="en-US" b="1" dirty="0"/>
              <a:t>, it is clear that philosophy inspires one’s activities, and </a:t>
            </a:r>
            <a:r>
              <a:rPr lang="en-US" b="1" dirty="0" smtClean="0"/>
              <a:t>gives</a:t>
            </a:r>
            <a:r>
              <a:rPr lang="id-ID" b="1" dirty="0" smtClean="0"/>
              <a:t> direction </a:t>
            </a:r>
            <a:r>
              <a:rPr lang="id-ID" b="1" dirty="0"/>
              <a:t>to practice</a:t>
            </a:r>
            <a:r>
              <a:rPr lang="id-ID" b="1" dirty="0" smtClean="0"/>
              <a:t>’ </a:t>
            </a:r>
            <a:r>
              <a:rPr lang="en-US" dirty="0" smtClean="0"/>
              <a:t> (</a:t>
            </a:r>
            <a:r>
              <a:rPr lang="id-ID" sz="2400" dirty="0"/>
              <a:t>Elias and Merriam (2005)</a:t>
            </a:r>
            <a:r>
              <a:rPr lang="id-ID" dirty="0"/>
              <a:t> </a:t>
            </a:r>
            <a:r>
              <a:rPr lang="en-US" dirty="0" smtClean="0"/>
              <a:t>)</a:t>
            </a:r>
            <a:endParaRPr lang="id-ID" dirty="0" smtClean="0"/>
          </a:p>
          <a:p>
            <a:pPr marL="360000" indent="-360000">
              <a:buFont typeface="Wingdings" pitchFamily="2" charset="2"/>
              <a:buChar char="ü"/>
            </a:pPr>
            <a:r>
              <a:rPr lang="id-ID" smtClean="0"/>
              <a:t>FILOSOFI PTK </a:t>
            </a:r>
            <a:r>
              <a:rPr lang="id-ID" dirty="0" smtClean="0"/>
              <a:t>?</a:t>
            </a:r>
            <a:endParaRPr lang="en-US" dirty="0" smtClean="0"/>
          </a:p>
          <a:p>
            <a:pPr>
              <a:buNone/>
            </a:pPr>
            <a:r>
              <a:rPr lang="en-US" sz="2800"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P T K</a:t>
            </a:r>
            <a:endParaRPr lang="id-ID" sz="8000" dirty="0">
              <a:latin typeface="Cooper Black" pitchFamily="18" charset="0"/>
            </a:endParaRPr>
          </a:p>
        </p:txBody>
      </p:sp>
      <p:graphicFrame>
        <p:nvGraphicFramePr>
          <p:cNvPr id="5" name="Table 4"/>
          <p:cNvGraphicFramePr>
            <a:graphicFrameLocks noGrp="1"/>
          </p:cNvGraphicFramePr>
          <p:nvPr/>
        </p:nvGraphicFramePr>
        <p:xfrm>
          <a:off x="179512" y="1700808"/>
          <a:ext cx="8568951" cy="4104456"/>
        </p:xfrm>
        <a:graphic>
          <a:graphicData uri="http://schemas.openxmlformats.org/drawingml/2006/table">
            <a:tbl>
              <a:tblPr/>
              <a:tblGrid>
                <a:gridCol w="637571"/>
                <a:gridCol w="4017168"/>
                <a:gridCol w="3914212"/>
              </a:tblGrid>
              <a:tr h="504056">
                <a:tc>
                  <a:txBody>
                    <a:bodyPr/>
                    <a:lstStyle/>
                    <a:p>
                      <a:pPr indent="0" algn="l">
                        <a:lnSpc>
                          <a:spcPct val="100000"/>
                        </a:lnSpc>
                        <a:spcAft>
                          <a:spcPts val="0"/>
                        </a:spcAft>
                      </a:pPr>
                      <a:r>
                        <a:rPr lang="id-ID" sz="2000" b="1" dirty="0">
                          <a:solidFill>
                            <a:srgbClr val="5F497A"/>
                          </a:solidFill>
                          <a:latin typeface="Tahoma"/>
                          <a:ea typeface="Calibri"/>
                          <a:cs typeface="Times New Roman"/>
                        </a:rPr>
                        <a:t>No</a:t>
                      </a:r>
                      <a:endParaRPr lang="id-ID" sz="2000" dirty="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indent="0" algn="l">
                        <a:lnSpc>
                          <a:spcPct val="100000"/>
                        </a:lnSpc>
                        <a:spcAft>
                          <a:spcPts val="0"/>
                        </a:spcAft>
                      </a:pPr>
                      <a:r>
                        <a:rPr lang="id-ID" sz="2000" b="1" dirty="0">
                          <a:solidFill>
                            <a:srgbClr val="5F497A"/>
                          </a:solidFill>
                          <a:latin typeface="Tahoma"/>
                          <a:ea typeface="Calibri"/>
                          <a:cs typeface="Times New Roman"/>
                        </a:rPr>
                        <a:t>Pendidikan Teknologi</a:t>
                      </a:r>
                      <a:endParaRPr lang="id-ID" sz="2000" dirty="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indent="0" algn="l">
                        <a:lnSpc>
                          <a:spcPct val="100000"/>
                        </a:lnSpc>
                        <a:spcAft>
                          <a:spcPts val="0"/>
                        </a:spcAft>
                      </a:pPr>
                      <a:r>
                        <a:rPr lang="id-ID" sz="2000" b="1">
                          <a:solidFill>
                            <a:srgbClr val="5F497A"/>
                          </a:solidFill>
                          <a:latin typeface="Tahoma"/>
                          <a:ea typeface="Calibri"/>
                          <a:cs typeface="Times New Roman"/>
                        </a:rPr>
                        <a:t>Pendidikan Kejuruan/Vokasi</a:t>
                      </a:r>
                      <a:endParaRPr lang="id-ID" sz="200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556132">
                <a:tc>
                  <a:txBody>
                    <a:bodyPr/>
                    <a:lstStyle/>
                    <a:p>
                      <a:pPr indent="0" algn="l">
                        <a:lnSpc>
                          <a:spcPct val="100000"/>
                        </a:lnSpc>
                        <a:spcAft>
                          <a:spcPts val="0"/>
                        </a:spcAft>
                      </a:pPr>
                      <a:r>
                        <a:rPr lang="id-ID" sz="2000" b="1">
                          <a:solidFill>
                            <a:srgbClr val="5F497A"/>
                          </a:solidFill>
                          <a:latin typeface="Tahoma"/>
                          <a:ea typeface="Calibri"/>
                          <a:cs typeface="Times New Roman"/>
                        </a:rPr>
                        <a:t>1.</a:t>
                      </a:r>
                      <a:endParaRPr lang="id-ID" sz="200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Pengetahuan umum</a:t>
                      </a:r>
                      <a:endParaRPr lang="id-ID" sz="2000" dirty="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marL="468000" lvl="0" indent="-468000" algn="l">
                        <a:lnSpc>
                          <a:spcPct val="100000"/>
                        </a:lnSpc>
                        <a:spcAft>
                          <a:spcPts val="0"/>
                        </a:spcAft>
                        <a:buFont typeface="Symbol"/>
                        <a:buChar char=""/>
                      </a:pPr>
                      <a:r>
                        <a:rPr lang="id-ID" sz="2000">
                          <a:solidFill>
                            <a:srgbClr val="5F497A"/>
                          </a:solidFill>
                          <a:latin typeface="Tahoma"/>
                          <a:ea typeface="Calibri"/>
                          <a:cs typeface="Times New Roman"/>
                        </a:rPr>
                        <a:t>Pengetahuan spesifik</a:t>
                      </a:r>
                      <a:endParaRPr lang="id-ID" sz="200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r>
              <a:tr h="740012">
                <a:tc>
                  <a:txBody>
                    <a:bodyPr/>
                    <a:lstStyle/>
                    <a:p>
                      <a:pPr indent="0" algn="l">
                        <a:lnSpc>
                          <a:spcPct val="100000"/>
                        </a:lnSpc>
                        <a:spcAft>
                          <a:spcPts val="0"/>
                        </a:spcAft>
                      </a:pPr>
                      <a:r>
                        <a:rPr lang="id-ID" sz="2000" b="1">
                          <a:solidFill>
                            <a:srgbClr val="5F497A"/>
                          </a:solidFill>
                          <a:latin typeface="Tahoma"/>
                          <a:ea typeface="Calibri"/>
                          <a:cs typeface="Times New Roman"/>
                        </a:rPr>
                        <a:t>2.</a:t>
                      </a:r>
                      <a:endParaRPr lang="id-ID" sz="2000">
                        <a:solidFill>
                          <a:srgbClr val="5F497A"/>
                        </a:solidFill>
                        <a:latin typeface="Calibri"/>
                        <a:ea typeface="Calibri"/>
                        <a:cs typeface="Times New Roman"/>
                      </a:endParaRPr>
                    </a:p>
                  </a:txBody>
                  <a:tcPr marL="68580" marR="68580" marT="0" marB="0">
                    <a:lnL>
                      <a:noFill/>
                    </a:lnL>
                    <a:lnR>
                      <a:noFill/>
                    </a:lnR>
                    <a:lnT>
                      <a:noFill/>
                    </a:lnT>
                    <a:lnB>
                      <a:noFill/>
                    </a:lnB>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Pengetahuan teoritik</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Pengetahuan praktis/fungsional</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tcPr>
                </a:tc>
              </a:tr>
              <a:tr h="556132">
                <a:tc>
                  <a:txBody>
                    <a:bodyPr/>
                    <a:lstStyle/>
                    <a:p>
                      <a:pPr indent="0" algn="l">
                        <a:lnSpc>
                          <a:spcPct val="100000"/>
                        </a:lnSpc>
                        <a:spcAft>
                          <a:spcPts val="0"/>
                        </a:spcAft>
                      </a:pPr>
                      <a:r>
                        <a:rPr lang="id-ID" sz="2000" b="1">
                          <a:solidFill>
                            <a:srgbClr val="5F497A"/>
                          </a:solidFill>
                          <a:latin typeface="Tahoma"/>
                          <a:ea typeface="Calibri"/>
                          <a:cs typeface="Times New Roman"/>
                        </a:rPr>
                        <a:t>3.</a:t>
                      </a:r>
                      <a:endParaRPr lang="id-ID" sz="2000">
                        <a:solidFill>
                          <a:srgbClr val="5F497A"/>
                        </a:solidFill>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Pemahaman konsep</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marL="468000" lvl="0" indent="-468000" algn="l">
                        <a:lnSpc>
                          <a:spcPct val="100000"/>
                        </a:lnSpc>
                        <a:spcAft>
                          <a:spcPts val="0"/>
                        </a:spcAft>
                        <a:buFont typeface="Symbol"/>
                        <a:buChar char=""/>
                      </a:pPr>
                      <a:r>
                        <a:rPr lang="id-ID" sz="2000">
                          <a:solidFill>
                            <a:srgbClr val="5F497A"/>
                          </a:solidFill>
                          <a:latin typeface="Tahoma"/>
                          <a:ea typeface="Calibri"/>
                          <a:cs typeface="Times New Roman"/>
                        </a:rPr>
                        <a:t>Kecakapan dalam skill</a:t>
                      </a:r>
                      <a:endParaRPr lang="id-ID" sz="2000">
                        <a:solidFill>
                          <a:srgbClr val="5F497A"/>
                        </a:solidFill>
                        <a:latin typeface="Calibri"/>
                        <a:ea typeface="Calibri"/>
                        <a:cs typeface="Times New Roman"/>
                      </a:endParaRPr>
                    </a:p>
                  </a:txBody>
                  <a:tcPr marL="68580" marR="68580" marT="0" marB="0">
                    <a:lnL>
                      <a:noFill/>
                    </a:lnL>
                    <a:lnR>
                      <a:noFill/>
                    </a:lnR>
                    <a:lnT>
                      <a:noFill/>
                    </a:lnT>
                    <a:lnB>
                      <a:noFill/>
                    </a:lnB>
                    <a:solidFill>
                      <a:srgbClr val="DFD8E8"/>
                    </a:solidFill>
                  </a:tcPr>
                </a:tc>
              </a:tr>
              <a:tr h="556132">
                <a:tc>
                  <a:txBody>
                    <a:bodyPr/>
                    <a:lstStyle/>
                    <a:p>
                      <a:pPr indent="0" algn="l">
                        <a:lnSpc>
                          <a:spcPct val="100000"/>
                        </a:lnSpc>
                        <a:spcAft>
                          <a:spcPts val="0"/>
                        </a:spcAft>
                      </a:pPr>
                      <a:r>
                        <a:rPr lang="id-ID" sz="2000" b="1">
                          <a:solidFill>
                            <a:srgbClr val="5F497A"/>
                          </a:solidFill>
                          <a:latin typeface="Tahoma"/>
                          <a:ea typeface="Calibri"/>
                          <a:cs typeface="Times New Roman"/>
                        </a:rPr>
                        <a:t>4.</a:t>
                      </a:r>
                      <a:endParaRPr lang="id-ID" sz="2000">
                        <a:solidFill>
                          <a:srgbClr val="5F497A"/>
                        </a:solidFill>
                        <a:latin typeface="Calibri"/>
                        <a:ea typeface="Calibri"/>
                        <a:cs typeface="Times New Roman"/>
                      </a:endParaRPr>
                    </a:p>
                  </a:txBody>
                  <a:tcPr marL="68580" marR="68580" marT="0" marB="0">
                    <a:lnL>
                      <a:noFill/>
                    </a:lnL>
                    <a:lnR>
                      <a:noFill/>
                    </a:lnR>
                    <a:lnT>
                      <a:noFill/>
                    </a:lnT>
                    <a:lnB>
                      <a:noFill/>
                    </a:lnB>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Kemampuan kreatif</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Kemampuan reproduktif</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tcPr>
                </a:tc>
              </a:tr>
              <a:tr h="556132">
                <a:tc>
                  <a:txBody>
                    <a:bodyPr/>
                    <a:lstStyle/>
                    <a:p>
                      <a:pPr indent="0" algn="l">
                        <a:lnSpc>
                          <a:spcPct val="100000"/>
                        </a:lnSpc>
                        <a:spcAft>
                          <a:spcPts val="0"/>
                        </a:spcAft>
                      </a:pPr>
                      <a:r>
                        <a:rPr lang="id-ID" sz="2000" b="1">
                          <a:solidFill>
                            <a:srgbClr val="5F497A"/>
                          </a:solidFill>
                          <a:latin typeface="Tahoma"/>
                          <a:ea typeface="Calibri"/>
                          <a:cs typeface="Times New Roman"/>
                        </a:rPr>
                        <a:t>5.</a:t>
                      </a:r>
                      <a:endParaRPr lang="id-ID" sz="2000">
                        <a:solidFill>
                          <a:srgbClr val="5F497A"/>
                        </a:solidFill>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Ketrampilan intelektual</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Ketrampilan fisik</a:t>
                      </a:r>
                      <a:endParaRPr lang="id-ID" sz="2000" dirty="0">
                        <a:solidFill>
                          <a:srgbClr val="5F497A"/>
                        </a:solidFill>
                        <a:latin typeface="Calibri"/>
                        <a:ea typeface="Calibri"/>
                        <a:cs typeface="Times New Roman"/>
                      </a:endParaRPr>
                    </a:p>
                  </a:txBody>
                  <a:tcPr marL="68580" marR="68580" marT="0" marB="0">
                    <a:lnL>
                      <a:noFill/>
                    </a:lnL>
                    <a:lnR>
                      <a:noFill/>
                    </a:lnR>
                    <a:lnT>
                      <a:noFill/>
                    </a:lnT>
                    <a:lnB>
                      <a:noFill/>
                    </a:lnB>
                    <a:solidFill>
                      <a:srgbClr val="DFD8E8"/>
                    </a:solidFill>
                  </a:tcPr>
                </a:tc>
              </a:tr>
              <a:tr h="635860">
                <a:tc>
                  <a:txBody>
                    <a:bodyPr/>
                    <a:lstStyle/>
                    <a:p>
                      <a:pPr indent="0" algn="l">
                        <a:lnSpc>
                          <a:spcPct val="100000"/>
                        </a:lnSpc>
                        <a:spcAft>
                          <a:spcPts val="0"/>
                        </a:spcAft>
                      </a:pPr>
                      <a:r>
                        <a:rPr lang="id-ID" sz="2000" b="1">
                          <a:solidFill>
                            <a:srgbClr val="5F497A"/>
                          </a:solidFill>
                          <a:latin typeface="Tahoma"/>
                          <a:ea typeface="Calibri"/>
                          <a:cs typeface="Times New Roman"/>
                        </a:rPr>
                        <a:t>6.</a:t>
                      </a:r>
                      <a:endParaRPr lang="id-ID" sz="2000">
                        <a:solidFill>
                          <a:srgbClr val="5F497A"/>
                        </a:solidFill>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tcPr>
                </a:tc>
                <a:tc>
                  <a:txBody>
                    <a:bodyPr/>
                    <a:lstStyle/>
                    <a:p>
                      <a:pPr marL="468000" lvl="0" indent="-468000" algn="l">
                        <a:lnSpc>
                          <a:spcPct val="100000"/>
                        </a:lnSpc>
                        <a:spcAft>
                          <a:spcPts val="0"/>
                        </a:spcAft>
                        <a:buFont typeface="Symbol"/>
                        <a:buChar char=""/>
                      </a:pPr>
                      <a:r>
                        <a:rPr lang="id-ID" sz="2000">
                          <a:solidFill>
                            <a:srgbClr val="5F497A"/>
                          </a:solidFill>
                          <a:latin typeface="Tahoma"/>
                          <a:ea typeface="Calibri"/>
                          <a:cs typeface="Times New Roman"/>
                        </a:rPr>
                        <a:t>Persiapan untuk hidup dan berkembang</a:t>
                      </a:r>
                      <a:endParaRPr lang="id-ID" sz="2000">
                        <a:solidFill>
                          <a:srgbClr val="5F497A"/>
                        </a:solidFill>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tcPr>
                </a:tc>
                <a:tc>
                  <a:txBody>
                    <a:bodyPr/>
                    <a:lstStyle/>
                    <a:p>
                      <a:pPr marL="468000" lvl="0" indent="-468000" algn="l">
                        <a:lnSpc>
                          <a:spcPct val="100000"/>
                        </a:lnSpc>
                        <a:spcAft>
                          <a:spcPts val="0"/>
                        </a:spcAft>
                        <a:buFont typeface="Symbol"/>
                        <a:buChar char=""/>
                      </a:pPr>
                      <a:r>
                        <a:rPr lang="id-ID" sz="2000" dirty="0">
                          <a:solidFill>
                            <a:srgbClr val="5F497A"/>
                          </a:solidFill>
                          <a:latin typeface="Tahoma"/>
                          <a:ea typeface="Calibri"/>
                          <a:cs typeface="Times New Roman"/>
                        </a:rPr>
                        <a:t>Persiapan untuk bekerja</a:t>
                      </a:r>
                      <a:endParaRPr lang="id-ID" sz="2000" dirty="0">
                        <a:solidFill>
                          <a:srgbClr val="5F497A"/>
                        </a:solidFill>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4058662" y="6327412"/>
            <a:ext cx="138570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Stevenson (2003)</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9"/>
            <a:ext cx="8363272" cy="3168352"/>
          </a:xfrm>
        </p:spPr>
        <p:txBody>
          <a:bodyPr>
            <a:normAutofit/>
          </a:bodyPr>
          <a:lstStyle/>
          <a:p>
            <a:r>
              <a:rPr lang="id-ID" sz="3600" dirty="0" smtClean="0"/>
              <a:t>Apakah konsep Stevenson dapat </a:t>
            </a:r>
            <a:r>
              <a:rPr lang="id-ID" sz="3600" dirty="0" smtClean="0"/>
              <a:t>digunakan untuk menata pendidikan teknologi dan pendidikan kejuruan/vokasi secara lebih baik dan lebih </a:t>
            </a:r>
            <a:r>
              <a:rPr lang="id-ID" sz="3600" dirty="0" smtClean="0"/>
              <a:t>jelas?</a:t>
            </a:r>
            <a:endParaRPr lang="id-ID"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SDM</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r>
              <a:rPr lang="id-ID" sz="3600" dirty="0"/>
              <a:t>PP 19 Tahun 2005: </a:t>
            </a:r>
            <a:r>
              <a:rPr lang="id-ID" sz="3600" b="1" dirty="0"/>
              <a:t>Pasal 26</a:t>
            </a:r>
            <a:r>
              <a:rPr lang="id-ID" sz="3600" dirty="0"/>
              <a:t> (3) Standar kompetensi lulusan pada satuan pendidikan menengah kejuruan bertujuan untuk meningkatkan </a:t>
            </a:r>
            <a:r>
              <a:rPr lang="id-ID" sz="3600" b="1" dirty="0"/>
              <a:t>kecerdasan, pengetahuan, kepribadian, ahklak mulia, serta keterampilan untuk hidup mandiri </a:t>
            </a:r>
            <a:r>
              <a:rPr lang="id-ID" sz="3600" dirty="0"/>
              <a:t>dan mengikuti pendidikan lebih lanjut sesuai dengan kejuruannya.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en-GB" sz="2400" dirty="0" err="1" smtClean="0"/>
              <a:t>subyek-subyek</a:t>
            </a:r>
            <a:r>
              <a:rPr lang="en-GB" sz="2400" dirty="0" smtClean="0"/>
              <a:t> </a:t>
            </a:r>
            <a:r>
              <a:rPr lang="en-GB" sz="2400" dirty="0" err="1" smtClean="0"/>
              <a:t>praktis</a:t>
            </a:r>
            <a:r>
              <a:rPr lang="en-GB" sz="2400" dirty="0" smtClean="0"/>
              <a:t> </a:t>
            </a:r>
            <a:r>
              <a:rPr lang="en-GB" sz="2400" dirty="0" err="1" smtClean="0"/>
              <a:t>keduniakerjaan</a:t>
            </a:r>
            <a:r>
              <a:rPr lang="en-GB" sz="2400" dirty="0" smtClean="0"/>
              <a:t> </a:t>
            </a:r>
            <a:endParaRPr lang="id-ID" sz="24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r>
              <a:rPr lang="en-GB" sz="3600" dirty="0" err="1" smtClean="0"/>
              <a:t>pengembangan</a:t>
            </a:r>
            <a:r>
              <a:rPr lang="en-GB" sz="3600" dirty="0" smtClean="0"/>
              <a:t> </a:t>
            </a:r>
            <a:r>
              <a:rPr lang="en-GB" sz="3600" dirty="0" err="1" smtClean="0"/>
              <a:t>kompetensi</a:t>
            </a:r>
            <a:r>
              <a:rPr lang="en-GB" sz="3600" dirty="0" smtClean="0"/>
              <a:t> </a:t>
            </a:r>
            <a:r>
              <a:rPr lang="en-GB" sz="3600" dirty="0" err="1" smtClean="0"/>
              <a:t>kejuruan</a:t>
            </a:r>
            <a:r>
              <a:rPr lang="en-GB" sz="3600" dirty="0" smtClean="0"/>
              <a:t>, </a:t>
            </a:r>
            <a:r>
              <a:rPr lang="en-GB" sz="3600" dirty="0" err="1" smtClean="0"/>
              <a:t>kompetensi</a:t>
            </a:r>
            <a:r>
              <a:rPr lang="en-GB" sz="3600" dirty="0" smtClean="0"/>
              <a:t> </a:t>
            </a:r>
            <a:r>
              <a:rPr lang="en-GB" sz="3600" dirty="0" err="1" smtClean="0"/>
              <a:t>kepribadian</a:t>
            </a:r>
            <a:r>
              <a:rPr lang="en-GB" sz="3600" dirty="0" smtClean="0"/>
              <a:t>, </a:t>
            </a:r>
            <a:r>
              <a:rPr lang="en-GB" sz="3600" dirty="0" err="1" smtClean="0"/>
              <a:t>kompetensi</a:t>
            </a:r>
            <a:r>
              <a:rPr lang="en-GB" sz="3600" dirty="0" smtClean="0"/>
              <a:t> </a:t>
            </a:r>
            <a:r>
              <a:rPr lang="en-GB" sz="3600" dirty="0" err="1" smtClean="0"/>
              <a:t>sosial</a:t>
            </a:r>
            <a:r>
              <a:rPr lang="en-GB" sz="3600" dirty="0" smtClean="0"/>
              <a:t>, </a:t>
            </a:r>
            <a:r>
              <a:rPr lang="en-GB" sz="3600" i="1" dirty="0" smtClean="0"/>
              <a:t>soft skill</a:t>
            </a:r>
            <a:r>
              <a:rPr lang="en-GB" sz="3600" dirty="0" smtClean="0"/>
              <a:t>,  </a:t>
            </a:r>
            <a:r>
              <a:rPr lang="en-GB" sz="3600" dirty="0" err="1" smtClean="0"/>
              <a:t>ketrampilan</a:t>
            </a:r>
            <a:r>
              <a:rPr lang="en-GB" sz="3600" dirty="0" smtClean="0"/>
              <a:t> </a:t>
            </a:r>
            <a:r>
              <a:rPr lang="en-GB" sz="3600" dirty="0" err="1" smtClean="0"/>
              <a:t>kerja</a:t>
            </a:r>
            <a:r>
              <a:rPr lang="en-GB" sz="3600" dirty="0" smtClean="0"/>
              <a:t>, </a:t>
            </a:r>
            <a:r>
              <a:rPr lang="en-GB" sz="3600" dirty="0" err="1" smtClean="0"/>
              <a:t>ketrampilan</a:t>
            </a:r>
            <a:r>
              <a:rPr lang="en-GB" sz="3600" dirty="0" smtClean="0"/>
              <a:t> </a:t>
            </a:r>
            <a:r>
              <a:rPr lang="en-GB" sz="3600" dirty="0" err="1" smtClean="0"/>
              <a:t>teknis</a:t>
            </a:r>
            <a:r>
              <a:rPr lang="en-GB" sz="3600" dirty="0" smtClean="0"/>
              <a:t>, </a:t>
            </a:r>
            <a:r>
              <a:rPr lang="en-GB" sz="3600" dirty="0" err="1" smtClean="0"/>
              <a:t>karir</a:t>
            </a:r>
            <a:r>
              <a:rPr lang="en-GB" sz="3600" dirty="0" smtClean="0"/>
              <a:t> </a:t>
            </a:r>
            <a:r>
              <a:rPr lang="en-GB" sz="3600" dirty="0" err="1" smtClean="0"/>
              <a:t>kejuruan</a:t>
            </a:r>
            <a:r>
              <a:rPr lang="en-GB" sz="3600" dirty="0" smtClean="0"/>
              <a:t>, </a:t>
            </a:r>
            <a:r>
              <a:rPr lang="en-GB" sz="3600" dirty="0" err="1" smtClean="0"/>
              <a:t>sistem</a:t>
            </a:r>
            <a:r>
              <a:rPr lang="en-GB" sz="3600" dirty="0" smtClean="0"/>
              <a:t> </a:t>
            </a:r>
            <a:r>
              <a:rPr lang="en-GB" sz="3600" dirty="0" err="1" smtClean="0"/>
              <a:t>penggajian</a:t>
            </a:r>
            <a:r>
              <a:rPr lang="en-GB" sz="3600" dirty="0" smtClean="0"/>
              <a:t>, </a:t>
            </a:r>
            <a:r>
              <a:rPr lang="en-GB" sz="3600" dirty="0" err="1" smtClean="0"/>
              <a:t>sistem</a:t>
            </a:r>
            <a:r>
              <a:rPr lang="en-GB" sz="3600" dirty="0" smtClean="0"/>
              <a:t> </a:t>
            </a:r>
            <a:r>
              <a:rPr lang="en-GB" sz="3600" dirty="0" err="1" smtClean="0"/>
              <a:t>kerja</a:t>
            </a:r>
            <a:r>
              <a:rPr lang="en-GB" sz="3600" dirty="0" smtClean="0"/>
              <a:t>, </a:t>
            </a:r>
            <a:r>
              <a:rPr lang="en-GB" sz="3600" dirty="0" err="1" smtClean="0"/>
              <a:t>keselamatan</a:t>
            </a:r>
            <a:r>
              <a:rPr lang="en-GB" sz="3600" dirty="0" smtClean="0"/>
              <a:t> </a:t>
            </a:r>
            <a:r>
              <a:rPr lang="en-GB" sz="3600" dirty="0" err="1" smtClean="0"/>
              <a:t>kerja</a:t>
            </a:r>
            <a:r>
              <a:rPr lang="en-GB" sz="3600" dirty="0" smtClean="0"/>
              <a:t>, </a:t>
            </a:r>
            <a:r>
              <a:rPr lang="en-GB" sz="3600" dirty="0" err="1" smtClean="0"/>
              <a:t>peraturan</a:t>
            </a:r>
            <a:r>
              <a:rPr lang="en-GB" sz="3600" dirty="0" smtClean="0"/>
              <a:t> </a:t>
            </a:r>
            <a:r>
              <a:rPr lang="en-GB" sz="3600" dirty="0" err="1" smtClean="0"/>
              <a:t>dan</a:t>
            </a:r>
            <a:r>
              <a:rPr lang="en-GB" sz="3600" dirty="0" smtClean="0"/>
              <a:t> </a:t>
            </a:r>
            <a:r>
              <a:rPr lang="en-GB" sz="3600" dirty="0" err="1" smtClean="0"/>
              <a:t>perundang-undangan</a:t>
            </a:r>
            <a:r>
              <a:rPr lang="en-GB" sz="3600" dirty="0" smtClean="0"/>
              <a:t> </a:t>
            </a:r>
            <a:r>
              <a:rPr lang="en-GB" sz="3600" dirty="0" err="1" smtClean="0"/>
              <a:t>ketenagakerjaan</a:t>
            </a:r>
            <a:r>
              <a:rPr lang="en-GB" sz="3600" dirty="0" smtClean="0"/>
              <a:t> </a:t>
            </a:r>
            <a:r>
              <a:rPr lang="en-GB" sz="3600" dirty="0" err="1" smtClean="0"/>
              <a:t>dan</a:t>
            </a:r>
            <a:r>
              <a:rPr lang="en-GB" sz="3600" dirty="0" smtClean="0"/>
              <a:t> </a:t>
            </a:r>
            <a:r>
              <a:rPr lang="en-GB" sz="3600" dirty="0" err="1" smtClean="0"/>
              <a:t>sebagainya</a:t>
            </a:r>
            <a:r>
              <a:rPr lang="en-GB" sz="3600" dirty="0" smtClean="0"/>
              <a:t>.</a:t>
            </a:r>
            <a:endParaRPr lang="id-ID"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2400" dirty="0" smtClean="0"/>
              <a:t>Bentuk	&amp;  Sifat PENDIDIKAN</a:t>
            </a:r>
            <a:endParaRPr lang="id-ID" sz="24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lnSpcReduction="10000"/>
          </a:bodyPr>
          <a:lstStyle/>
          <a:p>
            <a:r>
              <a:rPr lang="id-ID" sz="3600" dirty="0" smtClean="0"/>
              <a:t>training/diklat reproduktif khusus </a:t>
            </a:r>
            <a:r>
              <a:rPr lang="id-ID" sz="3600" dirty="0" smtClean="0"/>
              <a:t> </a:t>
            </a:r>
          </a:p>
          <a:p>
            <a:r>
              <a:rPr lang="id-ID" sz="3600" dirty="0" smtClean="0"/>
              <a:t>berbasis </a:t>
            </a:r>
            <a:r>
              <a:rPr lang="id-ID" sz="3600" dirty="0" smtClean="0"/>
              <a:t>instruksi guru/master trainer </a:t>
            </a:r>
            <a:endParaRPr lang="id-ID" sz="3600" dirty="0" smtClean="0"/>
          </a:p>
          <a:p>
            <a:r>
              <a:rPr lang="id-ID" sz="3600" dirty="0" smtClean="0"/>
              <a:t>pengembangan </a:t>
            </a:r>
            <a:r>
              <a:rPr lang="id-ID" sz="3600" dirty="0" smtClean="0"/>
              <a:t>pemahaman pekerjaan yang ada di Industri, </a:t>
            </a:r>
            <a:endParaRPr lang="id-ID" sz="3600" dirty="0" smtClean="0"/>
          </a:p>
          <a:p>
            <a:r>
              <a:rPr lang="id-ID" sz="3600" dirty="0" smtClean="0"/>
              <a:t>berisikan </a:t>
            </a:r>
            <a:r>
              <a:rPr lang="id-ID" sz="3600" dirty="0" smtClean="0"/>
              <a:t>ketrampilan spesifik atau trik-trik pasar. </a:t>
            </a:r>
            <a:endParaRPr lang="id-ID" sz="3600" dirty="0" smtClean="0"/>
          </a:p>
          <a:p>
            <a:r>
              <a:rPr lang="id-ID" sz="3600" dirty="0" smtClean="0"/>
              <a:t>Siswa </a:t>
            </a:r>
            <a:r>
              <a:rPr lang="id-ID" sz="3600" dirty="0" smtClean="0"/>
              <a:t>termotivasi berdasarkan keuntungan ekonomi. </a:t>
            </a:r>
            <a:endParaRPr lang="id-ID"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2400" dirty="0" smtClean="0"/>
              <a:t>DIKLAT</a:t>
            </a:r>
            <a:endParaRPr lang="id-ID" sz="24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r>
              <a:rPr lang="id-ID" sz="3600" dirty="0" smtClean="0"/>
              <a:t>berdasarkan </a:t>
            </a:r>
            <a:r>
              <a:rPr lang="id-ID" sz="3600" i="1" dirty="0" smtClean="0"/>
              <a:t>National Training framework (NTF) </a:t>
            </a:r>
            <a:endParaRPr lang="id-ID" sz="3600" i="1" dirty="0" smtClean="0"/>
          </a:p>
          <a:p>
            <a:r>
              <a:rPr lang="id-ID" sz="3600" dirty="0" smtClean="0"/>
              <a:t>dikembangkan </a:t>
            </a:r>
            <a:r>
              <a:rPr lang="id-ID" sz="3600" dirty="0" smtClean="0"/>
              <a:t>selaras dengan </a:t>
            </a:r>
            <a:r>
              <a:rPr lang="id-ID" sz="3600" i="1" dirty="0" smtClean="0"/>
              <a:t>National Qualification Framework (</a:t>
            </a:r>
            <a:r>
              <a:rPr lang="id-ID" sz="3600" i="1" dirty="0" smtClean="0"/>
              <a:t>NQF/KKNI) </a:t>
            </a:r>
            <a:r>
              <a:rPr lang="id-ID" sz="3600" dirty="0" smtClean="0"/>
              <a:t>dan</a:t>
            </a:r>
            <a:r>
              <a:rPr lang="id-ID" sz="3600" i="1" dirty="0" smtClean="0"/>
              <a:t> </a:t>
            </a:r>
            <a:r>
              <a:rPr lang="id-ID" sz="3600" dirty="0" smtClean="0"/>
              <a:t> </a:t>
            </a:r>
            <a:r>
              <a:rPr lang="id-ID" sz="3600" i="1" dirty="0" smtClean="0"/>
              <a:t>Industry Curriculum Framework (ICF). </a:t>
            </a:r>
            <a:endParaRPr lang="id-ID"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5400" dirty="0" smtClean="0"/>
              <a:t>CBT</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77500" lnSpcReduction="20000"/>
          </a:bodyPr>
          <a:lstStyle/>
          <a:p>
            <a:r>
              <a:rPr lang="id-ID" sz="3600" dirty="0" smtClean="0"/>
              <a:t>dipilih oleh sebagian besar negara-negara barat sebagai model pendidikan kejuruan/vokasi. </a:t>
            </a:r>
            <a:endParaRPr lang="id-ID" sz="3600" dirty="0" smtClean="0"/>
          </a:p>
          <a:p>
            <a:r>
              <a:rPr lang="id-ID" sz="3600" dirty="0" smtClean="0"/>
              <a:t>Model </a:t>
            </a:r>
            <a:r>
              <a:rPr lang="id-ID" sz="3600" dirty="0" smtClean="0"/>
              <a:t>ini sudah banyak dikritik sebagai model yang tidak cocok lagi dengan kebutuhan industri saat ini dengan realitas kehidupan dan pekerjaan yang berubah secara cepat.  </a:t>
            </a:r>
            <a:endParaRPr lang="id-ID" sz="3600" dirty="0" smtClean="0"/>
          </a:p>
          <a:p>
            <a:r>
              <a:rPr lang="id-ID" sz="3600" dirty="0" smtClean="0"/>
              <a:t>model  </a:t>
            </a:r>
            <a:r>
              <a:rPr lang="id-ID" sz="3600" dirty="0" smtClean="0"/>
              <a:t>CBT adalah model pelatihan yang sarat dengan biaya mahal. </a:t>
            </a:r>
            <a:endParaRPr lang="id-ID" sz="3600" dirty="0" smtClean="0"/>
          </a:p>
          <a:p>
            <a:r>
              <a:rPr lang="id-ID" sz="3600" dirty="0" smtClean="0"/>
              <a:t>Perubahan-perubahan </a:t>
            </a:r>
            <a:r>
              <a:rPr lang="id-ID" sz="3600" dirty="0" smtClean="0"/>
              <a:t>terkait inovasi dalam bidang sains dan teknologi mensyaratkan adanya persiapan untuk </a:t>
            </a:r>
            <a:r>
              <a:rPr lang="id-ID" sz="3600" i="1" dirty="0" smtClean="0"/>
              <a:t>knowledge workers, </a:t>
            </a:r>
            <a:r>
              <a:rPr lang="id-ID" sz="3600" dirty="0" smtClean="0"/>
              <a:t>bersamaan dengan perubahan dunia kerja dan tantangan pendidikan kejuruan dan vokasi.</a:t>
            </a:r>
            <a:endParaRPr lang="id-ID"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5400" dirty="0" smtClean="0"/>
              <a:t>CBT</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85000" lnSpcReduction="20000"/>
          </a:bodyPr>
          <a:lstStyle/>
          <a:p>
            <a:r>
              <a:rPr lang="id-ID" dirty="0" smtClean="0"/>
              <a:t>Perubahan pola kompetesi ekonomi dan organisasi kerja telah banyak menuntut soft skill seperti kerja tim, etika kerja, persiapan untuk menjadi pekerja yang pleksibel dan adaptif terhadap perubahan. </a:t>
            </a:r>
            <a:endParaRPr lang="id-ID" dirty="0" smtClean="0"/>
          </a:p>
          <a:p>
            <a:r>
              <a:rPr lang="id-ID" dirty="0" smtClean="0"/>
              <a:t>Pleksibiltas </a:t>
            </a:r>
            <a:r>
              <a:rPr lang="id-ID" dirty="0" smtClean="0"/>
              <a:t>dan adaptasi tinggi yang dibutuhkan di industri sangat mustahil dikembangkan dalam sistem persekolahan yang cenderung berubah secara perlahan dan bertahap. </a:t>
            </a:r>
            <a:endParaRPr lang="id-ID" dirty="0" smtClean="0"/>
          </a:p>
          <a:p>
            <a:r>
              <a:rPr lang="id-ID" dirty="0" smtClean="0"/>
              <a:t>Pengenalan </a:t>
            </a:r>
            <a:r>
              <a:rPr lang="id-ID" dirty="0" smtClean="0"/>
              <a:t>dan pemberian pelajaran kejuruan di SMK belum mampu memenuhi kebutuhan dan tuntutan proses vokasionalisasi untuk memberi peserta didik dengan kemampuan dan persiapan kehidupan kejuruan mereka.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77500" lnSpcReduction="20000"/>
          </a:bodyPr>
          <a:lstStyle/>
          <a:p>
            <a:r>
              <a:rPr lang="id-ID" b="1" dirty="0" smtClean="0"/>
              <a:t>KERANGKA </a:t>
            </a:r>
            <a:r>
              <a:rPr lang="id-ID" b="1" dirty="0" smtClean="0"/>
              <a:t>KOSEPTUAL</a:t>
            </a:r>
            <a:endParaRPr lang="id-ID" dirty="0" smtClean="0"/>
          </a:p>
          <a:p>
            <a:r>
              <a:rPr lang="en-GB" dirty="0" err="1" smtClean="0"/>
              <a:t>Perubahan</a:t>
            </a:r>
            <a:r>
              <a:rPr lang="en-GB" dirty="0" smtClean="0"/>
              <a:t> </a:t>
            </a:r>
            <a:r>
              <a:rPr lang="en-GB" dirty="0" err="1" smtClean="0"/>
              <a:t>dan</a:t>
            </a:r>
            <a:r>
              <a:rPr lang="en-GB" dirty="0" smtClean="0"/>
              <a:t> </a:t>
            </a:r>
            <a:r>
              <a:rPr lang="en-GB" dirty="0" err="1" smtClean="0"/>
              <a:t>modifikasi</a:t>
            </a:r>
            <a:r>
              <a:rPr lang="en-GB" dirty="0" smtClean="0"/>
              <a:t> </a:t>
            </a:r>
            <a:r>
              <a:rPr lang="en-GB" dirty="0" err="1" smtClean="0"/>
              <a:t>apa</a:t>
            </a:r>
            <a:r>
              <a:rPr lang="en-GB" dirty="0" smtClean="0"/>
              <a:t> yang </a:t>
            </a:r>
            <a:r>
              <a:rPr lang="en-GB" dirty="0" err="1" smtClean="0"/>
              <a:t>dilakukan</a:t>
            </a:r>
            <a:r>
              <a:rPr lang="en-GB" dirty="0" smtClean="0"/>
              <a:t> </a:t>
            </a:r>
            <a:r>
              <a:rPr lang="en-GB" dirty="0" err="1" smtClean="0"/>
              <a:t>dalam</a:t>
            </a:r>
            <a:r>
              <a:rPr lang="en-GB" dirty="0" smtClean="0"/>
              <a:t> program-program </a:t>
            </a:r>
            <a:r>
              <a:rPr lang="en-GB" dirty="0" err="1" smtClean="0"/>
              <a:t>Pendidikan</a:t>
            </a:r>
            <a:r>
              <a:rPr lang="en-GB" dirty="0" smtClean="0"/>
              <a:t> </a:t>
            </a:r>
            <a:r>
              <a:rPr lang="en-GB" dirty="0" err="1" smtClean="0"/>
              <a:t>kejuruan</a:t>
            </a:r>
            <a:r>
              <a:rPr lang="en-GB" dirty="0" smtClean="0"/>
              <a:t> </a:t>
            </a:r>
            <a:r>
              <a:rPr lang="en-GB" dirty="0" err="1" smtClean="0"/>
              <a:t>dan</a:t>
            </a:r>
            <a:r>
              <a:rPr lang="en-GB" dirty="0" smtClean="0"/>
              <a:t> </a:t>
            </a:r>
            <a:r>
              <a:rPr lang="en-GB" dirty="0" err="1" smtClean="0"/>
              <a:t>vokasi</a:t>
            </a:r>
            <a:r>
              <a:rPr lang="id-ID" dirty="0" smtClean="0"/>
              <a:t> dalam m</a:t>
            </a:r>
            <a:r>
              <a:rPr lang="en-GB" dirty="0" err="1" smtClean="0"/>
              <a:t>enghadapi</a:t>
            </a:r>
            <a:r>
              <a:rPr lang="en-GB" dirty="0" smtClean="0"/>
              <a:t> phenomena </a:t>
            </a:r>
            <a:r>
              <a:rPr lang="id-ID" dirty="0" smtClean="0"/>
              <a:t>g</a:t>
            </a:r>
            <a:r>
              <a:rPr lang="en-GB" dirty="0" smtClean="0"/>
              <a:t>l</a:t>
            </a:r>
            <a:r>
              <a:rPr lang="id-ID" dirty="0" smtClean="0"/>
              <a:t>o</a:t>
            </a:r>
            <a:r>
              <a:rPr lang="en-GB" dirty="0" err="1" smtClean="0"/>
              <a:t>balisasi</a:t>
            </a:r>
            <a:r>
              <a:rPr lang="en-GB" dirty="0" smtClean="0"/>
              <a:t>, </a:t>
            </a:r>
            <a:r>
              <a:rPr lang="en-GB" dirty="0" err="1" smtClean="0"/>
              <a:t>regulasi</a:t>
            </a:r>
            <a:r>
              <a:rPr lang="en-GB" dirty="0" smtClean="0"/>
              <a:t> </a:t>
            </a:r>
            <a:r>
              <a:rPr lang="en-GB" dirty="0" err="1" smtClean="0"/>
              <a:t>pasar</a:t>
            </a:r>
            <a:r>
              <a:rPr lang="en-GB" dirty="0" smtClean="0"/>
              <a:t>, </a:t>
            </a:r>
            <a:r>
              <a:rPr lang="en-GB" dirty="0" err="1" smtClean="0"/>
              <a:t>kebutuhan</a:t>
            </a:r>
            <a:r>
              <a:rPr lang="en-GB" dirty="0" smtClean="0"/>
              <a:t> </a:t>
            </a:r>
            <a:r>
              <a:rPr lang="en-GB" dirty="0" err="1" smtClean="0"/>
              <a:t>pekerja</a:t>
            </a:r>
            <a:r>
              <a:rPr lang="en-GB" dirty="0" smtClean="0"/>
              <a:t> </a:t>
            </a:r>
            <a:r>
              <a:rPr lang="en-GB" dirty="0" err="1" smtClean="0"/>
              <a:t>berbasis</a:t>
            </a:r>
            <a:r>
              <a:rPr lang="en-GB" dirty="0" smtClean="0"/>
              <a:t> </a:t>
            </a:r>
            <a:r>
              <a:rPr lang="en-GB" dirty="0" err="1" smtClean="0"/>
              <a:t>pengetahuan</a:t>
            </a:r>
            <a:r>
              <a:rPr lang="en-GB" dirty="0" smtClean="0"/>
              <a:t>, </a:t>
            </a:r>
            <a:r>
              <a:rPr lang="en-GB" dirty="0" err="1" smtClean="0"/>
              <a:t>ketrampilan</a:t>
            </a:r>
            <a:r>
              <a:rPr lang="en-GB" dirty="0" smtClean="0"/>
              <a:t> </a:t>
            </a:r>
            <a:r>
              <a:rPr lang="en-GB" dirty="0" err="1" smtClean="0"/>
              <a:t>dalam</a:t>
            </a:r>
            <a:r>
              <a:rPr lang="en-GB" dirty="0" smtClean="0"/>
              <a:t> TI</a:t>
            </a:r>
            <a:r>
              <a:rPr lang="id-ID" dirty="0" smtClean="0"/>
              <a:t>?  </a:t>
            </a:r>
            <a:r>
              <a:rPr lang="en-GB" dirty="0" err="1" smtClean="0"/>
              <a:t>Modifikasi</a:t>
            </a:r>
            <a:r>
              <a:rPr lang="en-GB" dirty="0" smtClean="0"/>
              <a:t> </a:t>
            </a:r>
            <a:r>
              <a:rPr lang="en-GB" dirty="0" err="1" smtClean="0"/>
              <a:t>apakah</a:t>
            </a:r>
            <a:r>
              <a:rPr lang="en-GB" dirty="0" smtClean="0"/>
              <a:t> yang </a:t>
            </a:r>
            <a:r>
              <a:rPr lang="en-GB" dirty="0" err="1" smtClean="0"/>
              <a:t>dilakukan</a:t>
            </a:r>
            <a:r>
              <a:rPr lang="en-GB" dirty="0" smtClean="0"/>
              <a:t> </a:t>
            </a:r>
            <a:r>
              <a:rPr lang="en-GB" dirty="0" err="1" smtClean="0"/>
              <a:t>dalam</a:t>
            </a:r>
            <a:r>
              <a:rPr lang="en-GB" dirty="0" smtClean="0"/>
              <a:t> s</a:t>
            </a:r>
            <a:r>
              <a:rPr lang="id-ID" dirty="0" smtClean="0"/>
              <a:t>i</a:t>
            </a:r>
            <a:r>
              <a:rPr lang="en-GB" dirty="0" smtClean="0"/>
              <a:t>stem </a:t>
            </a:r>
            <a:r>
              <a:rPr lang="en-GB" dirty="0" err="1" smtClean="0"/>
              <a:t>pendidikan</a:t>
            </a:r>
            <a:r>
              <a:rPr lang="en-GB" dirty="0" smtClean="0"/>
              <a:t> </a:t>
            </a:r>
            <a:r>
              <a:rPr lang="en-GB" dirty="0" err="1" smtClean="0"/>
              <a:t>kejuruan</a:t>
            </a:r>
            <a:r>
              <a:rPr lang="en-GB" dirty="0" smtClean="0"/>
              <a:t> </a:t>
            </a:r>
            <a:r>
              <a:rPr lang="en-GB" dirty="0" err="1" smtClean="0"/>
              <a:t>kita</a:t>
            </a:r>
            <a:r>
              <a:rPr lang="en-GB" dirty="0" smtClean="0"/>
              <a:t>?  </a:t>
            </a:r>
            <a:r>
              <a:rPr lang="en-GB" dirty="0" err="1" smtClean="0"/>
              <a:t>Apakah</a:t>
            </a:r>
            <a:r>
              <a:rPr lang="en-GB" dirty="0" smtClean="0"/>
              <a:t> </a:t>
            </a:r>
            <a:r>
              <a:rPr lang="en-GB" dirty="0" err="1" smtClean="0"/>
              <a:t>tujuan</a:t>
            </a:r>
            <a:r>
              <a:rPr lang="en-GB" dirty="0" smtClean="0"/>
              <a:t> </a:t>
            </a:r>
            <a:r>
              <a:rPr lang="en-GB" dirty="0" err="1" smtClean="0"/>
              <a:t>esensial</a:t>
            </a:r>
            <a:r>
              <a:rPr lang="en-GB" dirty="0" smtClean="0"/>
              <a:t> </a:t>
            </a:r>
            <a:r>
              <a:rPr lang="en-GB" dirty="0" err="1" smtClean="0"/>
              <a:t>dari</a:t>
            </a:r>
            <a:r>
              <a:rPr lang="en-GB" dirty="0" smtClean="0"/>
              <a:t> </a:t>
            </a:r>
            <a:r>
              <a:rPr lang="en-GB" dirty="0" err="1" smtClean="0"/>
              <a:t>pengembangan</a:t>
            </a:r>
            <a:r>
              <a:rPr lang="en-GB" dirty="0" smtClean="0"/>
              <a:t> </a:t>
            </a:r>
            <a:r>
              <a:rPr lang="en-GB" dirty="0" err="1" smtClean="0"/>
              <a:t>pendidikan</a:t>
            </a:r>
            <a:r>
              <a:rPr lang="en-GB" dirty="0" smtClean="0"/>
              <a:t> </a:t>
            </a:r>
            <a:r>
              <a:rPr lang="en-GB" dirty="0" err="1" smtClean="0"/>
              <a:t>kejuruan</a:t>
            </a:r>
            <a:r>
              <a:rPr lang="en-GB" dirty="0" smtClean="0"/>
              <a:t>/</a:t>
            </a:r>
            <a:r>
              <a:rPr lang="en-GB" dirty="0" err="1" smtClean="0"/>
              <a:t>vokasi</a:t>
            </a:r>
            <a:r>
              <a:rPr lang="en-GB" dirty="0" smtClean="0"/>
              <a:t> </a:t>
            </a:r>
            <a:r>
              <a:rPr lang="en-GB" dirty="0" err="1" smtClean="0"/>
              <a:t>ditengah</a:t>
            </a:r>
            <a:r>
              <a:rPr lang="en-GB" dirty="0" smtClean="0"/>
              <a:t> </a:t>
            </a:r>
            <a:r>
              <a:rPr lang="en-GB" dirty="0" err="1" smtClean="0"/>
              <a:t>meningkatnya</a:t>
            </a:r>
            <a:r>
              <a:rPr lang="en-GB" dirty="0" smtClean="0"/>
              <a:t> </a:t>
            </a:r>
            <a:r>
              <a:rPr lang="en-GB" dirty="0" err="1" smtClean="0"/>
              <a:t>ekonomi</a:t>
            </a:r>
            <a:r>
              <a:rPr lang="en-GB" dirty="0" smtClean="0"/>
              <a:t> global</a:t>
            </a:r>
            <a:r>
              <a:rPr lang="id-ID" dirty="0" smtClean="0"/>
              <a:t>,</a:t>
            </a:r>
            <a:r>
              <a:rPr lang="en-GB" dirty="0" smtClean="0"/>
              <a:t> </a:t>
            </a:r>
            <a:r>
              <a:rPr lang="en-GB" dirty="0" err="1" smtClean="0"/>
              <a:t>perubahan</a:t>
            </a:r>
            <a:r>
              <a:rPr lang="en-GB" dirty="0" smtClean="0"/>
              <a:t> s</a:t>
            </a:r>
            <a:r>
              <a:rPr lang="id-ID" dirty="0" smtClean="0"/>
              <a:t>os</a:t>
            </a:r>
            <a:r>
              <a:rPr lang="en-GB" dirty="0" err="1" smtClean="0"/>
              <a:t>ial</a:t>
            </a:r>
            <a:r>
              <a:rPr lang="en-GB" dirty="0" smtClean="0"/>
              <a:t> </a:t>
            </a:r>
            <a:r>
              <a:rPr lang="en-GB" dirty="0" err="1" smtClean="0"/>
              <a:t>budaya</a:t>
            </a:r>
            <a:r>
              <a:rPr lang="en-GB" dirty="0" smtClean="0"/>
              <a:t> yang </a:t>
            </a:r>
            <a:r>
              <a:rPr lang="en-GB" dirty="0" err="1" smtClean="0"/>
              <a:t>membutuhkan</a:t>
            </a:r>
            <a:r>
              <a:rPr lang="en-GB" dirty="0" smtClean="0"/>
              <a:t> </a:t>
            </a:r>
            <a:r>
              <a:rPr lang="en-GB" dirty="0" err="1" smtClean="0"/>
              <a:t>ketrampilan</a:t>
            </a:r>
            <a:r>
              <a:rPr lang="en-GB" dirty="0" smtClean="0"/>
              <a:t> </a:t>
            </a:r>
            <a:r>
              <a:rPr lang="en-GB" dirty="0" err="1" smtClean="0"/>
              <a:t>tinggi</a:t>
            </a:r>
            <a:r>
              <a:rPr lang="en-GB" dirty="0" smtClean="0"/>
              <a:t> </a:t>
            </a:r>
            <a:r>
              <a:rPr lang="en-GB" dirty="0" err="1" smtClean="0"/>
              <a:t>dan</a:t>
            </a:r>
            <a:r>
              <a:rPr lang="en-GB" dirty="0" smtClean="0"/>
              <a:t> </a:t>
            </a:r>
            <a:r>
              <a:rPr lang="en-GB" dirty="0" err="1" smtClean="0"/>
              <a:t>pekerja</a:t>
            </a:r>
            <a:r>
              <a:rPr lang="en-GB" dirty="0" smtClean="0"/>
              <a:t> </a:t>
            </a:r>
            <a:r>
              <a:rPr lang="en-GB" dirty="0" err="1" smtClean="0"/>
              <a:t>dengan</a:t>
            </a:r>
            <a:r>
              <a:rPr lang="en-GB" dirty="0" smtClean="0"/>
              <a:t> </a:t>
            </a:r>
            <a:r>
              <a:rPr lang="en-GB" dirty="0" err="1" smtClean="0"/>
              <a:t>pendidikan</a:t>
            </a:r>
            <a:r>
              <a:rPr lang="en-GB" dirty="0" smtClean="0"/>
              <a:t> </a:t>
            </a:r>
            <a:r>
              <a:rPr lang="en-GB" dirty="0" err="1" smtClean="0"/>
              <a:t>tinggi</a:t>
            </a:r>
            <a:r>
              <a:rPr lang="en-GB" dirty="0" smtClean="0"/>
              <a:t>?  </a:t>
            </a:r>
            <a:r>
              <a:rPr lang="en-GB" dirty="0" err="1" smtClean="0"/>
              <a:t>Apakah</a:t>
            </a:r>
            <a:r>
              <a:rPr lang="en-GB" dirty="0" smtClean="0"/>
              <a:t> </a:t>
            </a:r>
            <a:r>
              <a:rPr lang="en-GB" dirty="0" err="1" smtClean="0"/>
              <a:t>pendidikan</a:t>
            </a:r>
            <a:r>
              <a:rPr lang="en-GB" dirty="0" smtClean="0"/>
              <a:t> </a:t>
            </a:r>
            <a:r>
              <a:rPr lang="en-GB" dirty="0" err="1" smtClean="0"/>
              <a:t>kejuruan</a:t>
            </a:r>
            <a:r>
              <a:rPr lang="en-GB" dirty="0" smtClean="0"/>
              <a:t> </a:t>
            </a:r>
            <a:r>
              <a:rPr lang="en-GB" dirty="0" err="1" smtClean="0"/>
              <a:t>dikembangkan</a:t>
            </a:r>
            <a:r>
              <a:rPr lang="en-GB" dirty="0" smtClean="0"/>
              <a:t> </a:t>
            </a:r>
            <a:r>
              <a:rPr lang="en-GB" dirty="0" err="1" smtClean="0"/>
              <a:t>dengan</a:t>
            </a:r>
            <a:r>
              <a:rPr lang="en-GB" dirty="0" smtClean="0"/>
              <a:t> </a:t>
            </a:r>
            <a:r>
              <a:rPr lang="en-GB" dirty="0" err="1" smtClean="0"/>
              <a:t>ketrampilan</a:t>
            </a:r>
            <a:r>
              <a:rPr lang="en-GB" dirty="0" smtClean="0"/>
              <a:t> </a:t>
            </a:r>
            <a:r>
              <a:rPr lang="en-GB" dirty="0" err="1" smtClean="0"/>
              <a:t>spesifik</a:t>
            </a:r>
            <a:r>
              <a:rPr lang="en-GB" dirty="0" smtClean="0"/>
              <a:t> </a:t>
            </a:r>
            <a:r>
              <a:rPr lang="en-GB" dirty="0" err="1" smtClean="0"/>
              <a:t>atau</a:t>
            </a:r>
            <a:r>
              <a:rPr lang="en-GB" dirty="0" smtClean="0"/>
              <a:t> </a:t>
            </a:r>
            <a:r>
              <a:rPr lang="en-GB" dirty="0" err="1" smtClean="0"/>
              <a:t>penyiapan</a:t>
            </a:r>
            <a:r>
              <a:rPr lang="en-GB" dirty="0" smtClean="0"/>
              <a:t> </a:t>
            </a:r>
            <a:r>
              <a:rPr lang="en-GB" dirty="0" err="1" smtClean="0"/>
              <a:t>pendidikan</a:t>
            </a:r>
            <a:r>
              <a:rPr lang="en-GB" dirty="0" smtClean="0"/>
              <a:t> </a:t>
            </a:r>
            <a:r>
              <a:rPr lang="en-GB" dirty="0" err="1" smtClean="0"/>
              <a:t>akademik</a:t>
            </a:r>
            <a:r>
              <a:rPr lang="en-GB" dirty="0" smtClean="0"/>
              <a:t> </a:t>
            </a:r>
            <a:r>
              <a:rPr lang="en-GB" dirty="0" err="1" smtClean="0"/>
              <a:t>dalam</a:t>
            </a:r>
            <a:r>
              <a:rPr lang="en-GB" dirty="0" smtClean="0"/>
              <a:t> </a:t>
            </a:r>
            <a:r>
              <a:rPr lang="en-GB" dirty="0" err="1" smtClean="0"/>
              <a:t>kehidupan</a:t>
            </a:r>
            <a:r>
              <a:rPr lang="en-GB" dirty="0" smtClean="0"/>
              <a:t> yang </a:t>
            </a:r>
            <a:r>
              <a:rPr lang="en-GB" dirty="0" err="1" smtClean="0"/>
              <a:t>demokratis</a:t>
            </a:r>
            <a:r>
              <a:rPr lang="en-GB" dirty="0" smtClean="0"/>
              <a:t>? </a:t>
            </a:r>
            <a:r>
              <a:rPr lang="en-GB" dirty="0" err="1" smtClean="0"/>
              <a:t>Bagaimanakah</a:t>
            </a:r>
            <a:r>
              <a:rPr lang="en-GB" dirty="0" smtClean="0"/>
              <a:t> </a:t>
            </a:r>
            <a:r>
              <a:rPr lang="en-GB" dirty="0" err="1" smtClean="0"/>
              <a:t>tujuan</a:t>
            </a:r>
            <a:r>
              <a:rPr lang="en-GB" dirty="0" smtClean="0"/>
              <a:t> </a:t>
            </a:r>
            <a:r>
              <a:rPr lang="en-GB" dirty="0" err="1" smtClean="0"/>
              <a:t>pendidikan</a:t>
            </a:r>
            <a:r>
              <a:rPr lang="en-GB" dirty="0" smtClean="0"/>
              <a:t> </a:t>
            </a:r>
            <a:r>
              <a:rPr lang="en-GB" dirty="0" err="1" smtClean="0"/>
              <a:t>kejuruan</a:t>
            </a:r>
            <a:r>
              <a:rPr lang="en-GB" dirty="0" smtClean="0"/>
              <a:t>/</a:t>
            </a:r>
            <a:r>
              <a:rPr lang="en-GB" dirty="0" err="1" smtClean="0"/>
              <a:t>vokasi</a:t>
            </a:r>
            <a:r>
              <a:rPr lang="en-GB" dirty="0" smtClean="0"/>
              <a:t> </a:t>
            </a:r>
            <a:r>
              <a:rPr lang="en-GB" dirty="0" err="1" smtClean="0"/>
              <a:t>di</a:t>
            </a:r>
            <a:r>
              <a:rPr lang="en-GB" dirty="0" smtClean="0"/>
              <a:t> level </a:t>
            </a:r>
            <a:r>
              <a:rPr lang="en-GB" dirty="0" err="1" smtClean="0"/>
              <a:t>menengah</a:t>
            </a:r>
            <a:r>
              <a:rPr lang="en-GB" dirty="0" smtClean="0"/>
              <a:t> </a:t>
            </a:r>
            <a:r>
              <a:rPr lang="en-GB" dirty="0" err="1" smtClean="0"/>
              <a:t>dan</a:t>
            </a:r>
            <a:r>
              <a:rPr lang="en-GB" dirty="0" smtClean="0"/>
              <a:t> </a:t>
            </a:r>
            <a:r>
              <a:rPr lang="en-GB" dirty="0" err="1" smtClean="0"/>
              <a:t>di</a:t>
            </a:r>
            <a:r>
              <a:rPr lang="en-GB" dirty="0" smtClean="0"/>
              <a:t> </a:t>
            </a:r>
            <a:r>
              <a:rPr lang="en-GB" dirty="0" err="1" smtClean="0"/>
              <a:t>pendidikan</a:t>
            </a:r>
            <a:r>
              <a:rPr lang="en-GB" dirty="0" smtClean="0"/>
              <a:t> </a:t>
            </a:r>
            <a:r>
              <a:rPr lang="en-GB" dirty="0" err="1" smtClean="0"/>
              <a:t>tinggi</a:t>
            </a:r>
            <a:r>
              <a:rPr lang="en-GB" dirty="0" smtClean="0"/>
              <a:t> </a:t>
            </a:r>
            <a:r>
              <a:rPr lang="en-GB" dirty="0" err="1" smtClean="0"/>
              <a:t>seharusnya</a:t>
            </a:r>
            <a:r>
              <a:rPr lang="en-GB" dirty="0" smtClean="0"/>
              <a:t> </a:t>
            </a:r>
            <a:r>
              <a:rPr lang="en-GB" dirty="0" err="1" smtClean="0"/>
              <a:t>berbeda</a:t>
            </a:r>
            <a:r>
              <a:rPr lang="en-GB" dirty="0" smtClean="0"/>
              <a:t>?</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t>KERANGKA </a:t>
            </a:r>
            <a:r>
              <a:rPr lang="id-ID" sz="3200" b="1" dirty="0" smtClean="0"/>
              <a:t>KOSEPTUAL</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70000" lnSpcReduction="20000"/>
          </a:bodyPr>
          <a:lstStyle/>
          <a:p>
            <a:r>
              <a:rPr lang="en-GB" dirty="0" err="1" smtClean="0"/>
              <a:t>Perubahan</a:t>
            </a:r>
            <a:r>
              <a:rPr lang="en-GB" dirty="0" smtClean="0"/>
              <a:t> </a:t>
            </a:r>
            <a:r>
              <a:rPr lang="en-GB" dirty="0" err="1" smtClean="0"/>
              <a:t>dan</a:t>
            </a:r>
            <a:r>
              <a:rPr lang="en-GB" dirty="0" smtClean="0"/>
              <a:t> </a:t>
            </a:r>
            <a:r>
              <a:rPr lang="en-GB" dirty="0" err="1" smtClean="0"/>
              <a:t>modifikasi</a:t>
            </a:r>
            <a:r>
              <a:rPr lang="en-GB" dirty="0" smtClean="0"/>
              <a:t> </a:t>
            </a:r>
            <a:r>
              <a:rPr lang="en-GB" dirty="0" err="1" smtClean="0"/>
              <a:t>apa</a:t>
            </a:r>
            <a:r>
              <a:rPr lang="en-GB" dirty="0" smtClean="0"/>
              <a:t> yang </a:t>
            </a:r>
            <a:r>
              <a:rPr lang="en-GB" dirty="0" err="1" smtClean="0"/>
              <a:t>dilakukan</a:t>
            </a:r>
            <a:r>
              <a:rPr lang="en-GB" dirty="0" smtClean="0"/>
              <a:t> </a:t>
            </a:r>
            <a:r>
              <a:rPr lang="en-GB" dirty="0" err="1" smtClean="0"/>
              <a:t>dalam</a:t>
            </a:r>
            <a:r>
              <a:rPr lang="en-GB" dirty="0" smtClean="0"/>
              <a:t> program-program </a:t>
            </a:r>
            <a:r>
              <a:rPr lang="en-GB" dirty="0" err="1" smtClean="0"/>
              <a:t>Pendidikan</a:t>
            </a:r>
            <a:r>
              <a:rPr lang="en-GB" dirty="0" smtClean="0"/>
              <a:t> </a:t>
            </a:r>
            <a:r>
              <a:rPr lang="en-GB" dirty="0" err="1" smtClean="0"/>
              <a:t>kejuruan</a:t>
            </a:r>
            <a:r>
              <a:rPr lang="en-GB" dirty="0" smtClean="0"/>
              <a:t> </a:t>
            </a:r>
            <a:r>
              <a:rPr lang="en-GB" dirty="0" err="1" smtClean="0"/>
              <a:t>dan</a:t>
            </a:r>
            <a:r>
              <a:rPr lang="en-GB" dirty="0" smtClean="0"/>
              <a:t> </a:t>
            </a:r>
            <a:r>
              <a:rPr lang="en-GB" dirty="0" err="1" smtClean="0"/>
              <a:t>vokasi</a:t>
            </a:r>
            <a:r>
              <a:rPr lang="id-ID" dirty="0" smtClean="0"/>
              <a:t> dalam m</a:t>
            </a:r>
            <a:r>
              <a:rPr lang="en-GB" dirty="0" err="1" smtClean="0"/>
              <a:t>enghadapi</a:t>
            </a:r>
            <a:r>
              <a:rPr lang="en-GB" dirty="0" smtClean="0"/>
              <a:t> phenomena </a:t>
            </a:r>
            <a:r>
              <a:rPr lang="id-ID" dirty="0" smtClean="0"/>
              <a:t>g</a:t>
            </a:r>
            <a:r>
              <a:rPr lang="en-GB" dirty="0" smtClean="0"/>
              <a:t>l</a:t>
            </a:r>
            <a:r>
              <a:rPr lang="id-ID" dirty="0" smtClean="0"/>
              <a:t>o</a:t>
            </a:r>
            <a:r>
              <a:rPr lang="en-GB" dirty="0" err="1" smtClean="0"/>
              <a:t>balisasi</a:t>
            </a:r>
            <a:r>
              <a:rPr lang="en-GB" dirty="0" smtClean="0"/>
              <a:t>, </a:t>
            </a:r>
            <a:r>
              <a:rPr lang="en-GB" dirty="0" err="1" smtClean="0"/>
              <a:t>regulasi</a:t>
            </a:r>
            <a:r>
              <a:rPr lang="en-GB" dirty="0" smtClean="0"/>
              <a:t> </a:t>
            </a:r>
            <a:r>
              <a:rPr lang="en-GB" dirty="0" err="1" smtClean="0"/>
              <a:t>pasar</a:t>
            </a:r>
            <a:r>
              <a:rPr lang="en-GB" dirty="0" smtClean="0"/>
              <a:t>, </a:t>
            </a:r>
            <a:r>
              <a:rPr lang="en-GB" dirty="0" err="1" smtClean="0"/>
              <a:t>kebutuhan</a:t>
            </a:r>
            <a:r>
              <a:rPr lang="en-GB" dirty="0" smtClean="0"/>
              <a:t> </a:t>
            </a:r>
            <a:r>
              <a:rPr lang="en-GB" dirty="0" err="1" smtClean="0"/>
              <a:t>pekerja</a:t>
            </a:r>
            <a:r>
              <a:rPr lang="en-GB" dirty="0" smtClean="0"/>
              <a:t> </a:t>
            </a:r>
            <a:r>
              <a:rPr lang="en-GB" dirty="0" err="1" smtClean="0"/>
              <a:t>berbasis</a:t>
            </a:r>
            <a:r>
              <a:rPr lang="en-GB" dirty="0" smtClean="0"/>
              <a:t> </a:t>
            </a:r>
            <a:r>
              <a:rPr lang="en-GB" dirty="0" err="1" smtClean="0"/>
              <a:t>pengetahuan</a:t>
            </a:r>
            <a:r>
              <a:rPr lang="en-GB" dirty="0" smtClean="0"/>
              <a:t>, </a:t>
            </a:r>
            <a:r>
              <a:rPr lang="en-GB" dirty="0" err="1" smtClean="0"/>
              <a:t>ketrampilan</a:t>
            </a:r>
            <a:r>
              <a:rPr lang="en-GB" dirty="0" smtClean="0"/>
              <a:t> </a:t>
            </a:r>
            <a:r>
              <a:rPr lang="en-GB" dirty="0" err="1" smtClean="0"/>
              <a:t>dalam</a:t>
            </a:r>
            <a:r>
              <a:rPr lang="en-GB" dirty="0" smtClean="0"/>
              <a:t> TI</a:t>
            </a:r>
            <a:r>
              <a:rPr lang="id-ID" dirty="0" smtClean="0"/>
              <a:t>?  </a:t>
            </a:r>
            <a:endParaRPr lang="id-ID" dirty="0" smtClean="0"/>
          </a:p>
          <a:p>
            <a:r>
              <a:rPr lang="en-GB" dirty="0" err="1" smtClean="0"/>
              <a:t>Modifikasi</a:t>
            </a:r>
            <a:r>
              <a:rPr lang="en-GB" dirty="0" smtClean="0"/>
              <a:t> </a:t>
            </a:r>
            <a:r>
              <a:rPr lang="en-GB" dirty="0" err="1" smtClean="0"/>
              <a:t>apakah</a:t>
            </a:r>
            <a:r>
              <a:rPr lang="en-GB" dirty="0" smtClean="0"/>
              <a:t> yang </a:t>
            </a:r>
            <a:r>
              <a:rPr lang="en-GB" dirty="0" err="1" smtClean="0"/>
              <a:t>dilakukan</a:t>
            </a:r>
            <a:r>
              <a:rPr lang="en-GB" dirty="0" smtClean="0"/>
              <a:t> </a:t>
            </a:r>
            <a:r>
              <a:rPr lang="en-GB" dirty="0" err="1" smtClean="0"/>
              <a:t>dalam</a:t>
            </a:r>
            <a:r>
              <a:rPr lang="en-GB" dirty="0" smtClean="0"/>
              <a:t> s</a:t>
            </a:r>
            <a:r>
              <a:rPr lang="id-ID" dirty="0" smtClean="0"/>
              <a:t>i</a:t>
            </a:r>
            <a:r>
              <a:rPr lang="en-GB" dirty="0" smtClean="0"/>
              <a:t>stem </a:t>
            </a:r>
            <a:r>
              <a:rPr lang="en-GB" dirty="0" err="1" smtClean="0"/>
              <a:t>pendidikan</a:t>
            </a:r>
            <a:r>
              <a:rPr lang="en-GB" dirty="0" smtClean="0"/>
              <a:t> </a:t>
            </a:r>
            <a:r>
              <a:rPr lang="en-GB" dirty="0" err="1" smtClean="0"/>
              <a:t>kejuruan</a:t>
            </a:r>
            <a:r>
              <a:rPr lang="en-GB" dirty="0" smtClean="0"/>
              <a:t> </a:t>
            </a:r>
            <a:r>
              <a:rPr lang="en-GB" dirty="0" err="1" smtClean="0"/>
              <a:t>kita</a:t>
            </a:r>
            <a:r>
              <a:rPr lang="en-GB" dirty="0" smtClean="0"/>
              <a:t>?  </a:t>
            </a:r>
            <a:endParaRPr lang="id-ID" dirty="0" smtClean="0"/>
          </a:p>
          <a:p>
            <a:r>
              <a:rPr lang="en-GB" dirty="0" err="1" smtClean="0"/>
              <a:t>Apakah</a:t>
            </a:r>
            <a:r>
              <a:rPr lang="en-GB" dirty="0" smtClean="0"/>
              <a:t> </a:t>
            </a:r>
            <a:r>
              <a:rPr lang="en-GB" dirty="0" err="1" smtClean="0"/>
              <a:t>tujuan</a:t>
            </a:r>
            <a:r>
              <a:rPr lang="en-GB" dirty="0" smtClean="0"/>
              <a:t> </a:t>
            </a:r>
            <a:r>
              <a:rPr lang="en-GB" dirty="0" err="1" smtClean="0"/>
              <a:t>esensial</a:t>
            </a:r>
            <a:r>
              <a:rPr lang="en-GB" dirty="0" smtClean="0"/>
              <a:t> </a:t>
            </a:r>
            <a:r>
              <a:rPr lang="en-GB" dirty="0" err="1" smtClean="0"/>
              <a:t>dari</a:t>
            </a:r>
            <a:r>
              <a:rPr lang="en-GB" dirty="0" smtClean="0"/>
              <a:t> </a:t>
            </a:r>
            <a:r>
              <a:rPr lang="en-GB" dirty="0" err="1" smtClean="0"/>
              <a:t>pengembangan</a:t>
            </a:r>
            <a:r>
              <a:rPr lang="en-GB" dirty="0" smtClean="0"/>
              <a:t> </a:t>
            </a:r>
            <a:r>
              <a:rPr lang="en-GB" dirty="0" err="1" smtClean="0"/>
              <a:t>pendidikan</a:t>
            </a:r>
            <a:r>
              <a:rPr lang="en-GB" dirty="0" smtClean="0"/>
              <a:t> </a:t>
            </a:r>
            <a:r>
              <a:rPr lang="en-GB" dirty="0" err="1" smtClean="0"/>
              <a:t>kejuruan</a:t>
            </a:r>
            <a:r>
              <a:rPr lang="en-GB" dirty="0" smtClean="0"/>
              <a:t>/</a:t>
            </a:r>
            <a:r>
              <a:rPr lang="en-GB" dirty="0" err="1" smtClean="0"/>
              <a:t>vokasi</a:t>
            </a:r>
            <a:r>
              <a:rPr lang="en-GB" dirty="0" smtClean="0"/>
              <a:t> </a:t>
            </a:r>
            <a:r>
              <a:rPr lang="en-GB" dirty="0" err="1" smtClean="0"/>
              <a:t>ditengah</a:t>
            </a:r>
            <a:r>
              <a:rPr lang="en-GB" dirty="0" smtClean="0"/>
              <a:t> </a:t>
            </a:r>
            <a:r>
              <a:rPr lang="en-GB" dirty="0" err="1" smtClean="0"/>
              <a:t>meningkatnya</a:t>
            </a:r>
            <a:r>
              <a:rPr lang="en-GB" dirty="0" smtClean="0"/>
              <a:t> </a:t>
            </a:r>
            <a:r>
              <a:rPr lang="en-GB" dirty="0" err="1" smtClean="0"/>
              <a:t>ekonomi</a:t>
            </a:r>
            <a:r>
              <a:rPr lang="en-GB" dirty="0" smtClean="0"/>
              <a:t> global</a:t>
            </a:r>
            <a:r>
              <a:rPr lang="id-ID" dirty="0" smtClean="0"/>
              <a:t>,</a:t>
            </a:r>
            <a:r>
              <a:rPr lang="en-GB" dirty="0" smtClean="0"/>
              <a:t> </a:t>
            </a:r>
            <a:r>
              <a:rPr lang="en-GB" dirty="0" err="1" smtClean="0"/>
              <a:t>perubahan</a:t>
            </a:r>
            <a:r>
              <a:rPr lang="en-GB" dirty="0" smtClean="0"/>
              <a:t> s</a:t>
            </a:r>
            <a:r>
              <a:rPr lang="id-ID" dirty="0" smtClean="0"/>
              <a:t>os</a:t>
            </a:r>
            <a:r>
              <a:rPr lang="en-GB" dirty="0" err="1" smtClean="0"/>
              <a:t>ial</a:t>
            </a:r>
            <a:r>
              <a:rPr lang="en-GB" dirty="0" smtClean="0"/>
              <a:t> </a:t>
            </a:r>
            <a:r>
              <a:rPr lang="en-GB" dirty="0" err="1" smtClean="0"/>
              <a:t>budaya</a:t>
            </a:r>
            <a:r>
              <a:rPr lang="en-GB" dirty="0" smtClean="0"/>
              <a:t> yang </a:t>
            </a:r>
            <a:r>
              <a:rPr lang="en-GB" dirty="0" err="1" smtClean="0"/>
              <a:t>membutuhkan</a:t>
            </a:r>
            <a:r>
              <a:rPr lang="en-GB" dirty="0" smtClean="0"/>
              <a:t> </a:t>
            </a:r>
            <a:r>
              <a:rPr lang="en-GB" dirty="0" err="1" smtClean="0"/>
              <a:t>ketrampilan</a:t>
            </a:r>
            <a:r>
              <a:rPr lang="en-GB" dirty="0" smtClean="0"/>
              <a:t> </a:t>
            </a:r>
            <a:r>
              <a:rPr lang="en-GB" dirty="0" err="1" smtClean="0"/>
              <a:t>tinggi</a:t>
            </a:r>
            <a:r>
              <a:rPr lang="en-GB" dirty="0" smtClean="0"/>
              <a:t> </a:t>
            </a:r>
            <a:r>
              <a:rPr lang="en-GB" dirty="0" err="1" smtClean="0"/>
              <a:t>dan</a:t>
            </a:r>
            <a:r>
              <a:rPr lang="en-GB" dirty="0" smtClean="0"/>
              <a:t> </a:t>
            </a:r>
            <a:r>
              <a:rPr lang="en-GB" dirty="0" err="1" smtClean="0"/>
              <a:t>pekerja</a:t>
            </a:r>
            <a:r>
              <a:rPr lang="en-GB" dirty="0" smtClean="0"/>
              <a:t> </a:t>
            </a:r>
            <a:r>
              <a:rPr lang="en-GB" dirty="0" err="1" smtClean="0"/>
              <a:t>dengan</a:t>
            </a:r>
            <a:r>
              <a:rPr lang="en-GB" dirty="0" smtClean="0"/>
              <a:t> </a:t>
            </a:r>
            <a:r>
              <a:rPr lang="en-GB" dirty="0" err="1" smtClean="0"/>
              <a:t>pendidikan</a:t>
            </a:r>
            <a:r>
              <a:rPr lang="en-GB" dirty="0" smtClean="0"/>
              <a:t> </a:t>
            </a:r>
            <a:r>
              <a:rPr lang="en-GB" dirty="0" err="1" smtClean="0"/>
              <a:t>tinggi</a:t>
            </a:r>
            <a:r>
              <a:rPr lang="en-GB" dirty="0" smtClean="0"/>
              <a:t>?  </a:t>
            </a:r>
            <a:endParaRPr lang="id-ID" dirty="0" smtClean="0"/>
          </a:p>
          <a:p>
            <a:r>
              <a:rPr lang="en-GB" dirty="0" err="1" smtClean="0"/>
              <a:t>Apakah</a:t>
            </a:r>
            <a:r>
              <a:rPr lang="en-GB" dirty="0" smtClean="0"/>
              <a:t> </a:t>
            </a:r>
            <a:r>
              <a:rPr lang="en-GB" dirty="0" err="1" smtClean="0"/>
              <a:t>pendidikan</a:t>
            </a:r>
            <a:r>
              <a:rPr lang="en-GB" dirty="0" smtClean="0"/>
              <a:t> </a:t>
            </a:r>
            <a:r>
              <a:rPr lang="en-GB" dirty="0" err="1" smtClean="0"/>
              <a:t>kejuruan</a:t>
            </a:r>
            <a:r>
              <a:rPr lang="en-GB" dirty="0" smtClean="0"/>
              <a:t> </a:t>
            </a:r>
            <a:r>
              <a:rPr lang="en-GB" dirty="0" err="1" smtClean="0"/>
              <a:t>dikembangkan</a:t>
            </a:r>
            <a:r>
              <a:rPr lang="en-GB" dirty="0" smtClean="0"/>
              <a:t> </a:t>
            </a:r>
            <a:r>
              <a:rPr lang="en-GB" dirty="0" err="1" smtClean="0"/>
              <a:t>dengan</a:t>
            </a:r>
            <a:r>
              <a:rPr lang="en-GB" dirty="0" smtClean="0"/>
              <a:t> </a:t>
            </a:r>
            <a:r>
              <a:rPr lang="en-GB" dirty="0" err="1" smtClean="0"/>
              <a:t>ketrampilan</a:t>
            </a:r>
            <a:r>
              <a:rPr lang="en-GB" dirty="0" smtClean="0"/>
              <a:t> </a:t>
            </a:r>
            <a:r>
              <a:rPr lang="en-GB" dirty="0" err="1" smtClean="0"/>
              <a:t>spesifik</a:t>
            </a:r>
            <a:r>
              <a:rPr lang="en-GB" dirty="0" smtClean="0"/>
              <a:t> </a:t>
            </a:r>
            <a:r>
              <a:rPr lang="en-GB" dirty="0" err="1" smtClean="0"/>
              <a:t>atau</a:t>
            </a:r>
            <a:r>
              <a:rPr lang="en-GB" dirty="0" smtClean="0"/>
              <a:t> </a:t>
            </a:r>
            <a:r>
              <a:rPr lang="en-GB" dirty="0" err="1" smtClean="0"/>
              <a:t>penyiapan</a:t>
            </a:r>
            <a:r>
              <a:rPr lang="en-GB" dirty="0" smtClean="0"/>
              <a:t> </a:t>
            </a:r>
            <a:r>
              <a:rPr lang="en-GB" dirty="0" err="1" smtClean="0"/>
              <a:t>pendidikan</a:t>
            </a:r>
            <a:r>
              <a:rPr lang="en-GB" dirty="0" smtClean="0"/>
              <a:t> </a:t>
            </a:r>
            <a:r>
              <a:rPr lang="en-GB" dirty="0" err="1" smtClean="0"/>
              <a:t>akademik</a:t>
            </a:r>
            <a:r>
              <a:rPr lang="en-GB" dirty="0" smtClean="0"/>
              <a:t> </a:t>
            </a:r>
            <a:r>
              <a:rPr lang="en-GB" dirty="0" err="1" smtClean="0"/>
              <a:t>dalam</a:t>
            </a:r>
            <a:r>
              <a:rPr lang="en-GB" dirty="0" smtClean="0"/>
              <a:t> </a:t>
            </a:r>
            <a:r>
              <a:rPr lang="en-GB" dirty="0" err="1" smtClean="0"/>
              <a:t>kehidupan</a:t>
            </a:r>
            <a:r>
              <a:rPr lang="en-GB" dirty="0" smtClean="0"/>
              <a:t> yang </a:t>
            </a:r>
            <a:r>
              <a:rPr lang="en-GB" dirty="0" err="1" smtClean="0"/>
              <a:t>demokratis</a:t>
            </a:r>
            <a:r>
              <a:rPr lang="en-GB" dirty="0" smtClean="0"/>
              <a:t>? </a:t>
            </a:r>
            <a:endParaRPr lang="id-ID" dirty="0" smtClean="0"/>
          </a:p>
          <a:p>
            <a:r>
              <a:rPr lang="en-GB" dirty="0" err="1" smtClean="0"/>
              <a:t>Bagaimanakah</a:t>
            </a:r>
            <a:r>
              <a:rPr lang="en-GB" dirty="0" smtClean="0"/>
              <a:t> </a:t>
            </a:r>
            <a:r>
              <a:rPr lang="en-GB" dirty="0" err="1" smtClean="0"/>
              <a:t>tujuan</a:t>
            </a:r>
            <a:r>
              <a:rPr lang="en-GB" dirty="0" smtClean="0"/>
              <a:t> </a:t>
            </a:r>
            <a:r>
              <a:rPr lang="en-GB" dirty="0" err="1" smtClean="0"/>
              <a:t>pendidikan</a:t>
            </a:r>
            <a:r>
              <a:rPr lang="en-GB" dirty="0" smtClean="0"/>
              <a:t> </a:t>
            </a:r>
            <a:r>
              <a:rPr lang="en-GB" dirty="0" err="1" smtClean="0"/>
              <a:t>kejuruan</a:t>
            </a:r>
            <a:r>
              <a:rPr lang="en-GB" dirty="0" smtClean="0"/>
              <a:t>/</a:t>
            </a:r>
            <a:r>
              <a:rPr lang="en-GB" dirty="0" err="1" smtClean="0"/>
              <a:t>vokasi</a:t>
            </a:r>
            <a:r>
              <a:rPr lang="en-GB" dirty="0" smtClean="0"/>
              <a:t> </a:t>
            </a:r>
            <a:r>
              <a:rPr lang="en-GB" dirty="0" err="1" smtClean="0"/>
              <a:t>di</a:t>
            </a:r>
            <a:r>
              <a:rPr lang="en-GB" dirty="0" smtClean="0"/>
              <a:t> level </a:t>
            </a:r>
            <a:r>
              <a:rPr lang="en-GB" dirty="0" err="1" smtClean="0"/>
              <a:t>menengah</a:t>
            </a:r>
            <a:r>
              <a:rPr lang="en-GB" dirty="0" smtClean="0"/>
              <a:t> </a:t>
            </a:r>
            <a:r>
              <a:rPr lang="en-GB" dirty="0" err="1" smtClean="0"/>
              <a:t>dan</a:t>
            </a:r>
            <a:r>
              <a:rPr lang="en-GB" dirty="0" smtClean="0"/>
              <a:t> </a:t>
            </a:r>
            <a:r>
              <a:rPr lang="en-GB" dirty="0" err="1" smtClean="0"/>
              <a:t>di</a:t>
            </a:r>
            <a:r>
              <a:rPr lang="en-GB" dirty="0" smtClean="0"/>
              <a:t> </a:t>
            </a:r>
            <a:r>
              <a:rPr lang="en-GB" dirty="0" err="1" smtClean="0"/>
              <a:t>pendidikan</a:t>
            </a:r>
            <a:r>
              <a:rPr lang="en-GB" dirty="0" smtClean="0"/>
              <a:t> </a:t>
            </a:r>
            <a:r>
              <a:rPr lang="en-GB" dirty="0" err="1" smtClean="0"/>
              <a:t>tinggi</a:t>
            </a:r>
            <a:r>
              <a:rPr lang="en-GB" dirty="0" smtClean="0"/>
              <a:t> </a:t>
            </a:r>
            <a:r>
              <a:rPr lang="en-GB" dirty="0" err="1" smtClean="0"/>
              <a:t>seharusnya</a:t>
            </a:r>
            <a:r>
              <a:rPr lang="en-GB" dirty="0" smtClean="0"/>
              <a:t> </a:t>
            </a:r>
            <a:r>
              <a:rPr lang="en-GB" dirty="0" err="1" smtClean="0"/>
              <a:t>berbeda</a:t>
            </a:r>
            <a:r>
              <a:rPr lang="en-GB" dirty="0" smtClean="0"/>
              <a:t>?</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Perspektif  </a:t>
            </a:r>
            <a:r>
              <a:rPr lang="id-ID" sz="8000" dirty="0" smtClean="0">
                <a:latin typeface="Cooper Black" pitchFamily="18" charset="0"/>
              </a:rPr>
              <a:t>T V E T</a:t>
            </a:r>
            <a:endParaRPr lang="id-ID" sz="8000" dirty="0">
              <a:latin typeface="Cooper Black" pitchFamily="18" charset="0"/>
            </a:endParaRPr>
          </a:p>
        </p:txBody>
      </p:sp>
      <p:sp>
        <p:nvSpPr>
          <p:cNvPr id="8" name="Content Placeholder 2"/>
          <p:cNvSpPr>
            <a:spLocks noGrp="1"/>
          </p:cNvSpPr>
          <p:nvPr>
            <p:ph idx="1"/>
          </p:nvPr>
        </p:nvSpPr>
        <p:spPr>
          <a:xfrm>
            <a:off x="683568" y="1772816"/>
            <a:ext cx="7776864" cy="4525963"/>
          </a:xfrm>
        </p:spPr>
        <p:txBody>
          <a:bodyPr>
            <a:normAutofit fontScale="92500" lnSpcReduction="10000"/>
          </a:bodyPr>
          <a:lstStyle/>
          <a:p>
            <a:r>
              <a:rPr lang="en-US" sz="2800" b="1" dirty="0" smtClean="0"/>
              <a:t>In a changing society there is always some divergence between what a society is and what it wants to be; between practices and its ideals. Thus, the educational system being part of the culture, has two supplementary functions: to be a mirror that reflects the society as it is, and at the same time, to be an agent of social change and a force directed toward implementing the ideals of society.</a:t>
            </a:r>
          </a:p>
          <a:p>
            <a:endParaRPr lang="en-US" sz="2800" dirty="0" smtClean="0"/>
          </a:p>
          <a:p>
            <a:pPr>
              <a:buNone/>
            </a:pPr>
            <a:r>
              <a:rPr lang="en-US" sz="2800" dirty="0" smtClean="0"/>
              <a:t>             (</a:t>
            </a:r>
            <a:r>
              <a:rPr lang="en-US" sz="2800" dirty="0" err="1" smtClean="0"/>
              <a:t>Havighurst</a:t>
            </a:r>
            <a:r>
              <a:rPr lang="en-US" sz="2800" dirty="0" smtClean="0"/>
              <a:t> and </a:t>
            </a:r>
            <a:r>
              <a:rPr lang="en-US" sz="2800" dirty="0" err="1" smtClean="0"/>
              <a:t>Neugarten</a:t>
            </a:r>
            <a:r>
              <a:rPr lang="en-US" sz="2800" dirty="0" smtClean="0"/>
              <a:t>, 1962)</a:t>
            </a:r>
          </a:p>
          <a:p>
            <a:pPr>
              <a:buNone/>
            </a:pPr>
            <a:r>
              <a:rPr lang="en-US" sz="2800"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en-GB" sz="3200" b="1" dirty="0" err="1" smtClean="0"/>
              <a:t>Tiang</a:t>
            </a:r>
            <a:r>
              <a:rPr lang="en-GB" sz="3200" b="1" dirty="0" smtClean="0"/>
              <a:t> </a:t>
            </a:r>
            <a:r>
              <a:rPr lang="en-GB" sz="3200" b="1" dirty="0" err="1" smtClean="0"/>
              <a:t>Pondasi</a:t>
            </a:r>
            <a:r>
              <a:rPr lang="en-GB" sz="3200" b="1" dirty="0" smtClean="0"/>
              <a:t> </a:t>
            </a:r>
            <a:r>
              <a:rPr lang="en-GB" sz="3200" b="1" dirty="0" err="1" smtClean="0"/>
              <a:t>Filosopi</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a:bodyPr>
          <a:lstStyle/>
          <a:p>
            <a:pPr marL="514350" indent="-514350">
              <a:buFont typeface="+mj-lt"/>
              <a:buAutoNum type="alphaLcPeriod"/>
            </a:pPr>
            <a:r>
              <a:rPr lang="en-GB" dirty="0" err="1" smtClean="0"/>
              <a:t>menjelaskan</a:t>
            </a:r>
            <a:r>
              <a:rPr lang="en-GB" dirty="0" smtClean="0"/>
              <a:t> </a:t>
            </a:r>
            <a:r>
              <a:rPr lang="en-GB" dirty="0" err="1" smtClean="0"/>
              <a:t>tujuan</a:t>
            </a:r>
            <a:r>
              <a:rPr lang="en-GB" dirty="0" smtClean="0"/>
              <a:t> </a:t>
            </a:r>
            <a:r>
              <a:rPr lang="en-GB" dirty="0" err="1" smtClean="0"/>
              <a:t>umum</a:t>
            </a:r>
            <a:r>
              <a:rPr lang="en-GB" dirty="0" smtClean="0"/>
              <a:t> </a:t>
            </a:r>
            <a:r>
              <a:rPr lang="en-GB" dirty="0" err="1" smtClean="0"/>
              <a:t>pendidikan</a:t>
            </a:r>
            <a:r>
              <a:rPr lang="en-GB" dirty="0" smtClean="0"/>
              <a:t> </a:t>
            </a:r>
            <a:r>
              <a:rPr lang="en-GB" dirty="0" err="1" smtClean="0"/>
              <a:t>kejuruan</a:t>
            </a:r>
            <a:r>
              <a:rPr lang="en-GB" dirty="0" smtClean="0"/>
              <a:t> </a:t>
            </a:r>
            <a:r>
              <a:rPr lang="en-GB" dirty="0" err="1" smtClean="0"/>
              <a:t>dan</a:t>
            </a:r>
            <a:r>
              <a:rPr lang="en-GB" dirty="0" smtClean="0"/>
              <a:t> </a:t>
            </a:r>
            <a:r>
              <a:rPr lang="en-GB" dirty="0" err="1" smtClean="0"/>
              <a:t>vokasi</a:t>
            </a:r>
            <a:r>
              <a:rPr lang="id-ID" dirty="0" smtClean="0"/>
              <a:t>;   </a:t>
            </a:r>
            <a:endParaRPr lang="id-ID" dirty="0" smtClean="0"/>
          </a:p>
          <a:p>
            <a:pPr marL="514350" indent="-514350">
              <a:buFont typeface="+mj-lt"/>
              <a:buAutoNum type="alphaLcPeriod"/>
            </a:pPr>
            <a:r>
              <a:rPr lang="en-GB" dirty="0" err="1" smtClean="0"/>
              <a:t>dasar</a:t>
            </a:r>
            <a:r>
              <a:rPr lang="en-GB" dirty="0" smtClean="0"/>
              <a:t> </a:t>
            </a:r>
            <a:r>
              <a:rPr lang="en-GB" dirty="0" err="1" smtClean="0"/>
              <a:t>keyakinan</a:t>
            </a:r>
            <a:r>
              <a:rPr lang="en-GB" dirty="0" smtClean="0"/>
              <a:t> </a:t>
            </a:r>
            <a:r>
              <a:rPr lang="en-GB" dirty="0" err="1" smtClean="0"/>
              <a:t>dan</a:t>
            </a:r>
            <a:r>
              <a:rPr lang="en-GB" dirty="0" smtClean="0"/>
              <a:t> </a:t>
            </a:r>
            <a:r>
              <a:rPr lang="en-GB" dirty="0" err="1" smtClean="0"/>
              <a:t>perspektif</a:t>
            </a:r>
            <a:r>
              <a:rPr lang="en-GB" dirty="0" smtClean="0"/>
              <a:t> </a:t>
            </a:r>
            <a:r>
              <a:rPr lang="en-GB" dirty="0" err="1" smtClean="0"/>
              <a:t>masyarakat</a:t>
            </a:r>
            <a:r>
              <a:rPr lang="en-GB" dirty="0" smtClean="0"/>
              <a:t> Indonesia;</a:t>
            </a:r>
            <a:r>
              <a:rPr lang="id-ID" dirty="0" smtClean="0"/>
              <a:t>  </a:t>
            </a:r>
            <a:endParaRPr lang="id-ID" dirty="0" smtClean="0"/>
          </a:p>
          <a:p>
            <a:pPr marL="514350" indent="-514350">
              <a:buFont typeface="+mj-lt"/>
              <a:buAutoNum type="alphaLcPeriod"/>
            </a:pPr>
            <a:r>
              <a:rPr lang="en-GB" dirty="0" err="1" smtClean="0"/>
              <a:t>penajaman</a:t>
            </a:r>
            <a:r>
              <a:rPr lang="en-GB" dirty="0" smtClean="0"/>
              <a:t> </a:t>
            </a:r>
            <a:r>
              <a:rPr lang="en-GB" dirty="0" err="1" smtClean="0"/>
              <a:t>aktivitas</a:t>
            </a:r>
            <a:r>
              <a:rPr lang="en-GB" dirty="0" smtClean="0"/>
              <a:t> </a:t>
            </a:r>
            <a:r>
              <a:rPr lang="en-GB" dirty="0" err="1" smtClean="0"/>
              <a:t>dan</a:t>
            </a:r>
            <a:r>
              <a:rPr lang="en-GB" dirty="0" smtClean="0"/>
              <a:t> </a:t>
            </a:r>
            <a:r>
              <a:rPr lang="en-GB" dirty="0" err="1" smtClean="0"/>
              <a:t>arah</a:t>
            </a:r>
            <a:r>
              <a:rPr lang="en-GB" dirty="0" smtClean="0"/>
              <a:t> </a:t>
            </a:r>
            <a:r>
              <a:rPr lang="en-GB" dirty="0" err="1" smtClean="0"/>
              <a:t>masa</a:t>
            </a:r>
            <a:r>
              <a:rPr lang="en-GB" dirty="0" smtClean="0"/>
              <a:t> </a:t>
            </a:r>
            <a:r>
              <a:rPr lang="en-GB" dirty="0" err="1" smtClean="0"/>
              <a:t>depan</a:t>
            </a:r>
            <a:r>
              <a:rPr lang="id-ID" dirty="0" smtClean="0"/>
              <a:t>. </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en-GB" sz="3200" b="1" dirty="0" err="1" smtClean="0"/>
              <a:t>Tiang</a:t>
            </a:r>
            <a:r>
              <a:rPr lang="en-GB" sz="3200" b="1" dirty="0" smtClean="0"/>
              <a:t> </a:t>
            </a:r>
            <a:r>
              <a:rPr lang="en-GB" sz="3200" b="1" dirty="0" err="1" smtClean="0"/>
              <a:t>Pondasi</a:t>
            </a:r>
            <a:r>
              <a:rPr lang="en-GB" sz="3200" b="1" dirty="0" smtClean="0"/>
              <a:t> </a:t>
            </a:r>
            <a:r>
              <a:rPr lang="en-GB" sz="3200" b="1" dirty="0" err="1" smtClean="0"/>
              <a:t>Filosopi</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a:bodyPr>
          <a:lstStyle/>
          <a:p>
            <a:pPr marL="514350" indent="-514350">
              <a:buFont typeface="+mj-lt"/>
              <a:buAutoNum type="alphaLcPeriod"/>
            </a:pPr>
            <a:r>
              <a:rPr lang="en-GB" dirty="0" err="1" smtClean="0"/>
              <a:t>Pandangan</a:t>
            </a:r>
            <a:r>
              <a:rPr lang="en-GB" dirty="0" smtClean="0"/>
              <a:t> </a:t>
            </a:r>
            <a:r>
              <a:rPr lang="en-GB" dirty="0" err="1" smtClean="0"/>
              <a:t>Prosse</a:t>
            </a:r>
            <a:r>
              <a:rPr lang="id-ID" dirty="0" smtClean="0"/>
              <a:t>r</a:t>
            </a:r>
            <a:r>
              <a:rPr lang="en-GB" dirty="0" smtClean="0"/>
              <a:t> </a:t>
            </a:r>
            <a:r>
              <a:rPr lang="en-GB" dirty="0" err="1" smtClean="0"/>
              <a:t>pada</a:t>
            </a:r>
            <a:r>
              <a:rPr lang="en-GB" dirty="0" smtClean="0"/>
              <a:t> </a:t>
            </a:r>
            <a:r>
              <a:rPr lang="en-GB" dirty="0" err="1" smtClean="0"/>
              <a:t>ef</a:t>
            </a:r>
            <a:r>
              <a:rPr lang="id-ID" dirty="0" smtClean="0"/>
              <a:t>i</a:t>
            </a:r>
            <a:r>
              <a:rPr lang="en-GB" dirty="0" err="1" smtClean="0"/>
              <a:t>siensi</a:t>
            </a:r>
            <a:r>
              <a:rPr lang="en-GB" dirty="0" smtClean="0"/>
              <a:t> so</a:t>
            </a:r>
            <a:r>
              <a:rPr lang="id-ID" dirty="0" smtClean="0"/>
              <a:t>s</a:t>
            </a:r>
            <a:r>
              <a:rPr lang="en-GB" dirty="0" err="1" smtClean="0"/>
              <a:t>ial</a:t>
            </a:r>
            <a:r>
              <a:rPr lang="en-GB" dirty="0" smtClean="0"/>
              <a:t> yang </a:t>
            </a:r>
            <a:r>
              <a:rPr lang="en-GB" dirty="0" err="1" smtClean="0"/>
              <a:t>melihat</a:t>
            </a:r>
            <a:r>
              <a:rPr lang="en-GB" dirty="0" smtClean="0"/>
              <a:t> </a:t>
            </a:r>
            <a:r>
              <a:rPr lang="en-GB" dirty="0" err="1" smtClean="0"/>
              <a:t>kekurangan</a:t>
            </a:r>
            <a:r>
              <a:rPr lang="en-GB" dirty="0" smtClean="0"/>
              <a:t> </a:t>
            </a:r>
            <a:r>
              <a:rPr lang="en-GB" dirty="0" err="1" smtClean="0"/>
              <a:t>kualitas</a:t>
            </a:r>
            <a:r>
              <a:rPr lang="en-GB" dirty="0" smtClean="0"/>
              <a:t> s</a:t>
            </a:r>
            <a:r>
              <a:rPr lang="id-ID" dirty="0" smtClean="0"/>
              <a:t>i</a:t>
            </a:r>
            <a:r>
              <a:rPr lang="en-GB" dirty="0" smtClean="0"/>
              <a:t>stem </a:t>
            </a:r>
            <a:r>
              <a:rPr lang="id-ID" dirty="0" smtClean="0"/>
              <a:t>f</a:t>
            </a:r>
            <a:r>
              <a:rPr lang="en-GB" dirty="0" err="1" smtClean="0"/>
              <a:t>ilosofi</a:t>
            </a:r>
            <a:r>
              <a:rPr lang="en-GB" dirty="0" smtClean="0"/>
              <a:t> yang </a:t>
            </a:r>
            <a:r>
              <a:rPr lang="en-GB" dirty="0" err="1" smtClean="0"/>
              <a:t>memposisikan</a:t>
            </a:r>
            <a:r>
              <a:rPr lang="en-GB" dirty="0" smtClean="0"/>
              <a:t> </a:t>
            </a:r>
            <a:r>
              <a:rPr lang="en-GB" dirty="0" err="1" smtClean="0"/>
              <a:t>tujuan</a:t>
            </a:r>
            <a:r>
              <a:rPr lang="en-GB" dirty="0" smtClean="0"/>
              <a:t> </a:t>
            </a:r>
            <a:r>
              <a:rPr lang="en-GB" dirty="0" err="1" smtClean="0"/>
              <a:t>pokok</a:t>
            </a:r>
            <a:r>
              <a:rPr lang="en-GB" dirty="0" smtClean="0"/>
              <a:t> </a:t>
            </a:r>
            <a:r>
              <a:rPr lang="en-GB" dirty="0" err="1" smtClean="0"/>
              <a:t>sekolah</a:t>
            </a:r>
            <a:r>
              <a:rPr lang="en-GB" dirty="0" smtClean="0"/>
              <a:t> </a:t>
            </a:r>
            <a:r>
              <a:rPr lang="en-GB" dirty="0" err="1" smtClean="0"/>
              <a:t>bukan</a:t>
            </a:r>
            <a:r>
              <a:rPr lang="en-GB" dirty="0" smtClean="0"/>
              <a:t>  </a:t>
            </a:r>
            <a:r>
              <a:rPr lang="en-GB" dirty="0" err="1" smtClean="0"/>
              <a:t>untuk</a:t>
            </a:r>
            <a:r>
              <a:rPr lang="en-GB" dirty="0" smtClean="0"/>
              <a:t> </a:t>
            </a:r>
            <a:r>
              <a:rPr lang="en-GB" dirty="0" err="1" smtClean="0"/>
              <a:t>pemenuhan</a:t>
            </a:r>
            <a:r>
              <a:rPr lang="en-GB" dirty="0" smtClean="0"/>
              <a:t> </a:t>
            </a:r>
            <a:r>
              <a:rPr lang="en-GB" dirty="0" err="1" smtClean="0"/>
              <a:t>individu</a:t>
            </a:r>
            <a:r>
              <a:rPr lang="en-GB" dirty="0" smtClean="0"/>
              <a:t> </a:t>
            </a:r>
            <a:r>
              <a:rPr lang="en-GB" dirty="0" err="1" smtClean="0"/>
              <a:t>tetapi</a:t>
            </a:r>
            <a:r>
              <a:rPr lang="en-GB" dirty="0" smtClean="0"/>
              <a:t> </a:t>
            </a:r>
            <a:r>
              <a:rPr lang="en-GB" dirty="0" err="1" smtClean="0"/>
              <a:t>mempertemukan</a:t>
            </a:r>
            <a:r>
              <a:rPr lang="en-GB" dirty="0" smtClean="0"/>
              <a:t> </a:t>
            </a:r>
            <a:r>
              <a:rPr lang="en-GB" dirty="0" err="1" smtClean="0"/>
              <a:t>kebutuhan</a:t>
            </a:r>
            <a:r>
              <a:rPr lang="en-GB" dirty="0" smtClean="0"/>
              <a:t> </a:t>
            </a:r>
            <a:r>
              <a:rPr lang="en-GB" dirty="0" err="1" smtClean="0"/>
              <a:t>tenaga</a:t>
            </a:r>
            <a:r>
              <a:rPr lang="en-GB" dirty="0" smtClean="0"/>
              <a:t> </a:t>
            </a:r>
            <a:r>
              <a:rPr lang="en-GB" dirty="0" err="1" smtClean="0"/>
              <a:t>kerja</a:t>
            </a:r>
            <a:r>
              <a:rPr lang="en-GB" dirty="0" smtClean="0"/>
              <a:t> </a:t>
            </a:r>
            <a:r>
              <a:rPr lang="en-GB" dirty="0" err="1" smtClean="0"/>
              <a:t>suatu</a:t>
            </a:r>
            <a:r>
              <a:rPr lang="en-GB" dirty="0" smtClean="0"/>
              <a:t> Negara. </a:t>
            </a:r>
            <a:endParaRPr lang="id-ID" dirty="0" smtClean="0"/>
          </a:p>
          <a:p>
            <a:pPr marL="514350" indent="-514350">
              <a:buFont typeface="+mj-lt"/>
              <a:buAutoNum type="alphaLcPeriod"/>
            </a:pPr>
            <a:r>
              <a:rPr lang="en-GB" dirty="0" err="1" smtClean="0"/>
              <a:t>Kubu</a:t>
            </a:r>
            <a:r>
              <a:rPr lang="en-GB" dirty="0" smtClean="0"/>
              <a:t> </a:t>
            </a:r>
            <a:r>
              <a:rPr lang="en-GB" dirty="0" err="1" smtClean="0"/>
              <a:t>ef</a:t>
            </a:r>
            <a:r>
              <a:rPr lang="id-ID" dirty="0" smtClean="0"/>
              <a:t>i</a:t>
            </a:r>
            <a:r>
              <a:rPr lang="en-GB" dirty="0" err="1" smtClean="0"/>
              <a:t>siensi</a:t>
            </a:r>
            <a:r>
              <a:rPr lang="en-GB" dirty="0" smtClean="0"/>
              <a:t> so</a:t>
            </a:r>
            <a:r>
              <a:rPr lang="id-ID" dirty="0" smtClean="0"/>
              <a:t>s</a:t>
            </a:r>
            <a:r>
              <a:rPr lang="en-GB" dirty="0" err="1" smtClean="0"/>
              <a:t>ial</a:t>
            </a:r>
            <a:r>
              <a:rPr lang="en-GB" dirty="0" smtClean="0"/>
              <a:t>  </a:t>
            </a:r>
            <a:r>
              <a:rPr lang="en-GB" dirty="0" err="1" smtClean="0"/>
              <a:t>adalah</a:t>
            </a:r>
            <a:r>
              <a:rPr lang="en-GB" dirty="0" smtClean="0"/>
              <a:t> </a:t>
            </a:r>
            <a:r>
              <a:rPr lang="en-GB" dirty="0" err="1" smtClean="0"/>
              <a:t>penyiapan</a:t>
            </a:r>
            <a:r>
              <a:rPr lang="en-GB" dirty="0" smtClean="0"/>
              <a:t> </a:t>
            </a:r>
            <a:r>
              <a:rPr lang="en-GB" dirty="0" err="1" smtClean="0"/>
              <a:t>tenaga</a:t>
            </a:r>
            <a:r>
              <a:rPr lang="en-GB" dirty="0" smtClean="0"/>
              <a:t> </a:t>
            </a:r>
            <a:r>
              <a:rPr lang="en-GB" dirty="0" err="1" smtClean="0"/>
              <a:t>kerja</a:t>
            </a:r>
            <a:r>
              <a:rPr lang="en-GB" dirty="0" smtClean="0"/>
              <a:t> yang </a:t>
            </a:r>
            <a:r>
              <a:rPr lang="en-GB" dirty="0" err="1" smtClean="0"/>
              <a:t>terlatih</a:t>
            </a:r>
            <a:r>
              <a:rPr lang="en-GB" dirty="0" smtClean="0"/>
              <a:t> </a:t>
            </a:r>
            <a:r>
              <a:rPr lang="en-GB" dirty="0" err="1" smtClean="0"/>
              <a:t>dengan</a:t>
            </a:r>
            <a:r>
              <a:rPr lang="en-GB" dirty="0" smtClean="0"/>
              <a:t> </a:t>
            </a:r>
            <a:r>
              <a:rPr lang="en-GB" dirty="0" err="1" smtClean="0"/>
              <a:t>baik</a:t>
            </a:r>
            <a:r>
              <a:rPr lang="en-GB" dirty="0" smtClean="0"/>
              <a:t> </a:t>
            </a:r>
            <a:r>
              <a:rPr lang="en-GB" dirty="0" err="1" smtClean="0"/>
              <a:t>dan</a:t>
            </a:r>
            <a:r>
              <a:rPr lang="en-GB" dirty="0" smtClean="0"/>
              <a:t> </a:t>
            </a:r>
            <a:r>
              <a:rPr lang="en-GB" dirty="0" err="1" smtClean="0"/>
              <a:t>mengutamakan</a:t>
            </a:r>
            <a:r>
              <a:rPr lang="en-GB" dirty="0" smtClean="0"/>
              <a:t> </a:t>
            </a:r>
            <a:r>
              <a:rPr lang="en-GB" dirty="0" err="1" smtClean="0"/>
              <a:t>kebutuhan</a:t>
            </a:r>
            <a:r>
              <a:rPr lang="en-GB" dirty="0" smtClean="0"/>
              <a:t> </a:t>
            </a:r>
            <a:r>
              <a:rPr lang="en-GB" dirty="0" err="1" smtClean="0"/>
              <a:t>bangsanya</a:t>
            </a:r>
            <a:r>
              <a:rPr lang="en-GB" dirty="0" smtClean="0"/>
              <a:t>.</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en-GB" sz="3200" b="1" dirty="0" err="1" smtClean="0"/>
              <a:t>Tiang</a:t>
            </a:r>
            <a:r>
              <a:rPr lang="en-GB" sz="3200" b="1" dirty="0" smtClean="0"/>
              <a:t> </a:t>
            </a:r>
            <a:r>
              <a:rPr lang="en-GB" sz="3200" b="1" dirty="0" err="1" smtClean="0"/>
              <a:t>Pondasi</a:t>
            </a:r>
            <a:r>
              <a:rPr lang="en-GB" sz="3200" b="1" dirty="0" smtClean="0"/>
              <a:t> </a:t>
            </a:r>
            <a:r>
              <a:rPr lang="en-GB" sz="3200" b="1" dirty="0" err="1" smtClean="0"/>
              <a:t>Filosopi</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a:bodyPr>
          <a:lstStyle/>
          <a:p>
            <a:pPr marL="514350" indent="-514350">
              <a:buFont typeface="+mj-lt"/>
              <a:buAutoNum type="alphaLcPeriod"/>
            </a:pPr>
            <a:r>
              <a:rPr lang="en-GB" dirty="0" err="1" smtClean="0"/>
              <a:t>diorganisir</a:t>
            </a:r>
            <a:r>
              <a:rPr lang="en-GB" dirty="0" smtClean="0"/>
              <a:t> </a:t>
            </a:r>
            <a:r>
              <a:rPr lang="en-GB" dirty="0" err="1" smtClean="0"/>
              <a:t>secara</a:t>
            </a:r>
            <a:r>
              <a:rPr lang="en-GB" dirty="0" smtClean="0"/>
              <a:t> </a:t>
            </a:r>
            <a:r>
              <a:rPr lang="en-GB" dirty="0" err="1" smtClean="0"/>
              <a:t>kaku</a:t>
            </a:r>
            <a:r>
              <a:rPr lang="en-GB" dirty="0" smtClean="0"/>
              <a:t>, </a:t>
            </a:r>
            <a:endParaRPr lang="id-ID" dirty="0" smtClean="0"/>
          </a:p>
          <a:p>
            <a:pPr marL="514350" indent="-514350">
              <a:buFont typeface="+mj-lt"/>
              <a:buAutoNum type="alphaLcPeriod"/>
            </a:pPr>
            <a:r>
              <a:rPr lang="en-GB" dirty="0" err="1" smtClean="0"/>
              <a:t>menekankan</a:t>
            </a:r>
            <a:r>
              <a:rPr lang="en-GB" dirty="0" smtClean="0"/>
              <a:t> </a:t>
            </a:r>
            <a:r>
              <a:rPr lang="en-GB" dirty="0" err="1" smtClean="0"/>
              <a:t>instruksi</a:t>
            </a:r>
            <a:r>
              <a:rPr lang="en-GB" dirty="0" smtClean="0"/>
              <a:t> hand-on </a:t>
            </a:r>
            <a:r>
              <a:rPr lang="en-GB" dirty="0" err="1" smtClean="0"/>
              <a:t>oleh</a:t>
            </a:r>
            <a:r>
              <a:rPr lang="en-GB" dirty="0" smtClean="0"/>
              <a:t> </a:t>
            </a:r>
            <a:r>
              <a:rPr lang="en-GB" dirty="0" err="1" smtClean="0"/>
              <a:t>orang</a:t>
            </a:r>
            <a:r>
              <a:rPr lang="en-GB" dirty="0" smtClean="0"/>
              <a:t> </a:t>
            </a:r>
            <a:r>
              <a:rPr lang="en-GB" dirty="0" err="1" smtClean="0"/>
              <a:t>penuh</a:t>
            </a:r>
            <a:r>
              <a:rPr lang="en-GB" dirty="0" smtClean="0"/>
              <a:t> </a:t>
            </a:r>
            <a:r>
              <a:rPr lang="en-GB" dirty="0" err="1" smtClean="0"/>
              <a:t>pengalaman</a:t>
            </a:r>
            <a:r>
              <a:rPr lang="en-GB" dirty="0" smtClean="0"/>
              <a:t>, </a:t>
            </a:r>
            <a:endParaRPr lang="id-ID" dirty="0" smtClean="0"/>
          </a:p>
          <a:p>
            <a:pPr marL="514350" indent="-514350">
              <a:buFont typeface="+mj-lt"/>
              <a:buAutoNum type="alphaLcPeriod"/>
            </a:pPr>
            <a:r>
              <a:rPr lang="en-GB" dirty="0" smtClean="0"/>
              <a:t>program </a:t>
            </a:r>
            <a:r>
              <a:rPr lang="en-GB" dirty="0" err="1" smtClean="0"/>
              <a:t>pembiayaan</a:t>
            </a:r>
            <a:r>
              <a:rPr lang="en-GB" dirty="0" smtClean="0"/>
              <a:t> </a:t>
            </a:r>
            <a:r>
              <a:rPr lang="en-GB" dirty="0" err="1" smtClean="0"/>
              <a:t>dan</a:t>
            </a:r>
            <a:r>
              <a:rPr lang="en-GB" dirty="0" smtClean="0"/>
              <a:t> </a:t>
            </a:r>
            <a:r>
              <a:rPr lang="en-GB" dirty="0" err="1" smtClean="0"/>
              <a:t>administrasi</a:t>
            </a:r>
            <a:r>
              <a:rPr lang="en-GB" dirty="0" smtClean="0"/>
              <a:t> </a:t>
            </a:r>
            <a:r>
              <a:rPr lang="en-GB" dirty="0" err="1" smtClean="0"/>
              <a:t>dilaksanakan</a:t>
            </a:r>
            <a:r>
              <a:rPr lang="en-GB" dirty="0" smtClean="0"/>
              <a:t> </a:t>
            </a:r>
            <a:r>
              <a:rPr lang="en-GB" dirty="0" err="1" smtClean="0"/>
              <a:t>melalui</a:t>
            </a:r>
            <a:r>
              <a:rPr lang="en-GB" dirty="0" smtClean="0"/>
              <a:t> s</a:t>
            </a:r>
            <a:r>
              <a:rPr lang="id-ID" dirty="0" smtClean="0"/>
              <a:t>i</a:t>
            </a:r>
            <a:r>
              <a:rPr lang="en-GB" dirty="0" smtClean="0"/>
              <a:t>stem </a:t>
            </a:r>
            <a:r>
              <a:rPr lang="en-GB" dirty="0" err="1" smtClean="0"/>
              <a:t>dan</a:t>
            </a:r>
            <a:r>
              <a:rPr lang="en-GB" dirty="0" smtClean="0"/>
              <a:t> </a:t>
            </a:r>
            <a:endParaRPr lang="id-ID" dirty="0" smtClean="0"/>
          </a:p>
          <a:p>
            <a:pPr marL="514350" indent="-514350">
              <a:buFont typeface="+mj-lt"/>
              <a:buAutoNum type="alphaLcPeriod"/>
            </a:pPr>
            <a:r>
              <a:rPr lang="en-GB" dirty="0" err="1" smtClean="0"/>
              <a:t>secara</a:t>
            </a:r>
            <a:r>
              <a:rPr lang="en-GB" dirty="0" smtClean="0"/>
              <a:t> </a:t>
            </a:r>
            <a:r>
              <a:rPr lang="en-GB" dirty="0" smtClean="0"/>
              <a:t>k</a:t>
            </a:r>
            <a:r>
              <a:rPr lang="id-ID" dirty="0" smtClean="0"/>
              <a:t>o</a:t>
            </a:r>
            <a:r>
              <a:rPr lang="en-GB" dirty="0" err="1" smtClean="0"/>
              <a:t>nseptual</a:t>
            </a:r>
            <a:r>
              <a:rPr lang="en-GB" dirty="0" smtClean="0"/>
              <a:t> </a:t>
            </a:r>
            <a:r>
              <a:rPr lang="en-GB" dirty="0" err="1" smtClean="0"/>
              <a:t>terpisah</a:t>
            </a:r>
            <a:r>
              <a:rPr lang="en-GB" dirty="0" smtClean="0"/>
              <a:t> </a:t>
            </a:r>
            <a:r>
              <a:rPr lang="en-GB" dirty="0" err="1" smtClean="0"/>
              <a:t>dari</a:t>
            </a:r>
            <a:r>
              <a:rPr lang="en-GB" dirty="0" smtClean="0"/>
              <a:t> </a:t>
            </a:r>
            <a:r>
              <a:rPr lang="en-GB" dirty="0" err="1" smtClean="0"/>
              <a:t>pendidikan</a:t>
            </a:r>
            <a:r>
              <a:rPr lang="en-GB" dirty="0" smtClean="0"/>
              <a:t> </a:t>
            </a:r>
            <a:r>
              <a:rPr lang="en-GB" dirty="0" err="1" smtClean="0"/>
              <a:t>akademik</a:t>
            </a:r>
            <a:r>
              <a:rPr lang="en-GB" dirty="0" smtClean="0"/>
              <a:t>.</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en-GB" sz="3200" b="1" dirty="0" err="1" smtClean="0"/>
              <a:t>Tiang</a:t>
            </a:r>
            <a:r>
              <a:rPr lang="en-GB" sz="3200" b="1" dirty="0" smtClean="0"/>
              <a:t> </a:t>
            </a:r>
            <a:r>
              <a:rPr lang="en-GB" sz="3200" b="1" dirty="0" err="1" smtClean="0"/>
              <a:t>Pondasi</a:t>
            </a:r>
            <a:r>
              <a:rPr lang="en-GB" sz="3200" b="1" dirty="0" smtClean="0"/>
              <a:t> </a:t>
            </a:r>
            <a:r>
              <a:rPr lang="en-GB" sz="3200" b="1" dirty="0" err="1" smtClean="0"/>
              <a:t>Filosopi</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92500" lnSpcReduction="10000"/>
          </a:bodyPr>
          <a:lstStyle/>
          <a:p>
            <a:pPr marL="514350" indent="-514350">
              <a:buFont typeface="+mj-lt"/>
              <a:buAutoNum type="alphaLcPeriod"/>
            </a:pPr>
            <a:r>
              <a:rPr lang="en-GB" dirty="0" smtClean="0"/>
              <a:t>Dewey </a:t>
            </a:r>
            <a:r>
              <a:rPr lang="en-GB" dirty="0" err="1" smtClean="0"/>
              <a:t>berkeyakinan</a:t>
            </a:r>
            <a:r>
              <a:rPr lang="en-GB" dirty="0" smtClean="0"/>
              <a:t> </a:t>
            </a:r>
            <a:r>
              <a:rPr lang="en-GB" dirty="0" err="1" smtClean="0"/>
              <a:t>bahwa</a:t>
            </a:r>
            <a:r>
              <a:rPr lang="en-GB" dirty="0" smtClean="0"/>
              <a:t> </a:t>
            </a:r>
            <a:r>
              <a:rPr lang="en-GB" dirty="0" err="1" smtClean="0"/>
              <a:t>tujuan</a:t>
            </a:r>
            <a:r>
              <a:rPr lang="en-GB" dirty="0" smtClean="0"/>
              <a:t> </a:t>
            </a:r>
            <a:r>
              <a:rPr lang="en-GB" dirty="0" err="1" smtClean="0"/>
              <a:t>prinsip</a:t>
            </a:r>
            <a:r>
              <a:rPr lang="en-GB" dirty="0" smtClean="0"/>
              <a:t>/</a:t>
            </a:r>
            <a:r>
              <a:rPr lang="en-GB" dirty="0" err="1" smtClean="0"/>
              <a:t>ut</a:t>
            </a:r>
            <a:r>
              <a:rPr lang="id-ID" dirty="0" smtClean="0"/>
              <a:t>a</a:t>
            </a:r>
            <a:r>
              <a:rPr lang="en-GB" dirty="0" smtClean="0"/>
              <a:t>ma </a:t>
            </a:r>
            <a:r>
              <a:rPr lang="en-GB" dirty="0" err="1" smtClean="0"/>
              <a:t>dari</a:t>
            </a:r>
            <a:r>
              <a:rPr lang="en-GB" dirty="0" smtClean="0"/>
              <a:t> </a:t>
            </a:r>
            <a:r>
              <a:rPr lang="en-GB" dirty="0" err="1" smtClean="0"/>
              <a:t>pendidikan</a:t>
            </a:r>
            <a:r>
              <a:rPr lang="en-GB" dirty="0" smtClean="0"/>
              <a:t> </a:t>
            </a:r>
            <a:r>
              <a:rPr lang="en-GB" dirty="0" err="1" smtClean="0"/>
              <a:t>masyarakat</a:t>
            </a:r>
            <a:r>
              <a:rPr lang="en-GB" dirty="0" smtClean="0"/>
              <a:t> </a:t>
            </a:r>
            <a:r>
              <a:rPr lang="en-GB" dirty="0" err="1" smtClean="0"/>
              <a:t>umum</a:t>
            </a:r>
            <a:r>
              <a:rPr lang="en-GB" dirty="0" smtClean="0"/>
              <a:t> </a:t>
            </a:r>
            <a:r>
              <a:rPr lang="en-GB" dirty="0" err="1" smtClean="0"/>
              <a:t>adalah</a:t>
            </a:r>
            <a:r>
              <a:rPr lang="en-GB" dirty="0" smtClean="0"/>
              <a:t> </a:t>
            </a:r>
            <a:r>
              <a:rPr lang="en-GB" dirty="0" err="1" smtClean="0"/>
              <a:t>mempetemukan</a:t>
            </a:r>
            <a:r>
              <a:rPr lang="en-GB" dirty="0" smtClean="0"/>
              <a:t> </a:t>
            </a:r>
            <a:r>
              <a:rPr lang="en-GB" dirty="0" err="1" smtClean="0"/>
              <a:t>kebutuhan</a:t>
            </a:r>
            <a:r>
              <a:rPr lang="en-GB" dirty="0" smtClean="0"/>
              <a:t> </a:t>
            </a:r>
            <a:r>
              <a:rPr lang="en-GB" dirty="0" err="1" smtClean="0"/>
              <a:t>individu</a:t>
            </a:r>
            <a:r>
              <a:rPr lang="en-GB" dirty="0" smtClean="0"/>
              <a:t> </a:t>
            </a:r>
            <a:r>
              <a:rPr lang="en-GB" dirty="0" err="1" smtClean="0"/>
              <a:t>untuk</a:t>
            </a:r>
            <a:r>
              <a:rPr lang="en-GB" dirty="0" smtClean="0"/>
              <a:t> </a:t>
            </a:r>
            <a:r>
              <a:rPr lang="en-GB" dirty="0" err="1" smtClean="0"/>
              <a:t>pemenuhan</a:t>
            </a:r>
            <a:r>
              <a:rPr lang="en-GB" dirty="0" smtClean="0"/>
              <a:t> </a:t>
            </a:r>
            <a:r>
              <a:rPr lang="en-GB" dirty="0" err="1" smtClean="0"/>
              <a:t>pribadinya</a:t>
            </a:r>
            <a:r>
              <a:rPr lang="en-GB" dirty="0" smtClean="0"/>
              <a:t> </a:t>
            </a:r>
            <a:r>
              <a:rPr lang="en-GB" dirty="0" err="1" smtClean="0"/>
              <a:t>dan</a:t>
            </a:r>
            <a:r>
              <a:rPr lang="en-GB" dirty="0" smtClean="0"/>
              <a:t> </a:t>
            </a:r>
            <a:r>
              <a:rPr lang="en-GB" dirty="0" err="1" smtClean="0"/>
              <a:t>menyiapkan</a:t>
            </a:r>
            <a:r>
              <a:rPr lang="en-GB" dirty="0" smtClean="0"/>
              <a:t> </a:t>
            </a:r>
            <a:r>
              <a:rPr lang="en-GB" dirty="0" err="1" smtClean="0"/>
              <a:t>diri</a:t>
            </a:r>
            <a:r>
              <a:rPr lang="en-GB" dirty="0" smtClean="0"/>
              <a:t> </a:t>
            </a:r>
            <a:r>
              <a:rPr lang="en-GB" dirty="0" err="1" smtClean="0"/>
              <a:t>menjalani</a:t>
            </a:r>
            <a:r>
              <a:rPr lang="en-GB" dirty="0" smtClean="0"/>
              <a:t> </a:t>
            </a:r>
            <a:r>
              <a:rPr lang="en-GB" dirty="0" err="1" smtClean="0"/>
              <a:t>kehidupan</a:t>
            </a:r>
            <a:r>
              <a:rPr lang="en-GB" dirty="0" smtClean="0"/>
              <a:t>. </a:t>
            </a:r>
            <a:endParaRPr lang="id-ID" dirty="0" smtClean="0"/>
          </a:p>
          <a:p>
            <a:pPr marL="514350" indent="-514350">
              <a:buFont typeface="+mj-lt"/>
              <a:buAutoNum type="alphaLcPeriod"/>
            </a:pPr>
            <a:r>
              <a:rPr lang="en-GB" dirty="0" err="1" smtClean="0"/>
              <a:t>memecahkan</a:t>
            </a:r>
            <a:r>
              <a:rPr lang="en-GB" dirty="0" smtClean="0"/>
              <a:t> </a:t>
            </a:r>
            <a:r>
              <a:rPr lang="en-GB" dirty="0" err="1" smtClean="0"/>
              <a:t>permasalahan</a:t>
            </a:r>
            <a:r>
              <a:rPr lang="en-GB" dirty="0" smtClean="0"/>
              <a:t> </a:t>
            </a:r>
            <a:r>
              <a:rPr lang="en-GB" dirty="0" err="1" smtClean="0"/>
              <a:t>dan</a:t>
            </a:r>
            <a:r>
              <a:rPr lang="en-GB" dirty="0" smtClean="0"/>
              <a:t> </a:t>
            </a:r>
            <a:r>
              <a:rPr lang="en-GB" dirty="0" err="1" smtClean="0"/>
              <a:t>penyesuaian-penyesuaian</a:t>
            </a:r>
            <a:r>
              <a:rPr lang="en-GB" dirty="0" smtClean="0"/>
              <a:t> yang </a:t>
            </a:r>
            <a:r>
              <a:rPr lang="en-GB" dirty="0" err="1" smtClean="0"/>
              <a:t>bersifat</a:t>
            </a:r>
            <a:r>
              <a:rPr lang="en-GB" dirty="0" smtClean="0"/>
              <a:t> </a:t>
            </a:r>
            <a:r>
              <a:rPr lang="en-GB" dirty="0" err="1" smtClean="0"/>
              <a:t>individu</a:t>
            </a:r>
            <a:r>
              <a:rPr lang="en-GB" dirty="0" smtClean="0"/>
              <a:t>. </a:t>
            </a:r>
            <a:endParaRPr lang="id-ID" dirty="0" smtClean="0"/>
          </a:p>
          <a:p>
            <a:pPr marL="514350" indent="-514350">
              <a:buFont typeface="+mj-lt"/>
              <a:buAutoNum type="alphaLcPeriod"/>
            </a:pPr>
            <a:r>
              <a:rPr lang="en-GB" dirty="0" smtClean="0"/>
              <a:t>Dewey </a:t>
            </a:r>
            <a:r>
              <a:rPr lang="en-GB" dirty="0" err="1" smtClean="0"/>
              <a:t>menolak</a:t>
            </a:r>
            <a:r>
              <a:rPr lang="en-GB" dirty="0" smtClean="0"/>
              <a:t> image </a:t>
            </a:r>
            <a:r>
              <a:rPr lang="en-GB" dirty="0" err="1" smtClean="0"/>
              <a:t>bahwa</a:t>
            </a:r>
            <a:r>
              <a:rPr lang="en-GB" dirty="0" smtClean="0"/>
              <a:t> </a:t>
            </a:r>
            <a:r>
              <a:rPr lang="en-GB" dirty="0" err="1" smtClean="0"/>
              <a:t>siswa</a:t>
            </a:r>
            <a:r>
              <a:rPr lang="en-GB" dirty="0" smtClean="0"/>
              <a:t> </a:t>
            </a:r>
            <a:r>
              <a:rPr lang="en-GB" dirty="0" err="1" smtClean="0"/>
              <a:t>sebagai</a:t>
            </a:r>
            <a:r>
              <a:rPr lang="en-GB" dirty="0" smtClean="0"/>
              <a:t> </a:t>
            </a:r>
            <a:r>
              <a:rPr lang="en-GB" dirty="0" err="1" smtClean="0"/>
              <a:t>individu</a:t>
            </a:r>
            <a:r>
              <a:rPr lang="en-GB" dirty="0" smtClean="0"/>
              <a:t> yang </a:t>
            </a:r>
            <a:r>
              <a:rPr lang="en-GB" dirty="0" err="1" smtClean="0"/>
              <a:t>pasif</a:t>
            </a:r>
            <a:r>
              <a:rPr lang="en-GB" dirty="0" smtClean="0"/>
              <a:t> </a:t>
            </a:r>
            <a:r>
              <a:rPr lang="en-GB" dirty="0" err="1" smtClean="0"/>
              <a:t>dan</a:t>
            </a:r>
            <a:r>
              <a:rPr lang="en-GB" dirty="0" smtClean="0"/>
              <a:t> </a:t>
            </a:r>
            <a:r>
              <a:rPr lang="en-GB" dirty="0" err="1" smtClean="0"/>
              <a:t>manut</a:t>
            </a:r>
            <a:r>
              <a:rPr lang="en-GB" dirty="0" smtClean="0"/>
              <a:t> </a:t>
            </a:r>
            <a:r>
              <a:rPr lang="en-GB" dirty="0" err="1" smtClean="0"/>
              <a:t>dikendalikan</a:t>
            </a:r>
            <a:r>
              <a:rPr lang="en-GB" dirty="0" smtClean="0"/>
              <a:t> </a:t>
            </a:r>
            <a:r>
              <a:rPr lang="en-GB" dirty="0" err="1" smtClean="0"/>
              <a:t>oleh</a:t>
            </a:r>
            <a:r>
              <a:rPr lang="en-GB" dirty="0" smtClean="0"/>
              <a:t> </a:t>
            </a:r>
            <a:r>
              <a:rPr lang="en-GB" dirty="0" err="1" smtClean="0"/>
              <a:t>tekanan</a:t>
            </a:r>
            <a:r>
              <a:rPr lang="en-GB" dirty="0" smtClean="0"/>
              <a:t> </a:t>
            </a:r>
            <a:r>
              <a:rPr lang="en-GB" dirty="0" err="1" smtClean="0"/>
              <a:t>ekonomi</a:t>
            </a:r>
            <a:r>
              <a:rPr lang="en-GB" dirty="0" smtClean="0"/>
              <a:t> </a:t>
            </a:r>
            <a:r>
              <a:rPr lang="en-GB" dirty="0" err="1" smtClean="0"/>
              <a:t>dan</a:t>
            </a:r>
            <a:r>
              <a:rPr lang="en-GB" dirty="0" smtClean="0"/>
              <a:t> </a:t>
            </a:r>
            <a:r>
              <a:rPr lang="en-GB" dirty="0" err="1" smtClean="0"/>
              <a:t>secara</a:t>
            </a:r>
            <a:r>
              <a:rPr lang="en-GB" dirty="0" smtClean="0"/>
              <a:t> </a:t>
            </a:r>
            <a:r>
              <a:rPr lang="en-GB" dirty="0" err="1" smtClean="0"/>
              <a:t>eksistensi</a:t>
            </a:r>
            <a:r>
              <a:rPr lang="en-GB" dirty="0" smtClean="0"/>
              <a:t> </a:t>
            </a:r>
            <a:r>
              <a:rPr lang="en-GB" dirty="0" err="1" smtClean="0"/>
              <a:t>dibatasi</a:t>
            </a:r>
            <a:r>
              <a:rPr lang="en-GB" dirty="0" smtClean="0"/>
              <a:t> </a:t>
            </a:r>
            <a:r>
              <a:rPr lang="en-GB" dirty="0" err="1" smtClean="0"/>
              <a:t>oleh</a:t>
            </a:r>
            <a:r>
              <a:rPr lang="en-GB" dirty="0" smtClean="0"/>
              <a:t> </a:t>
            </a:r>
            <a:r>
              <a:rPr lang="en-GB" dirty="0" err="1" smtClean="0"/>
              <a:t>kapasitas</a:t>
            </a:r>
            <a:r>
              <a:rPr lang="en-GB" dirty="0" smtClean="0"/>
              <a:t> </a:t>
            </a:r>
            <a:r>
              <a:rPr lang="en-GB" dirty="0" err="1" smtClean="0"/>
              <a:t>intelektual</a:t>
            </a:r>
            <a:r>
              <a:rPr lang="en-GB" dirty="0" smtClean="0"/>
              <a:t> </a:t>
            </a:r>
            <a:r>
              <a:rPr lang="en-GB" dirty="0" err="1" smtClean="0"/>
              <a:t>secara</a:t>
            </a:r>
            <a:r>
              <a:rPr lang="en-GB" dirty="0" smtClean="0"/>
              <a:t> </a:t>
            </a:r>
            <a:r>
              <a:rPr lang="en-GB" dirty="0" err="1" smtClean="0"/>
              <a:t>terpisah</a:t>
            </a:r>
            <a:r>
              <a:rPr lang="en-GB" dirty="0" smtClean="0"/>
              <a:t>. </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en-GB" sz="3200" b="1" dirty="0" err="1" smtClean="0"/>
              <a:t>Tiang</a:t>
            </a:r>
            <a:r>
              <a:rPr lang="en-GB" sz="3200" b="1" dirty="0" smtClean="0"/>
              <a:t> </a:t>
            </a:r>
            <a:r>
              <a:rPr lang="en-GB" sz="3200" b="1" dirty="0" err="1" smtClean="0"/>
              <a:t>Pondasi</a:t>
            </a:r>
            <a:r>
              <a:rPr lang="en-GB" sz="3200" b="1" dirty="0" smtClean="0"/>
              <a:t> </a:t>
            </a:r>
            <a:r>
              <a:rPr lang="en-GB" sz="3200" b="1" dirty="0" err="1" smtClean="0"/>
              <a:t>Filosopi</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85000" lnSpcReduction="10000"/>
          </a:bodyPr>
          <a:lstStyle/>
          <a:p>
            <a:pPr marL="514350" indent="-514350">
              <a:buFont typeface="+mj-lt"/>
              <a:buAutoNum type="alphaLcPeriod"/>
            </a:pPr>
            <a:r>
              <a:rPr lang="en-GB" dirty="0" smtClean="0"/>
              <a:t>Dewey </a:t>
            </a:r>
            <a:r>
              <a:rPr lang="en-GB" dirty="0" err="1" smtClean="0"/>
              <a:t>berkeyakinan</a:t>
            </a:r>
            <a:r>
              <a:rPr lang="en-GB" dirty="0" smtClean="0"/>
              <a:t> </a:t>
            </a:r>
            <a:r>
              <a:rPr lang="en-GB" dirty="0" err="1" smtClean="0"/>
              <a:t>bahwa</a:t>
            </a:r>
            <a:r>
              <a:rPr lang="en-GB" dirty="0" smtClean="0"/>
              <a:t> </a:t>
            </a:r>
            <a:r>
              <a:rPr lang="en-GB" dirty="0" err="1" smtClean="0"/>
              <a:t>tujuan</a:t>
            </a:r>
            <a:r>
              <a:rPr lang="en-GB" dirty="0" smtClean="0"/>
              <a:t> </a:t>
            </a:r>
            <a:r>
              <a:rPr lang="en-GB" dirty="0" err="1" smtClean="0"/>
              <a:t>prinsip</a:t>
            </a:r>
            <a:r>
              <a:rPr lang="en-GB" dirty="0" smtClean="0"/>
              <a:t>/</a:t>
            </a:r>
            <a:r>
              <a:rPr lang="en-GB" dirty="0" err="1" smtClean="0"/>
              <a:t>ut</a:t>
            </a:r>
            <a:r>
              <a:rPr lang="id-ID" dirty="0" smtClean="0"/>
              <a:t>a</a:t>
            </a:r>
            <a:r>
              <a:rPr lang="en-GB" dirty="0" smtClean="0"/>
              <a:t>ma </a:t>
            </a:r>
            <a:r>
              <a:rPr lang="en-GB" dirty="0" err="1" smtClean="0"/>
              <a:t>dari</a:t>
            </a:r>
            <a:r>
              <a:rPr lang="en-GB" dirty="0" smtClean="0"/>
              <a:t> </a:t>
            </a:r>
            <a:r>
              <a:rPr lang="en-GB" dirty="0" err="1" smtClean="0"/>
              <a:t>pendidikan</a:t>
            </a:r>
            <a:r>
              <a:rPr lang="en-GB" dirty="0" smtClean="0"/>
              <a:t> </a:t>
            </a:r>
            <a:r>
              <a:rPr lang="en-GB" dirty="0" err="1" smtClean="0"/>
              <a:t>masyarakat</a:t>
            </a:r>
            <a:r>
              <a:rPr lang="en-GB" dirty="0" smtClean="0"/>
              <a:t> </a:t>
            </a:r>
            <a:r>
              <a:rPr lang="en-GB" dirty="0" err="1" smtClean="0"/>
              <a:t>umum</a:t>
            </a:r>
            <a:r>
              <a:rPr lang="en-GB" dirty="0" smtClean="0"/>
              <a:t> </a:t>
            </a:r>
            <a:r>
              <a:rPr lang="en-GB" dirty="0" err="1" smtClean="0"/>
              <a:t>adalah</a:t>
            </a:r>
            <a:r>
              <a:rPr lang="en-GB" dirty="0" smtClean="0"/>
              <a:t> </a:t>
            </a:r>
            <a:r>
              <a:rPr lang="en-GB" dirty="0" err="1" smtClean="0"/>
              <a:t>mempetemukan</a:t>
            </a:r>
            <a:r>
              <a:rPr lang="en-GB" dirty="0" smtClean="0"/>
              <a:t> </a:t>
            </a:r>
            <a:r>
              <a:rPr lang="en-GB" dirty="0" err="1" smtClean="0"/>
              <a:t>kebutuhan</a:t>
            </a:r>
            <a:r>
              <a:rPr lang="en-GB" dirty="0" smtClean="0"/>
              <a:t> </a:t>
            </a:r>
            <a:r>
              <a:rPr lang="en-GB" dirty="0" err="1" smtClean="0"/>
              <a:t>individu</a:t>
            </a:r>
            <a:r>
              <a:rPr lang="en-GB" dirty="0" smtClean="0"/>
              <a:t> </a:t>
            </a:r>
            <a:r>
              <a:rPr lang="en-GB" dirty="0" err="1" smtClean="0"/>
              <a:t>untuk</a:t>
            </a:r>
            <a:r>
              <a:rPr lang="en-GB" dirty="0" smtClean="0"/>
              <a:t> </a:t>
            </a:r>
            <a:r>
              <a:rPr lang="en-GB" dirty="0" err="1" smtClean="0"/>
              <a:t>pemenuhan</a:t>
            </a:r>
            <a:r>
              <a:rPr lang="en-GB" dirty="0" smtClean="0"/>
              <a:t> </a:t>
            </a:r>
            <a:r>
              <a:rPr lang="en-GB" dirty="0" err="1" smtClean="0"/>
              <a:t>pribadinya</a:t>
            </a:r>
            <a:r>
              <a:rPr lang="en-GB" dirty="0" smtClean="0"/>
              <a:t> </a:t>
            </a:r>
            <a:r>
              <a:rPr lang="en-GB" dirty="0" err="1" smtClean="0"/>
              <a:t>dan</a:t>
            </a:r>
            <a:r>
              <a:rPr lang="en-GB" dirty="0" smtClean="0"/>
              <a:t> </a:t>
            </a:r>
            <a:r>
              <a:rPr lang="en-GB" dirty="0" err="1" smtClean="0"/>
              <a:t>menyiapkan</a:t>
            </a:r>
            <a:r>
              <a:rPr lang="en-GB" dirty="0" smtClean="0"/>
              <a:t> </a:t>
            </a:r>
            <a:r>
              <a:rPr lang="en-GB" dirty="0" err="1" smtClean="0"/>
              <a:t>diri</a:t>
            </a:r>
            <a:r>
              <a:rPr lang="en-GB" dirty="0" smtClean="0"/>
              <a:t> </a:t>
            </a:r>
            <a:r>
              <a:rPr lang="en-GB" dirty="0" err="1" smtClean="0"/>
              <a:t>menjalani</a:t>
            </a:r>
            <a:r>
              <a:rPr lang="en-GB" dirty="0" smtClean="0"/>
              <a:t> </a:t>
            </a:r>
            <a:r>
              <a:rPr lang="en-GB" dirty="0" err="1" smtClean="0"/>
              <a:t>kehidupan</a:t>
            </a:r>
            <a:r>
              <a:rPr lang="en-GB" dirty="0" smtClean="0"/>
              <a:t>. </a:t>
            </a:r>
            <a:endParaRPr lang="id-ID" dirty="0" smtClean="0"/>
          </a:p>
          <a:p>
            <a:pPr marL="514350" indent="-514350">
              <a:buFont typeface="+mj-lt"/>
              <a:buAutoNum type="alphaLcPeriod"/>
            </a:pPr>
            <a:r>
              <a:rPr lang="en-GB" dirty="0" err="1" smtClean="0"/>
              <a:t>memecahkan</a:t>
            </a:r>
            <a:r>
              <a:rPr lang="en-GB" dirty="0" smtClean="0"/>
              <a:t> </a:t>
            </a:r>
            <a:r>
              <a:rPr lang="en-GB" dirty="0" err="1" smtClean="0"/>
              <a:t>permasalahan</a:t>
            </a:r>
            <a:r>
              <a:rPr lang="en-GB" dirty="0" smtClean="0"/>
              <a:t> </a:t>
            </a:r>
            <a:r>
              <a:rPr lang="en-GB" dirty="0" err="1" smtClean="0"/>
              <a:t>dan</a:t>
            </a:r>
            <a:r>
              <a:rPr lang="en-GB" dirty="0" smtClean="0"/>
              <a:t> </a:t>
            </a:r>
            <a:r>
              <a:rPr lang="en-GB" dirty="0" err="1" smtClean="0"/>
              <a:t>penyesuaian-penyesuaian</a:t>
            </a:r>
            <a:r>
              <a:rPr lang="en-GB" dirty="0" smtClean="0"/>
              <a:t> yang </a:t>
            </a:r>
            <a:r>
              <a:rPr lang="en-GB" dirty="0" err="1" smtClean="0"/>
              <a:t>bersifat</a:t>
            </a:r>
            <a:r>
              <a:rPr lang="en-GB" dirty="0" smtClean="0"/>
              <a:t> </a:t>
            </a:r>
            <a:r>
              <a:rPr lang="en-GB" dirty="0" err="1" smtClean="0"/>
              <a:t>individu</a:t>
            </a:r>
            <a:r>
              <a:rPr lang="en-GB" dirty="0" smtClean="0"/>
              <a:t>. </a:t>
            </a:r>
            <a:endParaRPr lang="id-ID" dirty="0" smtClean="0"/>
          </a:p>
          <a:p>
            <a:pPr marL="514350" indent="-514350">
              <a:buFont typeface="+mj-lt"/>
              <a:buAutoNum type="alphaLcPeriod"/>
            </a:pPr>
            <a:r>
              <a:rPr lang="en-GB" dirty="0" smtClean="0"/>
              <a:t>Dewey </a:t>
            </a:r>
            <a:r>
              <a:rPr lang="en-GB" dirty="0" err="1" smtClean="0"/>
              <a:t>menolak</a:t>
            </a:r>
            <a:r>
              <a:rPr lang="en-GB" dirty="0" smtClean="0"/>
              <a:t> image </a:t>
            </a:r>
            <a:r>
              <a:rPr lang="en-GB" dirty="0" err="1" smtClean="0"/>
              <a:t>bahwa</a:t>
            </a:r>
            <a:r>
              <a:rPr lang="en-GB" dirty="0" smtClean="0"/>
              <a:t> </a:t>
            </a:r>
            <a:r>
              <a:rPr lang="en-GB" dirty="0" err="1" smtClean="0"/>
              <a:t>siswa</a:t>
            </a:r>
            <a:r>
              <a:rPr lang="en-GB" dirty="0" smtClean="0"/>
              <a:t> </a:t>
            </a:r>
            <a:r>
              <a:rPr lang="en-GB" dirty="0" err="1" smtClean="0"/>
              <a:t>sebagai</a:t>
            </a:r>
            <a:r>
              <a:rPr lang="en-GB" dirty="0" smtClean="0"/>
              <a:t> </a:t>
            </a:r>
            <a:r>
              <a:rPr lang="en-GB" dirty="0" err="1" smtClean="0"/>
              <a:t>individu</a:t>
            </a:r>
            <a:r>
              <a:rPr lang="en-GB" dirty="0" smtClean="0"/>
              <a:t> yang </a:t>
            </a:r>
            <a:r>
              <a:rPr lang="en-GB" dirty="0" err="1" smtClean="0"/>
              <a:t>pasif</a:t>
            </a:r>
            <a:r>
              <a:rPr lang="en-GB" dirty="0" smtClean="0"/>
              <a:t> </a:t>
            </a:r>
            <a:r>
              <a:rPr lang="en-GB" dirty="0" err="1" smtClean="0"/>
              <a:t>dan</a:t>
            </a:r>
            <a:r>
              <a:rPr lang="en-GB" dirty="0" smtClean="0"/>
              <a:t> </a:t>
            </a:r>
            <a:r>
              <a:rPr lang="en-GB" dirty="0" err="1" smtClean="0"/>
              <a:t>manut</a:t>
            </a:r>
            <a:r>
              <a:rPr lang="en-GB" dirty="0" smtClean="0"/>
              <a:t> </a:t>
            </a:r>
            <a:r>
              <a:rPr lang="en-GB" dirty="0" err="1" smtClean="0"/>
              <a:t>dikendalikan</a:t>
            </a:r>
            <a:r>
              <a:rPr lang="en-GB" dirty="0" smtClean="0"/>
              <a:t> </a:t>
            </a:r>
            <a:r>
              <a:rPr lang="en-GB" dirty="0" err="1" smtClean="0"/>
              <a:t>oleh</a:t>
            </a:r>
            <a:r>
              <a:rPr lang="en-GB" dirty="0" smtClean="0"/>
              <a:t> </a:t>
            </a:r>
            <a:r>
              <a:rPr lang="en-GB" dirty="0" err="1" smtClean="0"/>
              <a:t>tekanan</a:t>
            </a:r>
            <a:r>
              <a:rPr lang="en-GB" dirty="0" smtClean="0"/>
              <a:t> </a:t>
            </a:r>
            <a:r>
              <a:rPr lang="en-GB" dirty="0" err="1" smtClean="0"/>
              <a:t>ekonomi</a:t>
            </a:r>
            <a:r>
              <a:rPr lang="en-GB" dirty="0" smtClean="0"/>
              <a:t> </a:t>
            </a:r>
            <a:r>
              <a:rPr lang="en-GB" dirty="0" err="1" smtClean="0"/>
              <a:t>dan</a:t>
            </a:r>
            <a:r>
              <a:rPr lang="en-GB" dirty="0" smtClean="0"/>
              <a:t> </a:t>
            </a:r>
            <a:r>
              <a:rPr lang="en-GB" dirty="0" err="1" smtClean="0"/>
              <a:t>secara</a:t>
            </a:r>
            <a:r>
              <a:rPr lang="en-GB" dirty="0" smtClean="0"/>
              <a:t> </a:t>
            </a:r>
            <a:r>
              <a:rPr lang="en-GB" dirty="0" err="1" smtClean="0"/>
              <a:t>eksistensi</a:t>
            </a:r>
            <a:r>
              <a:rPr lang="en-GB" dirty="0" smtClean="0"/>
              <a:t> </a:t>
            </a:r>
            <a:r>
              <a:rPr lang="en-GB" dirty="0" err="1" smtClean="0"/>
              <a:t>dibatasi</a:t>
            </a:r>
            <a:r>
              <a:rPr lang="en-GB" dirty="0" smtClean="0"/>
              <a:t> </a:t>
            </a:r>
            <a:r>
              <a:rPr lang="en-GB" dirty="0" err="1" smtClean="0"/>
              <a:t>oleh</a:t>
            </a:r>
            <a:r>
              <a:rPr lang="en-GB" dirty="0" smtClean="0"/>
              <a:t> </a:t>
            </a:r>
            <a:r>
              <a:rPr lang="en-GB" dirty="0" err="1" smtClean="0"/>
              <a:t>kapasitas</a:t>
            </a:r>
            <a:r>
              <a:rPr lang="en-GB" dirty="0" smtClean="0"/>
              <a:t> </a:t>
            </a:r>
            <a:r>
              <a:rPr lang="en-GB" dirty="0" err="1" smtClean="0"/>
              <a:t>intelektual</a:t>
            </a:r>
            <a:r>
              <a:rPr lang="en-GB" dirty="0" smtClean="0"/>
              <a:t> </a:t>
            </a:r>
            <a:r>
              <a:rPr lang="en-GB" dirty="0" err="1" smtClean="0"/>
              <a:t>secara</a:t>
            </a:r>
            <a:r>
              <a:rPr lang="en-GB" dirty="0" smtClean="0"/>
              <a:t> </a:t>
            </a:r>
            <a:r>
              <a:rPr lang="en-GB" dirty="0" err="1" smtClean="0"/>
              <a:t>terpisah</a:t>
            </a:r>
            <a:r>
              <a:rPr lang="en-GB" dirty="0" smtClean="0"/>
              <a:t>. </a:t>
            </a:r>
            <a:endParaRPr lang="id-ID" dirty="0" smtClean="0"/>
          </a:p>
          <a:p>
            <a:pPr marL="514350" indent="-514350">
              <a:buFont typeface="+mj-lt"/>
              <a:buAutoNum type="alphaLcPeriod"/>
            </a:pPr>
            <a:r>
              <a:rPr lang="en-GB" dirty="0" err="1" smtClean="0"/>
              <a:t>aktif</a:t>
            </a:r>
            <a:r>
              <a:rPr lang="en-GB" dirty="0" smtClean="0"/>
              <a:t>  </a:t>
            </a:r>
            <a:r>
              <a:rPr lang="en-GB" dirty="0" err="1" smtClean="0"/>
              <a:t>sebagai</a:t>
            </a:r>
            <a:r>
              <a:rPr lang="en-GB" dirty="0" smtClean="0"/>
              <a:t> </a:t>
            </a:r>
            <a:r>
              <a:rPr lang="en-GB" dirty="0" err="1" smtClean="0"/>
              <a:t>pemburu</a:t>
            </a:r>
            <a:r>
              <a:rPr lang="en-GB" dirty="0" smtClean="0"/>
              <a:t> </a:t>
            </a:r>
            <a:r>
              <a:rPr lang="en-GB" dirty="0" err="1" smtClean="0"/>
              <a:t>dan</a:t>
            </a:r>
            <a:r>
              <a:rPr lang="en-GB" dirty="0" smtClean="0"/>
              <a:t> </a:t>
            </a:r>
            <a:r>
              <a:rPr lang="en-GB" dirty="0" err="1" smtClean="0"/>
              <a:t>pengkonstruksi</a:t>
            </a:r>
            <a:r>
              <a:rPr lang="en-GB" dirty="0" smtClean="0"/>
              <a:t> </a:t>
            </a:r>
            <a:r>
              <a:rPr lang="en-GB" dirty="0" err="1" smtClean="0"/>
              <a:t>pengetahuan</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t>PRAGMATISME</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85000" lnSpcReduction="10000"/>
          </a:bodyPr>
          <a:lstStyle/>
          <a:p>
            <a:pPr marL="514350" indent="-514350">
              <a:buFont typeface="+mj-lt"/>
              <a:buAutoNum type="alphaLcPeriod"/>
            </a:pPr>
            <a:r>
              <a:rPr lang="id-ID" dirty="0" smtClean="0"/>
              <a:t>menyiapkan siswa memecahkan masalah-masalah yang disebabkan oleh perubahan dalam cara </a:t>
            </a:r>
            <a:r>
              <a:rPr lang="id-ID" b="1" dirty="0" smtClean="0"/>
              <a:t>logika dan rasio </a:t>
            </a:r>
            <a:r>
              <a:rPr lang="id-ID" dirty="0" smtClean="0"/>
              <a:t> melalui open-mindedness untuk mencari solusi alternatif dan kesediaan untuk bereksperimen.  </a:t>
            </a:r>
            <a:endParaRPr lang="id-ID" dirty="0" smtClean="0"/>
          </a:p>
          <a:p>
            <a:pPr marL="514350" indent="-514350">
              <a:buFont typeface="+mj-lt"/>
              <a:buAutoNum type="alphaLcPeriod"/>
            </a:pPr>
            <a:r>
              <a:rPr lang="id-ID" dirty="0" smtClean="0"/>
              <a:t>Dampak </a:t>
            </a:r>
            <a:r>
              <a:rPr lang="id-ID" dirty="0" smtClean="0"/>
              <a:t>yang diharapkan dari pendidikan pragmatis adalah masyarakat berpengetahuan yang secara vokasional mampu beradaptasi dan mencukupi kebutuhan dirinya, berpartisipasi di dalam masyarakat demokratis dan memiliki pandangan belajar dan bertindak untuk </a:t>
            </a:r>
            <a:r>
              <a:rPr lang="id-ID" dirty="0" smtClean="0"/>
              <a:t>perubahan </a:t>
            </a:r>
            <a:r>
              <a:rPr lang="id-ID" dirty="0" smtClean="0"/>
              <a:t>sebagai proses kehidupan yang panjang (Lerwick, 1979).</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t>REKONSTRUSIONISME</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fontScale="85000" lnSpcReduction="10000"/>
          </a:bodyPr>
          <a:lstStyle/>
          <a:p>
            <a:r>
              <a:rPr lang="id-ID" dirty="0" smtClean="0"/>
              <a:t>Miller dan Gregson secara meyakinkan  berargumentasi bahwa sikap mental proaktif dalam melakukan perubahan diantara profesi dan masyarakat  sebagai yang terbaik dalam berpikir kontemporer dalam TVET dan seharusnya diadopsi.  </a:t>
            </a:r>
            <a:endParaRPr lang="id-ID" dirty="0" smtClean="0"/>
          </a:p>
          <a:p>
            <a:r>
              <a:rPr lang="id-ID" dirty="0" smtClean="0"/>
              <a:t>menekankan </a:t>
            </a:r>
            <a:r>
              <a:rPr lang="id-ID" dirty="0" smtClean="0"/>
              <a:t>peranan TVET dalam berkontribusi memecahkan permasalahan seperti diskriminasi, kebekuan antara perempuan dan kelompok minoritas. </a:t>
            </a:r>
            <a:endParaRPr lang="id-ID" dirty="0" smtClean="0"/>
          </a:p>
          <a:p>
            <a:r>
              <a:rPr lang="id-ID" dirty="0" smtClean="0"/>
              <a:t>Tujuan </a:t>
            </a:r>
            <a:r>
              <a:rPr lang="id-ID" dirty="0" smtClean="0"/>
              <a:t>utama dari pendidikan vokasi seharusnya untuk mentransformasi tempat kerja ke dalam organisasi belajar berbeda dengan     mengenalkan praktek-praktek di tempat kerja yang eksis.</a:t>
            </a: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sym typeface="Wingdings" pitchFamily="2" charset="2"/>
              </a:rPr>
              <a:t>ESENSIALI</a:t>
            </a:r>
            <a:r>
              <a:rPr lang="id-ID" sz="3200" b="1" dirty="0" smtClean="0"/>
              <a:t>SME</a:t>
            </a:r>
            <a:endParaRPr lang="id-ID" sz="5400" dirty="0">
              <a:latin typeface="Cooper Black" pitchFamily="18" charset="0"/>
            </a:endParaRPr>
          </a:p>
        </p:txBody>
      </p:sp>
      <p:sp>
        <p:nvSpPr>
          <p:cNvPr id="7" name="Content Placeholder 6"/>
          <p:cNvSpPr>
            <a:spLocks noGrp="1"/>
          </p:cNvSpPr>
          <p:nvPr>
            <p:ph idx="1"/>
          </p:nvPr>
        </p:nvSpPr>
        <p:spPr>
          <a:xfrm>
            <a:off x="467544" y="1700808"/>
            <a:ext cx="8363272" cy="4824536"/>
          </a:xfrm>
        </p:spPr>
        <p:txBody>
          <a:bodyPr>
            <a:normAutofit lnSpcReduction="10000"/>
          </a:bodyPr>
          <a:lstStyle/>
          <a:p>
            <a:r>
              <a:rPr lang="id-ID" dirty="0" smtClean="0"/>
              <a:t>Ide-ide</a:t>
            </a:r>
            <a:r>
              <a:rPr lang="id-ID" dirty="0" smtClean="0"/>
              <a:t>, konsep, dan teori harus lebih dominan daripada penyiapan peranan hidup sebagai pekerja dan produser; </a:t>
            </a:r>
            <a:endParaRPr lang="id-ID" dirty="0" smtClean="0"/>
          </a:p>
          <a:p>
            <a:r>
              <a:rPr lang="id-ID" dirty="0" smtClean="0"/>
              <a:t>teori </a:t>
            </a:r>
            <a:r>
              <a:rPr lang="id-ID" dirty="0" smtClean="0"/>
              <a:t>belajar`   merepleksikan  pendekatan behavioristik dan  memorisasi seharusnya membangun pengalaman pribadi setiap individu; dan </a:t>
            </a:r>
            <a:endParaRPr lang="id-ID" dirty="0" smtClean="0"/>
          </a:p>
          <a:p>
            <a:r>
              <a:rPr lang="id-ID" dirty="0" smtClean="0"/>
              <a:t>Subject-matter </a:t>
            </a:r>
            <a:r>
              <a:rPr lang="id-ID" dirty="0" smtClean="0"/>
              <a:t>seharusnya menekankan basic-skill dan persiapan ke perguruan tinggi (college) (Sarkees &amp; Scott, 1995, p.25).</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sym typeface="Wingdings" pitchFamily="2" charset="2"/>
              </a:rPr>
              <a:t>FILOSOFI</a:t>
            </a:r>
            <a:endParaRPr lang="id-ID" sz="5400" dirty="0">
              <a:latin typeface="Cooper Black" pitchFamily="18" charset="0"/>
            </a:endParaRPr>
          </a:p>
        </p:txBody>
      </p:sp>
      <p:pic>
        <p:nvPicPr>
          <p:cNvPr id="5" name="Picture 4"/>
          <p:cNvPicPr/>
          <p:nvPr/>
        </p:nvPicPr>
        <p:blipFill>
          <a:blip r:embed="rId3" cstate="print"/>
          <a:srcRect l="13928" t="10820" r="12239" b="5872"/>
          <a:stretch>
            <a:fillRect/>
          </a:stretch>
        </p:blipFill>
        <p:spPr bwMode="auto">
          <a:xfrm>
            <a:off x="0" y="2029359"/>
            <a:ext cx="8676455" cy="4640001"/>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96944"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sym typeface="Wingdings" pitchFamily="2" charset="2"/>
              </a:rPr>
              <a:t>VISI PENDIDIKAN NASIONAL</a:t>
            </a:r>
            <a:endParaRPr lang="id-ID" sz="5400" dirty="0">
              <a:latin typeface="Cooper Black" pitchFamily="18" charset="0"/>
            </a:endParaRPr>
          </a:p>
        </p:txBody>
      </p:sp>
      <p:sp>
        <p:nvSpPr>
          <p:cNvPr id="7" name="Content Placeholder 6"/>
          <p:cNvSpPr>
            <a:spLocks noGrp="1"/>
          </p:cNvSpPr>
          <p:nvPr>
            <p:ph idx="1"/>
          </p:nvPr>
        </p:nvSpPr>
        <p:spPr>
          <a:xfrm>
            <a:off x="1331640" y="1700808"/>
            <a:ext cx="7499176" cy="3888432"/>
          </a:xfrm>
          <a:solidFill>
            <a:schemeClr val="accent6">
              <a:lumMod val="40000"/>
              <a:lumOff val="60000"/>
            </a:schemeClr>
          </a:solidFill>
        </p:spPr>
        <p:txBody>
          <a:bodyPr>
            <a:normAutofit lnSpcReduction="10000"/>
          </a:bodyPr>
          <a:lstStyle/>
          <a:p>
            <a:pPr indent="0">
              <a:buNone/>
            </a:pPr>
            <a:r>
              <a:rPr lang="id-ID" dirty="0" smtClean="0">
                <a:latin typeface="Book Antiqua" pitchFamily="18" charset="0"/>
              </a:rPr>
              <a:t>M</a:t>
            </a:r>
            <a:r>
              <a:rPr lang="id-ID" dirty="0" smtClean="0">
                <a:latin typeface="Book Antiqua" pitchFamily="18" charset="0"/>
              </a:rPr>
              <a:t>ewujudkan </a:t>
            </a:r>
            <a:r>
              <a:rPr lang="id-ID" dirty="0" smtClean="0">
                <a:latin typeface="Book Antiqua" pitchFamily="18" charset="0"/>
              </a:rPr>
              <a:t>sistem pendidikan sebagai pranata sosial yang kuat dan berwibawa untuk memberdayakan semua warga negara Indonesia agar berkembang menjadi manusia yang berkualitas sehingga mampu dan proaktif menjawab tantangan zaman yang selalu berubah. </a:t>
            </a:r>
            <a:endParaRPr lang="id-ID"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Perspektif  </a:t>
            </a:r>
            <a:r>
              <a:rPr lang="id-ID" sz="8000" dirty="0" smtClean="0">
                <a:latin typeface="Cooper Black" pitchFamily="18" charset="0"/>
              </a:rPr>
              <a:t>T V E T</a:t>
            </a:r>
            <a:endParaRPr lang="id-ID" sz="8000" dirty="0">
              <a:latin typeface="Cooper Black" pitchFamily="18" charset="0"/>
            </a:endParaRPr>
          </a:p>
        </p:txBody>
      </p:sp>
      <p:graphicFrame>
        <p:nvGraphicFramePr>
          <p:cNvPr id="4" name="Content Placeholder 3"/>
          <p:cNvGraphicFramePr>
            <a:graphicFrameLocks noGrp="1"/>
          </p:cNvGraphicFramePr>
          <p:nvPr>
            <p:ph idx="1"/>
          </p:nvPr>
        </p:nvGraphicFramePr>
        <p:xfrm>
          <a:off x="251520" y="1484784"/>
          <a:ext cx="856895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588224" y="1700808"/>
            <a:ext cx="2304256"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Courier New" pitchFamily="49" charset="0"/>
              <a:buChar char="o"/>
            </a:pPr>
            <a:r>
              <a:rPr lang="id-ID" sz="2400" dirty="0" smtClean="0">
                <a:solidFill>
                  <a:schemeClr val="tx1"/>
                </a:solidFill>
                <a:latin typeface="Cooper Black" pitchFamily="18" charset="0"/>
              </a:rPr>
              <a:t>Produktif</a:t>
            </a:r>
          </a:p>
          <a:p>
            <a:pPr>
              <a:buFont typeface="Courier New" pitchFamily="49" charset="0"/>
              <a:buChar char="o"/>
            </a:pPr>
            <a:r>
              <a:rPr lang="id-ID" sz="2400" dirty="0" smtClean="0">
                <a:solidFill>
                  <a:schemeClr val="tx1"/>
                </a:solidFill>
                <a:latin typeface="Cooper Black" pitchFamily="18" charset="0"/>
              </a:rPr>
              <a:t>Memuaskan</a:t>
            </a:r>
          </a:p>
          <a:p>
            <a:pPr>
              <a:buFont typeface="Courier New" pitchFamily="49" charset="0"/>
              <a:buChar char="o"/>
            </a:pPr>
            <a:r>
              <a:rPr lang="id-ID" sz="2400" dirty="0" smtClean="0">
                <a:solidFill>
                  <a:schemeClr val="tx1"/>
                </a:solidFill>
                <a:latin typeface="Cooper Black" pitchFamily="18" charset="0"/>
              </a:rPr>
              <a:t>Adaptif </a:t>
            </a:r>
          </a:p>
          <a:p>
            <a:pPr>
              <a:buFont typeface="Courier New" pitchFamily="49" charset="0"/>
              <a:buChar char="o"/>
            </a:pPr>
            <a:r>
              <a:rPr lang="id-ID" sz="2400" dirty="0" smtClean="0">
                <a:solidFill>
                  <a:schemeClr val="tx1"/>
                </a:solidFill>
                <a:latin typeface="Cooper Black" pitchFamily="18" charset="0"/>
              </a:rPr>
              <a:t>Responsif</a:t>
            </a:r>
            <a:endParaRPr lang="id-ID" sz="2400" dirty="0">
              <a:solidFill>
                <a:schemeClr val="tx1"/>
              </a:solidFill>
              <a:latin typeface="Cooper Black" pitchFamily="18" charset="0"/>
            </a:endParaRPr>
          </a:p>
        </p:txBody>
      </p:sp>
      <p:sp>
        <p:nvSpPr>
          <p:cNvPr id="6" name="Rectangle 5"/>
          <p:cNvSpPr/>
          <p:nvPr/>
        </p:nvSpPr>
        <p:spPr>
          <a:xfrm>
            <a:off x="-36512" y="3861048"/>
            <a:ext cx="3024336" cy="20882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id-ID" sz="2400" dirty="0" smtClean="0">
                <a:solidFill>
                  <a:schemeClr val="tx1"/>
                </a:solidFill>
                <a:latin typeface="Cooper Black" pitchFamily="18" charset="0"/>
              </a:rPr>
              <a:t>Norma</a:t>
            </a:r>
          </a:p>
          <a:p>
            <a:pPr>
              <a:buFont typeface="Wingdings" pitchFamily="2" charset="2"/>
              <a:buChar char="Ø"/>
            </a:pPr>
            <a:r>
              <a:rPr lang="id-ID" sz="2400" dirty="0" smtClean="0">
                <a:solidFill>
                  <a:schemeClr val="tx1"/>
                </a:solidFill>
                <a:latin typeface="Cooper Black" pitchFamily="18" charset="0"/>
              </a:rPr>
              <a:t>Tata nilai</a:t>
            </a:r>
          </a:p>
          <a:p>
            <a:pPr>
              <a:buFont typeface="Wingdings" pitchFamily="2" charset="2"/>
              <a:buChar char="Ø"/>
            </a:pPr>
            <a:r>
              <a:rPr lang="id-ID" sz="2400" dirty="0" smtClean="0">
                <a:solidFill>
                  <a:schemeClr val="tx1"/>
                </a:solidFill>
                <a:latin typeface="Cooper Black" pitchFamily="18" charset="0"/>
              </a:rPr>
              <a:t>Tradisi</a:t>
            </a:r>
          </a:p>
          <a:p>
            <a:pPr>
              <a:buFont typeface="Wingdings" pitchFamily="2" charset="2"/>
              <a:buChar char="Ø"/>
            </a:pPr>
            <a:r>
              <a:rPr lang="id-ID" sz="2400" dirty="0" smtClean="0">
                <a:solidFill>
                  <a:schemeClr val="tx1"/>
                </a:solidFill>
                <a:latin typeface="Cooper Black" pitchFamily="18" charset="0"/>
              </a:rPr>
              <a:t>Efisiensi sosial</a:t>
            </a:r>
          </a:p>
          <a:p>
            <a:pPr>
              <a:buFont typeface="Wingdings" pitchFamily="2" charset="2"/>
              <a:buChar char="Ø"/>
            </a:pPr>
            <a:r>
              <a:rPr lang="id-ID" sz="2400" dirty="0" smtClean="0">
                <a:solidFill>
                  <a:schemeClr val="tx1"/>
                </a:solidFill>
                <a:latin typeface="Cooper Black" pitchFamily="18" charset="0"/>
              </a:rPr>
              <a:t>Efisiensi budaya</a:t>
            </a:r>
            <a:endParaRPr lang="id-ID" sz="2400" dirty="0">
              <a:solidFill>
                <a:schemeClr val="tx1"/>
              </a:solidFill>
              <a:latin typeface="Cooper Black"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40960" cy="1143000"/>
          </a:xfrm>
        </p:spPr>
        <p:txBody>
          <a:bodyPr>
            <a:noAutofit/>
          </a:bodyPr>
          <a:lstStyle/>
          <a:p>
            <a:pPr algn="l"/>
            <a:r>
              <a:rPr lang="id-ID" sz="2800" dirty="0" smtClean="0">
                <a:latin typeface="Cooper Black" pitchFamily="18" charset="0"/>
              </a:rPr>
              <a:t> </a:t>
            </a:r>
            <a:r>
              <a:rPr lang="id-ID" sz="8000" dirty="0" smtClean="0">
                <a:latin typeface="Cooper Black" pitchFamily="18" charset="0"/>
              </a:rPr>
              <a:t>TVET</a:t>
            </a:r>
            <a:r>
              <a:rPr lang="id-ID" sz="3200" dirty="0" smtClean="0">
                <a:latin typeface="Cooper Black" pitchFamily="18" charset="0"/>
                <a:sym typeface="Wingdings" pitchFamily="2" charset="2"/>
              </a:rPr>
              <a:t> </a:t>
            </a:r>
            <a:r>
              <a:rPr lang="id-ID" sz="3200" b="1" dirty="0" smtClean="0">
                <a:sym typeface="Wingdings" pitchFamily="2" charset="2"/>
              </a:rPr>
              <a:t>M</a:t>
            </a:r>
            <a:r>
              <a:rPr lang="id-ID" sz="3200" b="1" dirty="0" smtClean="0">
                <a:sym typeface="Wingdings" pitchFamily="2" charset="2"/>
              </a:rPr>
              <a:t>ISI PENDIDIKAN NASIONAL</a:t>
            </a:r>
            <a:endParaRPr lang="id-ID" sz="5400" dirty="0">
              <a:latin typeface="Cooper Black" pitchFamily="18" charset="0"/>
            </a:endParaRPr>
          </a:p>
        </p:txBody>
      </p:sp>
      <p:sp>
        <p:nvSpPr>
          <p:cNvPr id="7" name="Content Placeholder 6"/>
          <p:cNvSpPr>
            <a:spLocks noGrp="1"/>
          </p:cNvSpPr>
          <p:nvPr>
            <p:ph idx="1"/>
          </p:nvPr>
        </p:nvSpPr>
        <p:spPr>
          <a:xfrm>
            <a:off x="179512" y="1700808"/>
            <a:ext cx="8651304" cy="4968552"/>
          </a:xfrm>
          <a:solidFill>
            <a:schemeClr val="accent6">
              <a:lumMod val="40000"/>
              <a:lumOff val="60000"/>
            </a:schemeClr>
          </a:solidFill>
        </p:spPr>
        <p:txBody>
          <a:bodyPr>
            <a:normAutofit fontScale="62500" lnSpcReduction="20000"/>
          </a:bodyPr>
          <a:lstStyle/>
          <a:p>
            <a:pPr marL="857250" indent="-514350">
              <a:buFont typeface="+mj-lt"/>
              <a:buAutoNum type="arabicPeriod"/>
            </a:pPr>
            <a:r>
              <a:rPr lang="id-ID" dirty="0" smtClean="0"/>
              <a:t>mengupayakan </a:t>
            </a:r>
            <a:r>
              <a:rPr lang="id-ID" dirty="0" smtClean="0"/>
              <a:t>perluasan dan pemerataan kesempatan memperoleh pendidikan yang bermutu bagi seluruh rakyat Indonesia; </a:t>
            </a:r>
            <a:endParaRPr lang="id-ID" dirty="0" smtClean="0"/>
          </a:p>
          <a:p>
            <a:pPr marL="857250" indent="-514350">
              <a:buFont typeface="+mj-lt"/>
              <a:buAutoNum type="arabicPeriod"/>
            </a:pPr>
            <a:r>
              <a:rPr lang="id-ID" dirty="0" smtClean="0"/>
              <a:t>meningkatkan </a:t>
            </a:r>
            <a:r>
              <a:rPr lang="id-ID" dirty="0" smtClean="0"/>
              <a:t>mutu pendidikan yang memiliki daya saing di tingkat nasional, regional, dan internasional; </a:t>
            </a:r>
            <a:endParaRPr lang="id-ID" dirty="0" smtClean="0"/>
          </a:p>
          <a:p>
            <a:pPr marL="857250" indent="-514350">
              <a:buFont typeface="+mj-lt"/>
              <a:buAutoNum type="arabicPeriod"/>
            </a:pPr>
            <a:r>
              <a:rPr lang="id-ID" dirty="0" smtClean="0"/>
              <a:t>meningkatkan </a:t>
            </a:r>
            <a:r>
              <a:rPr lang="id-ID" dirty="0" smtClean="0"/>
              <a:t>relevansi pendidikan dengan kebutuhan masyarakat dan tantangan global; </a:t>
            </a:r>
            <a:endParaRPr lang="id-ID" dirty="0" smtClean="0"/>
          </a:p>
          <a:p>
            <a:pPr marL="857250" indent="-514350">
              <a:buFont typeface="+mj-lt"/>
              <a:buAutoNum type="arabicPeriod"/>
            </a:pPr>
            <a:r>
              <a:rPr lang="id-ID" dirty="0" smtClean="0"/>
              <a:t>membantu </a:t>
            </a:r>
            <a:r>
              <a:rPr lang="id-ID" dirty="0" smtClean="0"/>
              <a:t>dan memfasilitasi pengembangan potensi anak bangsa secara utuh sejak usia dini sampai akhir hayat dalam rangka mewujudkan masyarakat belajar; </a:t>
            </a:r>
            <a:endParaRPr lang="id-ID" dirty="0" smtClean="0"/>
          </a:p>
          <a:p>
            <a:pPr marL="857250" indent="-514350">
              <a:buFont typeface="+mj-lt"/>
              <a:buAutoNum type="arabicPeriod"/>
            </a:pPr>
            <a:r>
              <a:rPr lang="id-ID" dirty="0" smtClean="0"/>
              <a:t>meningkatkan </a:t>
            </a:r>
            <a:r>
              <a:rPr lang="id-ID" dirty="0" smtClean="0"/>
              <a:t>kesiapan masukan dan kualitas proses pendidikan untuk mengoptimalkan pembentukan kepribadian yang bermoral; </a:t>
            </a:r>
            <a:endParaRPr lang="id-ID" dirty="0" smtClean="0"/>
          </a:p>
          <a:p>
            <a:pPr marL="857250" indent="-514350">
              <a:buFont typeface="+mj-lt"/>
              <a:buAutoNum type="arabicPeriod"/>
            </a:pPr>
            <a:r>
              <a:rPr lang="id-ID" smtClean="0"/>
              <a:t>meningkatkan </a:t>
            </a:r>
            <a:r>
              <a:rPr lang="id-ID" dirty="0" smtClean="0"/>
              <a:t>keprofesionalan dan akuntabilitas lembaga pendidikan sebagai pusat pembudayaan ilmu pengetahuan, keterampilan, pengalaman, sikap, dan nilai berdasarkan standar yang bersifat nasional dan global; </a:t>
            </a:r>
            <a:r>
              <a:rPr lang="id-ID" smtClean="0"/>
              <a:t>dan </a:t>
            </a:r>
            <a:endParaRPr lang="id-ID" smtClean="0"/>
          </a:p>
          <a:p>
            <a:pPr marL="857250" indent="-514350">
              <a:buFont typeface="+mj-lt"/>
              <a:buAutoNum type="arabicPeriod"/>
            </a:pPr>
            <a:r>
              <a:rPr lang="id-ID" smtClean="0"/>
              <a:t>mendorong </a:t>
            </a:r>
            <a:r>
              <a:rPr lang="id-ID" dirty="0" smtClean="0"/>
              <a:t>peran serta masyarakat dalam penyelenggaraan pendidikan berdasarkan prinsip otonomi dalam konteks Negara Kesatuan Republik Indonesia.</a:t>
            </a:r>
            <a:endParaRPr lang="id-ID" dirty="0">
              <a:latin typeface="Book Antiq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Kritik terhadap  </a:t>
            </a:r>
            <a:r>
              <a:rPr lang="id-ID" sz="8000" dirty="0" smtClean="0">
                <a:latin typeface="Cooper Black" pitchFamily="18" charset="0"/>
              </a:rPr>
              <a:t>T V E T</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lnSpcReduction="10000"/>
          </a:bodyPr>
          <a:lstStyle/>
          <a:p>
            <a:r>
              <a:rPr lang="id-ID" dirty="0"/>
              <a:t>semata-mata hanya terarah untuk kepentingan ekonomi semata</a:t>
            </a:r>
            <a:r>
              <a:rPr lang="id-ID" dirty="0" smtClean="0"/>
              <a:t>.</a:t>
            </a:r>
          </a:p>
          <a:p>
            <a:r>
              <a:rPr lang="id-ID" dirty="0"/>
              <a:t>pengembangan tenaga kerja untuk kebutuhan pendukung industri</a:t>
            </a:r>
            <a:r>
              <a:rPr lang="id-ID" dirty="0" smtClean="0"/>
              <a:t>.</a:t>
            </a:r>
          </a:p>
          <a:p>
            <a:r>
              <a:rPr lang="id-ID" dirty="0"/>
              <a:t>tidak menyediakan pemenuhan kebutuhan manusia secara </a:t>
            </a:r>
            <a:r>
              <a:rPr lang="id-ID" dirty="0" smtClean="0"/>
              <a:t>utuh.</a:t>
            </a:r>
          </a:p>
          <a:p>
            <a:r>
              <a:rPr lang="id-ID" dirty="0" smtClean="0"/>
              <a:t>belum membangun </a:t>
            </a:r>
            <a:r>
              <a:rPr lang="id-ID" dirty="0"/>
              <a:t>dan mengembangkan </a:t>
            </a:r>
            <a:r>
              <a:rPr lang="id-ID" dirty="0" smtClean="0"/>
              <a:t>karir</a:t>
            </a:r>
          </a:p>
          <a:p>
            <a:r>
              <a:rPr lang="id-ID" dirty="0" smtClean="0"/>
              <a:t>Tidak membekali </a:t>
            </a:r>
            <a:r>
              <a:rPr lang="id-ID" dirty="0"/>
              <a:t>seseorang dalam mengembangkan life skills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Pembangunan </a:t>
            </a:r>
            <a:r>
              <a:rPr lang="id-ID" sz="8000" dirty="0" smtClean="0">
                <a:latin typeface="Cooper Black" pitchFamily="18" charset="0"/>
              </a:rPr>
              <a:t>T V E T</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r>
              <a:rPr lang="id-ID" sz="4400" dirty="0">
                <a:latin typeface="Arial Rounded MT Bold" pitchFamily="34" charset="0"/>
              </a:rPr>
              <a:t>(1) fakta; </a:t>
            </a:r>
            <a:endParaRPr lang="id-ID" sz="4400" dirty="0" smtClean="0">
              <a:latin typeface="Arial Rounded MT Bold" pitchFamily="34" charset="0"/>
            </a:endParaRPr>
          </a:p>
          <a:p>
            <a:r>
              <a:rPr lang="id-ID" sz="4400" dirty="0" smtClean="0">
                <a:latin typeface="Arial Rounded MT Bold" pitchFamily="34" charset="0"/>
              </a:rPr>
              <a:t>(</a:t>
            </a:r>
            <a:r>
              <a:rPr lang="id-ID" sz="4400" dirty="0">
                <a:latin typeface="Arial Rounded MT Bold" pitchFamily="34" charset="0"/>
              </a:rPr>
              <a:t>2) tujuan; </a:t>
            </a:r>
            <a:endParaRPr lang="id-ID" sz="4400" dirty="0" smtClean="0">
              <a:latin typeface="Arial Rounded MT Bold" pitchFamily="34" charset="0"/>
            </a:endParaRPr>
          </a:p>
          <a:p>
            <a:r>
              <a:rPr lang="id-ID" sz="4400" dirty="0" smtClean="0">
                <a:latin typeface="Arial Rounded MT Bold" pitchFamily="34" charset="0"/>
              </a:rPr>
              <a:t>(</a:t>
            </a:r>
            <a:r>
              <a:rPr lang="id-ID" sz="4400" dirty="0">
                <a:latin typeface="Arial Rounded MT Bold" pitchFamily="34" charset="0"/>
              </a:rPr>
              <a:t>3) nilai-nilai; </a:t>
            </a:r>
            <a:endParaRPr lang="id-ID" sz="4400" dirty="0" smtClean="0">
              <a:latin typeface="Arial Rounded MT Bold" pitchFamily="34" charset="0"/>
            </a:endParaRPr>
          </a:p>
          <a:p>
            <a:r>
              <a:rPr lang="id-ID" sz="4400" dirty="0" smtClean="0">
                <a:latin typeface="Arial Rounded MT Bold" pitchFamily="34" charset="0"/>
              </a:rPr>
              <a:t>(</a:t>
            </a:r>
            <a:r>
              <a:rPr lang="id-ID" sz="4400" dirty="0">
                <a:latin typeface="Arial Rounded MT Bold" pitchFamily="34" charset="0"/>
              </a:rPr>
              <a:t>4) pandangan masa depan.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Kebijakan </a:t>
            </a:r>
            <a:r>
              <a:rPr lang="id-ID" sz="8000" dirty="0" smtClean="0">
                <a:latin typeface="Cooper Black" pitchFamily="18" charset="0"/>
              </a:rPr>
              <a:t>T V E T</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70000" lnSpcReduction="20000"/>
          </a:bodyPr>
          <a:lstStyle/>
          <a:p>
            <a:pPr marL="742950" indent="-742950">
              <a:buAutoNum type="arabicParenBoth"/>
            </a:pPr>
            <a:r>
              <a:rPr lang="en-GB" sz="4400" dirty="0" err="1" smtClean="0"/>
              <a:t>kebijakan</a:t>
            </a:r>
            <a:r>
              <a:rPr lang="en-GB" sz="4400" dirty="0" smtClean="0"/>
              <a:t> </a:t>
            </a:r>
            <a:r>
              <a:rPr lang="en-GB" sz="4400" dirty="0" err="1"/>
              <a:t>pengembangan</a:t>
            </a:r>
            <a:r>
              <a:rPr lang="en-GB" sz="4400" dirty="0"/>
              <a:t> </a:t>
            </a:r>
            <a:r>
              <a:rPr lang="en-GB" sz="4400" dirty="0" err="1"/>
              <a:t>lapangan</a:t>
            </a:r>
            <a:r>
              <a:rPr lang="en-GB" sz="4400" dirty="0"/>
              <a:t> </a:t>
            </a:r>
            <a:r>
              <a:rPr lang="en-GB" sz="4400" dirty="0" err="1"/>
              <a:t>pekerjaan</a:t>
            </a:r>
            <a:r>
              <a:rPr lang="en-GB" sz="4400" dirty="0"/>
              <a:t> (employment policy) yang </a:t>
            </a:r>
            <a:r>
              <a:rPr lang="en-GB" sz="4400" dirty="0" err="1"/>
              <a:t>bertujuan</a:t>
            </a:r>
            <a:r>
              <a:rPr lang="en-GB" sz="4400" dirty="0"/>
              <a:t> </a:t>
            </a:r>
            <a:r>
              <a:rPr lang="en-GB" sz="4400" dirty="0" err="1"/>
              <a:t>menyediakan</a:t>
            </a:r>
            <a:r>
              <a:rPr lang="en-GB" sz="4400" dirty="0"/>
              <a:t> </a:t>
            </a:r>
            <a:r>
              <a:rPr lang="en-GB" sz="4400" dirty="0" err="1"/>
              <a:t>peluang-peluang</a:t>
            </a:r>
            <a:r>
              <a:rPr lang="en-GB" sz="4400" dirty="0"/>
              <a:t> </a:t>
            </a:r>
            <a:r>
              <a:rPr lang="en-GB" sz="4400" dirty="0" err="1"/>
              <a:t>pekerjaan</a:t>
            </a:r>
            <a:r>
              <a:rPr lang="en-GB" sz="4400" dirty="0"/>
              <a:t> </a:t>
            </a:r>
            <a:r>
              <a:rPr lang="en-GB" sz="4400" dirty="0" err="1"/>
              <a:t>seluas-luasnya</a:t>
            </a:r>
            <a:r>
              <a:rPr lang="en-GB" sz="4400" dirty="0"/>
              <a:t> </a:t>
            </a:r>
            <a:r>
              <a:rPr lang="en-GB" sz="4400" dirty="0" err="1"/>
              <a:t>bagi</a:t>
            </a:r>
            <a:r>
              <a:rPr lang="en-GB" sz="4400" dirty="0"/>
              <a:t> </a:t>
            </a:r>
            <a:r>
              <a:rPr lang="en-GB" sz="4400" dirty="0" err="1"/>
              <a:t>masyarakat</a:t>
            </a:r>
            <a:r>
              <a:rPr lang="en-GB" sz="4400" dirty="0"/>
              <a:t>; </a:t>
            </a:r>
            <a:endParaRPr lang="id-ID" sz="4400" dirty="0" smtClean="0"/>
          </a:p>
          <a:p>
            <a:pPr marL="742950" indent="-742950">
              <a:buAutoNum type="arabicParenBoth"/>
            </a:pPr>
            <a:r>
              <a:rPr lang="en-GB" sz="4400" dirty="0" err="1" smtClean="0"/>
              <a:t>kebijakan</a:t>
            </a:r>
            <a:r>
              <a:rPr lang="en-GB" sz="4400" dirty="0" smtClean="0"/>
              <a:t> </a:t>
            </a:r>
            <a:r>
              <a:rPr lang="en-GB" sz="4400" dirty="0" err="1"/>
              <a:t>pengembangan</a:t>
            </a:r>
            <a:r>
              <a:rPr lang="en-GB" sz="4400" dirty="0"/>
              <a:t> </a:t>
            </a:r>
            <a:r>
              <a:rPr lang="en-GB" sz="4400" dirty="0" err="1"/>
              <a:t>sumberdaya</a:t>
            </a:r>
            <a:r>
              <a:rPr lang="en-GB" sz="4400" dirty="0"/>
              <a:t> </a:t>
            </a:r>
            <a:r>
              <a:rPr lang="en-GB" sz="4400" dirty="0" err="1"/>
              <a:t>manusia</a:t>
            </a:r>
            <a:r>
              <a:rPr lang="en-GB" sz="4400" dirty="0"/>
              <a:t> (human resources policy) </a:t>
            </a:r>
            <a:r>
              <a:rPr lang="en-GB" sz="4400" dirty="0" err="1"/>
              <a:t>didesain</a:t>
            </a:r>
            <a:r>
              <a:rPr lang="en-GB" sz="4400" dirty="0"/>
              <a:t> </a:t>
            </a:r>
            <a:r>
              <a:rPr lang="en-GB" sz="4400" dirty="0" err="1"/>
              <a:t>untuk</a:t>
            </a:r>
            <a:r>
              <a:rPr lang="en-GB" sz="4400" dirty="0"/>
              <a:t> </a:t>
            </a:r>
            <a:r>
              <a:rPr lang="en-GB" sz="4400" dirty="0" err="1"/>
              <a:t>pengembangan</a:t>
            </a:r>
            <a:r>
              <a:rPr lang="en-GB" sz="4400" dirty="0"/>
              <a:t> skills, </a:t>
            </a:r>
            <a:r>
              <a:rPr lang="en-GB" sz="4400" dirty="0" err="1"/>
              <a:t>pengetahuan</a:t>
            </a:r>
            <a:r>
              <a:rPr lang="en-GB" sz="4400" dirty="0"/>
              <a:t>, </a:t>
            </a:r>
            <a:r>
              <a:rPr lang="en-GB" sz="4400" dirty="0" err="1"/>
              <a:t>dan</a:t>
            </a:r>
            <a:r>
              <a:rPr lang="en-GB" sz="4400" dirty="0"/>
              <a:t> </a:t>
            </a:r>
            <a:r>
              <a:rPr lang="en-GB" sz="4400" dirty="0" err="1"/>
              <a:t>kapabilitas</a:t>
            </a:r>
            <a:r>
              <a:rPr lang="en-GB" sz="4400" dirty="0"/>
              <a:t> </a:t>
            </a:r>
            <a:r>
              <a:rPr lang="en-GB" sz="4400" dirty="0" err="1"/>
              <a:t>tenaga</a:t>
            </a:r>
            <a:r>
              <a:rPr lang="en-GB" sz="4400" dirty="0"/>
              <a:t> </a:t>
            </a:r>
            <a:r>
              <a:rPr lang="en-GB" sz="4400" dirty="0" err="1"/>
              <a:t>kerja</a:t>
            </a:r>
            <a:r>
              <a:rPr lang="en-GB" sz="4400" dirty="0"/>
              <a:t>, </a:t>
            </a:r>
            <a:r>
              <a:rPr lang="en-GB" sz="4400" dirty="0" err="1"/>
              <a:t>dan</a:t>
            </a:r>
            <a:r>
              <a:rPr lang="en-GB" sz="4400" dirty="0"/>
              <a:t> </a:t>
            </a:r>
            <a:endParaRPr lang="id-ID" sz="4400" dirty="0" smtClean="0"/>
          </a:p>
          <a:p>
            <a:pPr marL="742950" indent="-742950">
              <a:buAutoNum type="arabicParenBoth"/>
            </a:pPr>
            <a:r>
              <a:rPr lang="en-GB" sz="4400" dirty="0" err="1" smtClean="0"/>
              <a:t>kebijakan</a:t>
            </a:r>
            <a:r>
              <a:rPr lang="en-GB" sz="4400" dirty="0" smtClean="0"/>
              <a:t> </a:t>
            </a:r>
            <a:r>
              <a:rPr lang="en-GB" sz="4400" dirty="0" err="1"/>
              <a:t>pengalokasian</a:t>
            </a:r>
            <a:r>
              <a:rPr lang="en-GB" sz="4400" dirty="0"/>
              <a:t> </a:t>
            </a:r>
            <a:r>
              <a:rPr lang="en-GB" sz="4400" dirty="0" err="1"/>
              <a:t>tenaga</a:t>
            </a:r>
            <a:r>
              <a:rPr lang="en-GB" sz="4400" dirty="0"/>
              <a:t> </a:t>
            </a:r>
            <a:r>
              <a:rPr lang="en-GB" sz="4400" dirty="0" err="1"/>
              <a:t>kerja</a:t>
            </a:r>
            <a:r>
              <a:rPr lang="en-GB" sz="4400" dirty="0"/>
              <a:t> (man power allocation policy) </a:t>
            </a:r>
            <a:r>
              <a:rPr lang="en-GB" sz="4400" dirty="0" err="1"/>
              <a:t>khususnya</a:t>
            </a:r>
            <a:r>
              <a:rPr lang="en-GB" sz="4400" dirty="0"/>
              <a:t> </a:t>
            </a:r>
            <a:r>
              <a:rPr lang="en-GB" sz="4400" dirty="0" err="1"/>
              <a:t>kebijakan</a:t>
            </a:r>
            <a:r>
              <a:rPr lang="en-GB" sz="4400" dirty="0"/>
              <a:t> </a:t>
            </a:r>
            <a:r>
              <a:rPr lang="en-GB" sz="4400" dirty="0" err="1"/>
              <a:t>maching</a:t>
            </a:r>
            <a:r>
              <a:rPr lang="en-GB" sz="4400" dirty="0"/>
              <a:t> man and job.</a:t>
            </a:r>
            <a:endParaRPr lang="id-ID" sz="4400" dirty="0">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2800" dirty="0" smtClean="0">
                <a:latin typeface="Cooper Black" pitchFamily="18" charset="0"/>
              </a:rPr>
              <a:t>Kebijakan </a:t>
            </a:r>
            <a:r>
              <a:rPr lang="id-ID" sz="8000" dirty="0" smtClean="0">
                <a:latin typeface="Cooper Black" pitchFamily="18" charset="0"/>
              </a:rPr>
              <a:t>T V E T</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a:bodyPr>
          <a:lstStyle/>
          <a:p>
            <a:pPr marL="742950" indent="0">
              <a:buNone/>
            </a:pPr>
            <a:r>
              <a:rPr lang="id-ID" sz="4800" dirty="0">
                <a:latin typeface="Cooper Black" pitchFamily="18" charset="0"/>
                <a:cs typeface="Aharoni" pitchFamily="2" charset="-79"/>
              </a:rPr>
              <a:t>apa </a:t>
            </a:r>
            <a:r>
              <a:rPr lang="id-ID" sz="4800" dirty="0" smtClean="0">
                <a:latin typeface="Cooper Black" pitchFamily="18" charset="0"/>
                <a:cs typeface="Aharoni" pitchFamily="2" charset="-79"/>
              </a:rPr>
              <a:t>peranan  </a:t>
            </a:r>
            <a:r>
              <a:rPr lang="id-ID" sz="4800" dirty="0">
                <a:latin typeface="Cooper Black" pitchFamily="18" charset="0"/>
                <a:cs typeface="Aharoni" pitchFamily="2" charset="-79"/>
              </a:rPr>
              <a:t>pendidikan vokasi dari generasi ke generasi</a:t>
            </a:r>
            <a:r>
              <a:rPr lang="id-ID" sz="3600" dirty="0" smtClean="0"/>
              <a:t>.</a:t>
            </a:r>
          </a:p>
          <a:p>
            <a:pPr marL="742950" indent="0" algn="ctr">
              <a:buNone/>
            </a:pPr>
            <a:r>
              <a:rPr lang="id-ID" sz="8800" dirty="0" smtClean="0">
                <a:latin typeface="Cooper Black" pitchFamily="18" charset="0"/>
              </a:rPr>
              <a:t>???</a:t>
            </a:r>
            <a:endParaRPr lang="id-ID" sz="8800" dirty="0">
              <a:latin typeface="Cooper Black"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653536" cy="1143000"/>
          </a:xfrm>
        </p:spPr>
        <p:txBody>
          <a:bodyPr>
            <a:noAutofit/>
          </a:bodyPr>
          <a:lstStyle/>
          <a:p>
            <a:r>
              <a:rPr lang="id-ID" sz="8000" dirty="0" smtClean="0">
                <a:latin typeface="Cooper Black" pitchFamily="18" charset="0"/>
              </a:rPr>
              <a:t>T V E T</a:t>
            </a:r>
            <a:endParaRPr lang="id-ID" sz="8000" dirty="0">
              <a:latin typeface="Cooper Black" pitchFamily="18" charset="0"/>
            </a:endParaRPr>
          </a:p>
        </p:txBody>
      </p:sp>
      <p:sp>
        <p:nvSpPr>
          <p:cNvPr id="7" name="Content Placeholder 6"/>
          <p:cNvSpPr>
            <a:spLocks noGrp="1"/>
          </p:cNvSpPr>
          <p:nvPr>
            <p:ph idx="1"/>
          </p:nvPr>
        </p:nvSpPr>
        <p:spPr>
          <a:xfrm>
            <a:off x="467544" y="1700808"/>
            <a:ext cx="8363272" cy="4669979"/>
          </a:xfrm>
        </p:spPr>
        <p:txBody>
          <a:bodyPr>
            <a:normAutofit fontScale="62500" lnSpcReduction="20000"/>
          </a:bodyPr>
          <a:lstStyle/>
          <a:p>
            <a:pPr marL="432000" indent="-396000"/>
            <a:r>
              <a:rPr lang="en-US" sz="4800" i="1" dirty="0" smtClean="0"/>
              <a:t>training or retraining </a:t>
            </a:r>
            <a:endParaRPr lang="id-ID" sz="4800" i="1" dirty="0" smtClean="0"/>
          </a:p>
          <a:p>
            <a:pPr marL="432000" indent="-396000"/>
            <a:r>
              <a:rPr lang="en-US" sz="4800" i="1" dirty="0" smtClean="0"/>
              <a:t>given in schools or classes </a:t>
            </a:r>
            <a:endParaRPr lang="id-ID" sz="4800" i="1" dirty="0" smtClean="0"/>
          </a:p>
          <a:p>
            <a:pPr marL="432000" indent="-396000"/>
            <a:r>
              <a:rPr lang="en-US" sz="4800" i="1" dirty="0" smtClean="0"/>
              <a:t>under public supervision and control </a:t>
            </a:r>
            <a:endParaRPr lang="id-ID" sz="4800" i="1" dirty="0" smtClean="0"/>
          </a:p>
          <a:p>
            <a:pPr marL="432000" indent="-396000"/>
            <a:r>
              <a:rPr lang="en-US" sz="4800" i="1" dirty="0" smtClean="0"/>
              <a:t>under contract  with a State Board or local education agency </a:t>
            </a:r>
            <a:endParaRPr lang="id-ID" sz="4800" i="1" dirty="0" smtClean="0"/>
          </a:p>
          <a:p>
            <a:pPr marL="432000" indent="-396000"/>
            <a:r>
              <a:rPr lang="en-US" sz="4800" i="1" dirty="0" smtClean="0"/>
              <a:t>is conducted as part of program designed </a:t>
            </a:r>
            <a:endParaRPr lang="id-ID" sz="4800" i="1" smtClean="0"/>
          </a:p>
          <a:p>
            <a:pPr marL="432000" indent="-396000"/>
            <a:r>
              <a:rPr lang="en-US" sz="4800" i="1" smtClean="0"/>
              <a:t>to </a:t>
            </a:r>
            <a:r>
              <a:rPr lang="en-US" sz="4800" i="1" dirty="0" smtClean="0"/>
              <a:t>prepare individuals for gainful employment as semi-skilled or skilled worker or technicians or sub-professionals in recognized occupations and in new and emerging occupation or to prepare individuals for employment in occupation </a:t>
            </a:r>
            <a:endParaRPr lang="id-ID" sz="8800" dirty="0">
              <a:latin typeface="Cooper Black"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TotalTime>
  <Words>2266</Words>
  <Application>Microsoft Office PowerPoint</Application>
  <PresentationFormat>On-screen Show (4:3)</PresentationFormat>
  <Paragraphs>195</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PERSPEKTIF</vt:lpstr>
      <vt:lpstr>Perspektif  T V E T</vt:lpstr>
      <vt:lpstr>Perspektif  T V E T</vt:lpstr>
      <vt:lpstr>Perspektif  T V E T</vt:lpstr>
      <vt:lpstr>Kritik terhadap  T V E T</vt:lpstr>
      <vt:lpstr>Pembangunan T V E T</vt:lpstr>
      <vt:lpstr>Kebijakan T V E T</vt:lpstr>
      <vt:lpstr>Kebijakan T V E T</vt:lpstr>
      <vt:lpstr>T V E T</vt:lpstr>
      <vt:lpstr> T V E T</vt:lpstr>
      <vt:lpstr> T V E Tsebagai Investasi</vt:lpstr>
      <vt:lpstr> T V E Tsebagai Investasi</vt:lpstr>
      <vt:lpstr>Tujuan TVET SDM</vt:lpstr>
      <vt:lpstr>Tujuan TVET SDM</vt:lpstr>
      <vt:lpstr> TVET SDM</vt:lpstr>
      <vt:lpstr> TVET SDM</vt:lpstr>
      <vt:lpstr> TVET SDM</vt:lpstr>
      <vt:lpstr> TVET SDM</vt:lpstr>
      <vt:lpstr> TVET SDM</vt:lpstr>
      <vt:lpstr> P T K</vt:lpstr>
      <vt:lpstr> TVET SDM</vt:lpstr>
      <vt:lpstr> TVET SDM</vt:lpstr>
      <vt:lpstr> TVET subyek-subyek praktis keduniakerjaan </vt:lpstr>
      <vt:lpstr> TVET Bentuk &amp;  Sifat PENDIDIKAN</vt:lpstr>
      <vt:lpstr> TVET DIKLAT</vt:lpstr>
      <vt:lpstr> TVET CBT</vt:lpstr>
      <vt:lpstr> TVET CBT</vt:lpstr>
      <vt:lpstr> TVET</vt:lpstr>
      <vt:lpstr> TVET KERANGKA KOSEPTUAL</vt:lpstr>
      <vt:lpstr> TVET Tiang Pondasi Filosopi</vt:lpstr>
      <vt:lpstr> TVET Tiang Pondasi Filosopi</vt:lpstr>
      <vt:lpstr> TVET Tiang Pondasi Filosopi</vt:lpstr>
      <vt:lpstr> TVET Tiang Pondasi Filosopi</vt:lpstr>
      <vt:lpstr> TVET Tiang Pondasi Filosopi</vt:lpstr>
      <vt:lpstr> TVET PRAGMATISME</vt:lpstr>
      <vt:lpstr> TVET REKONSTRUSIONISME</vt:lpstr>
      <vt:lpstr> TVET ESENSIALISME</vt:lpstr>
      <vt:lpstr> TVET FILOSOFI</vt:lpstr>
      <vt:lpstr> TVET VISI PENDIDIKAN NASIONAL</vt:lpstr>
      <vt:lpstr> TVET MISI PENDIDIKAN NASIONAL</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PERSPEKTIF PTK</dc:title>
  <dc:creator>Putu Sudira</dc:creator>
  <cp:lastModifiedBy>Putu Sudira</cp:lastModifiedBy>
  <cp:revision>31</cp:revision>
  <dcterms:created xsi:type="dcterms:W3CDTF">2013-10-20T14:11:18Z</dcterms:created>
  <dcterms:modified xsi:type="dcterms:W3CDTF">2013-11-10T22:22:55Z</dcterms:modified>
</cp:coreProperties>
</file>