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2EF37-D858-4B86-BC6F-046D261EF248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72D43-2DDD-46BD-BB2B-551BD6D8E6B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A88F-E2AB-4387-8C7B-D024FDE2318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B43E-3B01-458E-8934-A635FE83D10E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308B-BB34-458F-8943-26F041CF533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utupanji@uny.ac.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1000"/>
            <a:lum/>
          </a:blip>
          <a:srcRect/>
          <a:stretch>
            <a:fillRect l="-3000" t="-27000" r="-3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4048" y="404664"/>
            <a:ext cx="3672408" cy="151216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id-I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PERSPEKTIF</a:t>
            </a:r>
            <a:endParaRPr lang="id-ID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  <a:cs typeface="Aharoni" pitchFamily="2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725144"/>
            <a:ext cx="1794740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63688" y="4751784"/>
            <a:ext cx="7380312" cy="2133600"/>
          </a:xfrm>
          <a:prstGeom prst="rect">
            <a:avLst/>
          </a:prstGeom>
          <a:solidFill>
            <a:schemeClr val="bg2">
              <a:alpha val="63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5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 –  </a:t>
            </a:r>
            <a:r>
              <a:rPr lang="id-ID" sz="2400" b="1" dirty="0" smtClean="0"/>
              <a:t>08164222678</a:t>
            </a:r>
          </a:p>
          <a:p>
            <a:pPr lvl="0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lvl="0">
              <a:spcBef>
                <a:spcPct val="0"/>
              </a:spcBef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</a:t>
            </a:r>
            <a:r>
              <a:rPr lang="id-ID" sz="2400" b="1" dirty="0"/>
              <a:t>lulusan cumlaude 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S3 PTK PPS UNY; Peneliti Kearifan Lokal  PTK;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20072" y="1268760"/>
            <a:ext cx="3491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8000" b="1" i="0" u="none" strike="noStrike" kern="120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P T 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Dewey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128792" cy="5472608"/>
          </a:xfrm>
        </p:spPr>
        <p:txBody>
          <a:bodyPr>
            <a:noAutofit/>
          </a:bodyPr>
          <a:lstStyle/>
          <a:p>
            <a:pPr marL="396000" indent="-396000" algn="l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Citizens </a:t>
            </a:r>
            <a:r>
              <a:rPr lang="en-US" dirty="0" smtClean="0">
                <a:solidFill>
                  <a:schemeClr val="tx1"/>
                </a:solidFill>
              </a:rPr>
              <a:t>meaningful </a:t>
            </a:r>
            <a:r>
              <a:rPr lang="en-US" dirty="0">
                <a:solidFill>
                  <a:schemeClr val="tx1"/>
                </a:solidFill>
              </a:rPr>
              <a:t>work and developed in them the "competency to choose and make [their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own </a:t>
            </a:r>
            <a:r>
              <a:rPr lang="id-ID" dirty="0" smtClean="0">
                <a:solidFill>
                  <a:schemeClr val="tx1"/>
                </a:solidFill>
              </a:rPr>
              <a:t>career“;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The </a:t>
            </a:r>
            <a:r>
              <a:rPr lang="id-ID" dirty="0">
                <a:solidFill>
                  <a:schemeClr val="tx1"/>
                </a:solidFill>
              </a:rPr>
              <a:t>better </a:t>
            </a:r>
            <a:r>
              <a:rPr lang="en-US" dirty="0" smtClean="0">
                <a:solidFill>
                  <a:schemeClr val="tx1"/>
                </a:solidFill>
              </a:rPr>
              <a:t>alternative </a:t>
            </a:r>
            <a:r>
              <a:rPr lang="en-US" dirty="0">
                <a:solidFill>
                  <a:schemeClr val="tx1"/>
                </a:solidFill>
              </a:rPr>
              <a:t>was to educate young people for "civic efficiency or good citizenship" 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by teaching students the process of reflective thinking and giving them the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confidence </a:t>
            </a:r>
            <a:r>
              <a:rPr lang="en-US" dirty="0">
                <a:solidFill>
                  <a:schemeClr val="tx1"/>
                </a:solidFill>
              </a:rPr>
              <a:t>"to make [their] own choice[s] intelligent</a:t>
            </a:r>
            <a:r>
              <a:rPr lang="en-US" dirty="0" smtClean="0">
                <a:solidFill>
                  <a:schemeClr val="tx1"/>
                </a:solidFill>
              </a:rPr>
              <a:t>"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Dewey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128792" cy="5472608"/>
          </a:xfrm>
        </p:spPr>
        <p:txBody>
          <a:bodyPr>
            <a:noAutofit/>
          </a:bodyPr>
          <a:lstStyle/>
          <a:p>
            <a:pPr marL="360000" indent="-360000" algn="l">
              <a:buFont typeface="Arial" pitchFamily="34" charset="0"/>
              <a:buChar char="•"/>
            </a:pPr>
            <a:r>
              <a:rPr lang="id-ID" sz="2800" dirty="0">
                <a:solidFill>
                  <a:schemeClr val="tx1"/>
                </a:solidFill>
              </a:rPr>
              <a:t>a school that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fostered </a:t>
            </a:r>
            <a:r>
              <a:rPr lang="en-US" sz="2800" dirty="0">
                <a:solidFill>
                  <a:schemeClr val="tx1"/>
                </a:solidFill>
              </a:rPr>
              <a:t>democratic living and reflective thinking, one that encouraged students to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consider </a:t>
            </a:r>
            <a:r>
              <a:rPr lang="en-US" sz="2800" dirty="0">
                <a:solidFill>
                  <a:schemeClr val="tx1"/>
                </a:solidFill>
              </a:rPr>
              <a:t>values, attitudes, and responsibilities and then to act on them.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"</a:t>
            </a:r>
            <a:r>
              <a:rPr lang="en-US" sz="2800" dirty="0">
                <a:solidFill>
                  <a:schemeClr val="tx1"/>
                </a:solidFill>
              </a:rPr>
              <a:t>education </a:t>
            </a:r>
            <a:r>
              <a:rPr lang="en-US" sz="2800" dirty="0" smtClean="0">
                <a:solidFill>
                  <a:schemeClr val="tx1"/>
                </a:solidFill>
              </a:rPr>
              <a:t>through occupations“ as </a:t>
            </a:r>
            <a:r>
              <a:rPr lang="en-US" sz="2800" dirty="0">
                <a:solidFill>
                  <a:schemeClr val="tx1"/>
                </a:solidFill>
              </a:rPr>
              <a:t>a way to build on students’ intrinsic interests, motivate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students </a:t>
            </a:r>
            <a:r>
              <a:rPr lang="en-US" sz="2800" dirty="0">
                <a:solidFill>
                  <a:schemeClr val="tx1"/>
                </a:solidFill>
              </a:rPr>
              <a:t>to expand their intellect, and encourage political and social activism.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Such an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approach </a:t>
            </a:r>
            <a:r>
              <a:rPr lang="en-US" sz="2800" dirty="0">
                <a:solidFill>
                  <a:schemeClr val="tx1"/>
                </a:solidFill>
              </a:rPr>
              <a:t>actively applied by all members of </a:t>
            </a:r>
            <a:r>
              <a:rPr lang="en-US" sz="2800" dirty="0" smtClean="0">
                <a:solidFill>
                  <a:schemeClr val="tx1"/>
                </a:solidFill>
              </a:rPr>
              <a:t>society,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quality of democratic social life in America</a:t>
            </a:r>
            <a:r>
              <a:rPr lang="en-US" dirty="0"/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Dewey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128792" cy="5472608"/>
          </a:xfrm>
        </p:spPr>
        <p:txBody>
          <a:bodyPr>
            <a:noAutofit/>
          </a:bodyPr>
          <a:lstStyle/>
          <a:p>
            <a:pPr marL="360000" indent="-360000" algn="l">
              <a:buFont typeface="Arial" pitchFamily="34" charset="0"/>
              <a:buChar char="•"/>
            </a:pPr>
            <a:r>
              <a:rPr lang="id-ID" sz="2800" dirty="0">
                <a:solidFill>
                  <a:schemeClr val="tx1"/>
                </a:solidFill>
              </a:rPr>
              <a:t>a school that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fostered </a:t>
            </a:r>
            <a:r>
              <a:rPr lang="en-US" sz="2800" dirty="0">
                <a:solidFill>
                  <a:schemeClr val="tx1"/>
                </a:solidFill>
              </a:rPr>
              <a:t>democratic living and reflective thinking, one that encouraged students to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consider </a:t>
            </a:r>
            <a:r>
              <a:rPr lang="en-US" sz="2800" dirty="0">
                <a:solidFill>
                  <a:schemeClr val="tx1"/>
                </a:solidFill>
              </a:rPr>
              <a:t>values, attitudes, and responsibilities and then to act on them.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"</a:t>
            </a:r>
            <a:r>
              <a:rPr lang="en-US" sz="2800" dirty="0">
                <a:solidFill>
                  <a:schemeClr val="tx1"/>
                </a:solidFill>
              </a:rPr>
              <a:t>education </a:t>
            </a:r>
            <a:r>
              <a:rPr lang="en-US" sz="2800" dirty="0" smtClean="0">
                <a:solidFill>
                  <a:schemeClr val="tx1"/>
                </a:solidFill>
              </a:rPr>
              <a:t>through occupations“ as </a:t>
            </a:r>
            <a:r>
              <a:rPr lang="en-US" sz="2800" dirty="0">
                <a:solidFill>
                  <a:schemeClr val="tx1"/>
                </a:solidFill>
              </a:rPr>
              <a:t>a way to build on students’ intrinsic interests, motivate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students </a:t>
            </a:r>
            <a:r>
              <a:rPr lang="en-US" sz="2800" dirty="0">
                <a:solidFill>
                  <a:schemeClr val="tx1"/>
                </a:solidFill>
              </a:rPr>
              <a:t>to expand their intellect, and encourage political and social activism.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Such an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approach </a:t>
            </a:r>
            <a:r>
              <a:rPr lang="en-US" sz="2800" dirty="0">
                <a:solidFill>
                  <a:schemeClr val="tx1"/>
                </a:solidFill>
              </a:rPr>
              <a:t>actively applied by all members of </a:t>
            </a:r>
            <a:r>
              <a:rPr lang="en-US" sz="2800" dirty="0" smtClean="0">
                <a:solidFill>
                  <a:schemeClr val="tx1"/>
                </a:solidFill>
              </a:rPr>
              <a:t>society,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quality of democratic social life in America</a:t>
            </a:r>
            <a:r>
              <a:rPr lang="en-US" dirty="0"/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Dewey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128792" cy="5472608"/>
          </a:xfrm>
        </p:spPr>
        <p:txBody>
          <a:bodyPr>
            <a:noAutofit/>
          </a:bodyPr>
          <a:lstStyle/>
          <a:p>
            <a:pPr marL="360000" indent="-396000" algn="l">
              <a:buFont typeface="Courier New" pitchFamily="49" charset="0"/>
              <a:buChar char="o"/>
            </a:pPr>
            <a:r>
              <a:rPr lang="id-ID" sz="2800" dirty="0">
                <a:solidFill>
                  <a:schemeClr val="tx1"/>
                </a:solidFill>
              </a:rPr>
              <a:t>developing curriculum, training vocational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teachers</a:t>
            </a:r>
            <a:r>
              <a:rPr lang="en-US" sz="2800" dirty="0">
                <a:solidFill>
                  <a:schemeClr val="tx1"/>
                </a:solidFill>
              </a:rPr>
              <a:t>, and developing programs to insure equity and program access for minorities </a:t>
            </a:r>
            <a:r>
              <a:rPr lang="en-US" sz="2800" dirty="0" smtClean="0">
                <a:solidFill>
                  <a:schemeClr val="tx1"/>
                </a:solidFill>
              </a:rPr>
              <a:t>and</a:t>
            </a:r>
            <a:r>
              <a:rPr lang="id-ID" sz="2800" dirty="0" smtClean="0">
                <a:solidFill>
                  <a:schemeClr val="tx1"/>
                </a:solidFill>
              </a:rPr>
              <a:t> students </a:t>
            </a:r>
            <a:r>
              <a:rPr lang="id-ID" sz="2800" dirty="0">
                <a:solidFill>
                  <a:schemeClr val="tx1"/>
                </a:solidFill>
              </a:rPr>
              <a:t>with disabilities.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b="1" dirty="0"/>
              <a:t>Social Efficiency Paradigm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7416824" cy="5472608"/>
          </a:xfrm>
        </p:spPr>
        <p:txBody>
          <a:bodyPr>
            <a:noAutofit/>
          </a:bodyPr>
          <a:lstStyle/>
          <a:p>
            <a:pPr marL="360000" indent="-396000" algn="l">
              <a:buFont typeface="Courier New" pitchFamily="49" charset="0"/>
              <a:buChar char="o"/>
            </a:pPr>
            <a:r>
              <a:rPr lang="id-ID" sz="2500" dirty="0">
                <a:solidFill>
                  <a:schemeClr val="tx1"/>
                </a:solidFill>
              </a:rPr>
              <a:t>developing curriculum, training vocational </a:t>
            </a:r>
            <a:r>
              <a:rPr lang="id-ID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teachers</a:t>
            </a:r>
            <a:r>
              <a:rPr lang="en-US" sz="2500" dirty="0">
                <a:solidFill>
                  <a:schemeClr val="tx1"/>
                </a:solidFill>
              </a:rPr>
              <a:t>, and developing programs to insure equity and program access for minorities </a:t>
            </a:r>
            <a:r>
              <a:rPr lang="en-US" sz="2500" dirty="0" smtClean="0">
                <a:solidFill>
                  <a:schemeClr val="tx1"/>
                </a:solidFill>
              </a:rPr>
              <a:t>and</a:t>
            </a:r>
            <a:r>
              <a:rPr lang="id-ID" sz="2500" dirty="0" smtClean="0">
                <a:solidFill>
                  <a:schemeClr val="tx1"/>
                </a:solidFill>
              </a:rPr>
              <a:t> students </a:t>
            </a:r>
            <a:r>
              <a:rPr lang="id-ID" sz="2500" dirty="0">
                <a:solidFill>
                  <a:schemeClr val="tx1"/>
                </a:solidFill>
              </a:rPr>
              <a:t>with disabilities</a:t>
            </a:r>
            <a:r>
              <a:rPr lang="id-ID" sz="2500" dirty="0" smtClean="0">
                <a:solidFill>
                  <a:schemeClr val="tx1"/>
                </a:solidFill>
              </a:rPr>
              <a:t>. </a:t>
            </a:r>
          </a:p>
          <a:p>
            <a:pPr marL="360000" indent="-396000" algn="l">
              <a:buFont typeface="Courier New" pitchFamily="49" charset="0"/>
              <a:buChar char="o"/>
            </a:pPr>
            <a:r>
              <a:rPr lang="id-ID" sz="2500" dirty="0" smtClean="0">
                <a:solidFill>
                  <a:schemeClr val="tx1"/>
                </a:solidFill>
              </a:rPr>
              <a:t>S</a:t>
            </a:r>
            <a:r>
              <a:rPr lang="en-US" sz="2500" dirty="0" err="1" smtClean="0">
                <a:solidFill>
                  <a:schemeClr val="tx1"/>
                </a:solidFill>
              </a:rPr>
              <a:t>chools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are agents of the state that produce </a:t>
            </a:r>
            <a:r>
              <a:rPr lang="en-US" sz="2500" dirty="0" smtClean="0">
                <a:solidFill>
                  <a:schemeClr val="tx1"/>
                </a:solidFill>
              </a:rPr>
              <a:t>social</a:t>
            </a:r>
            <a:r>
              <a:rPr lang="id-ID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control </a:t>
            </a:r>
            <a:r>
              <a:rPr lang="en-US" sz="2500" dirty="0">
                <a:solidFill>
                  <a:schemeClr val="tx1"/>
                </a:solidFill>
              </a:rPr>
              <a:t>through appropriate job training and discipline. </a:t>
            </a:r>
            <a:endParaRPr lang="id-ID" sz="2500" dirty="0" smtClean="0">
              <a:solidFill>
                <a:schemeClr val="tx1"/>
              </a:solidFill>
            </a:endParaRPr>
          </a:p>
          <a:p>
            <a:pPr marL="360000" indent="-396000" algn="l">
              <a:buFont typeface="Courier New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The </a:t>
            </a:r>
            <a:r>
              <a:rPr lang="en-US" sz="2500" dirty="0">
                <a:solidFill>
                  <a:schemeClr val="tx1"/>
                </a:solidFill>
              </a:rPr>
              <a:t>social efficiency paradigm </a:t>
            </a:r>
            <a:r>
              <a:rPr lang="id-ID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got </a:t>
            </a:r>
            <a:r>
              <a:rPr lang="en-US" sz="2500" dirty="0">
                <a:solidFill>
                  <a:schemeClr val="tx1"/>
                </a:solidFill>
              </a:rPr>
              <a:t>its impetus from the test-and-sort technology that followed the introduction of the IQ </a:t>
            </a:r>
            <a:r>
              <a:rPr lang="id-ID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test </a:t>
            </a:r>
            <a:r>
              <a:rPr lang="en-US" sz="2500" dirty="0">
                <a:solidFill>
                  <a:schemeClr val="tx1"/>
                </a:solidFill>
              </a:rPr>
              <a:t>in 1916 (</a:t>
            </a:r>
            <a:r>
              <a:rPr lang="en-US" sz="2500" dirty="0" err="1">
                <a:solidFill>
                  <a:schemeClr val="tx1"/>
                </a:solidFill>
              </a:rPr>
              <a:t>Kliebard</a:t>
            </a:r>
            <a:r>
              <a:rPr lang="en-US" sz="2500" dirty="0">
                <a:solidFill>
                  <a:schemeClr val="tx1"/>
                </a:solidFill>
              </a:rPr>
              <a:t>, 1986). </a:t>
            </a:r>
            <a:endParaRPr lang="id-ID" sz="2500" dirty="0" smtClean="0">
              <a:solidFill>
                <a:schemeClr val="tx1"/>
              </a:solidFill>
            </a:endParaRPr>
          </a:p>
          <a:p>
            <a:pPr marL="360000" indent="-396000" algn="l">
              <a:buFont typeface="Courier New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Ten </a:t>
            </a:r>
            <a:r>
              <a:rPr lang="en-US" sz="2500" dirty="0">
                <a:solidFill>
                  <a:schemeClr val="tx1"/>
                </a:solidFill>
              </a:rPr>
              <a:t>years earlier, Edward L. Thorndike (1906) had </a:t>
            </a:r>
            <a:r>
              <a:rPr lang="id-ID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declared </a:t>
            </a:r>
            <a:r>
              <a:rPr lang="en-US" sz="2500" dirty="0">
                <a:solidFill>
                  <a:schemeClr val="tx1"/>
                </a:solidFill>
              </a:rPr>
              <a:t>that "no high school is successful that does not have in mind the work . . . its </a:t>
            </a:r>
            <a:r>
              <a:rPr lang="id-ID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students </a:t>
            </a:r>
            <a:r>
              <a:rPr lang="en-US" sz="2500" dirty="0">
                <a:solidFill>
                  <a:schemeClr val="tx1"/>
                </a:solidFill>
              </a:rPr>
              <a:t>will have to perform and try to fit them for it"</a:t>
            </a:r>
            <a:endParaRPr lang="id-ID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b="1" dirty="0"/>
              <a:t>Social Efficiency Paradigm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7416824" cy="5472608"/>
          </a:xfrm>
        </p:spPr>
        <p:txBody>
          <a:bodyPr>
            <a:noAutofit/>
          </a:bodyPr>
          <a:lstStyle/>
          <a:p>
            <a:pPr marL="360000" indent="-396000" algn="l">
              <a:buFont typeface="Courier New" pitchFamily="49" charset="0"/>
              <a:buChar char="o"/>
            </a:pPr>
            <a:r>
              <a:rPr lang="id-ID" sz="2800" b="1" dirty="0" smtClean="0">
                <a:solidFill>
                  <a:schemeClr val="tx1"/>
                </a:solidFill>
              </a:rPr>
              <a:t>SOCIAL CONTROL:</a:t>
            </a:r>
            <a:r>
              <a:rPr lang="en-US" sz="2800" dirty="0" smtClean="0">
                <a:solidFill>
                  <a:schemeClr val="tx1"/>
                </a:solidFill>
              </a:rPr>
              <a:t>Their </a:t>
            </a:r>
            <a:r>
              <a:rPr lang="en-US" sz="2800" dirty="0">
                <a:solidFill>
                  <a:schemeClr val="tx1"/>
                </a:solidFill>
              </a:rPr>
              <a:t>educational goal was to measure each student’s academic potential and to </a:t>
            </a:r>
            <a:r>
              <a:rPr lang="en-US" sz="2800" dirty="0" smtClean="0">
                <a:solidFill>
                  <a:schemeClr val="tx1"/>
                </a:solidFill>
              </a:rPr>
              <a:t>match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that </a:t>
            </a:r>
            <a:r>
              <a:rPr lang="en-US" sz="2800" dirty="0">
                <a:solidFill>
                  <a:schemeClr val="tx1"/>
                </a:solidFill>
              </a:rPr>
              <a:t>potential to an appropriate career track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96000" algn="l"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Schools would prepare the young for the new discipline of industrial work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</a:p>
          <a:p>
            <a:pPr marL="360000" indent="-396000" algn="l">
              <a:buFont typeface="Courier New" pitchFamily="49" charset="0"/>
              <a:buChar char="o"/>
            </a:pPr>
            <a:r>
              <a:rPr lang="id-ID" sz="2800" dirty="0" smtClean="0">
                <a:solidFill>
                  <a:schemeClr val="tx1"/>
                </a:solidFill>
              </a:rPr>
              <a:t>schools  </a:t>
            </a:r>
            <a:r>
              <a:rPr lang="en-US" sz="2800" dirty="0" smtClean="0">
                <a:solidFill>
                  <a:schemeClr val="tx1"/>
                </a:solidFill>
              </a:rPr>
              <a:t>would </a:t>
            </a:r>
            <a:r>
              <a:rPr lang="en-US" sz="2800" dirty="0">
                <a:solidFill>
                  <a:schemeClr val="tx1"/>
                </a:solidFill>
              </a:rPr>
              <a:t>supplement family and church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>
                <a:solidFill>
                  <a:schemeClr val="tx1"/>
                </a:solidFill>
              </a:rPr>
              <a:t>become America's most </a:t>
            </a:r>
            <a:r>
              <a:rPr lang="en-US" sz="2800" dirty="0" smtClean="0">
                <a:solidFill>
                  <a:schemeClr val="tx1"/>
                </a:solidFill>
              </a:rPr>
              <a:t>powerful</a:t>
            </a:r>
            <a:r>
              <a:rPr lang="id-ID" sz="2800" dirty="0" smtClean="0">
                <a:solidFill>
                  <a:schemeClr val="tx1"/>
                </a:solidFill>
              </a:rPr>
              <a:t>; </a:t>
            </a:r>
          </a:p>
          <a:p>
            <a:pPr marL="360000" indent="-396000" algn="l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applied </a:t>
            </a:r>
            <a:r>
              <a:rPr lang="en-US" sz="2800" dirty="0">
                <a:solidFill>
                  <a:schemeClr val="tx1"/>
                </a:solidFill>
              </a:rPr>
              <a:t>to factories and schools alike.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360000" indent="-396000" algn="l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primary purpose of both was to increase social and economic efficiency</a:t>
            </a:r>
            <a:endParaRPr lang="id-ID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b="1" dirty="0"/>
              <a:t>Social Efficiency Paradigm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7416824" cy="5472608"/>
          </a:xfrm>
        </p:spPr>
        <p:txBody>
          <a:bodyPr>
            <a:noAutofit/>
          </a:bodyPr>
          <a:lstStyle/>
          <a:p>
            <a:pPr marL="360000" indent="-396000" algn="l">
              <a:buFont typeface="Courier New" pitchFamily="49" charset="0"/>
              <a:buChar char="o"/>
            </a:pPr>
            <a:r>
              <a:rPr lang="id-ID" sz="2800" b="1" dirty="0" smtClean="0">
                <a:solidFill>
                  <a:schemeClr val="tx1"/>
                </a:solidFill>
              </a:rPr>
              <a:t>TRADE TRAINING:</a:t>
            </a:r>
          </a:p>
          <a:p>
            <a:pPr marL="360000" indent="-396000" algn="l"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</a:rPr>
              <a:t>School as a </a:t>
            </a:r>
            <a:r>
              <a:rPr lang="en-US" sz="2800" b="1" dirty="0" err="1">
                <a:solidFill>
                  <a:schemeClr val="tx1"/>
                </a:solidFill>
              </a:rPr>
              <a:t>Taylorist</a:t>
            </a:r>
            <a:r>
              <a:rPr lang="en-US" sz="2800" b="1" dirty="0">
                <a:solidFill>
                  <a:schemeClr val="tx1"/>
                </a:solidFill>
              </a:rPr>
              <a:t> bureaucracy</a:t>
            </a:r>
            <a:endParaRPr lang="id-ID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r>
              <a:rPr lang="id-ID" b="1" dirty="0"/>
              <a:t>New Vocationalism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7416824" cy="5472608"/>
          </a:xfrm>
        </p:spPr>
        <p:txBody>
          <a:bodyPr>
            <a:noAutofit/>
          </a:bodyPr>
          <a:lstStyle/>
          <a:p>
            <a:pPr marL="360000" indent="-396000" algn="l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focused </a:t>
            </a:r>
            <a:r>
              <a:rPr lang="en-US" sz="2800" dirty="0">
                <a:solidFill>
                  <a:schemeClr val="tx1"/>
                </a:solidFill>
              </a:rPr>
              <a:t>on two approaches: (a) </a:t>
            </a:r>
            <a:r>
              <a:rPr lang="en-US" sz="2800" dirty="0" smtClean="0">
                <a:solidFill>
                  <a:schemeClr val="tx1"/>
                </a:solidFill>
              </a:rPr>
              <a:t>curricular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integration </a:t>
            </a:r>
            <a:r>
              <a:rPr lang="en-US" sz="2800" dirty="0">
                <a:solidFill>
                  <a:schemeClr val="tx1"/>
                </a:solidFill>
              </a:rPr>
              <a:t>of vocational and academic subject matter to produce activity-based learning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>
                <a:solidFill>
                  <a:schemeClr val="tx1"/>
                </a:solidFill>
              </a:rPr>
              <a:t>high level lessons for students; (b) curriculum articulation across grades 10-14 and a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smooth </a:t>
            </a:r>
            <a:r>
              <a:rPr lang="en-US" sz="2800" dirty="0">
                <a:solidFill>
                  <a:schemeClr val="tx1"/>
                </a:solidFill>
              </a:rPr>
              <a:t>transition from high school to postsecondary education and on to work (Hull &amp; </a:t>
            </a:r>
            <a:r>
              <a:rPr lang="id-ID" sz="2800" dirty="0" smtClean="0">
                <a:solidFill>
                  <a:schemeClr val="tx1"/>
                </a:solidFill>
              </a:rPr>
              <a:t> Parnell</a:t>
            </a:r>
            <a:r>
              <a:rPr lang="id-ID" sz="2800" dirty="0">
                <a:solidFill>
                  <a:schemeClr val="tx1"/>
                </a:solidFill>
              </a:rPr>
              <a:t>, 1991; Parnell, 1985).</a:t>
            </a:r>
            <a:endParaRPr lang="id-ID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7812360" cy="1008112"/>
          </a:xfrm>
        </p:spPr>
        <p:txBody>
          <a:bodyPr>
            <a:normAutofit fontScale="90000"/>
          </a:bodyPr>
          <a:lstStyle/>
          <a:p>
            <a:pPr marL="360000" indent="-396000" algn="l"/>
            <a:r>
              <a:rPr lang="id-ID" dirty="0" smtClean="0">
                <a:solidFill>
                  <a:schemeClr val="tx1"/>
                </a:solidFill>
              </a:rPr>
              <a:t>six  </a:t>
            </a:r>
            <a:r>
              <a:rPr lang="en-US" dirty="0" smtClean="0">
                <a:solidFill>
                  <a:schemeClr val="tx1"/>
                </a:solidFill>
              </a:rPr>
              <a:t>guiding principles for the work of the organization: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7416824" cy="5472608"/>
          </a:xfrm>
        </p:spPr>
        <p:txBody>
          <a:bodyPr>
            <a:noAutofit/>
          </a:bodyPr>
          <a:lstStyle/>
          <a:p>
            <a:pPr marL="478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Understanding </a:t>
            </a:r>
            <a:r>
              <a:rPr lang="en-US" sz="2400" dirty="0">
                <a:solidFill>
                  <a:schemeClr val="tx1"/>
                </a:solidFill>
              </a:rPr>
              <a:t>employability as broadly conceived and career </a:t>
            </a:r>
            <a:r>
              <a:rPr lang="en-US" sz="2400" dirty="0" smtClean="0">
                <a:solidFill>
                  <a:schemeClr val="tx1"/>
                </a:solidFill>
              </a:rPr>
              <a:t>focused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</a:p>
          <a:p>
            <a:pPr marL="478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Integrating </a:t>
            </a:r>
            <a:r>
              <a:rPr lang="en-US" sz="2400" dirty="0">
                <a:solidFill>
                  <a:schemeClr val="tx1"/>
                </a:solidFill>
              </a:rPr>
              <a:t>academic and vocational education for all students 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478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Emphasizing </a:t>
            </a:r>
            <a:r>
              <a:rPr lang="en-US" sz="2400" dirty="0">
                <a:solidFill>
                  <a:schemeClr val="tx1"/>
                </a:solidFill>
              </a:rPr>
              <a:t>program outcomes as well as program access 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478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Attending </a:t>
            </a:r>
            <a:r>
              <a:rPr lang="en-US" sz="2400" dirty="0">
                <a:solidFill>
                  <a:schemeClr val="tx1"/>
                </a:solidFill>
              </a:rPr>
              <a:t>to postsecondary and adult </a:t>
            </a:r>
            <a:r>
              <a:rPr lang="id-ID" sz="2400" dirty="0" smtClean="0">
                <a:solidFill>
                  <a:schemeClr val="tx1"/>
                </a:solidFill>
              </a:rPr>
              <a:t> v</a:t>
            </a:r>
            <a:r>
              <a:rPr lang="en-US" sz="2400" dirty="0" err="1" smtClean="0">
                <a:solidFill>
                  <a:schemeClr val="tx1"/>
                </a:solidFill>
              </a:rPr>
              <a:t>ocational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education through articulation </a:t>
            </a:r>
            <a:r>
              <a:rPr lang="en-US" sz="2400" dirty="0" smtClean="0">
                <a:solidFill>
                  <a:schemeClr val="tx1"/>
                </a:solidFill>
              </a:rPr>
              <a:t>in</a:t>
            </a:r>
            <a:r>
              <a:rPr lang="id-ID" sz="2400" dirty="0" smtClean="0">
                <a:solidFill>
                  <a:schemeClr val="tx1"/>
                </a:solidFill>
              </a:rPr>
              <a:t> the </a:t>
            </a:r>
            <a:r>
              <a:rPr lang="id-ID" sz="2400" dirty="0">
                <a:solidFill>
                  <a:schemeClr val="tx1"/>
                </a:solidFill>
              </a:rPr>
              <a:t>K-14 concept 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</a:p>
          <a:p>
            <a:pPr marL="478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Involving </a:t>
            </a:r>
            <a:r>
              <a:rPr lang="en-US" sz="2400" dirty="0">
                <a:solidFill>
                  <a:schemeClr val="tx1"/>
                </a:solidFill>
              </a:rPr>
              <a:t>practitioners in research and researchers in practice 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</a:p>
          <a:p>
            <a:pPr marL="478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Collaborating </a:t>
            </a:r>
            <a:r>
              <a:rPr lang="en-US" sz="2400" dirty="0">
                <a:solidFill>
                  <a:schemeClr val="tx1"/>
                </a:solidFill>
              </a:rPr>
              <a:t>with mainstream research in education and social science. (</a:t>
            </a:r>
            <a:r>
              <a:rPr lang="en-US" sz="2400" dirty="0" smtClean="0">
                <a:solidFill>
                  <a:schemeClr val="tx1"/>
                </a:solidFill>
              </a:rPr>
              <a:t>National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Center </a:t>
            </a:r>
            <a:r>
              <a:rPr lang="en-US" sz="2400" dirty="0">
                <a:solidFill>
                  <a:schemeClr val="tx1"/>
                </a:solidFill>
              </a:rPr>
              <a:t>for Research in Vocational Education, 1989, archived speech outline)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4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5110336" cy="302433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" pitchFamily="34" charset="0"/>
              </a:rPr>
              <a:t>THE NEW VOCATIONALISM: </a:t>
            </a:r>
            <a:r>
              <a:rPr lang="id-ID" dirty="0" smtClean="0">
                <a:latin typeface="Berlin Sans FB" pitchFamily="34" charset="0"/>
              </a:rPr>
              <a:t/>
            </a:r>
            <a:br>
              <a:rPr lang="id-ID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A </a:t>
            </a:r>
            <a:r>
              <a:rPr lang="en-US" dirty="0">
                <a:latin typeface="Berlin Sans FB" pitchFamily="34" charset="0"/>
              </a:rPr>
              <a:t>DEWEYAN ANALYSIS</a:t>
            </a:r>
            <a:br>
              <a:rPr lang="en-US" dirty="0">
                <a:latin typeface="Berlin Sans FB" pitchFamily="34" charset="0"/>
              </a:rPr>
            </a:br>
            <a:endParaRPr lang="id-ID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5472608" cy="720080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JEFFREY LAURANCE DOW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4941168"/>
            <a:ext cx="5472608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en-US" sz="3200" dirty="0"/>
              <a:t>A DISSERTATION PRESENTED TO THE GRADUATE </a:t>
            </a:r>
            <a:r>
              <a:rPr lang="en-US" sz="3200" dirty="0" smtClean="0"/>
              <a:t>SCHOOL</a:t>
            </a:r>
            <a:r>
              <a:rPr lang="id-ID" sz="3200" dirty="0" smtClean="0"/>
              <a:t> </a:t>
            </a:r>
            <a:r>
              <a:rPr lang="en-US" sz="3200" dirty="0" smtClean="0"/>
              <a:t>OF </a:t>
            </a:r>
            <a:r>
              <a:rPr lang="en-US" sz="3200" dirty="0"/>
              <a:t>THE UNIVERSITY OF FLORIDA IN PARTIAL FULFILLMENT </a:t>
            </a:r>
          </a:p>
          <a:p>
            <a:pPr algn="ctr"/>
            <a:r>
              <a:rPr lang="en-US" sz="3200" dirty="0"/>
              <a:t>OF THE REQUIREMENTS FOR </a:t>
            </a:r>
            <a:endParaRPr lang="id-ID" sz="3200" dirty="0" smtClean="0"/>
          </a:p>
          <a:p>
            <a:pPr algn="ctr"/>
            <a:r>
              <a:rPr lang="en-US" sz="3200" dirty="0" smtClean="0"/>
              <a:t>THE </a:t>
            </a:r>
            <a:r>
              <a:rPr lang="en-US" sz="3200" dirty="0"/>
              <a:t>DEGREE OF</a:t>
            </a:r>
          </a:p>
          <a:p>
            <a:pPr algn="ctr"/>
            <a:r>
              <a:rPr lang="id-ID" sz="3200" dirty="0"/>
              <a:t>DOCTOR OF PHILOSOPHY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656184"/>
          </a:xfrm>
        </p:spPr>
        <p:txBody>
          <a:bodyPr>
            <a:normAutofit/>
          </a:bodyPr>
          <a:lstStyle/>
          <a:p>
            <a:r>
              <a:rPr lang="en-US" dirty="0" smtClean="0"/>
              <a:t>five integrated elements of the new </a:t>
            </a:r>
            <a:r>
              <a:rPr lang="en-US" dirty="0" err="1" smtClean="0"/>
              <a:t>vocationalism</a:t>
            </a:r>
            <a:r>
              <a:rPr lang="en-US" dirty="0" smtClean="0"/>
              <a:t>: 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088832" cy="4032448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career </a:t>
            </a:r>
            <a:r>
              <a:rPr lang="en-US" dirty="0">
                <a:solidFill>
                  <a:schemeClr val="tx1"/>
                </a:solidFill>
              </a:rPr>
              <a:t>academies,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Tech </a:t>
            </a:r>
            <a:r>
              <a:rPr lang="en-US" dirty="0">
                <a:solidFill>
                  <a:schemeClr val="tx1"/>
                </a:solidFill>
              </a:rPr>
              <a:t>Prep programs,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all </a:t>
            </a:r>
            <a:r>
              <a:rPr lang="en-US" dirty="0">
                <a:solidFill>
                  <a:schemeClr val="tx1"/>
                </a:solidFill>
              </a:rPr>
              <a:t>aspects of the industry (AAI) curriculum,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constructivist </a:t>
            </a:r>
            <a:r>
              <a:rPr lang="en-US" dirty="0">
                <a:solidFill>
                  <a:schemeClr val="tx1"/>
                </a:solidFill>
              </a:rPr>
              <a:t>pedagogy, and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student </a:t>
            </a:r>
            <a:r>
              <a:rPr lang="en-US" dirty="0">
                <a:solidFill>
                  <a:schemeClr val="tx1"/>
                </a:solidFill>
              </a:rPr>
              <a:t>internships with business partners.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877272"/>
            <a:ext cx="730830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use expanded teacher roles and an integrated curriculum approach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656184"/>
          </a:xfrm>
        </p:spPr>
        <p:txBody>
          <a:bodyPr>
            <a:normAutofit/>
          </a:bodyPr>
          <a:lstStyle/>
          <a:p>
            <a:r>
              <a:rPr lang="id-ID" dirty="0" smtClean="0"/>
              <a:t>Analysis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128792" cy="4032448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Dewey’s work and that of the NCRVE indicated that the conception of the new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vocationalism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 an active, </a:t>
            </a:r>
            <a:r>
              <a:rPr lang="en-US" dirty="0" smtClean="0">
                <a:solidFill>
                  <a:schemeClr val="tx1"/>
                </a:solidFill>
              </a:rPr>
              <a:t>student-</a:t>
            </a:r>
            <a:r>
              <a:rPr lang="id-ID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entered</a:t>
            </a:r>
            <a:r>
              <a:rPr lang="en-US" dirty="0">
                <a:solidFill>
                  <a:schemeClr val="tx1"/>
                </a:solidFill>
              </a:rPr>
              <a:t>, collaborative investigation of industrial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society </a:t>
            </a:r>
            <a:r>
              <a:rPr lang="en-US" dirty="0">
                <a:solidFill>
                  <a:schemeClr val="tx1"/>
                </a:solidFill>
              </a:rPr>
              <a:t>led by expert teachers was consistent with Dewey’s notion of </a:t>
            </a:r>
            <a:r>
              <a:rPr lang="en-US" dirty="0" smtClean="0">
                <a:solidFill>
                  <a:schemeClr val="tx1"/>
                </a:solidFill>
              </a:rPr>
              <a:t>vocational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education </a:t>
            </a:r>
            <a:r>
              <a:rPr lang="en-US" dirty="0">
                <a:solidFill>
                  <a:schemeClr val="tx1"/>
                </a:solidFill>
              </a:rPr>
              <a:t>as a process of reflective thinking leading to intellectual and social growth.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656184"/>
          </a:xfrm>
        </p:spPr>
        <p:txBody>
          <a:bodyPr>
            <a:normAutofit/>
          </a:bodyPr>
          <a:lstStyle/>
          <a:p>
            <a:r>
              <a:rPr lang="en-US" dirty="0"/>
              <a:t>John Dewey, David </a:t>
            </a:r>
            <a:r>
              <a:rPr lang="en-US" dirty="0" err="1"/>
              <a:t>Snedden</a:t>
            </a:r>
            <a:r>
              <a:rPr lang="en-US" dirty="0"/>
              <a:t>, and Charles Prosser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128792" cy="4032448"/>
          </a:xfrm>
        </p:spPr>
        <p:txBody>
          <a:bodyPr>
            <a:normAutofit/>
          </a:bodyPr>
          <a:lstStyle/>
          <a:p>
            <a:pPr marL="360000" indent="-360000" algn="l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schooling of the </a:t>
            </a:r>
            <a:r>
              <a:rPr lang="en-US" dirty="0" smtClean="0">
                <a:solidFill>
                  <a:schemeClr val="tx1"/>
                </a:solidFill>
              </a:rPr>
              <a:t>day </a:t>
            </a:r>
            <a:r>
              <a:rPr lang="en-US" dirty="0">
                <a:solidFill>
                  <a:schemeClr val="tx1"/>
                </a:solidFill>
              </a:rPr>
              <a:t>had become sterile and needed to become more relevant to the social and economic </a:t>
            </a:r>
            <a:r>
              <a:rPr lang="en-US" dirty="0" smtClean="0">
                <a:solidFill>
                  <a:schemeClr val="tx1"/>
                </a:solidFill>
              </a:rPr>
              <a:t>realities </a:t>
            </a:r>
            <a:r>
              <a:rPr lang="en-US" dirty="0">
                <a:solidFill>
                  <a:schemeClr val="tx1"/>
                </a:solidFill>
              </a:rPr>
              <a:t>of the industrial 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different </a:t>
            </a:r>
            <a:r>
              <a:rPr lang="en-US" dirty="0">
                <a:solidFill>
                  <a:schemeClr val="tx1"/>
                </a:solidFill>
              </a:rPr>
              <a:t>conclusions about the purposes of </a:t>
            </a:r>
            <a:r>
              <a:rPr lang="en-US" dirty="0" smtClean="0">
                <a:solidFill>
                  <a:schemeClr val="tx1"/>
                </a:solidFill>
              </a:rPr>
              <a:t>schooling </a:t>
            </a:r>
            <a:r>
              <a:rPr lang="en-US" dirty="0">
                <a:solidFill>
                  <a:schemeClr val="tx1"/>
                </a:solidFill>
              </a:rPr>
              <a:t>and the organization of instruction.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65618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David </a:t>
            </a:r>
            <a:r>
              <a:rPr lang="en-US" dirty="0" err="1"/>
              <a:t>Snedden</a:t>
            </a:r>
            <a:r>
              <a:rPr lang="en-US" dirty="0"/>
              <a:t>, and Charles Prosser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128792" cy="4032448"/>
          </a:xfrm>
        </p:spPr>
        <p:txBody>
          <a:bodyPr>
            <a:normAutofit/>
          </a:bodyPr>
          <a:lstStyle/>
          <a:p>
            <a:pPr marL="396000" indent="-396000" algn="l">
              <a:buFont typeface="Arial" pitchFamily="34" charset="0"/>
              <a:buChar char="•"/>
            </a:pPr>
            <a:r>
              <a:rPr lang="id-ID" sz="4000" dirty="0">
                <a:solidFill>
                  <a:schemeClr val="tx1"/>
                </a:solidFill>
              </a:rPr>
              <a:t>vision of schooling </a:t>
            </a:r>
            <a:r>
              <a:rPr lang="id-ID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from </a:t>
            </a:r>
            <a:r>
              <a:rPr lang="en-US" sz="4000" dirty="0">
                <a:solidFill>
                  <a:schemeClr val="tx1"/>
                </a:solidFill>
              </a:rPr>
              <a:t>industry and the organization of industrial society.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65618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David </a:t>
            </a:r>
            <a:r>
              <a:rPr lang="en-US" dirty="0" err="1"/>
              <a:t>Snedden</a:t>
            </a:r>
            <a:r>
              <a:rPr lang="en-US" dirty="0"/>
              <a:t>, and Charles Prosser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7632848" cy="4536504"/>
          </a:xfrm>
        </p:spPr>
        <p:txBody>
          <a:bodyPr>
            <a:normAutofit fontScale="77500" lnSpcReduction="20000"/>
          </a:bodyPr>
          <a:lstStyle/>
          <a:p>
            <a:pPr marL="396000" indent="-396000" algn="l">
              <a:buFont typeface="Arial" pitchFamily="34" charset="0"/>
              <a:buChar char="•"/>
            </a:pPr>
            <a:r>
              <a:rPr lang="id-ID" sz="4000" dirty="0">
                <a:solidFill>
                  <a:schemeClr val="tx1"/>
                </a:solidFill>
              </a:rPr>
              <a:t>vision of schooling </a:t>
            </a:r>
            <a:r>
              <a:rPr lang="id-ID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from </a:t>
            </a:r>
            <a:r>
              <a:rPr lang="en-US" sz="4000" dirty="0">
                <a:solidFill>
                  <a:schemeClr val="tx1"/>
                </a:solidFill>
              </a:rPr>
              <a:t>industry and the organization of industrial society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r>
              <a:rPr lang="id-ID" sz="4000" dirty="0" smtClean="0">
                <a:solidFill>
                  <a:schemeClr val="tx1"/>
                </a:solidFill>
              </a:rPr>
              <a:t>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id-ID" sz="4000" dirty="0" smtClean="0">
                <a:solidFill>
                  <a:schemeClr val="tx1"/>
                </a:solidFill>
              </a:rPr>
              <a:t>move </a:t>
            </a:r>
            <a:r>
              <a:rPr lang="id-ID" sz="4000" dirty="0">
                <a:solidFill>
                  <a:schemeClr val="tx1"/>
                </a:solidFill>
              </a:rPr>
              <a:t>students through </a:t>
            </a:r>
            <a:r>
              <a:rPr lang="id-ID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vocational </a:t>
            </a:r>
            <a:r>
              <a:rPr lang="en-US" sz="4000" dirty="0">
                <a:solidFill>
                  <a:schemeClr val="tx1"/>
                </a:solidFill>
              </a:rPr>
              <a:t>programs and into the industrial workforce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r>
              <a:rPr lang="id-ID" sz="4000" dirty="0" smtClean="0">
                <a:solidFill>
                  <a:schemeClr val="tx1"/>
                </a:solidFill>
              </a:rPr>
              <a:t>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id-ID" sz="4000" dirty="0" smtClean="0">
                <a:solidFill>
                  <a:schemeClr val="tx1"/>
                </a:solidFill>
              </a:rPr>
              <a:t>move </a:t>
            </a:r>
            <a:r>
              <a:rPr lang="id-ID" sz="4000" dirty="0">
                <a:solidFill>
                  <a:schemeClr val="tx1"/>
                </a:solidFill>
              </a:rPr>
              <a:t>students through </a:t>
            </a:r>
            <a:r>
              <a:rPr lang="en-US" sz="4000" dirty="0" smtClean="0">
                <a:solidFill>
                  <a:schemeClr val="tx1"/>
                </a:solidFill>
              </a:rPr>
              <a:t>vocational </a:t>
            </a:r>
            <a:r>
              <a:rPr lang="en-US" sz="4000" dirty="0">
                <a:solidFill>
                  <a:schemeClr val="tx1"/>
                </a:solidFill>
              </a:rPr>
              <a:t>programs and into the industrial workforce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id-ID" sz="4000" dirty="0" smtClean="0">
              <a:solidFill>
                <a:schemeClr val="tx1"/>
              </a:solidFill>
            </a:endParaRPr>
          </a:p>
          <a:p>
            <a:pPr marL="396000" indent="-396000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training students to work in specific </a:t>
            </a:r>
            <a:r>
              <a:rPr lang="en-US" sz="3600" dirty="0" smtClean="0">
                <a:solidFill>
                  <a:schemeClr val="tx1"/>
                </a:solidFill>
              </a:rPr>
              <a:t>occupations</a:t>
            </a:r>
            <a:r>
              <a:rPr lang="id-ID" sz="3600" dirty="0" smtClean="0">
                <a:solidFill>
                  <a:schemeClr val="tx1"/>
                </a:solidFill>
              </a:rPr>
              <a:t>,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id-ID" sz="3600" dirty="0" smtClean="0">
                <a:solidFill>
                  <a:schemeClr val="tx1"/>
                </a:solidFill>
              </a:rPr>
              <a:t>productive individuals</a:t>
            </a:r>
            <a:r>
              <a:rPr lang="id-ID" sz="3600" dirty="0">
                <a:solidFill>
                  <a:schemeClr val="tx1"/>
                </a:solidFill>
              </a:rPr>
              <a:t> in </a:t>
            </a:r>
            <a:r>
              <a:rPr lang="id-ID" sz="3600" dirty="0" smtClean="0">
                <a:solidFill>
                  <a:schemeClr val="tx1"/>
                </a:solidFill>
              </a:rPr>
              <a:t>society,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work </a:t>
            </a:r>
            <a:r>
              <a:rPr lang="en-US" sz="3600" dirty="0" smtClean="0">
                <a:solidFill>
                  <a:schemeClr val="tx1"/>
                </a:solidFill>
              </a:rPr>
              <a:t>cooperatively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65618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David </a:t>
            </a:r>
            <a:r>
              <a:rPr lang="en-US" dirty="0" err="1"/>
              <a:t>Snedden</a:t>
            </a:r>
            <a:r>
              <a:rPr lang="en-US" dirty="0"/>
              <a:t>, and Charles Prosser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7632848" cy="4536504"/>
          </a:xfrm>
        </p:spPr>
        <p:txBody>
          <a:bodyPr>
            <a:noAutofit/>
          </a:bodyPr>
          <a:lstStyle/>
          <a:p>
            <a:pPr marL="360000" indent="-3600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vision </a:t>
            </a:r>
            <a:r>
              <a:rPr lang="en-US" dirty="0">
                <a:solidFill>
                  <a:schemeClr val="tx1"/>
                </a:solidFill>
              </a:rPr>
              <a:t>became codified in the 1917 </a:t>
            </a:r>
            <a:r>
              <a:rPr lang="en-US" dirty="0" smtClean="0">
                <a:solidFill>
                  <a:schemeClr val="tx1"/>
                </a:solidFill>
              </a:rPr>
              <a:t>Smith-Hughes </a:t>
            </a:r>
            <a:r>
              <a:rPr lang="en-US" dirty="0">
                <a:solidFill>
                  <a:schemeClr val="tx1"/>
                </a:solidFill>
              </a:rPr>
              <a:t>Act and dominated vocational education policy in the first half of the </a:t>
            </a:r>
            <a:r>
              <a:rPr lang="en-US" dirty="0" smtClean="0">
                <a:solidFill>
                  <a:schemeClr val="tx1"/>
                </a:solidFill>
              </a:rPr>
              <a:t>century</a:t>
            </a:r>
            <a:endParaRPr lang="en-US" dirty="0">
              <a:solidFill>
                <a:schemeClr val="tx1"/>
              </a:solidFill>
            </a:endParaRPr>
          </a:p>
          <a:p>
            <a:pPr marL="360000" indent="-3600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developed </a:t>
            </a:r>
            <a:r>
              <a:rPr lang="en-US" dirty="0">
                <a:solidFill>
                  <a:schemeClr val="tx1"/>
                </a:solidFill>
              </a:rPr>
              <a:t>a dual track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system</a:t>
            </a:r>
            <a:r>
              <a:rPr lang="en-US" dirty="0">
                <a:solidFill>
                  <a:schemeClr val="tx1"/>
                </a:solidFill>
              </a:rPr>
              <a:t>, one academic track leading to college and a second vocational track leading to </a:t>
            </a:r>
            <a:r>
              <a:rPr lang="id-ID" dirty="0" smtClean="0">
                <a:solidFill>
                  <a:schemeClr val="tx1"/>
                </a:solidFill>
              </a:rPr>
              <a:t>industrial work.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8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912768" cy="1008112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Dewey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7128792" cy="5472608"/>
          </a:xfrm>
        </p:spPr>
        <p:txBody>
          <a:bodyPr>
            <a:noAutofit/>
          </a:bodyPr>
          <a:lstStyle/>
          <a:p>
            <a:pPr marL="396000" indent="-396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education </a:t>
            </a:r>
            <a:r>
              <a:rPr lang="en-US" sz="2800" dirty="0">
                <a:solidFill>
                  <a:schemeClr val="tx1"/>
                </a:solidFill>
              </a:rPr>
              <a:t>from what he took to be the demands of an </a:t>
            </a:r>
            <a:r>
              <a:rPr lang="id-ID" sz="2800" dirty="0" smtClean="0">
                <a:solidFill>
                  <a:schemeClr val="tx1"/>
                </a:solidFill>
              </a:rPr>
              <a:t>e</a:t>
            </a:r>
            <a:r>
              <a:rPr lang="en-US" sz="2800" dirty="0" smtClean="0">
                <a:solidFill>
                  <a:schemeClr val="tx1"/>
                </a:solidFill>
              </a:rPr>
              <a:t>merging </a:t>
            </a:r>
            <a:r>
              <a:rPr lang="en-US" sz="2800" dirty="0">
                <a:solidFill>
                  <a:schemeClr val="tx1"/>
                </a:solidFill>
              </a:rPr>
              <a:t>industrial </a:t>
            </a:r>
            <a:r>
              <a:rPr lang="id-ID" sz="2800" dirty="0" smtClean="0">
                <a:solidFill>
                  <a:schemeClr val="tx1"/>
                </a:solidFill>
              </a:rPr>
              <a:t>democracy.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schooling </a:t>
            </a:r>
            <a:r>
              <a:rPr lang="en-US" sz="2800" dirty="0">
                <a:solidFill>
                  <a:schemeClr val="tx1"/>
                </a:solidFill>
              </a:rPr>
              <a:t>that was much more </a:t>
            </a:r>
            <a:r>
              <a:rPr lang="id-ID" sz="2800" dirty="0" smtClean="0">
                <a:solidFill>
                  <a:schemeClr val="tx1"/>
                </a:solidFill>
              </a:rPr>
              <a:t>compelling </a:t>
            </a:r>
            <a:r>
              <a:rPr lang="id-ID" sz="2800" dirty="0">
                <a:solidFill>
                  <a:schemeClr val="tx1"/>
                </a:solidFill>
              </a:rPr>
              <a:t>than the factory</a:t>
            </a:r>
            <a:r>
              <a:rPr lang="id-ID" sz="2800" dirty="0" smtClean="0">
                <a:solidFill>
                  <a:schemeClr val="tx1"/>
                </a:solidFill>
              </a:rPr>
              <a:t>.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only </a:t>
            </a:r>
            <a:r>
              <a:rPr lang="en-US" sz="2800" dirty="0">
                <a:solidFill>
                  <a:schemeClr val="tx1"/>
                </a:solidFill>
              </a:rPr>
              <a:t>true freedom was intellectual and that workers and students alike should have the </a:t>
            </a:r>
            <a:r>
              <a:rPr lang="en-US" sz="2800" dirty="0" smtClean="0">
                <a:solidFill>
                  <a:schemeClr val="tx1"/>
                </a:solidFill>
              </a:rPr>
              <a:t>chance </a:t>
            </a:r>
            <a:r>
              <a:rPr lang="en-US" sz="2800" dirty="0">
                <a:solidFill>
                  <a:schemeClr val="tx1"/>
                </a:solidFill>
              </a:rPr>
              <a:t>to develop "industrial </a:t>
            </a:r>
            <a:r>
              <a:rPr lang="en-US" sz="2800" dirty="0" smtClean="0">
                <a:solidFill>
                  <a:schemeClr val="tx1"/>
                </a:solidFill>
              </a:rPr>
              <a:t>competency“</a:t>
            </a:r>
            <a:r>
              <a:rPr lang="id-ID" sz="2800" dirty="0" smtClean="0">
                <a:solidFill>
                  <a:schemeClr val="tx1"/>
                </a:solidFill>
              </a:rPr>
              <a:t>; </a:t>
            </a:r>
          </a:p>
          <a:p>
            <a:pPr marL="396000" indent="-396000" algn="l"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tx1"/>
                </a:solidFill>
              </a:rPr>
              <a:t>a </a:t>
            </a:r>
            <a:r>
              <a:rPr lang="id-ID" sz="2800" dirty="0">
                <a:solidFill>
                  <a:schemeClr val="tx1"/>
                </a:solidFill>
              </a:rPr>
              <a:t>critical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understanding </a:t>
            </a:r>
            <a:r>
              <a:rPr lang="en-US" sz="2800" dirty="0">
                <a:solidFill>
                  <a:schemeClr val="tx1"/>
                </a:solidFill>
              </a:rPr>
              <a:t>of management, marketing, production, and distribution, the fundamental 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elements </a:t>
            </a:r>
            <a:r>
              <a:rPr lang="en-US" sz="2800" dirty="0">
                <a:solidFill>
                  <a:schemeClr val="tx1"/>
                </a:solidFill>
              </a:rPr>
              <a:t>of an industrial </a:t>
            </a:r>
            <a:r>
              <a:rPr lang="en-US" sz="2800" dirty="0" smtClean="0">
                <a:solidFill>
                  <a:schemeClr val="tx1"/>
                </a:solidFill>
              </a:rPr>
              <a:t>society</a:t>
            </a:r>
            <a:r>
              <a:rPr lang="id-ID" sz="2800" dirty="0" smtClean="0">
                <a:solidFill>
                  <a:schemeClr val="tx1"/>
                </a:solidFill>
              </a:rPr>
              <a:t>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1014</Words>
  <Application>Microsoft Office PowerPoint</Application>
  <PresentationFormat>On-screen Show (4:3)</PresentationFormat>
  <Paragraphs>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PERSPEKTIF</vt:lpstr>
      <vt:lpstr>THE NEW VOCATIONALISM:  A DEWEYAN ANALYSIS </vt:lpstr>
      <vt:lpstr>five integrated elements of the new vocationalism: </vt:lpstr>
      <vt:lpstr>Analysis</vt:lpstr>
      <vt:lpstr>John Dewey, David Snedden, and Charles Prosser</vt:lpstr>
      <vt:lpstr>David Snedden, and Charles Prosser</vt:lpstr>
      <vt:lpstr>David Snedden, and Charles Prosser</vt:lpstr>
      <vt:lpstr>David Snedden, and Charles Prosser</vt:lpstr>
      <vt:lpstr>Dewey</vt:lpstr>
      <vt:lpstr>Dewey</vt:lpstr>
      <vt:lpstr>Dewey</vt:lpstr>
      <vt:lpstr>Dewey</vt:lpstr>
      <vt:lpstr>Dewey</vt:lpstr>
      <vt:lpstr>Social Efficiency Paradigm</vt:lpstr>
      <vt:lpstr>Social Efficiency Paradigm</vt:lpstr>
      <vt:lpstr>Social Efficiency Paradigm</vt:lpstr>
      <vt:lpstr>New Vocationalism</vt:lpstr>
      <vt:lpstr>six  guiding principles for the work of the organization: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PERSPEKTIF</dc:title>
  <dc:creator>Putu Sudira</dc:creator>
  <cp:lastModifiedBy>Putu Sudira</cp:lastModifiedBy>
  <cp:revision>16</cp:revision>
  <dcterms:created xsi:type="dcterms:W3CDTF">2013-12-08T20:31:28Z</dcterms:created>
  <dcterms:modified xsi:type="dcterms:W3CDTF">2013-12-08T22:59:20Z</dcterms:modified>
</cp:coreProperties>
</file>