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8" r:id="rId9"/>
    <p:sldId id="299" r:id="rId10"/>
    <p:sldId id="297" r:id="rId11"/>
    <p:sldId id="300" r:id="rId12"/>
    <p:sldId id="301" r:id="rId13"/>
    <p:sldId id="275" r:id="rId14"/>
    <p:sldId id="276" r:id="rId15"/>
    <p:sldId id="277" r:id="rId16"/>
    <p:sldId id="278" r:id="rId17"/>
    <p:sldId id="279" r:id="rId18"/>
    <p:sldId id="283" r:id="rId19"/>
    <p:sldId id="274" r:id="rId20"/>
    <p:sldId id="284" r:id="rId21"/>
    <p:sldId id="280" r:id="rId22"/>
    <p:sldId id="281" r:id="rId23"/>
    <p:sldId id="282" r:id="rId24"/>
    <p:sldId id="285" r:id="rId25"/>
    <p:sldId id="286" r:id="rId26"/>
    <p:sldId id="287" r:id="rId27"/>
    <p:sldId id="288" r:id="rId28"/>
    <p:sldId id="291" r:id="rId29"/>
    <p:sldId id="289" r:id="rId30"/>
    <p:sldId id="290" r:id="rId31"/>
    <p:sldId id="26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8" autoAdjust="0"/>
  </p:normalViewPr>
  <p:slideViewPr>
    <p:cSldViewPr>
      <p:cViewPr>
        <p:scale>
          <a:sx n="64" d="100"/>
          <a:sy n="64" d="100"/>
        </p:scale>
        <p:origin x="-7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BFBC4-0AFA-4CED-BE8D-DDD426CF36B2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F66AB76-5FF6-43A6-9AE8-80716B0C135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 smtClean="0"/>
            <a:t>SKL Mapel</a:t>
          </a:r>
          <a:endParaRPr lang="id-ID" dirty="0"/>
        </a:p>
      </dgm:t>
    </dgm:pt>
    <dgm:pt modelId="{1103B30D-072C-4CAD-B2D6-6A0FE3EC0325}" type="parTrans" cxnId="{5AF55697-39DB-47F1-9074-277800AFF3C9}">
      <dgm:prSet/>
      <dgm:spPr/>
      <dgm:t>
        <a:bodyPr/>
        <a:lstStyle/>
        <a:p>
          <a:endParaRPr lang="id-ID"/>
        </a:p>
      </dgm:t>
    </dgm:pt>
    <dgm:pt modelId="{65063F2C-C886-4CC8-94DD-FAFD6D3B2598}" type="sibTrans" cxnId="{5AF55697-39DB-47F1-9074-277800AFF3C9}">
      <dgm:prSet/>
      <dgm:spPr/>
      <dgm:t>
        <a:bodyPr/>
        <a:lstStyle/>
        <a:p>
          <a:endParaRPr lang="id-ID"/>
        </a:p>
      </dgm:t>
    </dgm:pt>
    <dgm:pt modelId="{53854A03-F6E6-4885-A8BC-559B8EBD182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 smtClean="0"/>
            <a:t>SK KD (Normatif, Adaptif, Produktif)</a:t>
          </a:r>
          <a:endParaRPr lang="id-ID" dirty="0"/>
        </a:p>
      </dgm:t>
    </dgm:pt>
    <dgm:pt modelId="{3F4EF13D-28DD-4B05-BBB8-B6DFC9C3E7D7}" type="parTrans" cxnId="{EECA85D6-EC20-42DD-95E5-9655281CE190}">
      <dgm:prSet/>
      <dgm:spPr/>
      <dgm:t>
        <a:bodyPr/>
        <a:lstStyle/>
        <a:p>
          <a:endParaRPr lang="id-ID"/>
        </a:p>
      </dgm:t>
    </dgm:pt>
    <dgm:pt modelId="{4133739B-5577-4DE9-AB1A-317916047E0A}" type="sibTrans" cxnId="{EECA85D6-EC20-42DD-95E5-9655281CE190}">
      <dgm:prSet/>
      <dgm:spPr/>
      <dgm:t>
        <a:bodyPr/>
        <a:lstStyle/>
        <a:p>
          <a:endParaRPr lang="id-ID"/>
        </a:p>
      </dgm:t>
    </dgm:pt>
    <dgm:pt modelId="{CC914095-48A0-4C1E-91EF-6D42766746AE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 smtClean="0"/>
            <a:t>SKL </a:t>
          </a:r>
        </a:p>
        <a:p>
          <a:r>
            <a:rPr lang="id-ID" dirty="0" smtClean="0"/>
            <a:t>Kel. Mapel</a:t>
          </a:r>
          <a:endParaRPr lang="id-ID" dirty="0"/>
        </a:p>
      </dgm:t>
    </dgm:pt>
    <dgm:pt modelId="{CBC4BF0B-4D07-486F-9196-A4D8803553AC}" type="parTrans" cxnId="{0CA455B5-00B6-440B-9556-550B7060D4DD}">
      <dgm:prSet/>
      <dgm:spPr/>
      <dgm:t>
        <a:bodyPr/>
        <a:lstStyle/>
        <a:p>
          <a:endParaRPr lang="id-ID"/>
        </a:p>
      </dgm:t>
    </dgm:pt>
    <dgm:pt modelId="{E2F4723D-AE44-4A65-90CF-F0001B0DC71F}" type="sibTrans" cxnId="{0CA455B5-00B6-440B-9556-550B7060D4DD}">
      <dgm:prSet/>
      <dgm:spPr/>
      <dgm:t>
        <a:bodyPr/>
        <a:lstStyle/>
        <a:p>
          <a:endParaRPr lang="id-ID"/>
        </a:p>
      </dgm:t>
    </dgm:pt>
    <dgm:pt modelId="{C2B6A157-1207-4AE9-9FC9-A588E014B9A2}">
      <dgm:prSet phldrT="[Text]" phldr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d-ID" dirty="0"/>
        </a:p>
      </dgm:t>
    </dgm:pt>
    <dgm:pt modelId="{5BD8F21B-6D89-4120-BCEB-DDBAC175B241}" type="parTrans" cxnId="{8FC2451C-1F44-44D8-9F7F-F5B912FF5705}">
      <dgm:prSet/>
      <dgm:spPr/>
      <dgm:t>
        <a:bodyPr/>
        <a:lstStyle/>
        <a:p>
          <a:endParaRPr lang="id-ID"/>
        </a:p>
      </dgm:t>
    </dgm:pt>
    <dgm:pt modelId="{107E4188-BE2A-451F-AD4B-60DD526707A0}" type="sibTrans" cxnId="{8FC2451C-1F44-44D8-9F7F-F5B912FF5705}">
      <dgm:prSet/>
      <dgm:spPr/>
      <dgm:t>
        <a:bodyPr/>
        <a:lstStyle/>
        <a:p>
          <a:endParaRPr lang="id-ID"/>
        </a:p>
      </dgm:t>
    </dgm:pt>
    <dgm:pt modelId="{86F0BA1A-BE3F-4053-BA23-ED787503F4E3}">
      <dgm:prSet phldrT="[Text]" phldr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d-ID"/>
        </a:p>
      </dgm:t>
    </dgm:pt>
    <dgm:pt modelId="{98962526-ECDA-4F32-AE3C-4C008B1580A5}" type="parTrans" cxnId="{0F74B9C0-4728-44DC-9629-356790BA9201}">
      <dgm:prSet/>
      <dgm:spPr/>
      <dgm:t>
        <a:bodyPr/>
        <a:lstStyle/>
        <a:p>
          <a:endParaRPr lang="id-ID"/>
        </a:p>
      </dgm:t>
    </dgm:pt>
    <dgm:pt modelId="{89146DB6-E049-4CD4-9898-746E72C0A0FF}" type="sibTrans" cxnId="{0F74B9C0-4728-44DC-9629-356790BA9201}">
      <dgm:prSet/>
      <dgm:spPr/>
      <dgm:t>
        <a:bodyPr/>
        <a:lstStyle/>
        <a:p>
          <a:endParaRPr lang="id-ID"/>
        </a:p>
      </dgm:t>
    </dgm:pt>
    <dgm:pt modelId="{9B618B31-A0EE-4917-B65F-A07B4EBB9EFA}">
      <dgm:prSet phldrT="[Text]"/>
      <dgm:spPr/>
      <dgm:t>
        <a:bodyPr/>
        <a:lstStyle/>
        <a:p>
          <a:r>
            <a:rPr lang="id-ID" dirty="0" smtClean="0"/>
            <a:t>SKL SMK</a:t>
          </a:r>
          <a:endParaRPr lang="id-ID" dirty="0"/>
        </a:p>
      </dgm:t>
    </dgm:pt>
    <dgm:pt modelId="{52DA4252-5391-4881-88C9-4591F07F9BFB}" type="parTrans" cxnId="{3BC2485D-E1AB-44BA-879E-7144FF61F903}">
      <dgm:prSet/>
      <dgm:spPr/>
      <dgm:t>
        <a:bodyPr/>
        <a:lstStyle/>
        <a:p>
          <a:endParaRPr lang="id-ID"/>
        </a:p>
      </dgm:t>
    </dgm:pt>
    <dgm:pt modelId="{108B4167-2470-4A57-B3E8-D19846094AC6}" type="sibTrans" cxnId="{3BC2485D-E1AB-44BA-879E-7144FF61F903}">
      <dgm:prSet/>
      <dgm:spPr/>
      <dgm:t>
        <a:bodyPr/>
        <a:lstStyle/>
        <a:p>
          <a:endParaRPr lang="id-ID"/>
        </a:p>
      </dgm:t>
    </dgm:pt>
    <dgm:pt modelId="{7E0F53B6-DC0B-43A8-B1AF-673F1BBDE7CA}">
      <dgm:prSet phldrT="[Text]"/>
      <dgm:spPr/>
      <dgm:t>
        <a:bodyPr/>
        <a:lstStyle/>
        <a:p>
          <a:r>
            <a:rPr lang="id-ID" dirty="0" smtClean="0"/>
            <a:t>Generik 22</a:t>
          </a:r>
          <a:endParaRPr lang="id-ID" dirty="0"/>
        </a:p>
      </dgm:t>
    </dgm:pt>
    <dgm:pt modelId="{E9712BF0-BE17-4A59-BC75-2B469C4FF5D6}" type="parTrans" cxnId="{A471FDE1-7643-4FB8-81C9-0253CE87F641}">
      <dgm:prSet/>
      <dgm:spPr/>
      <dgm:t>
        <a:bodyPr/>
        <a:lstStyle/>
        <a:p>
          <a:endParaRPr lang="id-ID"/>
        </a:p>
      </dgm:t>
    </dgm:pt>
    <dgm:pt modelId="{AD5ED240-27C2-4DF4-BD00-1A6407B1FE7B}" type="sibTrans" cxnId="{A471FDE1-7643-4FB8-81C9-0253CE87F641}">
      <dgm:prSet/>
      <dgm:spPr/>
      <dgm:t>
        <a:bodyPr/>
        <a:lstStyle/>
        <a:p>
          <a:endParaRPr lang="id-ID"/>
        </a:p>
      </dgm:t>
    </dgm:pt>
    <dgm:pt modelId="{4957BA62-6055-49C7-AE6B-491872B2FF74}">
      <dgm:prSet phldrT="[Text]"/>
      <dgm:spPr/>
      <dgm:t>
        <a:bodyPr/>
        <a:lstStyle/>
        <a:p>
          <a:r>
            <a:rPr lang="id-ID" dirty="0" smtClean="0"/>
            <a:t>Kejuruan</a:t>
          </a:r>
          <a:endParaRPr lang="id-ID" dirty="0"/>
        </a:p>
      </dgm:t>
    </dgm:pt>
    <dgm:pt modelId="{CEA3C107-8D99-4868-AC0E-9BFBEBCCAB50}" type="parTrans" cxnId="{7677768F-DF94-4619-8250-41919770FAC4}">
      <dgm:prSet/>
      <dgm:spPr/>
      <dgm:t>
        <a:bodyPr/>
        <a:lstStyle/>
        <a:p>
          <a:endParaRPr lang="id-ID"/>
        </a:p>
      </dgm:t>
    </dgm:pt>
    <dgm:pt modelId="{9250C9A8-4D23-4CAD-877C-45BAD99CC4EA}" type="sibTrans" cxnId="{7677768F-DF94-4619-8250-41919770FAC4}">
      <dgm:prSet/>
      <dgm:spPr/>
      <dgm:t>
        <a:bodyPr/>
        <a:lstStyle/>
        <a:p>
          <a:endParaRPr lang="id-ID"/>
        </a:p>
      </dgm:t>
    </dgm:pt>
    <dgm:pt modelId="{B532F832-CF19-4C6C-9F09-A80FE3A6F9F2}" type="pres">
      <dgm:prSet presAssocID="{D81BFBC4-0AFA-4CED-BE8D-DDD426CF36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9E4F36F-A83B-472E-A665-1CC597FB65DE}" type="pres">
      <dgm:prSet presAssocID="{CF66AB76-5FF6-43A6-9AE8-80716B0C13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D7255C-EE57-4215-B308-D3AC548D9C11}" type="pres">
      <dgm:prSet presAssocID="{65063F2C-C886-4CC8-94DD-FAFD6D3B2598}" presName="sibTrans" presStyleCnt="0"/>
      <dgm:spPr/>
    </dgm:pt>
    <dgm:pt modelId="{3C45C4DB-0379-440E-8617-B415A36B6B3C}" type="pres">
      <dgm:prSet presAssocID="{CC914095-48A0-4C1E-91EF-6D42766746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8C5224-D466-4C74-A670-88A8D3C2BA4F}" type="pres">
      <dgm:prSet presAssocID="{E2F4723D-AE44-4A65-90CF-F0001B0DC71F}" presName="sibTrans" presStyleCnt="0"/>
      <dgm:spPr/>
    </dgm:pt>
    <dgm:pt modelId="{C1EB8AED-F3B6-4AAA-9068-C2F075E2FA76}" type="pres">
      <dgm:prSet presAssocID="{9B618B31-A0EE-4917-B65F-A07B4EBB9EFA}" presName="node" presStyleLbl="node1" presStyleIdx="2" presStyleCnt="3" custLinFactNeighborY="6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FC2451C-1F44-44D8-9F7F-F5B912FF5705}" srcId="{CC914095-48A0-4C1E-91EF-6D42766746AE}" destId="{C2B6A157-1207-4AE9-9FC9-A588E014B9A2}" srcOrd="0" destOrd="0" parTransId="{5BD8F21B-6D89-4120-BCEB-DDBAC175B241}" sibTransId="{107E4188-BE2A-451F-AD4B-60DD526707A0}"/>
    <dgm:cxn modelId="{EECA85D6-EC20-42DD-95E5-9655281CE190}" srcId="{CF66AB76-5FF6-43A6-9AE8-80716B0C1355}" destId="{53854A03-F6E6-4885-A8BC-559B8EBD1824}" srcOrd="0" destOrd="0" parTransId="{3F4EF13D-28DD-4B05-BBB8-B6DFC9C3E7D7}" sibTransId="{4133739B-5577-4DE9-AB1A-317916047E0A}"/>
    <dgm:cxn modelId="{5E5E3600-73BE-4B92-8DD8-CA91AB88AEF0}" type="presOf" srcId="{C2B6A157-1207-4AE9-9FC9-A588E014B9A2}" destId="{3C45C4DB-0379-440E-8617-B415A36B6B3C}" srcOrd="0" destOrd="1" presId="urn:microsoft.com/office/officeart/2005/8/layout/hList6"/>
    <dgm:cxn modelId="{0CA455B5-00B6-440B-9556-550B7060D4DD}" srcId="{D81BFBC4-0AFA-4CED-BE8D-DDD426CF36B2}" destId="{CC914095-48A0-4C1E-91EF-6D42766746AE}" srcOrd="1" destOrd="0" parTransId="{CBC4BF0B-4D07-486F-9196-A4D8803553AC}" sibTransId="{E2F4723D-AE44-4A65-90CF-F0001B0DC71F}"/>
    <dgm:cxn modelId="{3F741C34-DD05-4DBC-82F9-470738257E09}" type="presOf" srcId="{D81BFBC4-0AFA-4CED-BE8D-DDD426CF36B2}" destId="{B532F832-CF19-4C6C-9F09-A80FE3A6F9F2}" srcOrd="0" destOrd="0" presId="urn:microsoft.com/office/officeart/2005/8/layout/hList6"/>
    <dgm:cxn modelId="{5AF55697-39DB-47F1-9074-277800AFF3C9}" srcId="{D81BFBC4-0AFA-4CED-BE8D-DDD426CF36B2}" destId="{CF66AB76-5FF6-43A6-9AE8-80716B0C1355}" srcOrd="0" destOrd="0" parTransId="{1103B30D-072C-4CAD-B2D6-6A0FE3EC0325}" sibTransId="{65063F2C-C886-4CC8-94DD-FAFD6D3B2598}"/>
    <dgm:cxn modelId="{C75DD67E-1978-4CCA-8149-264A7513C43B}" type="presOf" srcId="{53854A03-F6E6-4885-A8BC-559B8EBD1824}" destId="{19E4F36F-A83B-472E-A665-1CC597FB65DE}" srcOrd="0" destOrd="1" presId="urn:microsoft.com/office/officeart/2005/8/layout/hList6"/>
    <dgm:cxn modelId="{0F74B9C0-4728-44DC-9629-356790BA9201}" srcId="{CC914095-48A0-4C1E-91EF-6D42766746AE}" destId="{86F0BA1A-BE3F-4053-BA23-ED787503F4E3}" srcOrd="1" destOrd="0" parTransId="{98962526-ECDA-4F32-AE3C-4C008B1580A5}" sibTransId="{89146DB6-E049-4CD4-9898-746E72C0A0FF}"/>
    <dgm:cxn modelId="{18AD8631-56E8-40F6-831C-776023FFF49F}" type="presOf" srcId="{4957BA62-6055-49C7-AE6B-491872B2FF74}" destId="{C1EB8AED-F3B6-4AAA-9068-C2F075E2FA76}" srcOrd="0" destOrd="2" presId="urn:microsoft.com/office/officeart/2005/8/layout/hList6"/>
    <dgm:cxn modelId="{A471FDE1-7643-4FB8-81C9-0253CE87F641}" srcId="{9B618B31-A0EE-4917-B65F-A07B4EBB9EFA}" destId="{7E0F53B6-DC0B-43A8-B1AF-673F1BBDE7CA}" srcOrd="0" destOrd="0" parTransId="{E9712BF0-BE17-4A59-BC75-2B469C4FF5D6}" sibTransId="{AD5ED240-27C2-4DF4-BD00-1A6407B1FE7B}"/>
    <dgm:cxn modelId="{E299E57F-68A1-4969-A842-27D7650081B5}" type="presOf" srcId="{CF66AB76-5FF6-43A6-9AE8-80716B0C1355}" destId="{19E4F36F-A83B-472E-A665-1CC597FB65DE}" srcOrd="0" destOrd="0" presId="urn:microsoft.com/office/officeart/2005/8/layout/hList6"/>
    <dgm:cxn modelId="{3BC2485D-E1AB-44BA-879E-7144FF61F903}" srcId="{D81BFBC4-0AFA-4CED-BE8D-DDD426CF36B2}" destId="{9B618B31-A0EE-4917-B65F-A07B4EBB9EFA}" srcOrd="2" destOrd="0" parTransId="{52DA4252-5391-4881-88C9-4591F07F9BFB}" sibTransId="{108B4167-2470-4A57-B3E8-D19846094AC6}"/>
    <dgm:cxn modelId="{0E145F5B-E884-4F6F-8E71-FFE74F9F6DDA}" type="presOf" srcId="{7E0F53B6-DC0B-43A8-B1AF-673F1BBDE7CA}" destId="{C1EB8AED-F3B6-4AAA-9068-C2F075E2FA76}" srcOrd="0" destOrd="1" presId="urn:microsoft.com/office/officeart/2005/8/layout/hList6"/>
    <dgm:cxn modelId="{FDBA7861-A5C7-4849-87BA-7A59F36409F8}" type="presOf" srcId="{CC914095-48A0-4C1E-91EF-6D42766746AE}" destId="{3C45C4DB-0379-440E-8617-B415A36B6B3C}" srcOrd="0" destOrd="0" presId="urn:microsoft.com/office/officeart/2005/8/layout/hList6"/>
    <dgm:cxn modelId="{7677768F-DF94-4619-8250-41919770FAC4}" srcId="{9B618B31-A0EE-4917-B65F-A07B4EBB9EFA}" destId="{4957BA62-6055-49C7-AE6B-491872B2FF74}" srcOrd="1" destOrd="0" parTransId="{CEA3C107-8D99-4868-AC0E-9BFBEBCCAB50}" sibTransId="{9250C9A8-4D23-4CAD-877C-45BAD99CC4EA}"/>
    <dgm:cxn modelId="{B6CA3EFE-7EC4-4C47-89A2-B80E826D1001}" type="presOf" srcId="{9B618B31-A0EE-4917-B65F-A07B4EBB9EFA}" destId="{C1EB8AED-F3B6-4AAA-9068-C2F075E2FA76}" srcOrd="0" destOrd="0" presId="urn:microsoft.com/office/officeart/2005/8/layout/hList6"/>
    <dgm:cxn modelId="{C0DDF728-81E5-4AEB-A87F-79A89FAAFE50}" type="presOf" srcId="{86F0BA1A-BE3F-4053-BA23-ED787503F4E3}" destId="{3C45C4DB-0379-440E-8617-B415A36B6B3C}" srcOrd="0" destOrd="2" presId="urn:microsoft.com/office/officeart/2005/8/layout/hList6"/>
    <dgm:cxn modelId="{BB356F5E-1E22-4F80-ADD7-FF31417A9C52}" type="presParOf" srcId="{B532F832-CF19-4C6C-9F09-A80FE3A6F9F2}" destId="{19E4F36F-A83B-472E-A665-1CC597FB65DE}" srcOrd="0" destOrd="0" presId="urn:microsoft.com/office/officeart/2005/8/layout/hList6"/>
    <dgm:cxn modelId="{4C0E9882-CC57-4A0A-A28A-1EA57650E874}" type="presParOf" srcId="{B532F832-CF19-4C6C-9F09-A80FE3A6F9F2}" destId="{49D7255C-EE57-4215-B308-D3AC548D9C11}" srcOrd="1" destOrd="0" presId="urn:microsoft.com/office/officeart/2005/8/layout/hList6"/>
    <dgm:cxn modelId="{ADC09EAF-FA3C-4F72-844B-4E1BD849F3AE}" type="presParOf" srcId="{B532F832-CF19-4C6C-9F09-A80FE3A6F9F2}" destId="{3C45C4DB-0379-440E-8617-B415A36B6B3C}" srcOrd="2" destOrd="0" presId="urn:microsoft.com/office/officeart/2005/8/layout/hList6"/>
    <dgm:cxn modelId="{2202B593-393C-4622-8E58-5925F36AA29F}" type="presParOf" srcId="{B532F832-CF19-4C6C-9F09-A80FE3A6F9F2}" destId="{358C5224-D466-4C74-A670-88A8D3C2BA4F}" srcOrd="3" destOrd="0" presId="urn:microsoft.com/office/officeart/2005/8/layout/hList6"/>
    <dgm:cxn modelId="{4F712C43-8EA3-4A27-BAA2-0435395AB010}" type="presParOf" srcId="{B532F832-CF19-4C6C-9F09-A80FE3A6F9F2}" destId="{C1EB8AED-F3B6-4AAA-9068-C2F075E2FA76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383F-168A-4788-8FD4-0BF2C0654577}" type="datetimeFigureOut">
              <a:rPr lang="id-ID" smtClean="0"/>
              <a:pPr/>
              <a:t>04/05/2013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128C-0801-4791-B5A2-5B3D9CB9BFA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449B-03B6-46DE-BD3F-33C7AAB72BF1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F7E-D0CE-447D-9EE8-4E901B492533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F6B-1801-4953-8B16-B34F22BD6B24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DD3-91C3-4E62-A18B-C043B37E14D4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C512-2565-4D3B-89A3-F80C43671B43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442-0B89-48FD-96B6-64978E1519B1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FF16-0ECF-4F13-8FC1-6CDE63682BAB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623-0FED-4E0E-A665-79DFB278E0D3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773-C8FB-49F9-9CE0-C13C61717402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158-10E5-4339-9289-C78736EDA0EE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79A4-5A84-4668-BEF0-2A4BD511C100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47B5-42A5-419F-9476-254024B2DB89}" type="datetime1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putupanji@uny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76400" y="838200"/>
            <a:ext cx="7010400" cy="304800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alphaModFix amt="3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6705600" cy="16764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ELEVEN PRICIPLES</a:t>
            </a:r>
            <a:br>
              <a:rPr lang="en-US" sz="5400" b="1" dirty="0" smtClean="0"/>
            </a:br>
            <a:r>
              <a:rPr lang="en-US" sz="5400" b="1" dirty="0" smtClean="0"/>
              <a:t>EFFECTIVE CHARACTER EDUCATION</a:t>
            </a:r>
            <a:endParaRPr lang="en-US" sz="5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4114800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Dr. Putu Sudira, M.P.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  <a:hlinkClick r:id="rId4"/>
              </a:rPr>
              <a:t>putupanji@uny.ac.id</a:t>
            </a:r>
            <a:r>
              <a:rPr lang="id-ID" sz="2400" b="1" dirty="0" smtClean="0">
                <a:latin typeface="+mj-lt"/>
                <a:ea typeface="+mj-ea"/>
                <a:cs typeface="+mj-cs"/>
              </a:rPr>
              <a:t> – </a:t>
            </a:r>
            <a:r>
              <a:rPr lang="id-ID" sz="2400" b="1" dirty="0" smtClean="0"/>
              <a:t>08164222678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</a:rPr>
              <a:t>http://staff.uny.ac.id/cari/staff?title=Putu+Sudira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Sek.Prodi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PTK PPs  UNY, peneliti terbaik Hibah Disertasi 2011, lulusan cumlaude S2  TP PPs UGM – </a:t>
            </a:r>
            <a:r>
              <a:rPr lang="id-ID" sz="2400" b="1" dirty="0" smtClean="0"/>
              <a:t>cumlaude</a:t>
            </a:r>
            <a:r>
              <a:rPr lang="en-US" sz="2400" b="1" dirty="0" smtClean="0"/>
              <a:t> 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S3 PTK PPS UNY; Kantor: Vocational and Technology Education Lantai II sayap   timur  Gedung Pascasarjana UNY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7696200" cy="3124200"/>
          </a:xfrm>
          <a:prstGeom prst="roundRect">
            <a:avLst>
              <a:gd name="adj" fmla="val 3705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096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4680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9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Mendorong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Kepemimpinan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Moral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dan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mendukung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inisiatif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pendidikan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karakter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Jangka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panjang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39624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menerus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7696200" cy="3124200"/>
          </a:xfrm>
          <a:prstGeom prst="roundRect">
            <a:avLst>
              <a:gd name="adj" fmla="val 3705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096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720000" marR="0" lvl="0" indent="-72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10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Mengajak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Anggota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Keluarga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dan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anggota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Masyarakat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sebagai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partner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dalam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usaha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membangun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Karakter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39624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cukup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hanya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sekolah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7696200" cy="3124200"/>
          </a:xfrm>
          <a:prstGeom prst="roundRect">
            <a:avLst>
              <a:gd name="adj" fmla="val 3705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096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20000" marR="0" lvl="0" indent="-72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11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Menilai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Karakter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SEKOLAH,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Staf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sekolah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dan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Siswa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memanifestasikan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Karakter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39624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Menyeluruh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32000" lvl="0" indent="-432000">
              <a:buFont typeface="Wingdings" pitchFamily="2" charset="2"/>
              <a:buChar char="v"/>
            </a:pPr>
            <a:r>
              <a:rPr lang="en-US" sz="3200" b="1" dirty="0" err="1" smtClean="0"/>
              <a:t>Peserta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didik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belajar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terbaik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jika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tertarik</a:t>
            </a:r>
            <a:r>
              <a:rPr lang="id-ID" sz="3200" b="1" dirty="0" smtClean="0"/>
              <a:t>;</a:t>
            </a:r>
            <a:endParaRPr lang="en-US" sz="3200" b="1" dirty="0" smtClean="0"/>
          </a:p>
          <a:p>
            <a:pPr marL="432000" lvl="0" indent="-432000">
              <a:buFont typeface="Wingdings" pitchFamily="2" charset="2"/>
              <a:buChar char="v"/>
            </a:pPr>
            <a:r>
              <a:rPr lang="en-US" sz="3200" b="1" dirty="0" err="1" smtClean="0"/>
              <a:t>Peserta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didik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belajar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terbaik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jika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kebutuhan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jelas</a:t>
            </a:r>
            <a:r>
              <a:rPr lang="en-US" sz="3200" b="1" dirty="0" smtClean="0"/>
              <a:t>;</a:t>
            </a:r>
          </a:p>
          <a:p>
            <a:pPr marL="432000" lvl="0" indent="-432000">
              <a:buFont typeface="Wingdings" pitchFamily="2" charset="2"/>
              <a:buChar char="v"/>
            </a:pPr>
            <a:r>
              <a:rPr lang="en-US" sz="3200" b="1" dirty="0" err="1" smtClean="0"/>
              <a:t>Peserta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didik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belajar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terbaik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melakukan</a:t>
            </a:r>
            <a:r>
              <a:rPr lang="en-US" sz="3200" b="1" dirty="0" smtClean="0"/>
              <a:t>;</a:t>
            </a:r>
          </a:p>
          <a:p>
            <a:pPr marL="432000" lvl="0" indent="-432000">
              <a:buFont typeface="Wingdings" pitchFamily="2" charset="2"/>
              <a:buChar char="v"/>
            </a:pPr>
            <a:r>
              <a:rPr lang="en-US" sz="3200" b="1" dirty="0" err="1" smtClean="0"/>
              <a:t>Peserta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didik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belajar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terbaik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jika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informasi</a:t>
            </a:r>
            <a:r>
              <a:rPr lang="en-US" sz="3200" b="1" dirty="0" smtClean="0"/>
              <a:t>/ </a:t>
            </a:r>
            <a:r>
              <a:rPr lang="en-US" sz="3200" b="1" dirty="0" err="1" smtClean="0"/>
              <a:t>pengetahuan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baru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dihubungkan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pengalaman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lalu</a:t>
            </a:r>
            <a:r>
              <a:rPr lang="en-US" sz="3200" b="1" dirty="0" smtClean="0"/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32000" lvl="0" indent="-432000">
              <a:buFont typeface="Wingdings" pitchFamily="2" charset="2"/>
              <a:buChar char="v"/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bagian-bagian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pelajaran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diintegrasikan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menjadi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keseluruhan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bermakna</a:t>
            </a:r>
            <a:r>
              <a:rPr lang="en-US" sz="3600" b="1" dirty="0" smtClean="0"/>
              <a:t>;</a:t>
            </a:r>
          </a:p>
          <a:p>
            <a:pPr marL="432000" lvl="0" indent="-432000">
              <a:buFont typeface="Wingdings" pitchFamily="2" charset="2"/>
              <a:buChar char="v"/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kondisi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menyenangkan</a:t>
            </a:r>
            <a:r>
              <a:rPr lang="en-US" sz="3600" b="1" dirty="0" smtClean="0"/>
              <a:t>; </a:t>
            </a:r>
          </a:p>
          <a:p>
            <a:pPr marL="432000" lvl="0" indent="-432000">
              <a:buFont typeface="Wingdings" pitchFamily="2" charset="2"/>
              <a:buChar char="v"/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tujuannya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jelas</a:t>
            </a:r>
            <a:r>
              <a:rPr lang="en-US" sz="3600" b="1" dirty="0" smtClean="0"/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kondisi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fisiknya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sehat</a:t>
            </a:r>
            <a:r>
              <a:rPr lang="en-US" sz="3600" b="1" dirty="0" smtClean="0"/>
              <a:t>;</a:t>
            </a:r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mereka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tahu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kegunaan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nilai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;</a:t>
            </a:r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stimulus </a:t>
            </a:r>
            <a:r>
              <a:rPr lang="en-US" sz="3600" b="1" dirty="0" err="1" smtClean="0"/>
              <a:t>diterima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lewat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beberapa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indera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katakan-tunjukkan-kerjakan</a:t>
            </a:r>
            <a:r>
              <a:rPr lang="en-US" sz="3600" b="1" dirty="0" smtClean="0"/>
              <a:t>);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mengingat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lama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pembelajaran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dilakukan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secara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impresif</a:t>
            </a:r>
            <a:r>
              <a:rPr lang="en-US" sz="3600" b="1" dirty="0" smtClean="0"/>
              <a:t>;</a:t>
            </a:r>
            <a:endParaRPr lang="id-ID" sz="3600" b="1" dirty="0" smtClean="0"/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Setiap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individu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berbeda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minat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kemampuan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pengalaman</a:t>
            </a:r>
            <a:r>
              <a:rPr lang="en-US" sz="3600" b="1" dirty="0" smtClean="0"/>
              <a:t>;</a:t>
            </a:r>
            <a:r>
              <a:rPr lang="id-ID" sz="3600" b="1" dirty="0" smtClean="0"/>
              <a:t> </a:t>
            </a:r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mengembangkan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kebiasaan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keterampilan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ide-ide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melalui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pengulangan</a:t>
            </a:r>
            <a:r>
              <a:rPr lang="en-US" sz="3600" b="1" dirty="0" smtClean="0"/>
              <a:t>;</a:t>
            </a:r>
            <a:r>
              <a:rPr lang="id-ID" sz="3600" b="1" dirty="0" smtClean="0"/>
              <a:t> </a:t>
            </a:r>
          </a:p>
          <a:p>
            <a:pPr marL="432000" lvl="0" indent="-432000">
              <a:buBlip>
                <a:blip r:embed="rId3"/>
              </a:buBlip>
            </a:pPr>
            <a:r>
              <a:rPr lang="id-ID" sz="3600" b="1" dirty="0" smtClean="0"/>
              <a:t>Niteni, Nirokke, Nambahi (Tri N);</a:t>
            </a:r>
          </a:p>
          <a:p>
            <a:pPr marL="432000" lvl="0" indent="-432000">
              <a:buBlip>
                <a:blip r:embed="rId3"/>
              </a:buBlip>
            </a:pPr>
            <a:r>
              <a:rPr lang="id-ID" sz="3600" b="1" dirty="0" smtClean="0"/>
              <a:t>Ngerti, Ngrasa, Nglakoni (Tri Nga)</a:t>
            </a: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ikut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berpartisipasi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terlibat</a:t>
            </a:r>
            <a:r>
              <a:rPr lang="id-ID" sz="3600" b="1" dirty="0" smtClean="0"/>
              <a:t> penuh</a:t>
            </a:r>
            <a:r>
              <a:rPr lang="en-US" sz="3600" b="1" dirty="0" smtClean="0"/>
              <a:t>); </a:t>
            </a:r>
            <a:endParaRPr lang="id-ID" sz="3600" b="1" dirty="0" smtClean="0"/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meningkat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melalui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pemecahan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masalah</a:t>
            </a:r>
            <a:r>
              <a:rPr lang="id-ID" sz="3600" b="1" dirty="0" smtClean="0"/>
              <a:t>;</a:t>
            </a:r>
          </a:p>
          <a:p>
            <a:pPr marL="43200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efektif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segera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diikuti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aplikasinya</a:t>
            </a:r>
            <a:r>
              <a:rPr lang="id-ID" sz="3600" b="1" dirty="0" smtClean="0"/>
              <a:t>,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hasil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jelas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dekat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realistik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relevan</a:t>
            </a:r>
            <a:r>
              <a:rPr lang="en-US" sz="3600" b="1" dirty="0" smtClean="0"/>
              <a:t>;</a:t>
            </a:r>
            <a:endParaRPr lang="id-ID" sz="3600" b="1" dirty="0" smtClean="0"/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positif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penghargaan</a:t>
            </a:r>
            <a:r>
              <a:rPr lang="en-US" sz="3600" b="1" dirty="0" smtClean="0"/>
              <a:t> </a:t>
            </a:r>
            <a:r>
              <a:rPr lang="en-US" sz="3600" b="1" i="1" dirty="0" smtClean="0"/>
              <a:t>(reward)</a:t>
            </a:r>
            <a:r>
              <a:rPr lang="id-ID" sz="3600" b="1" dirty="0" smtClean="0"/>
              <a:t>.</a:t>
            </a: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32000" lvl="0" indent="-432000">
              <a:buBlip>
                <a:blip r:embed="rId3"/>
              </a:buBlip>
            </a:pPr>
            <a:r>
              <a:rPr lang="id-ID" sz="3600" b="1" dirty="0" smtClean="0"/>
              <a:t>Setiap </a:t>
            </a: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a</a:t>
            </a:r>
            <a:r>
              <a:rPr lang="id-ID" sz="3600" b="1" dirty="0" smtClean="0"/>
              <a:t>kan mencapai kompetensi maksimal jika tersedia bahan pembelajaran yang berkualitas dan cukup waktu.</a:t>
            </a:r>
          </a:p>
          <a:p>
            <a:pPr marL="432000" lvl="0" indent="-432000">
              <a:buBlip>
                <a:blip r:embed="rId3"/>
              </a:buBlip>
            </a:pPr>
            <a:r>
              <a:rPr lang="id-ID" sz="3600" b="1" dirty="0" smtClean="0"/>
              <a:t>Kondisi lingkungan belajar yang menyenangkan.</a:t>
            </a: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KONSEP: </a:t>
            </a:r>
            <a:r>
              <a:rPr lang="id-ID" dirty="0" smtClean="0"/>
              <a:t>Instructional Strategies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391400" cy="4419600"/>
          </a:xfrm>
          <a:noFill/>
        </p:spPr>
        <p:txBody>
          <a:bodyPr>
            <a:normAutofit lnSpcReduction="10000"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erangka pemandu dalam mencapai kompetensi  pembelajaran.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Perencanaan aktivitas didasarkan pada tujuan pembelajaran dan latar belakang siswa.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Didasarkan pada tujuan,  motivasi, kapasitas/kemampuan, dan gaya belajar  siswa dalam berpartisipasi pada pembelajaran.</a:t>
            </a:r>
          </a:p>
          <a:p>
            <a:pPr marL="432000" indent="-432000" algn="l">
              <a:buFont typeface="Arial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7696200" cy="2895600"/>
          </a:xfrm>
          <a:prstGeom prst="roundRect">
            <a:avLst>
              <a:gd name="adj" fmla="val 3602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KEPEDULIAN, KETULUSAN, KEJUJURAN, KEWAJARAN, KEADILAN,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TANGGAP/RESPONSIBILITY, RESPEK, RAJIN, TEKUN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52600" y="609600"/>
            <a:ext cx="7391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4680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Promosi etika dan nilai-nilai pokok dan pendukungan nilai-nilai sebagai fondasi karakter baik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KONSEP: </a:t>
            </a:r>
            <a:br>
              <a:rPr lang="id-ID" b="1" dirty="0" smtClean="0"/>
            </a:br>
            <a:r>
              <a:rPr lang="id-ID" dirty="0" smtClean="0"/>
              <a:t>Sasaran belajar di SMK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2954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2286000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triped Right Arrow 8"/>
          <p:cNvSpPr/>
          <p:nvPr/>
        </p:nvSpPr>
        <p:spPr>
          <a:xfrm>
            <a:off x="3581400" y="5029200"/>
            <a:ext cx="762000" cy="91440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triped Right Arrow 9"/>
          <p:cNvSpPr/>
          <p:nvPr/>
        </p:nvSpPr>
        <p:spPr>
          <a:xfrm>
            <a:off x="5638800" y="5029200"/>
            <a:ext cx="762000" cy="914400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KONSEP: </a:t>
            </a:r>
            <a:r>
              <a:rPr lang="id-ID" dirty="0" smtClean="0"/>
              <a:t>Instructional Strategies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7391400" cy="3657600"/>
          </a:xfrm>
          <a:gradFill>
            <a:gsLst>
              <a:gs pos="3000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id-ID" sz="3600" b="1" dirty="0" smtClean="0">
                <a:solidFill>
                  <a:schemeClr val="tx1"/>
                </a:solidFill>
              </a:rPr>
              <a:t>Instructional </a:t>
            </a:r>
            <a:r>
              <a:rPr lang="en-US" sz="3600" b="1" dirty="0" smtClean="0">
                <a:solidFill>
                  <a:schemeClr val="tx1"/>
                </a:solidFill>
              </a:rPr>
              <a:t>strategies should</a:t>
            </a:r>
            <a:r>
              <a:rPr lang="id-ID" sz="3600" b="1" dirty="0" smtClean="0">
                <a:solidFill>
                  <a:schemeClr val="tx1"/>
                </a:solidFill>
              </a:rPr>
              <a:t> seek to </a:t>
            </a:r>
            <a:r>
              <a:rPr lang="en-US" sz="3600" b="1" dirty="0" smtClean="0">
                <a:solidFill>
                  <a:schemeClr val="tx1"/>
                </a:solidFill>
              </a:rPr>
              <a:t>accommodate </a:t>
            </a:r>
            <a:r>
              <a:rPr lang="id-ID" sz="3600" b="1" dirty="0" smtClean="0">
                <a:solidFill>
                  <a:schemeClr val="tx1"/>
                </a:solidFill>
              </a:rPr>
              <a:t>: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id-ID" sz="3600" b="1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student’s motivation</a:t>
            </a:r>
            <a:r>
              <a:rPr lang="id-ID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for learning,</a:t>
            </a:r>
            <a:endParaRPr lang="id-ID" sz="3600" b="1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the students’ rates of learning, and</a:t>
            </a:r>
            <a:endParaRPr lang="id-ID" sz="3600" b="1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the each student’s</a:t>
            </a:r>
            <a:r>
              <a:rPr lang="id-ID" sz="3600" b="1" dirty="0" smtClean="0">
                <a:solidFill>
                  <a:schemeClr val="tx1"/>
                </a:solidFill>
              </a:rPr>
              <a:t> learning style.</a:t>
            </a:r>
          </a:p>
          <a:p>
            <a:pPr marL="432000" indent="-432000" algn="r"/>
            <a:r>
              <a:rPr lang="id-ID" sz="2800" b="1" dirty="0" smtClean="0">
                <a:solidFill>
                  <a:schemeClr val="bg1"/>
                </a:solidFill>
              </a:rPr>
              <a:t>Branch, R.M. (2009)</a:t>
            </a:r>
            <a:endParaRPr lang="en-US" sz="2800" b="1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TEORI: </a:t>
            </a:r>
            <a:r>
              <a:rPr lang="id-ID" dirty="0" smtClean="0"/>
              <a:t>Instructional Strategies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7391400" cy="4724400"/>
          </a:xfrm>
          <a:gradFill>
            <a:gsLst>
              <a:gs pos="3000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tx1"/>
                </a:solidFill>
              </a:rPr>
              <a:t>the organization and sequence of learning activities. 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tx1"/>
                </a:solidFill>
              </a:rPr>
              <a:t>to facilitate the interpretation, </a:t>
            </a:r>
            <a:r>
              <a:rPr lang="en-US" sz="3600" b="1" dirty="0" smtClean="0">
                <a:solidFill>
                  <a:schemeClr val="tx1"/>
                </a:solidFill>
              </a:rPr>
              <a:t>construction, and manifestation of knowledge and skills for a</a:t>
            </a:r>
            <a:r>
              <a:rPr lang="id-ID" sz="3600" b="1" dirty="0" smtClean="0">
                <a:solidFill>
                  <a:schemeClr val="tx1"/>
                </a:solidFill>
              </a:rPr>
              <a:t> student. 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tx1"/>
                </a:solidFill>
              </a:rPr>
              <a:t>vary depending </a:t>
            </a:r>
            <a:r>
              <a:rPr lang="en-US" sz="3600" b="1" dirty="0" smtClean="0">
                <a:solidFill>
                  <a:schemeClr val="tx1"/>
                </a:solidFill>
              </a:rPr>
              <a:t>on the context, resources, and needs of the students.</a:t>
            </a:r>
            <a:r>
              <a:rPr lang="id-ID" sz="3600" b="1" dirty="0" smtClean="0">
                <a:solidFill>
                  <a:schemeClr val="tx1"/>
                </a:solidFill>
              </a:rPr>
              <a:t> 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tx1"/>
                </a:solidFill>
              </a:rPr>
              <a:t>Should have </a:t>
            </a:r>
            <a:r>
              <a:rPr lang="en-US" sz="3600" b="1" dirty="0" smtClean="0">
                <a:solidFill>
                  <a:schemeClr val="tx1"/>
                </a:solidFill>
              </a:rPr>
              <a:t>beginning activities, middle activities, and ending</a:t>
            </a:r>
            <a:r>
              <a:rPr lang="id-ID" sz="3600" b="1" dirty="0" smtClean="0">
                <a:solidFill>
                  <a:schemeClr val="tx1"/>
                </a:solidFill>
              </a:rPr>
              <a:t> activities mark each episode.</a:t>
            </a:r>
          </a:p>
          <a:p>
            <a:pPr algn="r"/>
            <a:r>
              <a:rPr lang="id-ID" sz="2800" b="1" dirty="0" smtClean="0">
                <a:solidFill>
                  <a:schemeClr val="tx1"/>
                </a:solidFill>
              </a:rPr>
              <a:t>Branch, R.M. (2009)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Aktivitas Pembuka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391400" cy="4419600"/>
          </a:xfrm>
          <a:noFill/>
        </p:spPr>
        <p:txBody>
          <a:bodyPr>
            <a:normAutofit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1"/>
                </a:solidFill>
              </a:rPr>
              <a:t>Aktivitas </a:t>
            </a:r>
            <a:r>
              <a:rPr lang="en-US" b="1" dirty="0" smtClean="0">
                <a:solidFill>
                  <a:schemeClr val="tx1"/>
                </a:solidFill>
              </a:rPr>
              <a:t>Motiva</a:t>
            </a:r>
            <a:r>
              <a:rPr lang="id-ID" b="1" dirty="0" smtClean="0">
                <a:solidFill>
                  <a:schemeClr val="tx1"/>
                </a:solidFill>
              </a:rPr>
              <a:t>s</a:t>
            </a:r>
            <a:r>
              <a:rPr lang="en-US" b="1" dirty="0" err="1" smtClean="0">
                <a:solidFill>
                  <a:schemeClr val="tx1"/>
                </a:solidFill>
              </a:rPr>
              <a:t>ional</a:t>
            </a:r>
            <a:r>
              <a:rPr lang="en-US" b="1" dirty="0" smtClean="0">
                <a:solidFill>
                  <a:schemeClr val="tx1"/>
                </a:solidFill>
              </a:rPr>
              <a:t>  (</a:t>
            </a:r>
            <a:r>
              <a:rPr lang="id-ID" b="1" dirty="0" smtClean="0">
                <a:solidFill>
                  <a:schemeClr val="tx1"/>
                </a:solidFill>
              </a:rPr>
              <a:t>memperkuat perhatian siswa).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1"/>
                </a:solidFill>
              </a:rPr>
              <a:t>Menjelaskan Tujuan dan harapan pembelajaran.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1"/>
                </a:solidFill>
              </a:rPr>
              <a:t>Konfirmasi prasayarat atau review pengetahuan dan keterampilan yang dibutuhkan untuk memulai episode materi baru. </a:t>
            </a:r>
            <a:endParaRPr lang="en-US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Aktivitas Inti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391400" cy="4419600"/>
          </a:xfrm>
          <a:noFill/>
        </p:spPr>
        <p:txBody>
          <a:bodyPr>
            <a:normAutofit fontScale="77500" lnSpcReduction="20000"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Interacksi antara siswa, guru, dan materi/</a:t>
            </a:r>
            <a:r>
              <a:rPr lang="en-US" dirty="0" smtClean="0">
                <a:solidFill>
                  <a:schemeClr val="tx1"/>
                </a:solidFill>
              </a:rPr>
              <a:t>content.</a:t>
            </a:r>
            <a:endParaRPr lang="id-ID" dirty="0" smtClean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Demonstrasi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Role playing/ Permainan Peran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Simulasi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Diskusi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Presentasi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Latihan Berbasis Kasus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Latihan Berbasis Projek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Games/Permainan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Observasi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Group question development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Peer teaching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Peer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Pedoman Praktis Aktivitas Inti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391400" cy="441960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id-ID" dirty="0" smtClean="0">
                <a:solidFill>
                  <a:schemeClr val="tx1"/>
                </a:solidFill>
              </a:rPr>
              <a:t>enumbuhkan Siswa dari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Pengetahuan yang sudah diketahui ke pengetahuan yang belum diketahui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endParaRPr lang="id-ID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Dari mudah ke hal yang sulit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endParaRPr lang="id-ID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Dari sederhana ke hal yang komplek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id-ID" dirty="0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id-ID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Dari koenkret ke abstrak.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Aktivitas Akhir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391400" cy="4419600"/>
          </a:xfrm>
          <a:noFill/>
        </p:spPr>
        <p:txBody>
          <a:bodyPr>
            <a:normAutofit fontScale="92500" lnSpcReduction="20000"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tx1"/>
                </a:solidFill>
              </a:rPr>
              <a:t>Aktivitas Penutup membantu Siswa menghubungkan Pengetahuan, Keterampilan, Prosedur/langkah yang telah dipelajari.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Debriefs at the end of activities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Transitions from one episode to another episode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Review activities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Summaries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Action Plans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4572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ADDIE model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 l="27807" t="11152" r="11085" b="9294"/>
          <a:stretch>
            <a:fillRect/>
          </a:stretch>
        </p:blipFill>
        <p:spPr bwMode="auto">
          <a:xfrm>
            <a:off x="1828800" y="15240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152400"/>
            <a:ext cx="739140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1524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Gagné’s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Nine Events of Instruction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1" y="1219200"/>
          <a:ext cx="7467599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16764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TEORI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AKTIVITAS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CONTOH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Reception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 Gaining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Attention</a:t>
                      </a:r>
                    </a:p>
                    <a:p>
                      <a:pPr algn="l"/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eriod"/>
                      </a:pPr>
                      <a:r>
                        <a:rPr lang="en-US" sz="18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Share a current event about a classmate</a:t>
                      </a:r>
                    </a:p>
                    <a:p>
                      <a:pPr marL="342900" indent="-342900" algn="l">
                        <a:buFont typeface="+mj-lt"/>
                        <a:buAutoNum type="alphaLcPeriod"/>
                      </a:pPr>
                      <a:r>
                        <a:rPr lang="en-US" sz="18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Begin with question: “What do you think?”</a:t>
                      </a:r>
                    </a:p>
                    <a:p>
                      <a:pPr marL="342900" indent="-342900" algn="l">
                        <a:buFont typeface="+mj-lt"/>
                        <a:buAutoNum type="alphaLcPeriod"/>
                      </a:pPr>
                      <a:r>
                        <a:rPr lang="en-US" sz="18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Initiate the class in a foreign language or jargon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600" baseline="0" dirty="0" smtClean="0">
                          <a:latin typeface="Times-Roman"/>
                        </a:rPr>
                        <a:t>Executive</a:t>
                      </a:r>
                    </a:p>
                    <a:p>
                      <a:pPr algn="l"/>
                      <a:r>
                        <a:rPr lang="id-ID" sz="1600" baseline="0" dirty="0" smtClean="0">
                          <a:latin typeface="Times-Roman"/>
                        </a:rPr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2. Inform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Learner of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Lesson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Objectives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4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course objectives in terms of WIIFM</a:t>
                      </a:r>
                    </a:p>
                    <a:p>
                      <a:pPr marL="342900" indent="-342900">
                        <a:buFont typeface="+mj-lt"/>
                        <a:buAutoNum type="alphaLcPeriod" startAt="4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 objectives in outline form</a:t>
                      </a:r>
                    </a:p>
                    <a:p>
                      <a:pPr marL="342900" indent="-342900">
                        <a:buFont typeface="+mj-lt"/>
                        <a:buAutoNum type="alphaLcPeriod" startAt="4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demonstrations of actual performance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600" baseline="0" dirty="0" smtClean="0">
                          <a:latin typeface="Times-Roman"/>
                        </a:rPr>
                        <a:t>Retrieval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3. Stimulating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Recall of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Prior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Learning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7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Pre-test of existing skills or knowledge</a:t>
                      </a:r>
                    </a:p>
                    <a:p>
                      <a:pPr marL="342900" indent="-342900">
                        <a:buFont typeface="+mj-lt"/>
                        <a:buAutoNum type="alphaLcPeriod" startAt="7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Draw concept map of current</a:t>
                      </a: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perceptions about topic</a:t>
                      </a:r>
                    </a:p>
                    <a:p>
                      <a:pPr marL="342900" indent="-342900">
                        <a:buFont typeface="+mj-lt"/>
                        <a:buAutoNum type="alphaLcPeriod" startAt="7"/>
                      </a:pP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Students summarize prerequisite knowledge and skills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152400"/>
            <a:ext cx="739140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1524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Gagné’s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Nine Events of Instruction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1" y="1219200"/>
          <a:ext cx="7467599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16002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TEORI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AKTIVITAS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CONTOH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Selective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Perception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4. Presenting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Stimulus with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Distinctive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Features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eriod" startAt="10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Multimedia introduction of knowledge and skills</a:t>
                      </a:r>
                      <a:endParaRPr lang="id-ID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 startAt="10"/>
                      </a:pP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Content information presented in a storytelling format</a:t>
                      </a:r>
                    </a:p>
                    <a:p>
                      <a:pPr marL="342900" indent="-342900">
                        <a:buFont typeface="+mj-lt"/>
                        <a:buAutoNum type="alphaLcPeriod" startAt="10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 matter expert as a guest presenter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Semantic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Encoding</a:t>
                      </a:r>
                    </a:p>
                    <a:p>
                      <a:pPr algn="l"/>
                      <a:endParaRPr lang="id-ID" sz="1800" b="1" baseline="0" dirty="0" smtClean="0">
                        <a:latin typeface="Times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5. Guided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Learning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13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Demonstrate skill or knowledge application</a:t>
                      </a:r>
                    </a:p>
                    <a:p>
                      <a:pPr marL="342900" indent="-342900">
                        <a:buFont typeface="+mj-lt"/>
                        <a:buAutoNum type="alphaLcPeriod" startAt="13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 experiment with teacher</a:t>
                      </a: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-student collaboration</a:t>
                      </a:r>
                    </a:p>
                    <a:p>
                      <a:pPr marL="342900" indent="-342900">
                        <a:buFont typeface="+mj-lt"/>
                        <a:buAutoNum type="alphaLcPeriod" startAt="13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physical model to portray relationships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Response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Organization</a:t>
                      </a:r>
                    </a:p>
                    <a:p>
                      <a:pPr algn="l"/>
                      <a:endParaRPr lang="id-ID" sz="1800" b="1" baseline="0" dirty="0" smtClean="0">
                        <a:latin typeface="Times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6. Eliciting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Performance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16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 play based on genuine scenarios</a:t>
                      </a:r>
                    </a:p>
                    <a:p>
                      <a:pPr marL="342900" indent="-342900">
                        <a:buFont typeface="+mj-lt"/>
                        <a:buAutoNum type="alphaLcPeriod" startAt="16"/>
                      </a:pP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Rehearsed simulation games</a:t>
                      </a:r>
                    </a:p>
                    <a:p>
                      <a:pPr marL="342900" indent="-342900">
                        <a:buFont typeface="+mj-lt"/>
                        <a:buAutoNum type="alphaLcPeriod" startAt="16"/>
                      </a:pP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onstruct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job aids displaying relevant skills</a:t>
                      </a: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7696200" cy="2895600"/>
          </a:xfrm>
          <a:prstGeom prst="roundRect">
            <a:avLst>
              <a:gd name="adj" fmla="val 3705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Aspek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Pengetahuan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Emosi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Perilaku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dirty="0" smtClean="0"/>
              <a:t>Skill </a:t>
            </a:r>
            <a:r>
              <a:rPr lang="en-US" sz="3200" dirty="0" err="1" smtClean="0"/>
              <a:t>empati</a:t>
            </a:r>
            <a:r>
              <a:rPr lang="en-US" sz="3200" dirty="0" smtClean="0"/>
              <a:t>, </a:t>
            </a:r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peduli</a:t>
            </a:r>
            <a:r>
              <a:rPr lang="en-US" sz="3200" dirty="0" smtClean="0"/>
              <a:t> </a:t>
            </a:r>
            <a:r>
              <a:rPr lang="en-US" sz="3200" dirty="0" err="1" smtClean="0"/>
              <a:t>sesama</a:t>
            </a:r>
            <a:r>
              <a:rPr lang="en-US" sz="3200" dirty="0" smtClean="0"/>
              <a:t>, </a:t>
            </a:r>
            <a:r>
              <a:rPr lang="en-US" sz="3200" dirty="0" err="1" smtClean="0"/>
              <a:t>saling</a:t>
            </a:r>
            <a:r>
              <a:rPr lang="en-US" sz="3200" dirty="0" smtClean="0"/>
              <a:t> </a:t>
            </a:r>
            <a:r>
              <a:rPr lang="en-US" sz="3200" dirty="0" err="1" smtClean="0"/>
              <a:t>membantu</a:t>
            </a:r>
            <a:r>
              <a:rPr lang="en-US" sz="3200" dirty="0" smtClean="0"/>
              <a:t>, </a:t>
            </a:r>
            <a:r>
              <a:rPr lang="en-US" sz="3200" dirty="0" err="1" smtClean="0"/>
              <a:t>Gotong</a:t>
            </a:r>
            <a:r>
              <a:rPr lang="en-US" sz="3200" dirty="0" smtClean="0"/>
              <a:t> </a:t>
            </a:r>
            <a:r>
              <a:rPr lang="en-US" sz="3200" dirty="0" err="1" smtClean="0"/>
              <a:t>royong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09600"/>
            <a:ext cx="7620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4680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Menegaskan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/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Menggambarkan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KARAKTER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secara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komprehensif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dalam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Pikiran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Perasaan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Perilaku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Ucapan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&amp;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Tindakan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152400"/>
            <a:ext cx="739140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0200" y="1524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Gagné’s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Nine Events of Instruction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1" y="1219200"/>
          <a:ext cx="7467599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16764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TEORI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AKTIVITAS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CONTOH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Reinforcement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7. Providing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Informative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Feedback</a:t>
                      </a:r>
                    </a:p>
                    <a:p>
                      <a:pPr algn="l"/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eriod" startAt="19"/>
                      </a:pPr>
                      <a:r>
                        <a:rPr lang="en-US" sz="1800" baseline="0" dirty="0" smtClean="0">
                          <a:latin typeface="Times-Roman"/>
                        </a:rPr>
                        <a:t>Peer critique during the instructional episode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19"/>
                      </a:pPr>
                      <a:r>
                        <a:rPr lang="en-US" sz="1800" baseline="0" dirty="0" smtClean="0">
                          <a:latin typeface="Times-Roman"/>
                        </a:rPr>
                        <a:t>Suggest alternatives to achieve same results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19"/>
                      </a:pPr>
                      <a:r>
                        <a:rPr lang="en-US" sz="1800" baseline="0" dirty="0" smtClean="0">
                          <a:latin typeface="Times-Roman"/>
                        </a:rPr>
                        <a:t>Provide “what if” questions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Activate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Retrieval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8. Assessing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eriod" startAt="22"/>
                      </a:pPr>
                      <a:r>
                        <a:rPr lang="en-US" sz="1800" baseline="0" dirty="0" err="1" smtClean="0">
                          <a:latin typeface="Times-Roman"/>
                        </a:rPr>
                        <a:t>est</a:t>
                      </a:r>
                      <a:r>
                        <a:rPr lang="en-US" sz="1800" baseline="0" dirty="0" smtClean="0">
                          <a:latin typeface="Times-Roman"/>
                        </a:rPr>
                        <a:t> of new knowledge and skill presented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22"/>
                      </a:pPr>
                      <a:r>
                        <a:rPr lang="en-US" sz="1800" baseline="0" dirty="0" smtClean="0">
                          <a:latin typeface="Times-Roman"/>
                        </a:rPr>
                        <a:t>Learner fabricates alternatives to those</a:t>
                      </a:r>
                      <a:r>
                        <a:rPr lang="id-ID" sz="1800" baseline="0" dirty="0" smtClean="0">
                          <a:latin typeface="Times-Roman"/>
                        </a:rPr>
                        <a:t> presented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22"/>
                      </a:pPr>
                      <a:r>
                        <a:rPr lang="en-US" sz="1800" baseline="0" dirty="0" smtClean="0">
                          <a:latin typeface="Times-Roman"/>
                        </a:rPr>
                        <a:t>Learner constructs summary of new</a:t>
                      </a:r>
                      <a:r>
                        <a:rPr lang="id-ID" sz="1800" baseline="0" dirty="0" smtClean="0">
                          <a:latin typeface="Times-Roman"/>
                        </a:rPr>
                        <a:t> information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Providing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cues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9. Enhancing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Retention and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Learning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Transfer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.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eriod" startAt="25"/>
                      </a:pPr>
                      <a:r>
                        <a:rPr lang="en-US" sz="1800" baseline="0" dirty="0" smtClean="0">
                          <a:latin typeface="Times-Roman"/>
                        </a:rPr>
                        <a:t>Hand out job aids relevant to the topic.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25"/>
                      </a:pPr>
                      <a:r>
                        <a:rPr lang="en-US" sz="1800" baseline="0" dirty="0" smtClean="0">
                          <a:latin typeface="Times-Roman"/>
                        </a:rPr>
                        <a:t>Learners adopt a set of authentic examples.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25"/>
                      </a:pPr>
                      <a:r>
                        <a:rPr lang="en-US" sz="1800" baseline="0" dirty="0" smtClean="0">
                          <a:latin typeface="Times-Roman"/>
                        </a:rPr>
                        <a:t>Recommend knowledge and skills</a:t>
                      </a:r>
                      <a:r>
                        <a:rPr lang="id-ID" sz="1800" baseline="0" dirty="0" smtClean="0">
                          <a:latin typeface="Times-Roman"/>
                        </a:rPr>
                        <a:t> required to succeed.</a:t>
                      </a: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7010400" cy="1981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Terimakasih</a:t>
            </a:r>
            <a:br>
              <a:rPr lang="id-ID" b="1" dirty="0" smtClean="0"/>
            </a:br>
            <a:r>
              <a:rPr lang="id-ID" sz="4000" b="1" dirty="0" smtClean="0">
                <a:solidFill>
                  <a:srgbClr val="C00000"/>
                </a:solidFill>
              </a:rPr>
              <a:t>Belajar, Berkarya, Melayani Orang Lain Budayanya orang Hidup</a:t>
            </a:r>
            <a:br>
              <a:rPr lang="id-ID" sz="4000" b="1" dirty="0" smtClean="0">
                <a:solidFill>
                  <a:srgbClr val="C00000"/>
                </a:solidFill>
              </a:rPr>
            </a:br>
            <a:r>
              <a:rPr lang="id-ID" sz="1800" b="1" dirty="0" smtClean="0"/>
              <a:t> Panji Sudira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09800"/>
            <a:ext cx="7010400" cy="2117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7696200" cy="3124200"/>
          </a:xfrm>
          <a:prstGeom prst="roundRect">
            <a:avLst>
              <a:gd name="adj" fmla="val 3705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semua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potensi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sekolah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096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4680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Menggunakan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Pendekatan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yang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komprehensif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disengaja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/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intensional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dan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proaktif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dalam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pengembangan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karakter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7696200" cy="3124200"/>
          </a:xfrm>
          <a:prstGeom prst="roundRect">
            <a:avLst>
              <a:gd name="adj" fmla="val 3705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096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680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Membangun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Komunitas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Sekolah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yang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Peduli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sesama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39624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Guru,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pengelola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laboran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siswa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satpan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pembersih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7696200" cy="3124200"/>
          </a:xfrm>
          <a:prstGeom prst="roundRect">
            <a:avLst>
              <a:gd name="adj" fmla="val 3705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096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4680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5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Menyediakan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Peluang-peluang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bagi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Siswa-siswa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untuk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melakukan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Moral Action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39624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Saling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memaafkan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mengucapkan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terimakasih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7696200" cy="3124200"/>
          </a:xfrm>
          <a:prstGeom prst="roundRect">
            <a:avLst>
              <a:gd name="adj" fmla="val 3705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096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4680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Memasukkan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Kurikulum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akademik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yang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membuat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semua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pembelajar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respek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Mengembangkan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Karakter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Mereka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dan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membantu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mereka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sukses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39624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Kurikulum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menarik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siswa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7696200" cy="3124200"/>
          </a:xfrm>
          <a:prstGeom prst="roundRect">
            <a:avLst>
              <a:gd name="adj" fmla="val 3705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096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680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7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Berusaha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keras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mendorong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MOTIVASI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diri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siswa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39624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Kurikulum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menarik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siswa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7696200" cy="3124200"/>
          </a:xfrm>
          <a:prstGeom prst="roundRect">
            <a:avLst>
              <a:gd name="adj" fmla="val 3705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6096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4680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Mengajak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semua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staff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sekolah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sebagai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Masyarakat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Belajar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dan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Bermoral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yang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melakukan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sharing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Pendidikan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Karakter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39624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6000" marR="0" lvl="0" indent="-576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Berkarakter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bersama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parsial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1435</Words>
  <Application>Microsoft Office PowerPoint</Application>
  <PresentationFormat>On-screen Show (4:3)</PresentationFormat>
  <Paragraphs>229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ELEVEN PRICIPLES EFFECTIVE CHARACTER EDUCATION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PRINSIP-PRINSIP BELAJAR</vt:lpstr>
      <vt:lpstr>PRINSIP-PRINSIP BELAJAR</vt:lpstr>
      <vt:lpstr>PRINSIP-PRINSIP BELAJAR</vt:lpstr>
      <vt:lpstr>PRINSIP-PRINSIP BELAJAR</vt:lpstr>
      <vt:lpstr>PRINSIP-PRINSIP BELAJAR</vt:lpstr>
      <vt:lpstr>PRINSIP-PRINSIP BELAJAR</vt:lpstr>
      <vt:lpstr>KONSEP: Instructional Strategies</vt:lpstr>
      <vt:lpstr>KONSEP:  Sasaran belajar di SMK</vt:lpstr>
      <vt:lpstr>KONSEP: Instructional Strategies</vt:lpstr>
      <vt:lpstr>TEORI: Instructional Strategies</vt:lpstr>
      <vt:lpstr>Aktivitas Pembuka</vt:lpstr>
      <vt:lpstr>Aktivitas Inti</vt:lpstr>
      <vt:lpstr>Pedoman Praktis Aktivitas Inti</vt:lpstr>
      <vt:lpstr>Aktivitas Akhir</vt:lpstr>
      <vt:lpstr>Slide 27</vt:lpstr>
      <vt:lpstr>Slide 28</vt:lpstr>
      <vt:lpstr>Slide 29</vt:lpstr>
      <vt:lpstr>Slide 30</vt:lpstr>
      <vt:lpstr>Terimakasih Belajar, Berkarya, Melayani Orang Lain Budayanya orang Hidup  Panji Sudira</vt:lpstr>
    </vt:vector>
  </TitlesOfParts>
  <Company>komoputer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LEARNING</dc:title>
  <dc:creator>Putu Panji</dc:creator>
  <cp:lastModifiedBy>PTK</cp:lastModifiedBy>
  <cp:revision>72</cp:revision>
  <dcterms:created xsi:type="dcterms:W3CDTF">2012-01-26T22:45:00Z</dcterms:created>
  <dcterms:modified xsi:type="dcterms:W3CDTF">2013-05-04T00:16:09Z</dcterms:modified>
</cp:coreProperties>
</file>