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2" r:id="rId3"/>
    <p:sldId id="257" r:id="rId4"/>
    <p:sldId id="275" r:id="rId5"/>
    <p:sldId id="276" r:id="rId6"/>
    <p:sldId id="277" r:id="rId7"/>
    <p:sldId id="278" r:id="rId8"/>
    <p:sldId id="279" r:id="rId9"/>
    <p:sldId id="283" r:id="rId10"/>
    <p:sldId id="274" r:id="rId11"/>
    <p:sldId id="284" r:id="rId12"/>
    <p:sldId id="280" r:id="rId13"/>
    <p:sldId id="281" r:id="rId14"/>
    <p:sldId id="282" r:id="rId15"/>
    <p:sldId id="285" r:id="rId16"/>
    <p:sldId id="286" r:id="rId17"/>
    <p:sldId id="287" r:id="rId18"/>
    <p:sldId id="288" r:id="rId19"/>
    <p:sldId id="291" r:id="rId20"/>
    <p:sldId id="289" r:id="rId21"/>
    <p:sldId id="290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8" autoAdjust="0"/>
  </p:normalViewPr>
  <p:slideViewPr>
    <p:cSldViewPr>
      <p:cViewPr>
        <p:scale>
          <a:sx n="64" d="100"/>
          <a:sy n="64" d="100"/>
        </p:scale>
        <p:origin x="-69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1BFBC4-0AFA-4CED-BE8D-DDD426CF36B2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F66AB76-5FF6-43A6-9AE8-80716B0C1355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dirty="0" smtClean="0"/>
            <a:t>SKL Mapel</a:t>
          </a:r>
          <a:endParaRPr lang="id-ID" dirty="0"/>
        </a:p>
      </dgm:t>
    </dgm:pt>
    <dgm:pt modelId="{1103B30D-072C-4CAD-B2D6-6A0FE3EC0325}" type="parTrans" cxnId="{5AF55697-39DB-47F1-9074-277800AFF3C9}">
      <dgm:prSet/>
      <dgm:spPr/>
      <dgm:t>
        <a:bodyPr/>
        <a:lstStyle/>
        <a:p>
          <a:endParaRPr lang="id-ID"/>
        </a:p>
      </dgm:t>
    </dgm:pt>
    <dgm:pt modelId="{65063F2C-C886-4CC8-94DD-FAFD6D3B2598}" type="sibTrans" cxnId="{5AF55697-39DB-47F1-9074-277800AFF3C9}">
      <dgm:prSet/>
      <dgm:spPr/>
      <dgm:t>
        <a:bodyPr/>
        <a:lstStyle/>
        <a:p>
          <a:endParaRPr lang="id-ID"/>
        </a:p>
      </dgm:t>
    </dgm:pt>
    <dgm:pt modelId="{53854A03-F6E6-4885-A8BC-559B8EBD1824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dirty="0" smtClean="0"/>
            <a:t>SK KD (Normatif, Adaptif, Produktif)</a:t>
          </a:r>
          <a:endParaRPr lang="id-ID" dirty="0"/>
        </a:p>
      </dgm:t>
    </dgm:pt>
    <dgm:pt modelId="{3F4EF13D-28DD-4B05-BBB8-B6DFC9C3E7D7}" type="parTrans" cxnId="{EECA85D6-EC20-42DD-95E5-9655281CE190}">
      <dgm:prSet/>
      <dgm:spPr/>
      <dgm:t>
        <a:bodyPr/>
        <a:lstStyle/>
        <a:p>
          <a:endParaRPr lang="id-ID"/>
        </a:p>
      </dgm:t>
    </dgm:pt>
    <dgm:pt modelId="{4133739B-5577-4DE9-AB1A-317916047E0A}" type="sibTrans" cxnId="{EECA85D6-EC20-42DD-95E5-9655281CE190}">
      <dgm:prSet/>
      <dgm:spPr/>
      <dgm:t>
        <a:bodyPr/>
        <a:lstStyle/>
        <a:p>
          <a:endParaRPr lang="id-ID"/>
        </a:p>
      </dgm:t>
    </dgm:pt>
    <dgm:pt modelId="{CC914095-48A0-4C1E-91EF-6D42766746AE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dirty="0" smtClean="0"/>
            <a:t>SKL </a:t>
          </a:r>
        </a:p>
        <a:p>
          <a:r>
            <a:rPr lang="id-ID" dirty="0" smtClean="0"/>
            <a:t>Kel. Mapel</a:t>
          </a:r>
          <a:endParaRPr lang="id-ID" dirty="0"/>
        </a:p>
      </dgm:t>
    </dgm:pt>
    <dgm:pt modelId="{CBC4BF0B-4D07-486F-9196-A4D8803553AC}" type="parTrans" cxnId="{0CA455B5-00B6-440B-9556-550B7060D4DD}">
      <dgm:prSet/>
      <dgm:spPr/>
      <dgm:t>
        <a:bodyPr/>
        <a:lstStyle/>
        <a:p>
          <a:endParaRPr lang="id-ID"/>
        </a:p>
      </dgm:t>
    </dgm:pt>
    <dgm:pt modelId="{E2F4723D-AE44-4A65-90CF-F0001B0DC71F}" type="sibTrans" cxnId="{0CA455B5-00B6-440B-9556-550B7060D4DD}">
      <dgm:prSet/>
      <dgm:spPr/>
      <dgm:t>
        <a:bodyPr/>
        <a:lstStyle/>
        <a:p>
          <a:endParaRPr lang="id-ID"/>
        </a:p>
      </dgm:t>
    </dgm:pt>
    <dgm:pt modelId="{C2B6A157-1207-4AE9-9FC9-A588E014B9A2}">
      <dgm:prSet phldrT="[Text]" phldr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id-ID" dirty="0"/>
        </a:p>
      </dgm:t>
    </dgm:pt>
    <dgm:pt modelId="{5BD8F21B-6D89-4120-BCEB-DDBAC175B241}" type="parTrans" cxnId="{8FC2451C-1F44-44D8-9F7F-F5B912FF5705}">
      <dgm:prSet/>
      <dgm:spPr/>
      <dgm:t>
        <a:bodyPr/>
        <a:lstStyle/>
        <a:p>
          <a:endParaRPr lang="id-ID"/>
        </a:p>
      </dgm:t>
    </dgm:pt>
    <dgm:pt modelId="{107E4188-BE2A-451F-AD4B-60DD526707A0}" type="sibTrans" cxnId="{8FC2451C-1F44-44D8-9F7F-F5B912FF5705}">
      <dgm:prSet/>
      <dgm:spPr/>
      <dgm:t>
        <a:bodyPr/>
        <a:lstStyle/>
        <a:p>
          <a:endParaRPr lang="id-ID"/>
        </a:p>
      </dgm:t>
    </dgm:pt>
    <dgm:pt modelId="{86F0BA1A-BE3F-4053-BA23-ED787503F4E3}">
      <dgm:prSet phldrT="[Text]" phldr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id-ID"/>
        </a:p>
      </dgm:t>
    </dgm:pt>
    <dgm:pt modelId="{98962526-ECDA-4F32-AE3C-4C008B1580A5}" type="parTrans" cxnId="{0F74B9C0-4728-44DC-9629-356790BA9201}">
      <dgm:prSet/>
      <dgm:spPr/>
      <dgm:t>
        <a:bodyPr/>
        <a:lstStyle/>
        <a:p>
          <a:endParaRPr lang="id-ID"/>
        </a:p>
      </dgm:t>
    </dgm:pt>
    <dgm:pt modelId="{89146DB6-E049-4CD4-9898-746E72C0A0FF}" type="sibTrans" cxnId="{0F74B9C0-4728-44DC-9629-356790BA9201}">
      <dgm:prSet/>
      <dgm:spPr/>
      <dgm:t>
        <a:bodyPr/>
        <a:lstStyle/>
        <a:p>
          <a:endParaRPr lang="id-ID"/>
        </a:p>
      </dgm:t>
    </dgm:pt>
    <dgm:pt modelId="{9B618B31-A0EE-4917-B65F-A07B4EBB9EFA}">
      <dgm:prSet phldrT="[Text]"/>
      <dgm:spPr/>
      <dgm:t>
        <a:bodyPr/>
        <a:lstStyle/>
        <a:p>
          <a:r>
            <a:rPr lang="id-ID" dirty="0" smtClean="0"/>
            <a:t>SKL SMK</a:t>
          </a:r>
          <a:endParaRPr lang="id-ID" dirty="0"/>
        </a:p>
      </dgm:t>
    </dgm:pt>
    <dgm:pt modelId="{52DA4252-5391-4881-88C9-4591F07F9BFB}" type="parTrans" cxnId="{3BC2485D-E1AB-44BA-879E-7144FF61F903}">
      <dgm:prSet/>
      <dgm:spPr/>
      <dgm:t>
        <a:bodyPr/>
        <a:lstStyle/>
        <a:p>
          <a:endParaRPr lang="id-ID"/>
        </a:p>
      </dgm:t>
    </dgm:pt>
    <dgm:pt modelId="{108B4167-2470-4A57-B3E8-D19846094AC6}" type="sibTrans" cxnId="{3BC2485D-E1AB-44BA-879E-7144FF61F903}">
      <dgm:prSet/>
      <dgm:spPr/>
      <dgm:t>
        <a:bodyPr/>
        <a:lstStyle/>
        <a:p>
          <a:endParaRPr lang="id-ID"/>
        </a:p>
      </dgm:t>
    </dgm:pt>
    <dgm:pt modelId="{7E0F53B6-DC0B-43A8-B1AF-673F1BBDE7CA}">
      <dgm:prSet phldrT="[Text]"/>
      <dgm:spPr/>
      <dgm:t>
        <a:bodyPr/>
        <a:lstStyle/>
        <a:p>
          <a:r>
            <a:rPr lang="id-ID" dirty="0" smtClean="0"/>
            <a:t>Generik 22</a:t>
          </a:r>
          <a:endParaRPr lang="id-ID" dirty="0"/>
        </a:p>
      </dgm:t>
    </dgm:pt>
    <dgm:pt modelId="{E9712BF0-BE17-4A59-BC75-2B469C4FF5D6}" type="parTrans" cxnId="{A471FDE1-7643-4FB8-81C9-0253CE87F641}">
      <dgm:prSet/>
      <dgm:spPr/>
      <dgm:t>
        <a:bodyPr/>
        <a:lstStyle/>
        <a:p>
          <a:endParaRPr lang="id-ID"/>
        </a:p>
      </dgm:t>
    </dgm:pt>
    <dgm:pt modelId="{AD5ED240-27C2-4DF4-BD00-1A6407B1FE7B}" type="sibTrans" cxnId="{A471FDE1-7643-4FB8-81C9-0253CE87F641}">
      <dgm:prSet/>
      <dgm:spPr/>
      <dgm:t>
        <a:bodyPr/>
        <a:lstStyle/>
        <a:p>
          <a:endParaRPr lang="id-ID"/>
        </a:p>
      </dgm:t>
    </dgm:pt>
    <dgm:pt modelId="{4957BA62-6055-49C7-AE6B-491872B2FF74}">
      <dgm:prSet phldrT="[Text]"/>
      <dgm:spPr/>
      <dgm:t>
        <a:bodyPr/>
        <a:lstStyle/>
        <a:p>
          <a:r>
            <a:rPr lang="id-ID" dirty="0" smtClean="0"/>
            <a:t>Kejuruan</a:t>
          </a:r>
          <a:endParaRPr lang="id-ID" dirty="0"/>
        </a:p>
      </dgm:t>
    </dgm:pt>
    <dgm:pt modelId="{CEA3C107-8D99-4868-AC0E-9BFBEBCCAB50}" type="parTrans" cxnId="{7677768F-DF94-4619-8250-41919770FAC4}">
      <dgm:prSet/>
      <dgm:spPr/>
      <dgm:t>
        <a:bodyPr/>
        <a:lstStyle/>
        <a:p>
          <a:endParaRPr lang="id-ID"/>
        </a:p>
      </dgm:t>
    </dgm:pt>
    <dgm:pt modelId="{9250C9A8-4D23-4CAD-877C-45BAD99CC4EA}" type="sibTrans" cxnId="{7677768F-DF94-4619-8250-41919770FAC4}">
      <dgm:prSet/>
      <dgm:spPr/>
      <dgm:t>
        <a:bodyPr/>
        <a:lstStyle/>
        <a:p>
          <a:endParaRPr lang="id-ID"/>
        </a:p>
      </dgm:t>
    </dgm:pt>
    <dgm:pt modelId="{B532F832-CF19-4C6C-9F09-A80FE3A6F9F2}" type="pres">
      <dgm:prSet presAssocID="{D81BFBC4-0AFA-4CED-BE8D-DDD426CF36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9E4F36F-A83B-472E-A665-1CC597FB65DE}" type="pres">
      <dgm:prSet presAssocID="{CF66AB76-5FF6-43A6-9AE8-80716B0C135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D7255C-EE57-4215-B308-D3AC548D9C11}" type="pres">
      <dgm:prSet presAssocID="{65063F2C-C886-4CC8-94DD-FAFD6D3B2598}" presName="sibTrans" presStyleCnt="0"/>
      <dgm:spPr/>
    </dgm:pt>
    <dgm:pt modelId="{3C45C4DB-0379-440E-8617-B415A36B6B3C}" type="pres">
      <dgm:prSet presAssocID="{CC914095-48A0-4C1E-91EF-6D42766746A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58C5224-D466-4C74-A670-88A8D3C2BA4F}" type="pres">
      <dgm:prSet presAssocID="{E2F4723D-AE44-4A65-90CF-F0001B0DC71F}" presName="sibTrans" presStyleCnt="0"/>
      <dgm:spPr/>
    </dgm:pt>
    <dgm:pt modelId="{C1EB8AED-F3B6-4AAA-9068-C2F075E2FA76}" type="pres">
      <dgm:prSet presAssocID="{9B618B31-A0EE-4917-B65F-A07B4EBB9EFA}" presName="node" presStyleLbl="node1" presStyleIdx="2" presStyleCnt="3" custLinFactNeighborY="6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FC2451C-1F44-44D8-9F7F-F5B912FF5705}" srcId="{CC914095-48A0-4C1E-91EF-6D42766746AE}" destId="{C2B6A157-1207-4AE9-9FC9-A588E014B9A2}" srcOrd="0" destOrd="0" parTransId="{5BD8F21B-6D89-4120-BCEB-DDBAC175B241}" sibTransId="{107E4188-BE2A-451F-AD4B-60DD526707A0}"/>
    <dgm:cxn modelId="{EECA85D6-EC20-42DD-95E5-9655281CE190}" srcId="{CF66AB76-5FF6-43A6-9AE8-80716B0C1355}" destId="{53854A03-F6E6-4885-A8BC-559B8EBD1824}" srcOrd="0" destOrd="0" parTransId="{3F4EF13D-28DD-4B05-BBB8-B6DFC9C3E7D7}" sibTransId="{4133739B-5577-4DE9-AB1A-317916047E0A}"/>
    <dgm:cxn modelId="{5E5E3600-73BE-4B92-8DD8-CA91AB88AEF0}" type="presOf" srcId="{C2B6A157-1207-4AE9-9FC9-A588E014B9A2}" destId="{3C45C4DB-0379-440E-8617-B415A36B6B3C}" srcOrd="0" destOrd="1" presId="urn:microsoft.com/office/officeart/2005/8/layout/hList6"/>
    <dgm:cxn modelId="{0CA455B5-00B6-440B-9556-550B7060D4DD}" srcId="{D81BFBC4-0AFA-4CED-BE8D-DDD426CF36B2}" destId="{CC914095-48A0-4C1E-91EF-6D42766746AE}" srcOrd="1" destOrd="0" parTransId="{CBC4BF0B-4D07-486F-9196-A4D8803553AC}" sibTransId="{E2F4723D-AE44-4A65-90CF-F0001B0DC71F}"/>
    <dgm:cxn modelId="{3F741C34-DD05-4DBC-82F9-470738257E09}" type="presOf" srcId="{D81BFBC4-0AFA-4CED-BE8D-DDD426CF36B2}" destId="{B532F832-CF19-4C6C-9F09-A80FE3A6F9F2}" srcOrd="0" destOrd="0" presId="urn:microsoft.com/office/officeart/2005/8/layout/hList6"/>
    <dgm:cxn modelId="{5AF55697-39DB-47F1-9074-277800AFF3C9}" srcId="{D81BFBC4-0AFA-4CED-BE8D-DDD426CF36B2}" destId="{CF66AB76-5FF6-43A6-9AE8-80716B0C1355}" srcOrd="0" destOrd="0" parTransId="{1103B30D-072C-4CAD-B2D6-6A0FE3EC0325}" sibTransId="{65063F2C-C886-4CC8-94DD-FAFD6D3B2598}"/>
    <dgm:cxn modelId="{C75DD67E-1978-4CCA-8149-264A7513C43B}" type="presOf" srcId="{53854A03-F6E6-4885-A8BC-559B8EBD1824}" destId="{19E4F36F-A83B-472E-A665-1CC597FB65DE}" srcOrd="0" destOrd="1" presId="urn:microsoft.com/office/officeart/2005/8/layout/hList6"/>
    <dgm:cxn modelId="{0F74B9C0-4728-44DC-9629-356790BA9201}" srcId="{CC914095-48A0-4C1E-91EF-6D42766746AE}" destId="{86F0BA1A-BE3F-4053-BA23-ED787503F4E3}" srcOrd="1" destOrd="0" parTransId="{98962526-ECDA-4F32-AE3C-4C008B1580A5}" sibTransId="{89146DB6-E049-4CD4-9898-746E72C0A0FF}"/>
    <dgm:cxn modelId="{18AD8631-56E8-40F6-831C-776023FFF49F}" type="presOf" srcId="{4957BA62-6055-49C7-AE6B-491872B2FF74}" destId="{C1EB8AED-F3B6-4AAA-9068-C2F075E2FA76}" srcOrd="0" destOrd="2" presId="urn:microsoft.com/office/officeart/2005/8/layout/hList6"/>
    <dgm:cxn modelId="{A471FDE1-7643-4FB8-81C9-0253CE87F641}" srcId="{9B618B31-A0EE-4917-B65F-A07B4EBB9EFA}" destId="{7E0F53B6-DC0B-43A8-B1AF-673F1BBDE7CA}" srcOrd="0" destOrd="0" parTransId="{E9712BF0-BE17-4A59-BC75-2B469C4FF5D6}" sibTransId="{AD5ED240-27C2-4DF4-BD00-1A6407B1FE7B}"/>
    <dgm:cxn modelId="{E299E57F-68A1-4969-A842-27D7650081B5}" type="presOf" srcId="{CF66AB76-5FF6-43A6-9AE8-80716B0C1355}" destId="{19E4F36F-A83B-472E-A665-1CC597FB65DE}" srcOrd="0" destOrd="0" presId="urn:microsoft.com/office/officeart/2005/8/layout/hList6"/>
    <dgm:cxn modelId="{3BC2485D-E1AB-44BA-879E-7144FF61F903}" srcId="{D81BFBC4-0AFA-4CED-BE8D-DDD426CF36B2}" destId="{9B618B31-A0EE-4917-B65F-A07B4EBB9EFA}" srcOrd="2" destOrd="0" parTransId="{52DA4252-5391-4881-88C9-4591F07F9BFB}" sibTransId="{108B4167-2470-4A57-B3E8-D19846094AC6}"/>
    <dgm:cxn modelId="{0E145F5B-E884-4F6F-8E71-FFE74F9F6DDA}" type="presOf" srcId="{7E0F53B6-DC0B-43A8-B1AF-673F1BBDE7CA}" destId="{C1EB8AED-F3B6-4AAA-9068-C2F075E2FA76}" srcOrd="0" destOrd="1" presId="urn:microsoft.com/office/officeart/2005/8/layout/hList6"/>
    <dgm:cxn modelId="{FDBA7861-A5C7-4849-87BA-7A59F36409F8}" type="presOf" srcId="{CC914095-48A0-4C1E-91EF-6D42766746AE}" destId="{3C45C4DB-0379-440E-8617-B415A36B6B3C}" srcOrd="0" destOrd="0" presId="urn:microsoft.com/office/officeart/2005/8/layout/hList6"/>
    <dgm:cxn modelId="{7677768F-DF94-4619-8250-41919770FAC4}" srcId="{9B618B31-A0EE-4917-B65F-A07B4EBB9EFA}" destId="{4957BA62-6055-49C7-AE6B-491872B2FF74}" srcOrd="1" destOrd="0" parTransId="{CEA3C107-8D99-4868-AC0E-9BFBEBCCAB50}" sibTransId="{9250C9A8-4D23-4CAD-877C-45BAD99CC4EA}"/>
    <dgm:cxn modelId="{B6CA3EFE-7EC4-4C47-89A2-B80E826D1001}" type="presOf" srcId="{9B618B31-A0EE-4917-B65F-A07B4EBB9EFA}" destId="{C1EB8AED-F3B6-4AAA-9068-C2F075E2FA76}" srcOrd="0" destOrd="0" presId="urn:microsoft.com/office/officeart/2005/8/layout/hList6"/>
    <dgm:cxn modelId="{C0DDF728-81E5-4AEB-A87F-79A89FAAFE50}" type="presOf" srcId="{86F0BA1A-BE3F-4053-BA23-ED787503F4E3}" destId="{3C45C4DB-0379-440E-8617-B415A36B6B3C}" srcOrd="0" destOrd="2" presId="urn:microsoft.com/office/officeart/2005/8/layout/hList6"/>
    <dgm:cxn modelId="{BB356F5E-1E22-4F80-ADD7-FF31417A9C52}" type="presParOf" srcId="{B532F832-CF19-4C6C-9F09-A80FE3A6F9F2}" destId="{19E4F36F-A83B-472E-A665-1CC597FB65DE}" srcOrd="0" destOrd="0" presId="urn:microsoft.com/office/officeart/2005/8/layout/hList6"/>
    <dgm:cxn modelId="{4C0E9882-CC57-4A0A-A28A-1EA57650E874}" type="presParOf" srcId="{B532F832-CF19-4C6C-9F09-A80FE3A6F9F2}" destId="{49D7255C-EE57-4215-B308-D3AC548D9C11}" srcOrd="1" destOrd="0" presId="urn:microsoft.com/office/officeart/2005/8/layout/hList6"/>
    <dgm:cxn modelId="{ADC09EAF-FA3C-4F72-844B-4E1BD849F3AE}" type="presParOf" srcId="{B532F832-CF19-4C6C-9F09-A80FE3A6F9F2}" destId="{3C45C4DB-0379-440E-8617-B415A36B6B3C}" srcOrd="2" destOrd="0" presId="urn:microsoft.com/office/officeart/2005/8/layout/hList6"/>
    <dgm:cxn modelId="{2202B593-393C-4622-8E58-5925F36AA29F}" type="presParOf" srcId="{B532F832-CF19-4C6C-9F09-A80FE3A6F9F2}" destId="{358C5224-D466-4C74-A670-88A8D3C2BA4F}" srcOrd="3" destOrd="0" presId="urn:microsoft.com/office/officeart/2005/8/layout/hList6"/>
    <dgm:cxn modelId="{4F712C43-8EA3-4A27-BAA2-0435395AB010}" type="presParOf" srcId="{B532F832-CF19-4C6C-9F09-A80FE3A6F9F2}" destId="{C1EB8AED-F3B6-4AAA-9068-C2F075E2FA7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E4F36F-A83B-472E-A665-1CC597FB65DE}">
      <dsp:nvSpPr>
        <dsp:cNvPr id="0" name=""/>
        <dsp:cNvSpPr/>
      </dsp:nvSpPr>
      <dsp:spPr>
        <a:xfrm rot="16200000">
          <a:off x="-1063873" y="1064617"/>
          <a:ext cx="4064000" cy="1934765"/>
        </a:xfrm>
        <a:prstGeom prst="flowChartManualOperati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96850" tIns="0" rIns="196972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SKL Mapel</a:t>
          </a:r>
          <a:endParaRPr lang="id-ID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SK KD (Normatif, Adaptif, Produktif)</a:t>
          </a:r>
          <a:endParaRPr lang="id-ID" sz="2400" kern="1200" dirty="0"/>
        </a:p>
      </dsp:txBody>
      <dsp:txXfrm rot="16200000">
        <a:off x="-1063873" y="1064617"/>
        <a:ext cx="4064000" cy="1934765"/>
      </dsp:txXfrm>
    </dsp:sp>
    <dsp:sp modelId="{3C45C4DB-0379-440E-8617-B415A36B6B3C}">
      <dsp:nvSpPr>
        <dsp:cNvPr id="0" name=""/>
        <dsp:cNvSpPr/>
      </dsp:nvSpPr>
      <dsp:spPr>
        <a:xfrm rot="16200000">
          <a:off x="1016000" y="1064617"/>
          <a:ext cx="4064000" cy="1934765"/>
        </a:xfrm>
        <a:prstGeom prst="flowChartManualOperation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96850" tIns="0" rIns="196972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SKL 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Kel. Mapel</a:t>
          </a:r>
          <a:endParaRPr lang="id-ID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2400" kern="1200"/>
        </a:p>
      </dsp:txBody>
      <dsp:txXfrm rot="16200000">
        <a:off x="1016000" y="1064617"/>
        <a:ext cx="4064000" cy="1934765"/>
      </dsp:txXfrm>
    </dsp:sp>
    <dsp:sp modelId="{C1EB8AED-F3B6-4AAA-9068-C2F075E2FA76}">
      <dsp:nvSpPr>
        <dsp:cNvPr id="0" name=""/>
        <dsp:cNvSpPr/>
      </dsp:nvSpPr>
      <dsp:spPr>
        <a:xfrm rot="16200000">
          <a:off x="3095873" y="1064617"/>
          <a:ext cx="4064000" cy="193476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6972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SKL SMK</a:t>
          </a:r>
          <a:endParaRPr lang="id-ID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Generik 22</a:t>
          </a:r>
          <a:endParaRPr lang="id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Kejuruan</a:t>
          </a:r>
          <a:endParaRPr lang="id-ID" sz="2400" kern="1200" dirty="0"/>
        </a:p>
      </dsp:txBody>
      <dsp:txXfrm rot="16200000">
        <a:off x="3095873" y="1064617"/>
        <a:ext cx="4064000" cy="1934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E383F-168A-4788-8FD4-0BF2C0654577}" type="datetimeFigureOut">
              <a:rPr lang="id-ID" smtClean="0"/>
              <a:pPr/>
              <a:t>11/05/2013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B128C-0801-4791-B5A2-5B3D9CB9BFA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449B-03B6-46DE-BD3F-33C7AAB72BF1}" type="datetime1">
              <a:rPr lang="en-US" smtClean="0"/>
              <a:pPr/>
              <a:t>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F7E-D0CE-447D-9EE8-4E901B492533}" type="datetime1">
              <a:rPr lang="en-US" smtClean="0"/>
              <a:pPr/>
              <a:t>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7F6B-1801-4953-8B16-B34F22BD6B24}" type="datetime1">
              <a:rPr lang="en-US" smtClean="0"/>
              <a:pPr/>
              <a:t>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DD3-91C3-4E62-A18B-C043B37E14D4}" type="datetime1">
              <a:rPr lang="en-US" smtClean="0"/>
              <a:pPr/>
              <a:t>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C512-2565-4D3B-89A3-F80C43671B43}" type="datetime1">
              <a:rPr lang="en-US" smtClean="0"/>
              <a:pPr/>
              <a:t>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442-0B89-48FD-96B6-64978E1519B1}" type="datetime1">
              <a:rPr lang="en-US" smtClean="0"/>
              <a:pPr/>
              <a:t>5/11/2013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FF16-0ECF-4F13-8FC1-6CDE63682BAB}" type="datetime1">
              <a:rPr lang="en-US" smtClean="0"/>
              <a:pPr/>
              <a:t>5/11/2013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A623-0FED-4E0E-A665-79DFB278E0D3}" type="datetime1">
              <a:rPr lang="en-US" smtClean="0"/>
              <a:pPr/>
              <a:t>5/11/2013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773-C8FB-49F9-9CE0-C13C61717402}" type="datetime1">
              <a:rPr lang="en-US" smtClean="0"/>
              <a:pPr/>
              <a:t>5/11/2013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A158-10E5-4339-9289-C78736EDA0EE}" type="datetime1">
              <a:rPr lang="en-US" smtClean="0"/>
              <a:pPr/>
              <a:t>5/11/2013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79A4-5A84-4668-BEF0-2A4BD511C100}" type="datetime1">
              <a:rPr lang="en-US" smtClean="0"/>
              <a:pPr/>
              <a:t>5/11/2013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747B5-42A5-419F-9476-254024B2DB89}" type="datetime1">
              <a:rPr lang="en-US" smtClean="0"/>
              <a:pPr/>
              <a:t>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putupanji@uny.ac.i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76400" y="838200"/>
            <a:ext cx="7010400" cy="3048000"/>
          </a:xfrm>
          <a:prstGeom prst="roundRect">
            <a:avLst>
              <a:gd name="adj" fmla="val 50000"/>
            </a:avLst>
          </a:prstGeom>
          <a:blipFill dpi="0" rotWithShape="1">
            <a:blip r:embed="rId3" cstate="print">
              <a:alphaModFix amt="33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524000"/>
            <a:ext cx="6705600" cy="1676400"/>
          </a:xfrm>
        </p:spPr>
        <p:txBody>
          <a:bodyPr>
            <a:noAutofit/>
          </a:bodyPr>
          <a:lstStyle/>
          <a:p>
            <a:r>
              <a:rPr lang="id-ID" sz="7200" b="1" dirty="0" smtClean="0"/>
              <a:t>INSTRUCTIONAL</a:t>
            </a: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7200" b="1" dirty="0" smtClean="0"/>
              <a:t>Strategies</a:t>
            </a:r>
            <a:endParaRPr lang="en-US" sz="7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8800" y="4114800"/>
            <a:ext cx="6705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Dr. Putu Sudira, M.P.</a:t>
            </a:r>
          </a:p>
          <a:p>
            <a:pPr algn="ctr">
              <a:spcBef>
                <a:spcPct val="0"/>
              </a:spcBef>
              <a:defRPr/>
            </a:pPr>
            <a:r>
              <a:rPr lang="id-ID" sz="2400" b="1" dirty="0" smtClean="0">
                <a:latin typeface="+mj-lt"/>
                <a:ea typeface="+mj-ea"/>
                <a:cs typeface="+mj-cs"/>
                <a:hlinkClick r:id="rId4"/>
              </a:rPr>
              <a:t>putupanji@uny.ac.id</a:t>
            </a:r>
            <a:r>
              <a:rPr lang="id-ID" sz="2400" b="1" dirty="0" smtClean="0">
                <a:latin typeface="+mj-lt"/>
                <a:ea typeface="+mj-ea"/>
                <a:cs typeface="+mj-cs"/>
              </a:rPr>
              <a:t> – </a:t>
            </a:r>
            <a:r>
              <a:rPr lang="id-ID" sz="2400" b="1" dirty="0" smtClean="0"/>
              <a:t>08164222678</a:t>
            </a:r>
          </a:p>
          <a:p>
            <a:pPr lvl="0" algn="ctr">
              <a:spcBef>
                <a:spcPct val="0"/>
              </a:spcBef>
              <a:defRPr/>
            </a:pPr>
            <a:r>
              <a:rPr lang="id-ID" sz="2400" b="1" dirty="0" smtClean="0">
                <a:latin typeface="+mj-lt"/>
                <a:ea typeface="+mj-ea"/>
                <a:cs typeface="+mj-cs"/>
              </a:rPr>
              <a:t>http://staff.uny.ac.id/cari/staff?title=Putu+Sudira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Sek.Prodi</a:t>
            </a:r>
            <a:r>
              <a:rPr kumimoji="0" lang="id-ID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PTK PPs  UNY, peneliti terbaik Hibah Disertasi 2011, lulusan cumlaude S2  TP PPs UGM – </a:t>
            </a:r>
            <a:r>
              <a:rPr lang="id-ID" sz="2400" b="1" dirty="0" smtClean="0"/>
              <a:t>cumlaude</a:t>
            </a:r>
            <a:r>
              <a:rPr lang="en-US" sz="2400" b="1" dirty="0" smtClean="0"/>
              <a:t> </a:t>
            </a:r>
            <a:r>
              <a:rPr kumimoji="0" lang="id-ID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S3 PTK PPS UNY; Kantor: Vocational and Technology Education Lantai II sayap   timur  Gedung Pascasarjana UNY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34000"/>
            <a:ext cx="1066800" cy="126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57200"/>
            <a:ext cx="7010400" cy="8382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KONSEP: </a:t>
            </a:r>
            <a:r>
              <a:rPr lang="id-ID" dirty="0" smtClean="0"/>
              <a:t>Instructional Strategies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7391400" cy="4419600"/>
          </a:xfrm>
          <a:noFill/>
        </p:spPr>
        <p:txBody>
          <a:bodyPr>
            <a:normAutofit lnSpcReduction="10000"/>
          </a:bodyPr>
          <a:lstStyle/>
          <a:p>
            <a:pPr marL="432000" indent="-4320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erangka pemandu dalam mencapai kompetensi  pembelajaran.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Perencanaan aktivitas didasarkan pada tujuan pembelajaran dan latar belakang siswa.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Didasarkan pada tujuan,  motivasi, kapasitas/kemampuan, dan gaya belajar  siswa dalam berpartisipasi pada pembelajaran.</a:t>
            </a:r>
          </a:p>
          <a:p>
            <a:pPr marL="432000" indent="-432000" algn="l">
              <a:buFont typeface="Arial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0" y="304800"/>
            <a:ext cx="7391400" cy="10668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57200"/>
            <a:ext cx="7010400" cy="8382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KONSEP: </a:t>
            </a:r>
            <a:br>
              <a:rPr lang="id-ID" b="1" dirty="0" smtClean="0"/>
            </a:br>
            <a:r>
              <a:rPr lang="id-ID" dirty="0" smtClean="0"/>
              <a:t>Sasaran belajar di SMK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524000" y="304800"/>
            <a:ext cx="7391400" cy="12954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2286000" y="1803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triped Right Arrow 8"/>
          <p:cNvSpPr/>
          <p:nvPr/>
        </p:nvSpPr>
        <p:spPr>
          <a:xfrm>
            <a:off x="3581400" y="5029200"/>
            <a:ext cx="762000" cy="91440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Striped Right Arrow 9"/>
          <p:cNvSpPr/>
          <p:nvPr/>
        </p:nvSpPr>
        <p:spPr>
          <a:xfrm>
            <a:off x="5638800" y="5029200"/>
            <a:ext cx="762000" cy="914400"/>
          </a:xfrm>
          <a:prstGeom prst="strip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57200"/>
            <a:ext cx="7010400" cy="8382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KONSEP: </a:t>
            </a:r>
            <a:r>
              <a:rPr lang="id-ID" dirty="0" smtClean="0"/>
              <a:t>Instructional Strategies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05000"/>
            <a:ext cx="7391400" cy="3657600"/>
          </a:xfrm>
          <a:gradFill>
            <a:gsLst>
              <a:gs pos="3000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317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id-ID" sz="3600" b="1" dirty="0" smtClean="0">
                <a:solidFill>
                  <a:schemeClr val="tx1"/>
                </a:solidFill>
              </a:rPr>
              <a:t>Instructional </a:t>
            </a:r>
            <a:r>
              <a:rPr lang="en-US" sz="3600" b="1" dirty="0" smtClean="0">
                <a:solidFill>
                  <a:schemeClr val="tx1"/>
                </a:solidFill>
              </a:rPr>
              <a:t>strategies should</a:t>
            </a:r>
            <a:r>
              <a:rPr lang="id-ID" sz="3600" b="1" dirty="0" smtClean="0">
                <a:solidFill>
                  <a:schemeClr val="tx1"/>
                </a:solidFill>
              </a:rPr>
              <a:t> seek to </a:t>
            </a:r>
            <a:r>
              <a:rPr lang="en-US" sz="3600" b="1" dirty="0" smtClean="0">
                <a:solidFill>
                  <a:schemeClr val="tx1"/>
                </a:solidFill>
              </a:rPr>
              <a:t>accommodate </a:t>
            </a:r>
            <a:r>
              <a:rPr lang="id-ID" sz="3600" b="1" dirty="0" smtClean="0">
                <a:solidFill>
                  <a:schemeClr val="tx1"/>
                </a:solidFill>
              </a:rPr>
              <a:t>: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id-ID" sz="3600" b="1" dirty="0" smtClean="0">
              <a:solidFill>
                <a:schemeClr val="tx1"/>
              </a:solidFill>
            </a:endParaRPr>
          </a:p>
          <a:p>
            <a:pPr marL="432000" indent="-432000"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student’s motivation</a:t>
            </a:r>
            <a:r>
              <a:rPr lang="id-ID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for learning,</a:t>
            </a:r>
            <a:endParaRPr lang="id-ID" sz="3600" b="1" dirty="0" smtClean="0">
              <a:solidFill>
                <a:schemeClr val="tx1"/>
              </a:solidFill>
            </a:endParaRPr>
          </a:p>
          <a:p>
            <a:pPr marL="432000" indent="-432000"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the students’ rates of learning, and</a:t>
            </a:r>
            <a:endParaRPr lang="id-ID" sz="3600" b="1" dirty="0" smtClean="0">
              <a:solidFill>
                <a:schemeClr val="tx1"/>
              </a:solidFill>
            </a:endParaRPr>
          </a:p>
          <a:p>
            <a:pPr marL="432000" indent="-432000"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the each student’s</a:t>
            </a:r>
            <a:r>
              <a:rPr lang="id-ID" sz="3600" b="1" dirty="0" smtClean="0">
                <a:solidFill>
                  <a:schemeClr val="tx1"/>
                </a:solidFill>
              </a:rPr>
              <a:t> learning style.</a:t>
            </a:r>
          </a:p>
          <a:p>
            <a:pPr marL="432000" indent="-432000" algn="r"/>
            <a:r>
              <a:rPr lang="id-ID" sz="2800" b="1" dirty="0" smtClean="0">
                <a:solidFill>
                  <a:schemeClr val="bg1"/>
                </a:solidFill>
              </a:rPr>
              <a:t>Branch, R.M. (2009)</a:t>
            </a:r>
            <a:endParaRPr lang="en-US" sz="2800" b="1" dirty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0" y="304800"/>
            <a:ext cx="7391400" cy="10668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57200"/>
            <a:ext cx="7010400" cy="8382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TEORI: </a:t>
            </a:r>
            <a:r>
              <a:rPr lang="id-ID" dirty="0" smtClean="0"/>
              <a:t>Instructional Strategies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524000"/>
            <a:ext cx="7391400" cy="4724400"/>
          </a:xfrm>
          <a:gradFill>
            <a:gsLst>
              <a:gs pos="3000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31750"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432000" indent="-432000" algn="l">
              <a:buFont typeface="Arial" pitchFamily="34" charset="0"/>
              <a:buChar char="•"/>
            </a:pPr>
            <a:r>
              <a:rPr lang="id-ID" sz="3600" b="1" dirty="0" smtClean="0">
                <a:solidFill>
                  <a:schemeClr val="tx1"/>
                </a:solidFill>
              </a:rPr>
              <a:t>the organization and sequence of learning activities. 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id-ID" sz="3600" b="1" dirty="0" smtClean="0">
                <a:solidFill>
                  <a:schemeClr val="tx1"/>
                </a:solidFill>
              </a:rPr>
              <a:t>to facilitate the interpretation, </a:t>
            </a:r>
            <a:r>
              <a:rPr lang="en-US" sz="3600" b="1" dirty="0" smtClean="0">
                <a:solidFill>
                  <a:schemeClr val="tx1"/>
                </a:solidFill>
              </a:rPr>
              <a:t>construction, and manifestation of knowledge and skills for a</a:t>
            </a:r>
            <a:r>
              <a:rPr lang="id-ID" sz="3600" b="1" dirty="0" smtClean="0">
                <a:solidFill>
                  <a:schemeClr val="tx1"/>
                </a:solidFill>
              </a:rPr>
              <a:t> student. 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id-ID" sz="3600" b="1" dirty="0" smtClean="0">
                <a:solidFill>
                  <a:schemeClr val="tx1"/>
                </a:solidFill>
              </a:rPr>
              <a:t>vary depending </a:t>
            </a:r>
            <a:r>
              <a:rPr lang="en-US" sz="3600" b="1" dirty="0" smtClean="0">
                <a:solidFill>
                  <a:schemeClr val="tx1"/>
                </a:solidFill>
              </a:rPr>
              <a:t>on the context, resources, and needs of the students.</a:t>
            </a:r>
            <a:r>
              <a:rPr lang="id-ID" sz="3600" b="1" dirty="0" smtClean="0">
                <a:solidFill>
                  <a:schemeClr val="tx1"/>
                </a:solidFill>
              </a:rPr>
              <a:t> 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id-ID" sz="3600" b="1" dirty="0" smtClean="0">
                <a:solidFill>
                  <a:schemeClr val="tx1"/>
                </a:solidFill>
              </a:rPr>
              <a:t>Should have </a:t>
            </a:r>
            <a:r>
              <a:rPr lang="en-US" sz="3600" b="1" dirty="0" smtClean="0">
                <a:solidFill>
                  <a:schemeClr val="tx1"/>
                </a:solidFill>
              </a:rPr>
              <a:t>beginning activities, middle activities, and ending</a:t>
            </a:r>
            <a:r>
              <a:rPr lang="id-ID" sz="3600" b="1" dirty="0" smtClean="0">
                <a:solidFill>
                  <a:schemeClr val="tx1"/>
                </a:solidFill>
              </a:rPr>
              <a:t> activities mark each episode.</a:t>
            </a:r>
          </a:p>
          <a:p>
            <a:pPr algn="r"/>
            <a:r>
              <a:rPr lang="id-ID" sz="2800" b="1" dirty="0" smtClean="0">
                <a:solidFill>
                  <a:schemeClr val="tx1"/>
                </a:solidFill>
              </a:rPr>
              <a:t>Branch, R.M. (2009)</a:t>
            </a:r>
            <a:endParaRPr lang="en-US" sz="2800" b="1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0" y="304800"/>
            <a:ext cx="7391400" cy="10668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57200"/>
            <a:ext cx="70104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Aktivitas Pembuka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7391400" cy="4419600"/>
          </a:xfrm>
          <a:noFill/>
        </p:spPr>
        <p:txBody>
          <a:bodyPr>
            <a:normAutofit/>
          </a:bodyPr>
          <a:lstStyle/>
          <a:p>
            <a:pPr marL="432000" indent="-432000" algn="l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tx1"/>
                </a:solidFill>
              </a:rPr>
              <a:t>Aktivitas </a:t>
            </a:r>
            <a:r>
              <a:rPr lang="en-US" b="1" dirty="0" smtClean="0">
                <a:solidFill>
                  <a:schemeClr val="tx1"/>
                </a:solidFill>
              </a:rPr>
              <a:t>Motiva</a:t>
            </a:r>
            <a:r>
              <a:rPr lang="id-ID" b="1" dirty="0" smtClean="0">
                <a:solidFill>
                  <a:schemeClr val="tx1"/>
                </a:solidFill>
              </a:rPr>
              <a:t>s</a:t>
            </a:r>
            <a:r>
              <a:rPr lang="en-US" b="1" dirty="0" err="1" smtClean="0">
                <a:solidFill>
                  <a:schemeClr val="tx1"/>
                </a:solidFill>
              </a:rPr>
              <a:t>ional</a:t>
            </a:r>
            <a:r>
              <a:rPr lang="en-US" b="1" dirty="0" smtClean="0">
                <a:solidFill>
                  <a:schemeClr val="tx1"/>
                </a:solidFill>
              </a:rPr>
              <a:t>  (</a:t>
            </a:r>
            <a:r>
              <a:rPr lang="id-ID" b="1" dirty="0" smtClean="0">
                <a:solidFill>
                  <a:schemeClr val="tx1"/>
                </a:solidFill>
              </a:rPr>
              <a:t>memperkuat perhatian siswa).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32000" indent="-432000" algn="l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tx1"/>
                </a:solidFill>
              </a:rPr>
              <a:t>Menjelaskan Tujuan dan harapan pembelajaran.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32000" indent="-432000" algn="l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tx1"/>
                </a:solidFill>
              </a:rPr>
              <a:t>Konfirmasi prasayarat atau review pengetahuan dan keterampilan yang dibutuhkan untuk memulai episode materi baru. </a:t>
            </a:r>
            <a:endParaRPr lang="en-US" b="1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0" y="304800"/>
            <a:ext cx="7391400" cy="10668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57200"/>
            <a:ext cx="70104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Aktivitas Inti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7391400" cy="4419600"/>
          </a:xfrm>
          <a:noFill/>
        </p:spPr>
        <p:txBody>
          <a:bodyPr>
            <a:normAutofit fontScale="77500" lnSpcReduction="20000"/>
          </a:bodyPr>
          <a:lstStyle/>
          <a:p>
            <a:pPr marL="432000" indent="-432000" algn="l">
              <a:buFont typeface="Arial" pitchFamily="34" charset="0"/>
              <a:buChar char="•"/>
            </a:pPr>
            <a:r>
              <a:rPr lang="id-ID" dirty="0" smtClean="0">
                <a:solidFill>
                  <a:schemeClr val="tx1"/>
                </a:solidFill>
              </a:rPr>
              <a:t>Interacksi antara siswa, guru, dan materi/</a:t>
            </a:r>
            <a:r>
              <a:rPr lang="en-US" dirty="0" smtClean="0">
                <a:solidFill>
                  <a:schemeClr val="tx1"/>
                </a:solidFill>
              </a:rPr>
              <a:t>content.</a:t>
            </a:r>
            <a:endParaRPr lang="id-ID" dirty="0" smtClean="0">
              <a:solidFill>
                <a:schemeClr val="tx1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Demonstrasi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Role playing/ Permainan Peran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Simulasi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Diskusi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Presentasi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Latihan Berbasis Kasus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Latihan Berbasis Projek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Games/Permainan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Observasi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Group question development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Peer teaching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Peer review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304800"/>
            <a:ext cx="7391400" cy="10668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57200"/>
            <a:ext cx="7010400" cy="8382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Pedoman Praktis Aktivitas Inti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7391400" cy="4419600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id-ID" dirty="0" smtClean="0">
                <a:solidFill>
                  <a:schemeClr val="tx1"/>
                </a:solidFill>
              </a:rPr>
              <a:t>enumbuhkan Siswa dari</a:t>
            </a:r>
          </a:p>
          <a:p>
            <a:pPr marL="432000" indent="-432000" algn="l">
              <a:buFont typeface="Arial" pitchFamily="34" charset="0"/>
              <a:buChar char="•"/>
            </a:pPr>
            <a:r>
              <a:rPr lang="id-ID" dirty="0" smtClean="0">
                <a:solidFill>
                  <a:schemeClr val="tx1"/>
                </a:solidFill>
              </a:rPr>
              <a:t>Pengetahuan yang sudah diketahui ke pengetahuan yang belum diketahui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endParaRPr lang="id-ID" dirty="0" smtClean="0">
              <a:solidFill>
                <a:schemeClr val="tx1"/>
              </a:solidFill>
            </a:endParaRPr>
          </a:p>
          <a:p>
            <a:pPr marL="432000" indent="-432000" algn="l">
              <a:buFont typeface="Arial" pitchFamily="34" charset="0"/>
              <a:buChar char="•"/>
            </a:pPr>
            <a:r>
              <a:rPr lang="id-ID" dirty="0" smtClean="0">
                <a:solidFill>
                  <a:schemeClr val="tx1"/>
                </a:solidFill>
              </a:rPr>
              <a:t>Dari mudah ke hal yang sulit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endParaRPr lang="id-ID" dirty="0" smtClean="0">
              <a:solidFill>
                <a:schemeClr val="tx1"/>
              </a:solidFill>
            </a:endParaRPr>
          </a:p>
          <a:p>
            <a:pPr marL="432000" indent="-432000" algn="l">
              <a:buFont typeface="Arial" pitchFamily="34" charset="0"/>
              <a:buChar char="•"/>
            </a:pPr>
            <a:r>
              <a:rPr lang="id-ID" dirty="0" smtClean="0">
                <a:solidFill>
                  <a:schemeClr val="tx1"/>
                </a:solidFill>
              </a:rPr>
              <a:t>Dari sederhana ke hal yang komplek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id-ID" dirty="0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id-ID" dirty="0" smtClean="0">
              <a:solidFill>
                <a:schemeClr val="tx1"/>
              </a:solidFill>
            </a:endParaRPr>
          </a:p>
          <a:p>
            <a:pPr marL="432000" indent="-432000" algn="l">
              <a:buFont typeface="Arial" pitchFamily="34" charset="0"/>
              <a:buChar char="•"/>
            </a:pPr>
            <a:r>
              <a:rPr lang="id-ID" dirty="0" smtClean="0">
                <a:solidFill>
                  <a:schemeClr val="tx1"/>
                </a:solidFill>
              </a:rPr>
              <a:t>Dari koenkret ke abstrak.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304800"/>
            <a:ext cx="7391400" cy="10668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57200"/>
            <a:ext cx="70104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Aktivitas Akhir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7391400" cy="4419600"/>
          </a:xfrm>
          <a:noFill/>
        </p:spPr>
        <p:txBody>
          <a:bodyPr>
            <a:normAutofit fontScale="92500" lnSpcReduction="20000"/>
          </a:bodyPr>
          <a:lstStyle/>
          <a:p>
            <a:pPr marL="432000" indent="-432000" algn="l">
              <a:buFont typeface="Arial" pitchFamily="34" charset="0"/>
              <a:buChar char="•"/>
            </a:pPr>
            <a:r>
              <a:rPr lang="id-ID" sz="3600" b="1" dirty="0" smtClean="0">
                <a:solidFill>
                  <a:schemeClr val="tx1"/>
                </a:solidFill>
              </a:rPr>
              <a:t>Aktivitas Penutup membantu Siswa menghubungkan Pengetahuan, Keterampilan, Prosedur/langkah yang telah dipelajari.</a:t>
            </a:r>
          </a:p>
          <a:p>
            <a:pPr marL="1200150" lvl="1" indent="-7429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Debriefs at the end of activities</a:t>
            </a:r>
          </a:p>
          <a:p>
            <a:pPr marL="1200150" lvl="1" indent="-7429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Transitions from one episode to another episode</a:t>
            </a:r>
          </a:p>
          <a:p>
            <a:pPr marL="1200150" lvl="1" indent="-7429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Review activities</a:t>
            </a:r>
          </a:p>
          <a:p>
            <a:pPr marL="1200150" lvl="1" indent="-7429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Summaries</a:t>
            </a:r>
          </a:p>
          <a:p>
            <a:pPr marL="1200150" lvl="1" indent="-742950" algn="l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Action Plans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304800"/>
            <a:ext cx="7391400" cy="10668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0" y="304800"/>
            <a:ext cx="7391400" cy="10668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00" y="457200"/>
            <a:ext cx="7010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ADDIE model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/>
          <a:srcRect l="27807" t="11152" r="11085" b="9294"/>
          <a:stretch>
            <a:fillRect/>
          </a:stretch>
        </p:blipFill>
        <p:spPr bwMode="auto">
          <a:xfrm>
            <a:off x="1828800" y="1524000"/>
            <a:ext cx="7086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0" y="152400"/>
            <a:ext cx="7391400" cy="8382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00" y="152400"/>
            <a:ext cx="7010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Gagné’s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Nine Events of Instruction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19201" y="1219200"/>
          <a:ext cx="7467599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"/>
                <a:gridCol w="16764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TEORI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AKTIVITAS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CONTOH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sz="18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Reception</a:t>
                      </a:r>
                      <a:endParaRPr lang="id-ID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8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 Gaining</a:t>
                      </a:r>
                    </a:p>
                    <a:p>
                      <a:pPr algn="l"/>
                      <a:r>
                        <a:rPr lang="id-ID" sz="18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Attention</a:t>
                      </a:r>
                    </a:p>
                    <a:p>
                      <a:pPr algn="l"/>
                      <a:endParaRPr lang="id-ID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lphaLcPeriod"/>
                      </a:pPr>
                      <a:r>
                        <a:rPr lang="en-US" sz="18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Share a current event about a classmate</a:t>
                      </a:r>
                    </a:p>
                    <a:p>
                      <a:pPr marL="342900" indent="-342900" algn="l">
                        <a:buFont typeface="+mj-lt"/>
                        <a:buAutoNum type="alphaLcPeriod"/>
                      </a:pPr>
                      <a:r>
                        <a:rPr lang="en-US" sz="18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Begin with question: “What do you think?”</a:t>
                      </a:r>
                    </a:p>
                    <a:p>
                      <a:pPr marL="342900" indent="-342900" algn="l">
                        <a:buFont typeface="+mj-lt"/>
                        <a:buAutoNum type="alphaLcPeriod"/>
                      </a:pPr>
                      <a:r>
                        <a:rPr lang="en-US" sz="18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Initiate the class in a foreign language or jargon</a:t>
                      </a:r>
                      <a:endParaRPr lang="id-ID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sz="1600" baseline="0" dirty="0" smtClean="0">
                          <a:latin typeface="Times-Roman"/>
                        </a:rPr>
                        <a:t>Executive</a:t>
                      </a:r>
                    </a:p>
                    <a:p>
                      <a:pPr algn="l"/>
                      <a:r>
                        <a:rPr lang="id-ID" sz="1600" baseline="0" dirty="0" smtClean="0">
                          <a:latin typeface="Times-Roman"/>
                        </a:rPr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600" b="1" baseline="0" dirty="0" smtClean="0">
                          <a:latin typeface="Times-Bold"/>
                        </a:rPr>
                        <a:t>2. Inform</a:t>
                      </a:r>
                    </a:p>
                    <a:p>
                      <a:pPr algn="l"/>
                      <a:r>
                        <a:rPr lang="id-ID" sz="1600" b="1" baseline="0" dirty="0" smtClean="0">
                          <a:latin typeface="Times-Bold"/>
                        </a:rPr>
                        <a:t>Learner of</a:t>
                      </a:r>
                    </a:p>
                    <a:p>
                      <a:pPr algn="l"/>
                      <a:r>
                        <a:rPr lang="id-ID" sz="1600" b="1" baseline="0" dirty="0" smtClean="0">
                          <a:latin typeface="Times-Bold"/>
                        </a:rPr>
                        <a:t>Lesson</a:t>
                      </a:r>
                    </a:p>
                    <a:p>
                      <a:pPr algn="l"/>
                      <a:r>
                        <a:rPr lang="id-ID" sz="1600" b="1" baseline="0" dirty="0" smtClean="0">
                          <a:latin typeface="Times-Bold"/>
                        </a:rPr>
                        <a:t>Objectives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eriod" startAt="4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Review course objectives in terms of WIIFM</a:t>
                      </a:r>
                    </a:p>
                    <a:p>
                      <a:pPr marL="342900" indent="-342900">
                        <a:buFont typeface="+mj-lt"/>
                        <a:buAutoNum type="alphaLcPeriod" startAt="4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 objectives in outline form</a:t>
                      </a:r>
                    </a:p>
                    <a:p>
                      <a:pPr marL="342900" indent="-342900">
                        <a:buFont typeface="+mj-lt"/>
                        <a:buAutoNum type="alphaLcPeriod" startAt="4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Video demonstrations of actual performance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sz="1600" baseline="0" dirty="0" smtClean="0">
                          <a:latin typeface="Times-Roman"/>
                        </a:rPr>
                        <a:t>Retrieval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600" b="1" baseline="0" dirty="0" smtClean="0">
                          <a:latin typeface="Times-Bold"/>
                        </a:rPr>
                        <a:t>3. Stimulating</a:t>
                      </a:r>
                    </a:p>
                    <a:p>
                      <a:pPr algn="l"/>
                      <a:r>
                        <a:rPr lang="id-ID" sz="1600" b="1" baseline="0" dirty="0" smtClean="0">
                          <a:latin typeface="Times-Bold"/>
                        </a:rPr>
                        <a:t>Recall of</a:t>
                      </a:r>
                    </a:p>
                    <a:p>
                      <a:pPr algn="l"/>
                      <a:r>
                        <a:rPr lang="id-ID" sz="1600" b="1" baseline="0" dirty="0" smtClean="0">
                          <a:latin typeface="Times-Bold"/>
                        </a:rPr>
                        <a:t>Prior</a:t>
                      </a:r>
                    </a:p>
                    <a:p>
                      <a:pPr algn="l"/>
                      <a:r>
                        <a:rPr lang="id-ID" sz="1600" b="1" baseline="0" dirty="0" smtClean="0">
                          <a:latin typeface="Times-Bold"/>
                        </a:rPr>
                        <a:t>Learning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eriod" startAt="7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Pre-test of existing skills or knowledge</a:t>
                      </a:r>
                    </a:p>
                    <a:p>
                      <a:pPr marL="342900" indent="-342900">
                        <a:buFont typeface="+mj-lt"/>
                        <a:buAutoNum type="alphaLcPeriod" startAt="7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 Draw concept map of current</a:t>
                      </a:r>
                      <a:r>
                        <a:rPr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perceptions about topic</a:t>
                      </a:r>
                    </a:p>
                    <a:p>
                      <a:pPr marL="342900" indent="-342900">
                        <a:buFont typeface="+mj-lt"/>
                        <a:buAutoNum type="alphaLcPeriod" startAt="7"/>
                      </a:pPr>
                      <a:r>
                        <a:rPr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Students summarize prerequisite knowledge and skills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914400"/>
            <a:ext cx="6705600" cy="1676400"/>
          </a:xfrm>
        </p:spPr>
        <p:txBody>
          <a:bodyPr>
            <a:noAutofit/>
          </a:bodyPr>
          <a:lstStyle/>
          <a:p>
            <a:r>
              <a:rPr lang="id-ID" sz="7200" b="1" dirty="0" smtClean="0"/>
              <a:t>UNTUK APA</a:t>
            </a:r>
            <a:br>
              <a:rPr lang="id-ID" sz="7200" b="1" dirty="0" smtClean="0"/>
            </a:br>
            <a:r>
              <a:rPr lang="id-ID" sz="7200" b="1" dirty="0" smtClean="0"/>
              <a:t>MENGAJAR?</a:t>
            </a:r>
            <a:endParaRPr lang="en-US" sz="7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0"/>
            <a:ext cx="1066800" cy="126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3" name="AutoShape 2" descr="data:image/jpeg;base64,/9j/4AAQSkZJRgABAQAAAQABAAD/2wCEAAkGBxMTEhUUExQVFBUUFxgXGRgYGRUZFhgXFx8WGhoXFx0YHCggGBolHRwaIjEhJSkrLi4uFx8zODMsNygtLisBCgoKDg0OGxAQGywkICYsLCwsNCwsLC8sLCwsLC4sLy0sLCwvLCwsLCwsLCwsLzQsNCwsLCwsLC8sLCwsLSwsLP/AABEIAOEA4QMBIgACEQEDEQH/xAAcAAEAAgMBAQEAAAAAAAAAAAAABgcDBAUCAQj/xABKEAACAQIDBAYFBgwEBQUAAAABAgADEQQSIQUGMUETIlFhcZEHgaGxwRQjMlKCkhVCQ1NicnOissLR0iQzg/AlY3ST4Raj0+Lx/8QAGQEBAAMBAQAAAAAAAAAAAAAAAAECAwQF/8QALxEAAgIABQAJAwQDAAAAAAAAAAECEQMSITFBEyJRYXGRscHwIzKhgaLR4UJy8f/aAAwDAQACEQMRAD8AvCY8RWCKztoqgk8ToNTwmSae2BehVH/Lf3GAaK71YQ/lf3X/AKTIu8uFP5ZfXcfCQTYGwvlWazlStuBUCx8VM6rbivyqP50//jlbZNEqXb+FP5an5zIu2cOfy9L76/1kOO49XlU88vwtNPH7sPRXNUqBR25Qf5pDnStkxg5OlqywV2nRPCtSPg6/1mRcVTPB0Pgw/rK9Xc7EEAgggi46o4H7c8tudif0fu3/AJ5OYiiyBUHaPMT6DKyO6uJHAD7rj3Xj/wBO4wcvbUH8kZhRZ0SrzsjGr2+p6v8AZPowmPHA1fVUf/xGYUWfErH/AIgv49b11T8TPgx2PH49X76H3mMyFFnxKzG2NojnUP8A2f6z0N4NoDjn+4h90ZkKLKiVuN6McOTH/RPwE18fv9iqK3dVF+Aamylj3XIk2hRaEx9Mv1l8xKJ2rvHjMWb1apVfzdMslPyB6x7zecz5GOJEWQfo0GJ+esFtbEYZg1Gs6W5ZiUP6ynqnyk52R6USwy1aK9IBqQ2VW7wCDbwvFiizIkJT0gqfyPk4/tmZd/qfOi/qKmLRNMmESJrv5Q506v7h/mm5s7e6hWqLTVagZzYXC24E62bui0KJBERJIEREATX2gL0qg/Qb3GbExYoXRh+ifcYBDfRydavgvxk3kE9HLdeqO1V9hMnchEsTFiaCuhRxdWFiNRp6plmPEIpVg9spBzX4W537oewi6aNR6oGHzUToi3XidE5HNrqARPWNYhqTgnLmykX0IqaAkc7Nl8zMowqimaaiylSBxNgfHlMdBRVw6g/j0x4i4Go7xxmTT27vyjdOO/Fvxpm5E18DXzLZtHXquOxhz8DxB7DNiap2rMJRcXTERPLOBYHmbDQntPLhwkkHqIiAfCoPKeDh0+qvkJkiAYvkyfUXyEorfnEHE7SqqCEp0D0KhQOK/TPDiWuPsiX1PzRtXbCDF4k5h1sRWYXvwNRyOHdM8S60Lwq9SQYbZtMccx+0fhM77LW3VZl9d/fORhtqBtQQRblqJ6G8lIaFx75yfUvSzq+nWpkx2zXtcMreOh+InDeu1J1cfSpsGtyuNbeB4euSQ45KikowPhIztp9L99prhzk3UjPFhFK4n6AwOx8LXpU6qoCtVFccDowB10mQ7q4X82vkv9JqejRidl4Qt+aFv1bnL+7aSadNI57OA+6GFP4gHqX+kiWxcGtLaz01vlSrpfl8yhNuwXJlmSu9jnNtesf+bU/dQL8JFJAsSIiWIEREAT44uCO0T7EAgHo8Pz1T9T4iT+V/uCbYmoP0CPIiWBIRLE8VqYZWU8GBB8DpPcSdyE6PiLYAdmk1Nk/5NP8AVFvDl7J9q4pxVCCmSptdtba314W0sOJB10hNm0gLZFIHAHrW8L3tM93ceLXobUlGpc0/XvMGKRFqGoKoSoQBZmupUXsCl+86jWePwowP0UYcyrtf1Apb96dKlRVfoqF8AB7p7kZJcOiekjyr8fnuccbwIAS6stibWytccj1SSPCfTvBhzkAqC5ZRY3DDNpwI7Tb1zbwGP6W5VWCglbmwN17uM1Nv7Zw9DLTxDZRWD2J0Xq5bjMdFbrC3geyVi5VmzJrwLTUE8uRp+P8AXudW+tu3hPUgZ3+oFSlSmz5bAsjKQeQY2Iyg9x5ztbP3uw7sEIenyBfLl8MwY28TaXWLG9zLo5VsSKIBiaGZ8Jn5ex+zB89UsXYMCqjUkMzXYm/LT70/T9dCVYDiQQPWJ+bqe1EVzSxClKtEmm18ykFdCOWh+MyxW1VGuGkzIdgGg4VHFQPTWppoUZuKMLmxH+7cJo4DYwNahTcXGIYqSFLdH1iuouLnS9r8CJ1tmbwUMxFwo4Dst3zar4zDqxcNbNxKtlv42nPnaeqNsia0Z5fYXyZqlNWDqp+kt8p0BuL6jja3aJxgl6hOXPlGgsCLnS9jpoO2dXE7fpZMqTe9He6bY/pqpqdHTRggOW5ZtGa2oAsCvbqYipNsSaSRY3otescH86xKhytK4AIRQBl6oAIDZh6pMJgwOESjTWmgsqAADw7e0zPOyKpUcrdsSu92hfatc/8ANxHvIliSvd0TfaVc/p4g/v2hhFhRESSBERAEREAr3c3TGuP2g8iZYUr/AHYFto1B+lV95lgSESxETxWDZTlIDWNidQDyJ7pJCMVHFAorMMuY2A1vqbLy0v7JsTj7Uw+egq1HzOj0mYoSpHXXXThpfym5WpVVUmm+cgGyuBYkcBmFiL9pvMlN7NcI3lhxq061fhxz+vJuRNKljWCg1aZQ21KnOgPiNfWRaZ8LikqqHpurqfxlIYeYl1NMzlhyWv8AzzMqqBoNJF/SbQDbOrn5P8oZFui2OZSSFNRba3RSWsOOW0lMSxQofc3ep8Phugp9HmDFmujs7E6EMMvEWA1PumLau0SoNRFyobEAkEg6ZhppxvYdlu+Tdtj4vAYyqcIiNQxRBBNi6VGJLLclbLc3HHTwmfA7v4p8WGxNKm4SoHNSwWm1h1WRdSWBtx5jiZwzg1LRcnfgZJRlmlTStd7XBxcBvDj9nU6dXE4dvk1W1hcXpk8M1r9GTyB0PDQywd395sNjFvRe7Dih0cermO8XE6G0cGtalUpOAVqKyEEXFmBGo5ym98twK+Bb5TgTUeipzFVzGtRPattXTv4gcbjUdKTjtsclqW+5ctXFWbKFZjbNpbQXtzIlaelzcsVbY6kl3QWrpa5emPygA4sg421I/VE+blb+1agVsRlcAZM40a1wczADrWtyA4yXVNp0Haq6VM5Zcqamw06xAPDja/cR2yue7RfIkr7vMpjDbvobWIAIuCUWop7lJIK6cjfWdTF7FwtGkzMvSNawarog04hEtc34Tn7zUq+z616RHyercr1TlptzTuHMa9vZOFicXVxDAFjUY8FXhfw+JlOtZbqUaXRAkKguWIVRzJOg85+ivRzh0o4NKCgh6QHS3t/mv1mIsTpc6d1pVm7u73ydhVrKKj6ZFVrBD230ufYO+WHsCsaFmbi3WqeJ1Ply8JdWpIq6cWTiJ5RwQCCCCLgjgQeBE9TcwErvcHXG1z/1B/8AeEsSV76Ox/ia5/a+2reQyUWFERJIEREAREQCvtiabUf9ep7TLBlfYEW2q37R/deWDKoliY61BXFmFwDf1zJPNSmDx5G/rktWgnTNTF0Ay1QhHSFRfXUEA5L9k2cPWDorjgwDD16zG6IjNVJIuFBudNOFh23PLtmDCYVCgyPUycAMxFraW5MLcLd0zVqXzt0NXTjrfHpqvxp3G/NSts5GYOAUdeDJode0cGHiDPQwKdr/APcq/wB011Sn0pp5HYhQxYsStjcC2ZrnhyES70vn6CGluLfl/Z56PE01IVlrkte7nKwUnVbKLHThwmaltEF8jI9M/i5gMrfqspIvysTeZTgaf1beBYe4zy1Nadm651VfpO30iFvZmtzkZZR1vTz9iznCWjWvcq96/Br7wA9FccmBPdx1HrtPWxcYaiWY3ZdD3g8D/vsm7XpBlKngRaRrZVU0q2U8zkPjy9vvl3ozFbEne9jbjbTxmhT2gwCg06jHo1YsF0JNrr4903WqAEA8Wvb1cZgxeJpi6O4U5cx6xUgAjW475E+1Oi+GuHGyCb7bt0Sq4rDumGZ2Act1abX5leVS/ZqdbjnOxiMFQqYVOhcMaK6EfSPNj4318530qhXFFUJW2a5JIsS2Yknne3O5zd0j229mrSHyvCkIbqDTy/NuSwQGwtkOupA1tw5yscu/PInGWy249iFbX2l18lQZ8ikqLDKXN7F/AW8zIRu/hqtWsGUZqgILHQDTTlpryk82lsk4ilUxaFaZyFnQ3sGt+Lbv5Tf9EGyqaNWa2ZlFMgntOe9hy4TohDqtnO5apHfTdjp0FmaktrdZRnbtNrjIOwazHt3Y9emFNN1K3UMSLMO08wbjlp4yZV2IViBcgEgdpHKa+ExCV6Qb8VxqOy/EHvmUopqjSMsrs5e61YWNNTmVL6fmze4W/YQdByy94nfnC2Qq4fpKXVWzKFAHEvcA2GtuFz3HsnXwtbMtyLEXDDsYcbdokYbS6ppiJvrcGaV56Lzd6jdqA/eYmWHK79EWtNiePRUvbeXZmixIiJJAiIgCIiAV+httc/tPessCV9i9Nr/6ie1E/rLBlUSxERLEHirSVhlYBgeR1HbPtOmFFlAAHAAWE9RIpXZNuqERF5JAiIgGHGV8iM3Gw/8AEh9SoWJJNyecmWJp5kZfrAjzkPr0WQ5WFjM5lonVo7VpVCi1hYlgqnWxZtLHx79J06tWh1rmlcAKb5dONlPdcHTuMiL0A9hYtYggC97jUWtM2LbpaRw4AVqh6xUDMwGuoI7b6zNt9iNY1s2zXp7X+cUK5zKGpgLcKFQ3JK34cAL8rTa2ptNK9AUX0zsArUyBqLnlw0B9c62x93kph2cZnqqFa+tlAtbvPaZH8Vs0LanYp0bAi3dcDj75GVqNFnOLlds4OLqdHs91F7M6oPDNf3KZ0vRRV+crL2op8if7pHds1LYWgnaxb7ot/NOt6LKtsUw+tTYeRU/Celhx+gzz5P6iLUkTTa9LCYnEJVcKlumGhNla5Y2HLMGkskB3vwlR8STTcqbJcXspALcdDfwnHN0rOmEVKVN0bmyt9KOLrimgZKbf5dUhczOL8AwOUEXAJ1PdeS6hRCiw8ddSSeJPfKUfZJwuIKqTkZelp8rG5uFtyDDTs9UurCVcyI31lU+YBlMN3J3uXmqiq2PVd7Kx7AT5CQP0Srak/clIewyabXa1Cseym58lMiXosW1Kp/pjyUzXkyJxERJAiIgCIiAV/tQW2sve9L+FRJntHACor2vnKmxzMADyOh7ZC95NNpIf2Zk7xFEsVIYrlJuBwNwRr4cZnJWmmrNIScWmnRrMuIGcL0drfNlibg2FgwA1ANxxvwmxUNQU9MrVQvO6qW9pAvMOD2fky3qVXK31Zzre/EDQ8ecY3DZnpsKrU2FwAMpzDRiDcfoyqTSvXzNG4uVaV4fHqek6YlL9GBl64sSc/wCjrYLf1zBhqWJKDpKiB8wJypcZeajXn28puYejkzXdmzMW6xGl/wAUdwmth9mplUZ6j5XFRSzEsD2X7O49sOL7/MKa12448e0+JRr6fPISMwNkGpI0v1uA42Fr6T1iMAzhL1WDIwa6hRexPEEHWxtcTHiMHSQVGu40LtZ3LaKy3GtwbHl2DsntNmU7KS1Q5bnWrUPG172azeu4lcr2r9zLZ19yf7UZwHJQq6lLG+l2Y8iGBsPKa2CouKSqlUEoxBbJowVmBUgn1E9ovPlHAYdlDAWBQgdZwQtTU216pN+PGbWGpU6alEsFXUi97X11udO2WSbdv1fd/BWUklS7eUu/fz+aHjEpWNRMjKtMAltLsTpYDsHG85+P2TWqhc1WmGXiwpm5F+Gr8LTJTwoGZKdepcpmU3VlReCi1uHvC8ZmxjLVpAlzSRiNb5S69g1uA3nK72366F9qSqv9dfn8HH2ZsHE06yM1ZXQamyhdTe453FrTrVcI7VukptS001ViQwvxsw1szeYivRpUyuZ6gJKhVzub5eqABfXiCfCfaeDRr2qVAAzAgMV6xbO19B/+cO2RX+PuFKute+n26GwVrW+lTvn+qwsnMfSN27+HdNVsNUVTfoqi3LEsGBAJZmtx14W9c2DhgDrVfrNoCwtca5Rppw9k522ekp0msajKtOoGLFLMCra6dbMGsOFpZrXnzKJ6brt2oqHatfMyJ+apqvrYZj7x5Tf3KxnRYyi3ItlPg/V+N/VPe9OxzTyV1+i9kfucCynwIFvs989bj7EbE4hTqKdIh3bw4KO8keQM9TDlHojzWnnLnke2ng2OLpMuUX45r2sNeA4nT2mSGcfbz5DTqXtkYEkW4cD7LzgktDrTp2RP0gUn6TC1GULrWpNbgb5GS2uosH7PASXbp1M2DoXN7IF+5dfhORv3hGOBDM3SNRem9wAL3bKxsOAysT9mbG4dQthyMwIR3XLbUahuN9dG7OcxjpieKN504caM623z/ha/7Gp/C0jfoxX5mp+so8lH9Z3t63y4LEnso1P4TOP6Nlth6n7W3kqTfk5yWxESQIiIAiIgFf73i2PpntFP+Iyd4rDiohRr2bQ2JBt4iQLf9G+UoV49GutwLEFpyG2ziz+Wf74HulHWqZZNqmizaGzaa5bZiVFgSzGwF7c+w277C890tn01QIq2UAganTNobG9xKt+U4tvytY+FSp8DPWTGN+NiG+1WMhRitkWeJN7tll/gmmQM2Z8pYqWYllz6MAb3t4zYTDqrM4Fi9sx5HLoD42lV/gnFNxSqfEP8RPS7v4o/k6n3W+MKMVsg8ST3fzf1LJ+SYcM7EJmqaNmN7js1PDumSjUoogVWRUUWAzCwHnK2G62KP5NvJfi09jc7FfmvbS/vkpJbIhzk1qyZYujgrMBUw6FstyWU3C3A0zDhPIfZ9yemoG6lX+cpnPcW6+t28OEii7mYn6oH2k+BmZdx8RzKj7X/ANZTooXeUv0+JVZmSxNs4FCWWpSDMACV1JA4AkDW01/wzs+wBqKQCCARUZQRwygiwt3cJHxuLW+sn3j/AGzIu4VTnUTzb+ktlXYUzy7Wd195sFb/ADSbEkGzkgm4uLjsJmu282Ay5CWK3vqjm57SeJM543BP51R6mP8AMJlXcEc637h/vk5e4Z32nqrvFs8KwCVCGbObAg5/rAlhYzd3poUqeEeqQF6tJbux6qmomlySBx9gmqu4dPnUPqUf1kd9J+wBR2ezdLUe701yserYsOXqkLDjeyJeLNr7n5krpbPTEYd6TfRqKRccjyYd4NjOju1sVcJQWkpzHi7Wtmc8T3DkB2Cfnvd3beKw11pV6iWP0b5lseFle4A8JL6O/e0CLdOvj0dO/umqTqjHS7LqnF3rr01onpHVAfrEDj2XlUDe/GVTY4qoR+jlQfuAGcPGKauJpByz5qtMXYljqyjidYyk2W5idtYY4NqNbFUAz0StmYBgxXS/WN7Hu5SM7E3lq4ZCtNVbpLPYqxsxCqb5SLaATpb6JgVvQSkrV+Z6x6NTYk3J+kdAB335Ti4DGJSqozoHQHrKRfqnQ27xx9U48SSzrU68JdV2rOhtTevE16NSi6IFqKUJVXDANobXYi/qnZ3B2nTRDRclXapdbg2bMABY+rn2iSehs7DMoZaVIqwBByLqDqDwmxTwVNdVpoCOxVHwnTTOYzxESxAiIgCIiAeWpqTcgE94E+hQOGk+xAEREAREQBERAEREAREQBERAEg3pjYfg+x4tWpAd9iT7gZOZWHpxrHJg6fI1Xf1ouUeyoZKIZWuNwRyCovFdD3j/AH75xsVtNzZBcA8T3SVEfNT3uBsVa9XHKw0+RVQDp1WcrYjvFrjwlmQjU2BSvPuNZumTow7VukQUlW1y+bTU6D1843aqXUd4md2y4qgw4ivSI++sSVqgnTFdMVQxbrifpZiH1zG7ANe/Ma8e+b1faiKNTwF5aO+e5VLHDMHahWC5VqKARa97Op+kOPAg68Zztmei3BoFNbPXfJlYlmVGa984UG6kcBr5nWccsC2dUcakSPdFSMFh78TSU+YuPYZ154o0gqhVACqAABwAGgA7rT3OhKkYPViIiSQIiIAiIgCIiAIiIAiIgCIiAIiIAiIgCIny8A+ysfTnhj0OFrC9qdZkPYBUW9yeWqAfalnSDemUf8NP7al/FJQKlTFdS0mXomwpNLaNbtpikNNbhajHzzL5SGUsN1Lyy/QzWAwtdQBcYgk+DJTt7jLS2Koq/d2tZV8BN4kviaCqLlq1IAfbWcujhjSr1aXKlVqIPBWYA+QE6myTkxuFduC16RJ+0I4IP0XEwU6pvY6zPKFxERAEREAREQBERAEREAREQBERAEREAREQBERAEw1gTymaIBjRm7JAvTXVIwVIaWfEID6lqN8JYMrP06OPk+FS/WOILW/RWnUBPm6+cIMgNNrU5L/QxXJfGJyHRN626QfyyCFiEk39CNPrYxu3oR5dIfjLy2Kx3IdjV/x2K/6ir/EZ52uummh5Ecptb0Uui2pi14fOhh4VFR7j701tq6rJWxD3L/2DiBVw9GrzemjnxZQT7Z0pw9zgrYDCkC3zFPn+iJ2aR01mZoe4iIIEREAREQBERAEREAREQBERAEREAREQBERAEREAShPSDtz5VtBxctRw/wA1Ty9ZTaxdtOJLafYHibl3txb0cDiqlMEulCqyWF+sFbLpz1tPz5u7tTDiylgGH1tL+fGWiQzoY3EUej6pBPrkr9B6sWxjfifMqP1h0pPsKyLbWxCsOA8ZMPQdf/F/Vz09O+zX9lolsQjjelOmPwp1ePQ081u272v32t7JzMThCac6XpQpCltVjTYZq1OnUcNfRgOjFu4rTHrBmkcVUy2ZFPerH4rJWxDLH9Fu20qYRKBYdNQBUrzKXORh2ixA8RJmraymfRlhBV2iGJydDTdwAdXJ6lu9Re58Fl0ZBKSWpZHqIAiCRERAEREAREQBERAEREAREQBERAEREAREQBNLa+1KWGpmpVay3AAAuzE8AoHE+7UmwE3ZXHpSxDCvh15FHIuRYm6g277W585WbpWWirdEb3229Xx6NT61Gmfoqp9r8Mx7r2FvXIru9uz0bl6jFwhuotlse3ifZ2c+U1FRLao3qVj7hOdjcRb6IyjmW09nG/jacfSyeh1dHFanL2nQp1NUGVj9XgfEcPXLQ9FOxkoYTpFLFq5zve1gy9Wy25ae2Rzc/cVsQvTVnZKLHqoBZ3A4kkjqgm9rX0lo4HBpRprTprlRBZRqbD16mdOGpJa7HPiOLehSfphw1Rdpq4RstSjTVW5FlNTMATpoCv3pGMPvUqAo1NjlNiQV0PnLG9LlQPisMmf/ACqdRig43qFACfuG3rlZY3dgM7MHdcxvawNvE3lulSdMr0dq0dbYG0ymNwlVLrnrUlF7i61WCNqNDox0n6LlGbuP0dbC2uSlWmvW49ZgpN+ehl5yYzziUMoiIlioiIgCIiAIiIAiIgCIiAIiIAiIgCIiAIiIAmntPZdHELlrU1cDUX4qeF1I1U+E3IgEZG4+GF7NWA7My2Hdqt/ObOz90sLSIbJ0jDUNUOa3ZYfRB77TuxKqEU7os5yfIiIlipS2+OZds1uluUZaTJbUhOjVeHZ0gqTaUUT2Sw95d16OMyl7rUQEJUXiAeRHBlvy8rThDcesui11I71YH2EzlxcKTdo6cPEilTITtgomVqf0wwOnK2ua/Kxl3yE4TcO7q2Iq51Ug5FBAa31iTwvytrJtNMGDitTPFkpPQRETYyEREAREQBERAEREAREQBERAEREAREQBERAEREAREQBERAEREAREQBERAEREARE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8" name="AutoShape 4" descr="data:image/jpeg;base64,/9j/4AAQSkZJRgABAQAAAQABAAD/2wCEAAkGBxMTEhUUExQVFBUUFxgXGRgYGRUZFhgXFx8WGhoXFx0YHCggGBolHRwaIjEhJSkrLi4uFx8zODMsNygtLisBCgoKDg0OGxAQGywkICYsLCwsNCwsLC8sLCwsLC4sLy0sLCwvLCwsLCwsLCwsLzQsNCwsLCwsLC8sLCwsLSwsLP/AABEIAOEA4QMBIgACEQEDEQH/xAAcAAEAAgMBAQEAAAAAAAAAAAAABgcDBAUCAQj/xABKEAACAQIDBAYFBgwEBQUAAAABAgADEQQSIQUGMUETIlFhcZEHgaGxwRQjMlKCkhVCQ1NicnOissLR0iQzg/AlY3ST4Raj0+Lx/8QAGQEBAAMBAQAAAAAAAAAAAAAAAAECAwQF/8QALxEAAgIABQAJAwQDAAAAAAAAAAECEQMSITFBEyJRYXGRscHwIzKhgaLR4UJy8f/aAAwDAQACEQMRAD8AvCY8RWCKztoqgk8ToNTwmSae2BehVH/Lf3GAaK71YQ/lf3X/AKTIu8uFP5ZfXcfCQTYGwvlWazlStuBUCx8VM6rbivyqP50//jlbZNEqXb+FP5an5zIu2cOfy9L76/1kOO49XlU88vwtNPH7sPRXNUqBR25Qf5pDnStkxg5OlqywV2nRPCtSPg6/1mRcVTPB0Pgw/rK9Xc7EEAgggi46o4H7c8tudif0fu3/AJ5OYiiyBUHaPMT6DKyO6uJHAD7rj3Xj/wBO4wcvbUH8kZhRZ0SrzsjGr2+p6v8AZPowmPHA1fVUf/xGYUWfErH/AIgv49b11T8TPgx2PH49X76H3mMyFFnxKzG2NojnUP8A2f6z0N4NoDjn+4h90ZkKLKiVuN6McOTH/RPwE18fv9iqK3dVF+Aamylj3XIk2hRaEx9Mv1l8xKJ2rvHjMWb1apVfzdMslPyB6x7zecz5GOJEWQfo0GJ+esFtbEYZg1Gs6W5ZiUP6ynqnyk52R6USwy1aK9IBqQ2VW7wCDbwvFiizIkJT0gqfyPk4/tmZd/qfOi/qKmLRNMmESJrv5Q506v7h/mm5s7e6hWqLTVagZzYXC24E62bui0KJBERJIEREATX2gL0qg/Qb3GbExYoXRh+ifcYBDfRydavgvxk3kE9HLdeqO1V9hMnchEsTFiaCuhRxdWFiNRp6plmPEIpVg9spBzX4W537oewi6aNR6oGHzUToi3XidE5HNrqARPWNYhqTgnLmykX0IqaAkc7Nl8zMowqimaaiylSBxNgfHlMdBRVw6g/j0x4i4Go7xxmTT27vyjdOO/Fvxpm5E18DXzLZtHXquOxhz8DxB7DNiap2rMJRcXTERPLOBYHmbDQntPLhwkkHqIiAfCoPKeDh0+qvkJkiAYvkyfUXyEorfnEHE7SqqCEp0D0KhQOK/TPDiWuPsiX1PzRtXbCDF4k5h1sRWYXvwNRyOHdM8S60Lwq9SQYbZtMccx+0fhM77LW3VZl9d/fORhtqBtQQRblqJ6G8lIaFx75yfUvSzq+nWpkx2zXtcMreOh+InDeu1J1cfSpsGtyuNbeB4euSQ45KikowPhIztp9L99prhzk3UjPFhFK4n6AwOx8LXpU6qoCtVFccDowB10mQ7q4X82vkv9JqejRidl4Qt+aFv1bnL+7aSadNI57OA+6GFP4gHqX+kiWxcGtLaz01vlSrpfl8yhNuwXJlmSu9jnNtesf+bU/dQL8JFJAsSIiWIEREAT44uCO0T7EAgHo8Pz1T9T4iT+V/uCbYmoP0CPIiWBIRLE8VqYZWU8GBB8DpPcSdyE6PiLYAdmk1Nk/5NP8AVFvDl7J9q4pxVCCmSptdtba314W0sOJB10hNm0gLZFIHAHrW8L3tM93ceLXobUlGpc0/XvMGKRFqGoKoSoQBZmupUXsCl+86jWePwowP0UYcyrtf1Apb96dKlRVfoqF8AB7p7kZJcOiekjyr8fnuccbwIAS6stibWytccj1SSPCfTvBhzkAqC5ZRY3DDNpwI7Tb1zbwGP6W5VWCglbmwN17uM1Nv7Zw9DLTxDZRWD2J0Xq5bjMdFbrC3geyVi5VmzJrwLTUE8uRp+P8AXudW+tu3hPUgZ3+oFSlSmz5bAsjKQeQY2Iyg9x5ztbP3uw7sEIenyBfLl8MwY28TaXWLG9zLo5VsSKIBiaGZ8Jn5ex+zB89UsXYMCqjUkMzXYm/LT70/T9dCVYDiQQPWJ+bqe1EVzSxClKtEmm18ykFdCOWh+MyxW1VGuGkzIdgGg4VHFQPTWppoUZuKMLmxH+7cJo4DYwNahTcXGIYqSFLdH1iuouLnS9r8CJ1tmbwUMxFwo4Dst3zar4zDqxcNbNxKtlv42nPnaeqNsia0Z5fYXyZqlNWDqp+kt8p0BuL6jja3aJxgl6hOXPlGgsCLnS9jpoO2dXE7fpZMqTe9He6bY/pqpqdHTRggOW5ZtGa2oAsCvbqYipNsSaSRY3otescH86xKhytK4AIRQBl6oAIDZh6pMJgwOESjTWmgsqAADw7e0zPOyKpUcrdsSu92hfatc/8ANxHvIliSvd0TfaVc/p4g/v2hhFhRESSBERAEREAr3c3TGuP2g8iZYUr/AHYFto1B+lV95lgSESxETxWDZTlIDWNidQDyJ7pJCMVHFAorMMuY2A1vqbLy0v7JsTj7Uw+egq1HzOj0mYoSpHXXXThpfym5WpVVUmm+cgGyuBYkcBmFiL9pvMlN7NcI3lhxq061fhxz+vJuRNKljWCg1aZQ21KnOgPiNfWRaZ8LikqqHpurqfxlIYeYl1NMzlhyWv8AzzMqqBoNJF/SbQDbOrn5P8oZFui2OZSSFNRba3RSWsOOW0lMSxQofc3ep8Phugp9HmDFmujs7E6EMMvEWA1PumLau0SoNRFyobEAkEg6ZhppxvYdlu+Tdtj4vAYyqcIiNQxRBBNi6VGJLLclbLc3HHTwmfA7v4p8WGxNKm4SoHNSwWm1h1WRdSWBtx5jiZwzg1LRcnfgZJRlmlTStd7XBxcBvDj9nU6dXE4dvk1W1hcXpk8M1r9GTyB0PDQywd395sNjFvRe7Dih0cermO8XE6G0cGtalUpOAVqKyEEXFmBGo5ym98twK+Bb5TgTUeipzFVzGtRPattXTv4gcbjUdKTjtsclqW+5ctXFWbKFZjbNpbQXtzIlaelzcsVbY6kl3QWrpa5emPygA4sg421I/VE+blb+1agVsRlcAZM40a1wczADrWtyA4yXVNp0Haq6VM5Zcqamw06xAPDja/cR2yue7RfIkr7vMpjDbvobWIAIuCUWop7lJIK6cjfWdTF7FwtGkzMvSNawarog04hEtc34Tn7zUq+z616RHyercr1TlptzTuHMa9vZOFicXVxDAFjUY8FXhfw+JlOtZbqUaXRAkKguWIVRzJOg85+ivRzh0o4NKCgh6QHS3t/mv1mIsTpc6d1pVm7u73ydhVrKKj6ZFVrBD230ufYO+WHsCsaFmbi3WqeJ1Ply8JdWpIq6cWTiJ5RwQCCCCLgjgQeBE9TcwErvcHXG1z/1B/8AeEsSV76Ox/ia5/a+2reQyUWFERJIEREAREQCvtiabUf9ep7TLBlfYEW2q37R/deWDKoliY61BXFmFwDf1zJPNSmDx5G/rktWgnTNTF0Ay1QhHSFRfXUEA5L9k2cPWDorjgwDD16zG6IjNVJIuFBudNOFh23PLtmDCYVCgyPUycAMxFraW5MLcLd0zVqXzt0NXTjrfHpqvxp3G/NSts5GYOAUdeDJode0cGHiDPQwKdr/APcq/wB011Sn0pp5HYhQxYsStjcC2ZrnhyES70vn6CGluLfl/Z56PE01IVlrkte7nKwUnVbKLHThwmaltEF8jI9M/i5gMrfqspIvysTeZTgaf1beBYe4zy1Nadm651VfpO30iFvZmtzkZZR1vTz9iznCWjWvcq96/Br7wA9FccmBPdx1HrtPWxcYaiWY3ZdD3g8D/vsm7XpBlKngRaRrZVU0q2U8zkPjy9vvl3ozFbEne9jbjbTxmhT2gwCg06jHo1YsF0JNrr4903WqAEA8Wvb1cZgxeJpi6O4U5cx6xUgAjW475E+1Oi+GuHGyCb7bt0Sq4rDumGZ2Act1abX5leVS/ZqdbjnOxiMFQqYVOhcMaK6EfSPNj4318530qhXFFUJW2a5JIsS2Yknne3O5zd0j229mrSHyvCkIbqDTy/NuSwQGwtkOupA1tw5yscu/PInGWy249iFbX2l18lQZ8ikqLDKXN7F/AW8zIRu/hqtWsGUZqgILHQDTTlpryk82lsk4ilUxaFaZyFnQ3sGt+Lbv5Tf9EGyqaNWa2ZlFMgntOe9hy4TohDqtnO5apHfTdjp0FmaktrdZRnbtNrjIOwazHt3Y9emFNN1K3UMSLMO08wbjlp4yZV2IViBcgEgdpHKa+ExCV6Qb8VxqOy/EHvmUopqjSMsrs5e61YWNNTmVL6fmze4W/YQdByy94nfnC2Qq4fpKXVWzKFAHEvcA2GtuFz3HsnXwtbMtyLEXDDsYcbdokYbS6ppiJvrcGaV56Lzd6jdqA/eYmWHK79EWtNiePRUvbeXZmixIiJJAiIgCIiAV+httc/tPessCV9i9Nr/6ie1E/rLBlUSxERLEHirSVhlYBgeR1HbPtOmFFlAAHAAWE9RIpXZNuqERF5JAiIgGHGV8iM3Gw/8AEh9SoWJJNyecmWJp5kZfrAjzkPr0WQ5WFjM5lonVo7VpVCi1hYlgqnWxZtLHx79J06tWh1rmlcAKb5dONlPdcHTuMiL0A9hYtYggC97jUWtM2LbpaRw4AVqh6xUDMwGuoI7b6zNt9iNY1s2zXp7X+cUK5zKGpgLcKFQ3JK34cAL8rTa2ptNK9AUX0zsArUyBqLnlw0B9c62x93kph2cZnqqFa+tlAtbvPaZH8Vs0LanYp0bAi3dcDj75GVqNFnOLlds4OLqdHs91F7M6oPDNf3KZ0vRRV+crL2op8if7pHds1LYWgnaxb7ot/NOt6LKtsUw+tTYeRU/Celhx+gzz5P6iLUkTTa9LCYnEJVcKlumGhNla5Y2HLMGkskB3vwlR8STTcqbJcXspALcdDfwnHN0rOmEVKVN0bmyt9KOLrimgZKbf5dUhczOL8AwOUEXAJ1PdeS6hRCiw8ddSSeJPfKUfZJwuIKqTkZelp8rG5uFtyDDTs9UurCVcyI31lU+YBlMN3J3uXmqiq2PVd7Kx7AT5CQP0Srak/clIewyabXa1Cseym58lMiXosW1Kp/pjyUzXkyJxERJAiIgCIiAV/tQW2sve9L+FRJntHACor2vnKmxzMADyOh7ZC95NNpIf2Zk7xFEsVIYrlJuBwNwRr4cZnJWmmrNIScWmnRrMuIGcL0drfNlibg2FgwA1ANxxvwmxUNQU9MrVQvO6qW9pAvMOD2fky3qVXK31Zzre/EDQ8ecY3DZnpsKrU2FwAMpzDRiDcfoyqTSvXzNG4uVaV4fHqek6YlL9GBl64sSc/wCjrYLf1zBhqWJKDpKiB8wJypcZeajXn28puYejkzXdmzMW6xGl/wAUdwmth9mplUZ6j5XFRSzEsD2X7O49sOL7/MKa12448e0+JRr6fPISMwNkGpI0v1uA42Fr6T1iMAzhL1WDIwa6hRexPEEHWxtcTHiMHSQVGu40LtZ3LaKy3GtwbHl2DsntNmU7KS1Q5bnWrUPG172azeu4lcr2r9zLZ19yf7UZwHJQq6lLG+l2Y8iGBsPKa2CouKSqlUEoxBbJowVmBUgn1E9ovPlHAYdlDAWBQgdZwQtTU216pN+PGbWGpU6alEsFXUi97X11udO2WSbdv1fd/BWUklS7eUu/fz+aHjEpWNRMjKtMAltLsTpYDsHG85+P2TWqhc1WmGXiwpm5F+Gr8LTJTwoGZKdepcpmU3VlReCi1uHvC8ZmxjLVpAlzSRiNb5S69g1uA3nK72366F9qSqv9dfn8HH2ZsHE06yM1ZXQamyhdTe453FrTrVcI7VukptS001ViQwvxsw1szeYivRpUyuZ6gJKhVzub5eqABfXiCfCfaeDRr2qVAAzAgMV6xbO19B/+cO2RX+PuFKute+n26GwVrW+lTvn+qwsnMfSN27+HdNVsNUVTfoqi3LEsGBAJZmtx14W9c2DhgDrVfrNoCwtca5Rppw9k522ekp0msajKtOoGLFLMCra6dbMGsOFpZrXnzKJ6brt2oqHatfMyJ+apqvrYZj7x5Tf3KxnRYyi3ItlPg/V+N/VPe9OxzTyV1+i9kfucCynwIFvs989bj7EbE4hTqKdIh3bw4KO8keQM9TDlHojzWnnLnke2ng2OLpMuUX45r2sNeA4nT2mSGcfbz5DTqXtkYEkW4cD7LzgktDrTp2RP0gUn6TC1GULrWpNbgb5GS2uosH7PASXbp1M2DoXN7IF+5dfhORv3hGOBDM3SNRem9wAL3bKxsOAysT9mbG4dQthyMwIR3XLbUahuN9dG7OcxjpieKN504caM623z/ha/7Gp/C0jfoxX5mp+so8lH9Z3t63y4LEnso1P4TOP6Nlth6n7W3kqTfk5yWxESQIiIAiIgFf73i2PpntFP+Iyd4rDiohRr2bQ2JBt4iQLf9G+UoV49GutwLEFpyG2ziz+Wf74HulHWqZZNqmizaGzaa5bZiVFgSzGwF7c+w277C890tn01QIq2UAganTNobG9xKt+U4tvytY+FSp8DPWTGN+NiG+1WMhRitkWeJN7tll/gmmQM2Z8pYqWYllz6MAb3t4zYTDqrM4Fi9sx5HLoD42lV/gnFNxSqfEP8RPS7v4o/k6n3W+MKMVsg8ST3fzf1LJ+SYcM7EJmqaNmN7js1PDumSjUoogVWRUUWAzCwHnK2G62KP5NvJfi09jc7FfmvbS/vkpJbIhzk1qyZYujgrMBUw6FstyWU3C3A0zDhPIfZ9yemoG6lX+cpnPcW6+t28OEii7mYn6oH2k+BmZdx8RzKj7X/ANZTooXeUv0+JVZmSxNs4FCWWpSDMACV1JA4AkDW01/wzs+wBqKQCCARUZQRwygiwt3cJHxuLW+sn3j/AGzIu4VTnUTzb+ktlXYUzy7Wd195sFb/ADSbEkGzkgm4uLjsJmu282Ay5CWK3vqjm57SeJM543BP51R6mP8AMJlXcEc637h/vk5e4Z32nqrvFs8KwCVCGbObAg5/rAlhYzd3poUqeEeqQF6tJbux6qmomlySBx9gmqu4dPnUPqUf1kd9J+wBR2ezdLUe701yserYsOXqkLDjeyJeLNr7n5krpbPTEYd6TfRqKRccjyYd4NjOju1sVcJQWkpzHi7Wtmc8T3DkB2Cfnvd3beKw11pV6iWP0b5lseFle4A8JL6O/e0CLdOvj0dO/umqTqjHS7LqnF3rr01onpHVAfrEDj2XlUDe/GVTY4qoR+jlQfuAGcPGKauJpByz5qtMXYljqyjidYyk2W5idtYY4NqNbFUAz0StmYBgxXS/WN7Hu5SM7E3lq4ZCtNVbpLPYqxsxCqb5SLaATpb6JgVvQSkrV+Z6x6NTYk3J+kdAB335Ti4DGJSqozoHQHrKRfqnQ27xx9U48SSzrU68JdV2rOhtTevE16NSi6IFqKUJVXDANobXYi/qnZ3B2nTRDRclXapdbg2bMABY+rn2iSehs7DMoZaVIqwBByLqDqDwmxTwVNdVpoCOxVHwnTTOYzxESxAiIgCIiAeWpqTcgE94E+hQOGk+xAEREAREQBERAEREAREQBERAEg3pjYfg+x4tWpAd9iT7gZOZWHpxrHJg6fI1Xf1ouUeyoZKIZWuNwRyCovFdD3j/AH75xsVtNzZBcA8T3SVEfNT3uBsVa9XHKw0+RVQDp1WcrYjvFrjwlmQjU2BSvPuNZumTow7VukQUlW1y+bTU6D1843aqXUd4md2y4qgw4ivSI++sSVqgnTFdMVQxbrifpZiH1zG7ANe/Ma8e+b1faiKNTwF5aO+e5VLHDMHahWC5VqKARa97Op+kOPAg68Zztmei3BoFNbPXfJlYlmVGa984UG6kcBr5nWccsC2dUcakSPdFSMFh78TSU+YuPYZ154o0gqhVACqAABwAGgA7rT3OhKkYPViIiSQIiIAiIgCIiAIiIAiIgCIiAIiIAiIgCIny8A+ysfTnhj0OFrC9qdZkPYBUW9yeWqAfalnSDemUf8NP7al/FJQKlTFdS0mXomwpNLaNbtpikNNbhajHzzL5SGUsN1Lyy/QzWAwtdQBcYgk+DJTt7jLS2Koq/d2tZV8BN4kviaCqLlq1IAfbWcujhjSr1aXKlVqIPBWYA+QE6myTkxuFduC16RJ+0I4IP0XEwU6pvY6zPKFxERAEREAREQBERAEREAREQBERAEREAREQBERAEw1gTymaIBjRm7JAvTXVIwVIaWfEID6lqN8JYMrP06OPk+FS/WOILW/RWnUBPm6+cIMgNNrU5L/QxXJfGJyHRN626QfyyCFiEk39CNPrYxu3oR5dIfjLy2Kx3IdjV/x2K/6ir/EZ52uummh5Ecptb0Uui2pi14fOhh4VFR7j701tq6rJWxD3L/2DiBVw9GrzemjnxZQT7Z0pw9zgrYDCkC3zFPn+iJ2aR01mZoe4iIIEREAREQBERAEREAREQBERAEREAREQBERAEREAShPSDtz5VtBxctRw/wA1Ty9ZTaxdtOJLafYHibl3txb0cDiqlMEulCqyWF+sFbLpz1tPz5u7tTDiylgGH1tL+fGWiQzoY3EUej6pBPrkr9B6sWxjfifMqP1h0pPsKyLbWxCsOA8ZMPQdf/F/Vz09O+zX9lolsQjjelOmPwp1ePQ081u272v32t7JzMThCac6XpQpCltVjTYZq1OnUcNfRgOjFu4rTHrBmkcVUy2ZFPerH4rJWxDLH9Fu20qYRKBYdNQBUrzKXORh2ixA8RJmraymfRlhBV2iGJydDTdwAdXJ6lu9Re58Fl0ZBKSWpZHqIAiCRERAEREAREQBERAEREAREQBERAEREAREQBNLa+1KWGpmpVay3AAAuzE8AoHE+7UmwE3ZXHpSxDCvh15FHIuRYm6g277W585WbpWWirdEb3229Xx6NT61Gmfoqp9r8Mx7r2FvXIru9uz0bl6jFwhuotlse3ifZ2c+U1FRLao3qVj7hOdjcRb6IyjmW09nG/jacfSyeh1dHFanL2nQp1NUGVj9XgfEcPXLQ9FOxkoYTpFLFq5zve1gy9Wy25ae2Rzc/cVsQvTVnZKLHqoBZ3A4kkjqgm9rX0lo4HBpRprTprlRBZRqbD16mdOGpJa7HPiOLehSfphw1Rdpq4RstSjTVW5FlNTMATpoCv3pGMPvUqAo1NjlNiQV0PnLG9LlQPisMmf/ACqdRig43qFACfuG3rlZY3dgM7MHdcxvawNvE3lulSdMr0dq0dbYG0ymNwlVLrnrUlF7i61WCNqNDox0n6LlGbuP0dbC2uSlWmvW49ZgpN+ehl5yYzziUMoiIlioiIgCIiAIiIAiIgCIiAIiIAiIgCIiAIiIAmntPZdHELlrU1cDUX4qeF1I1U+E3IgEZG4+GF7NWA7My2Hdqt/ObOz90sLSIbJ0jDUNUOa3ZYfRB77TuxKqEU7os5yfIiIlipS2+OZds1uluUZaTJbUhOjVeHZ0gqTaUUT2Sw95d16OMyl7rUQEJUXiAeRHBlvy8rThDcesui11I71YH2EzlxcKTdo6cPEilTITtgomVqf0wwOnK2ua/Kxl3yE4TcO7q2Iq51Ug5FBAa31iTwvytrJtNMGDitTPFkpPQRETYyEREAREQBERAEREAREQBERAEREAREQBERAEREAREQBERAEREAREQBERAEREARE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34" name="Picture 10" descr="http://t2.gstatic.com/images?q=tbn:ANd9GcSGA5U0CZkpATYCyXh-qzhbffHu4TqDVgZ4P47grjSbbkqGLSc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895600"/>
            <a:ext cx="4419600" cy="2994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0" y="152400"/>
            <a:ext cx="7391400" cy="8382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00" y="152400"/>
            <a:ext cx="7010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Gagné’s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Nine Events of Instruction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19201" y="1219200"/>
          <a:ext cx="7467599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/>
                <a:gridCol w="16002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TEORI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AKTIVITAS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CONTOH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sz="1800" baseline="0" dirty="0" smtClean="0">
                          <a:latin typeface="Times-Roman"/>
                        </a:rPr>
                        <a:t>Selective</a:t>
                      </a:r>
                    </a:p>
                    <a:p>
                      <a:pPr algn="l"/>
                      <a:r>
                        <a:rPr lang="id-ID" sz="1800" baseline="0" dirty="0" smtClean="0">
                          <a:latin typeface="Times-Roman"/>
                        </a:rPr>
                        <a:t>Perception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4. Presenting</a:t>
                      </a:r>
                    </a:p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Stimulus with</a:t>
                      </a:r>
                    </a:p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Distinctive</a:t>
                      </a:r>
                    </a:p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Features</a:t>
                      </a:r>
                      <a:endParaRPr lang="id-ID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lphaLcPeriod" startAt="10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Multimedia introduction of knowledge and skills</a:t>
                      </a:r>
                      <a:endParaRPr lang="id-ID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lphaLcPeriod" startAt="10"/>
                      </a:pPr>
                      <a:r>
                        <a:rPr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Content information presented in a storytelling format</a:t>
                      </a:r>
                    </a:p>
                    <a:p>
                      <a:pPr marL="342900" indent="-342900">
                        <a:buFont typeface="+mj-lt"/>
                        <a:buAutoNum type="alphaLcPeriod" startAt="10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Subject matter expert as a guest presenter</a:t>
                      </a:r>
                      <a:endParaRPr lang="id-ID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sz="1800" baseline="0" dirty="0" smtClean="0">
                          <a:latin typeface="Times-Roman"/>
                        </a:rPr>
                        <a:t>Semantic</a:t>
                      </a:r>
                    </a:p>
                    <a:p>
                      <a:pPr algn="l"/>
                      <a:r>
                        <a:rPr lang="id-ID" sz="1800" baseline="0" dirty="0" smtClean="0">
                          <a:latin typeface="Times-Roman"/>
                        </a:rPr>
                        <a:t>Encoding</a:t>
                      </a:r>
                    </a:p>
                    <a:p>
                      <a:pPr algn="l"/>
                      <a:endParaRPr lang="id-ID" sz="1800" b="1" baseline="0" dirty="0" smtClean="0">
                        <a:latin typeface="Times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5. Guided</a:t>
                      </a:r>
                    </a:p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Learning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eriod" startAt="13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Demonstrate skill or knowledge application</a:t>
                      </a:r>
                    </a:p>
                    <a:p>
                      <a:pPr marL="342900" indent="-342900">
                        <a:buFont typeface="+mj-lt"/>
                        <a:buAutoNum type="alphaLcPeriod" startAt="13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Conduct experiment with teacher</a:t>
                      </a:r>
                      <a:r>
                        <a:rPr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-student collaboration</a:t>
                      </a:r>
                    </a:p>
                    <a:p>
                      <a:pPr marL="342900" indent="-342900">
                        <a:buFont typeface="+mj-lt"/>
                        <a:buAutoNum type="alphaLcPeriod" startAt="13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physical model to portray relationships</a:t>
                      </a:r>
                      <a:endParaRPr lang="id-ID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sz="1800" baseline="0" dirty="0" smtClean="0">
                          <a:latin typeface="Times-Roman"/>
                        </a:rPr>
                        <a:t>Response</a:t>
                      </a:r>
                    </a:p>
                    <a:p>
                      <a:pPr algn="l"/>
                      <a:r>
                        <a:rPr lang="id-ID" sz="1800" baseline="0" dirty="0" smtClean="0">
                          <a:latin typeface="Times-Roman"/>
                        </a:rPr>
                        <a:t>Organization</a:t>
                      </a:r>
                    </a:p>
                    <a:p>
                      <a:pPr algn="l"/>
                      <a:endParaRPr lang="id-ID" sz="1800" b="1" baseline="0" dirty="0" smtClean="0">
                        <a:latin typeface="Times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6. Eliciting</a:t>
                      </a:r>
                    </a:p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Performance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eriod" startAt="16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Role play based on genuine scenarios</a:t>
                      </a:r>
                    </a:p>
                    <a:p>
                      <a:pPr marL="342900" indent="-342900">
                        <a:buFont typeface="+mj-lt"/>
                        <a:buAutoNum type="alphaLcPeriod" startAt="16"/>
                      </a:pPr>
                      <a:r>
                        <a:rPr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Rehearsed simulation games</a:t>
                      </a:r>
                    </a:p>
                    <a:p>
                      <a:pPr marL="342900" indent="-342900">
                        <a:buFont typeface="+mj-lt"/>
                        <a:buAutoNum type="alphaLcPeriod" startAt="16"/>
                      </a:pPr>
                      <a:r>
                        <a:rPr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onstruct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job aids displaying relevant skills</a:t>
                      </a:r>
                      <a:endParaRPr lang="id-ID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71600" y="152400"/>
            <a:ext cx="7391400" cy="8382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00200" y="152400"/>
            <a:ext cx="7010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Gagné’s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Nine Events of Instruction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19201" y="1219200"/>
          <a:ext cx="7467599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"/>
                <a:gridCol w="16764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TEORI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AKTIVITAS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CONTOH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sz="1800" baseline="0" dirty="0" smtClean="0">
                          <a:latin typeface="Times-Roman"/>
                        </a:rPr>
                        <a:t>Reinforcement</a:t>
                      </a:r>
                      <a:endParaRPr lang="id-ID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7. Providing</a:t>
                      </a:r>
                    </a:p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Informative</a:t>
                      </a:r>
                    </a:p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Feedback</a:t>
                      </a:r>
                    </a:p>
                    <a:p>
                      <a:pPr algn="l"/>
                      <a:endParaRPr lang="id-ID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lphaLcPeriod" startAt="19"/>
                      </a:pPr>
                      <a:r>
                        <a:rPr lang="en-US" sz="1800" baseline="0" dirty="0" smtClean="0">
                          <a:latin typeface="Times-Roman"/>
                        </a:rPr>
                        <a:t>Peer critique during the instructional episode</a:t>
                      </a:r>
                    </a:p>
                    <a:p>
                      <a:pPr marL="342900" indent="-342900" algn="l">
                        <a:buFont typeface="+mj-lt"/>
                        <a:buAutoNum type="alphaLcPeriod" startAt="19"/>
                      </a:pPr>
                      <a:r>
                        <a:rPr lang="en-US" sz="1800" baseline="0" dirty="0" smtClean="0">
                          <a:latin typeface="Times-Roman"/>
                        </a:rPr>
                        <a:t>Suggest alternatives to achieve same results</a:t>
                      </a:r>
                    </a:p>
                    <a:p>
                      <a:pPr marL="342900" indent="-342900" algn="l">
                        <a:buFont typeface="+mj-lt"/>
                        <a:buAutoNum type="alphaLcPeriod" startAt="19"/>
                      </a:pPr>
                      <a:r>
                        <a:rPr lang="en-US" sz="1800" baseline="0" dirty="0" smtClean="0">
                          <a:latin typeface="Times-Roman"/>
                        </a:rPr>
                        <a:t>Provide “what if” questions</a:t>
                      </a:r>
                      <a:endParaRPr lang="id-ID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sz="1800" baseline="0" dirty="0" smtClean="0">
                          <a:latin typeface="Times-Roman"/>
                        </a:rPr>
                        <a:t>Activate</a:t>
                      </a:r>
                    </a:p>
                    <a:p>
                      <a:pPr algn="l"/>
                      <a:r>
                        <a:rPr lang="id-ID" sz="1800" baseline="0" dirty="0" smtClean="0">
                          <a:latin typeface="Times-Roman"/>
                        </a:rPr>
                        <a:t>Retrieval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8. Assessing</a:t>
                      </a:r>
                    </a:p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lphaLcPeriod" startAt="22"/>
                      </a:pPr>
                      <a:r>
                        <a:rPr lang="en-US" sz="1800" baseline="0" dirty="0" err="1" smtClean="0">
                          <a:latin typeface="Times-Roman"/>
                        </a:rPr>
                        <a:t>est</a:t>
                      </a:r>
                      <a:r>
                        <a:rPr lang="en-US" sz="1800" baseline="0" dirty="0" smtClean="0">
                          <a:latin typeface="Times-Roman"/>
                        </a:rPr>
                        <a:t> of new knowledge and skill presented</a:t>
                      </a:r>
                    </a:p>
                    <a:p>
                      <a:pPr marL="342900" indent="-342900" algn="l">
                        <a:buFont typeface="+mj-lt"/>
                        <a:buAutoNum type="alphaLcPeriod" startAt="22"/>
                      </a:pPr>
                      <a:r>
                        <a:rPr lang="en-US" sz="1800" baseline="0" dirty="0" smtClean="0">
                          <a:latin typeface="Times-Roman"/>
                        </a:rPr>
                        <a:t>Learner fabricates alternatives to those</a:t>
                      </a:r>
                      <a:r>
                        <a:rPr lang="id-ID" sz="1800" baseline="0" dirty="0" smtClean="0">
                          <a:latin typeface="Times-Roman"/>
                        </a:rPr>
                        <a:t> presented</a:t>
                      </a:r>
                    </a:p>
                    <a:p>
                      <a:pPr marL="342900" indent="-342900" algn="l">
                        <a:buFont typeface="+mj-lt"/>
                        <a:buAutoNum type="alphaLcPeriod" startAt="22"/>
                      </a:pPr>
                      <a:r>
                        <a:rPr lang="en-US" sz="1800" baseline="0" dirty="0" smtClean="0">
                          <a:latin typeface="Times-Roman"/>
                        </a:rPr>
                        <a:t>Learner constructs summary of new</a:t>
                      </a:r>
                      <a:r>
                        <a:rPr lang="id-ID" sz="1800" baseline="0" dirty="0" smtClean="0">
                          <a:latin typeface="Times-Roman"/>
                        </a:rPr>
                        <a:t> information</a:t>
                      </a:r>
                      <a:endParaRPr lang="id-ID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sz="1800" baseline="0" dirty="0" smtClean="0">
                          <a:latin typeface="Times-Roman"/>
                        </a:rPr>
                        <a:t>Providing</a:t>
                      </a:r>
                    </a:p>
                    <a:p>
                      <a:pPr algn="l"/>
                      <a:r>
                        <a:rPr lang="id-ID" sz="1800" baseline="0" dirty="0" smtClean="0">
                          <a:latin typeface="Times-Roman"/>
                        </a:rPr>
                        <a:t>cues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9. Enhancing</a:t>
                      </a:r>
                    </a:p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Retention and</a:t>
                      </a:r>
                    </a:p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Learning</a:t>
                      </a:r>
                    </a:p>
                    <a:p>
                      <a:pPr algn="l"/>
                      <a:r>
                        <a:rPr lang="id-ID" sz="1800" b="1" baseline="0" dirty="0" smtClean="0">
                          <a:latin typeface="Times-Bold"/>
                        </a:rPr>
                        <a:t>Transfer</a:t>
                      </a:r>
                    </a:p>
                    <a:p>
                      <a:pPr algn="l"/>
                      <a:r>
                        <a:rPr lang="id-ID" sz="1800" baseline="0" dirty="0" smtClean="0">
                          <a:latin typeface="Times-Roman"/>
                        </a:rPr>
                        <a:t>.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lphaLcPeriod" startAt="25"/>
                      </a:pPr>
                      <a:r>
                        <a:rPr lang="en-US" sz="1800" baseline="0" dirty="0" smtClean="0">
                          <a:latin typeface="Times-Roman"/>
                        </a:rPr>
                        <a:t>Hand out job aids relevant to the topic.</a:t>
                      </a:r>
                    </a:p>
                    <a:p>
                      <a:pPr marL="342900" indent="-342900" algn="l">
                        <a:buFont typeface="+mj-lt"/>
                        <a:buAutoNum type="alphaLcPeriod" startAt="25"/>
                      </a:pPr>
                      <a:r>
                        <a:rPr lang="en-US" sz="1800" baseline="0" dirty="0" smtClean="0">
                          <a:latin typeface="Times-Roman"/>
                        </a:rPr>
                        <a:t>Learners adopt a set of authentic examples.</a:t>
                      </a:r>
                    </a:p>
                    <a:p>
                      <a:pPr marL="342900" indent="-342900" algn="l">
                        <a:buFont typeface="+mj-lt"/>
                        <a:buAutoNum type="alphaLcPeriod" startAt="25"/>
                      </a:pPr>
                      <a:r>
                        <a:rPr lang="en-US" sz="1800" baseline="0" dirty="0" smtClean="0">
                          <a:latin typeface="Times-Roman"/>
                        </a:rPr>
                        <a:t>Recommend knowledge and skills</a:t>
                      </a:r>
                      <a:r>
                        <a:rPr lang="id-ID" sz="1800" baseline="0" dirty="0" smtClean="0">
                          <a:latin typeface="Times-Roman"/>
                        </a:rPr>
                        <a:t> required to succeed.</a:t>
                      </a:r>
                      <a:endParaRPr lang="id-ID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7010400" cy="19812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Terimakasih</a:t>
            </a:r>
            <a:br>
              <a:rPr lang="id-ID" b="1" dirty="0" smtClean="0"/>
            </a:br>
            <a:r>
              <a:rPr lang="id-ID" sz="4000" b="1" dirty="0" smtClean="0">
                <a:solidFill>
                  <a:srgbClr val="C00000"/>
                </a:solidFill>
              </a:rPr>
              <a:t>Belajar, Berkarya, Melayani Orang Lain Budayanya orang Hidup</a:t>
            </a:r>
            <a:br>
              <a:rPr lang="id-ID" sz="4000" b="1" dirty="0" smtClean="0">
                <a:solidFill>
                  <a:srgbClr val="C00000"/>
                </a:solidFill>
              </a:rPr>
            </a:br>
            <a:r>
              <a:rPr lang="id-ID" sz="1800" b="1" dirty="0" smtClean="0"/>
              <a:t> Panji Sudira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2209800"/>
            <a:ext cx="7010400" cy="21173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0"/>
            <a:ext cx="1066800" cy="126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57200"/>
            <a:ext cx="73914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PRINSIP-PRINSIP BELAJAR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295400" y="304800"/>
            <a:ext cx="7696200" cy="11430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1524000"/>
            <a:ext cx="7467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32000" marR="0" lvl="0" indent="-432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Peserta didik belajar dengan baik jika siap belajar </a:t>
            </a:r>
            <a:r>
              <a:rPr kumimoji="0" lang="id-ID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(law of readiness);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2000" marR="0" lvl="0" indent="-432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Peserta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didik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cenderung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mengulang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belajar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jika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hasilnya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memuaskan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(law of effect);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2000" marR="0" lvl="0" indent="-432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Peserta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didik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cenderung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belajar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terbaik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jika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sering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latihan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(law of exercise);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2000" marR="0" lvl="0" indent="-432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Peserta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didik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cenderung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belajar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terbaik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jika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motivasi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belajarnya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tinggi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57200"/>
            <a:ext cx="73914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PRINSIP-PRINSIP BELAJAR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295400" y="304800"/>
            <a:ext cx="7696200" cy="11430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1524000"/>
            <a:ext cx="7467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32000" lvl="0" indent="-432000">
              <a:buFont typeface="Wingdings" pitchFamily="2" charset="2"/>
              <a:buChar char="v"/>
            </a:pPr>
            <a:r>
              <a:rPr lang="en-US" sz="3200" b="1" dirty="0" err="1" smtClean="0"/>
              <a:t>Peserta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didik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belajar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terbaik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jika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tertarik</a:t>
            </a:r>
            <a:r>
              <a:rPr lang="id-ID" sz="3200" b="1" dirty="0" smtClean="0"/>
              <a:t>;</a:t>
            </a:r>
            <a:endParaRPr lang="en-US" sz="3200" b="1" dirty="0" smtClean="0"/>
          </a:p>
          <a:p>
            <a:pPr marL="432000" lvl="0" indent="-432000">
              <a:buFont typeface="Wingdings" pitchFamily="2" charset="2"/>
              <a:buChar char="v"/>
            </a:pPr>
            <a:r>
              <a:rPr lang="en-US" sz="3200" b="1" dirty="0" err="1" smtClean="0"/>
              <a:t>Peserta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didik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belajar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terbaik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jika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kebutuhan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jelas</a:t>
            </a:r>
            <a:r>
              <a:rPr lang="en-US" sz="3200" b="1" dirty="0" smtClean="0"/>
              <a:t>;</a:t>
            </a:r>
          </a:p>
          <a:p>
            <a:pPr marL="432000" lvl="0" indent="-432000">
              <a:buFont typeface="Wingdings" pitchFamily="2" charset="2"/>
              <a:buChar char="v"/>
            </a:pPr>
            <a:r>
              <a:rPr lang="en-US" sz="3200" b="1" dirty="0" err="1" smtClean="0"/>
              <a:t>Peserta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didik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belajar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terbaik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melakukan</a:t>
            </a:r>
            <a:r>
              <a:rPr lang="en-US" sz="3200" b="1" dirty="0" smtClean="0"/>
              <a:t>;</a:t>
            </a:r>
          </a:p>
          <a:p>
            <a:pPr marL="432000" lvl="0" indent="-432000">
              <a:buFont typeface="Wingdings" pitchFamily="2" charset="2"/>
              <a:buChar char="v"/>
            </a:pPr>
            <a:r>
              <a:rPr lang="en-US" sz="3200" b="1" dirty="0" err="1" smtClean="0"/>
              <a:t>Peserta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didik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belajar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terbaik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jika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informasi</a:t>
            </a:r>
            <a:r>
              <a:rPr lang="en-US" sz="3200" b="1" dirty="0" smtClean="0"/>
              <a:t>/ </a:t>
            </a:r>
            <a:r>
              <a:rPr lang="en-US" sz="3200" b="1" dirty="0" err="1" smtClean="0"/>
              <a:t>pengetahuan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baru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dapat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dihubungkan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pengalaman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lalu</a:t>
            </a:r>
            <a:r>
              <a:rPr lang="en-US" sz="3200" b="1" dirty="0" smtClean="0"/>
              <a:t>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57200"/>
            <a:ext cx="73914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PRINSIP-PRINSIP BELAJAR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295400" y="304800"/>
            <a:ext cx="7696200" cy="11430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1524000"/>
            <a:ext cx="7467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32000" lvl="0" indent="-432000">
              <a:buFont typeface="Wingdings" pitchFamily="2" charset="2"/>
              <a:buChar char="v"/>
            </a:pPr>
            <a:r>
              <a:rPr lang="en-US" sz="3600" b="1" dirty="0" err="1" smtClean="0"/>
              <a:t>Peserta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belajar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terbaik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bagian-bagian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bahan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pelajaran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diintegrasikan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menjadi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keseluruhan</a:t>
            </a:r>
            <a:r>
              <a:rPr lang="en-US" sz="3600" b="1" dirty="0" smtClean="0"/>
              <a:t> yang </a:t>
            </a:r>
            <a:r>
              <a:rPr lang="en-US" sz="3600" b="1" dirty="0" err="1" smtClean="0"/>
              <a:t>bermakna</a:t>
            </a:r>
            <a:r>
              <a:rPr lang="en-US" sz="3600" b="1" dirty="0" smtClean="0"/>
              <a:t>;</a:t>
            </a:r>
          </a:p>
          <a:p>
            <a:pPr marL="432000" lvl="0" indent="-432000">
              <a:buFont typeface="Wingdings" pitchFamily="2" charset="2"/>
              <a:buChar char="v"/>
            </a:pPr>
            <a:r>
              <a:rPr lang="en-US" sz="3600" b="1" dirty="0" err="1" smtClean="0"/>
              <a:t>Peserta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belajar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terbaik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kondisi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belajar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menyenangkan</a:t>
            </a:r>
            <a:r>
              <a:rPr lang="en-US" sz="3600" b="1" dirty="0" smtClean="0"/>
              <a:t>; </a:t>
            </a:r>
          </a:p>
          <a:p>
            <a:pPr marL="432000" lvl="0" indent="-432000">
              <a:buFont typeface="Wingdings" pitchFamily="2" charset="2"/>
              <a:buChar char="v"/>
            </a:pPr>
            <a:r>
              <a:rPr lang="en-US" sz="3600" b="1" dirty="0" err="1" smtClean="0"/>
              <a:t>Peserta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belajar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terbaik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tujuannya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jelas</a:t>
            </a:r>
            <a:r>
              <a:rPr lang="en-US" sz="3600" b="1" dirty="0" smtClean="0"/>
              <a:t>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57200"/>
            <a:ext cx="73914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PRINSIP-PRINSIP BELAJAR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295400" y="304800"/>
            <a:ext cx="7696200" cy="11430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1524000"/>
            <a:ext cx="7467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432000" lvl="0" indent="-432000">
              <a:buBlip>
                <a:blip r:embed="rId3"/>
              </a:buBlip>
            </a:pPr>
            <a:r>
              <a:rPr lang="en-US" sz="3600" b="1" dirty="0" err="1" smtClean="0"/>
              <a:t>Peserta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belajar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terbaik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kondisi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fisiknya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sehat</a:t>
            </a:r>
            <a:r>
              <a:rPr lang="en-US" sz="3600" b="1" dirty="0" smtClean="0"/>
              <a:t>;</a:t>
            </a:r>
          </a:p>
          <a:p>
            <a:pPr marL="432000" lvl="0" indent="-432000">
              <a:buBlip>
                <a:blip r:embed="rId3"/>
              </a:buBlip>
            </a:pPr>
            <a:r>
              <a:rPr lang="en-US" sz="3600" b="1" dirty="0" err="1" smtClean="0"/>
              <a:t>Peserta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belajar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terbaik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mereka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tahu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kegunaan</a:t>
            </a:r>
            <a:r>
              <a:rPr lang="en-US" sz="3600" b="1" dirty="0" smtClean="0"/>
              <a:t>/</a:t>
            </a:r>
            <a:r>
              <a:rPr lang="en-US" sz="3600" b="1" dirty="0" err="1" smtClean="0"/>
              <a:t>nilai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belajar</a:t>
            </a:r>
            <a:r>
              <a:rPr lang="en-US" sz="3600" b="1" dirty="0" smtClean="0"/>
              <a:t>;</a:t>
            </a:r>
          </a:p>
          <a:p>
            <a:pPr marL="432000" lvl="0" indent="-432000">
              <a:buBlip>
                <a:blip r:embed="rId3"/>
              </a:buBlip>
            </a:pPr>
            <a:r>
              <a:rPr lang="en-US" sz="3600" b="1" dirty="0" err="1" smtClean="0"/>
              <a:t>Peserta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belajar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terbaik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jika</a:t>
            </a:r>
            <a:r>
              <a:rPr lang="en-US" sz="3600" b="1" dirty="0" smtClean="0"/>
              <a:t> stimulus </a:t>
            </a:r>
            <a:r>
              <a:rPr lang="en-US" sz="3600" b="1" dirty="0" err="1" smtClean="0"/>
              <a:t>diterima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lewat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beberapa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indera</a:t>
            </a:r>
            <a:r>
              <a:rPr lang="en-US" sz="3600" b="1" dirty="0" smtClean="0"/>
              <a:t> (</a:t>
            </a:r>
            <a:r>
              <a:rPr lang="en-US" sz="3600" b="1" dirty="0" err="1" smtClean="0"/>
              <a:t>katakan-tunjukkan-kerjakan</a:t>
            </a:r>
            <a:r>
              <a:rPr lang="en-US" sz="3600" b="1" dirty="0" smtClean="0"/>
              <a:t>);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57200"/>
            <a:ext cx="73914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PRINSIP-PRINSIP BELAJAR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295400" y="304800"/>
            <a:ext cx="7696200" cy="11430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1524000"/>
            <a:ext cx="7467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432000" lvl="0" indent="-432000">
              <a:buBlip>
                <a:blip r:embed="rId3"/>
              </a:buBlip>
            </a:pPr>
            <a:r>
              <a:rPr lang="en-US" sz="3600" b="1" dirty="0" err="1" smtClean="0"/>
              <a:t>Peserta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mengingat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lebih</a:t>
            </a:r>
            <a:r>
              <a:rPr lang="en-US" sz="3600" b="1" dirty="0" smtClean="0"/>
              <a:t> lama </a:t>
            </a:r>
            <a:r>
              <a:rPr lang="en-US" sz="3600" b="1" dirty="0" err="1" smtClean="0"/>
              <a:t>jika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pembelajaran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dilakukan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secara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impresif</a:t>
            </a:r>
            <a:r>
              <a:rPr lang="en-US" sz="3600" b="1" dirty="0" smtClean="0"/>
              <a:t>;</a:t>
            </a:r>
            <a:endParaRPr lang="id-ID" sz="3600" b="1" dirty="0" smtClean="0"/>
          </a:p>
          <a:p>
            <a:pPr marL="432000" lvl="0" indent="-432000">
              <a:buBlip>
                <a:blip r:embed="rId3"/>
              </a:buBlip>
            </a:pPr>
            <a:r>
              <a:rPr lang="en-US" sz="3600" b="1" dirty="0" err="1" smtClean="0"/>
              <a:t>Setiap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individu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berbeda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dalam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minat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kemampuan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pengalaman</a:t>
            </a:r>
            <a:r>
              <a:rPr lang="en-US" sz="3600" b="1" dirty="0" smtClean="0"/>
              <a:t>;</a:t>
            </a:r>
            <a:r>
              <a:rPr lang="id-ID" sz="3600" b="1" dirty="0" smtClean="0"/>
              <a:t> </a:t>
            </a:r>
          </a:p>
          <a:p>
            <a:pPr marL="432000" lvl="0" indent="-432000">
              <a:buBlip>
                <a:blip r:embed="rId3"/>
              </a:buBlip>
            </a:pPr>
            <a:r>
              <a:rPr lang="en-US" sz="3600" b="1" dirty="0" err="1" smtClean="0"/>
              <a:t>Peserta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mengembangkan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kebiasaan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keterampilan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ide-ide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melalui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pengulangan</a:t>
            </a:r>
            <a:r>
              <a:rPr lang="en-US" sz="3600" b="1" dirty="0" smtClean="0"/>
              <a:t>;</a:t>
            </a:r>
            <a:r>
              <a:rPr lang="id-ID" sz="3600" b="1" dirty="0" smtClean="0"/>
              <a:t> </a:t>
            </a:r>
          </a:p>
          <a:p>
            <a:pPr marL="432000" lvl="0" indent="-432000">
              <a:buBlip>
                <a:blip r:embed="rId3"/>
              </a:buBlip>
            </a:pPr>
            <a:r>
              <a:rPr lang="id-ID" sz="3600" b="1" dirty="0" smtClean="0"/>
              <a:t>Niteni, Nirokke, Nambahi (Tri N);</a:t>
            </a:r>
          </a:p>
          <a:p>
            <a:pPr marL="432000" lvl="0" indent="-432000">
              <a:buBlip>
                <a:blip r:embed="rId3"/>
              </a:buBlip>
            </a:pPr>
            <a:r>
              <a:rPr lang="id-ID" sz="3600" b="1" dirty="0" smtClean="0"/>
              <a:t>Ngerti, Ngrasa, Nglakoni (Tri Nga)</a:t>
            </a:r>
            <a:endParaRPr lang="en-US" sz="3600" b="1" dirty="0" smtClean="0"/>
          </a:p>
          <a:p>
            <a:pPr marL="432000" lvl="0" indent="-432000">
              <a:buBlip>
                <a:blip r:embed="rId3"/>
              </a:buBlip>
            </a:pPr>
            <a:endParaRPr lang="en-US" sz="36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57200"/>
            <a:ext cx="73914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PRINSIP-PRINSIP BELAJAR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295400" y="304800"/>
            <a:ext cx="7696200" cy="11430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1524000"/>
            <a:ext cx="7467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32000" lvl="0" indent="-432000">
              <a:buBlip>
                <a:blip r:embed="rId3"/>
              </a:buBlip>
            </a:pPr>
            <a:r>
              <a:rPr lang="en-US" sz="3600" b="1" dirty="0" err="1" smtClean="0"/>
              <a:t>Peserta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belajar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lebih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ikut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berpartisipasi</a:t>
            </a:r>
            <a:r>
              <a:rPr lang="en-US" sz="3600" b="1" dirty="0" smtClean="0"/>
              <a:t> (</a:t>
            </a:r>
            <a:r>
              <a:rPr lang="en-US" sz="3600" b="1" dirty="0" err="1" smtClean="0"/>
              <a:t>terlibat</a:t>
            </a:r>
            <a:r>
              <a:rPr lang="id-ID" sz="3600" b="1" dirty="0" smtClean="0"/>
              <a:t> penuh</a:t>
            </a:r>
            <a:r>
              <a:rPr lang="en-US" sz="3600" b="1" dirty="0" smtClean="0"/>
              <a:t>); </a:t>
            </a:r>
            <a:endParaRPr lang="id-ID" sz="3600" b="1" dirty="0" smtClean="0"/>
          </a:p>
          <a:p>
            <a:pPr marL="432000" lvl="0" indent="-432000">
              <a:buBlip>
                <a:blip r:embed="rId3"/>
              </a:buBlip>
            </a:pPr>
            <a:r>
              <a:rPr lang="en-US" sz="3600" b="1" dirty="0" err="1" smtClean="0"/>
              <a:t>Peserta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belajar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lebih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meningkat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melalui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pemecahan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masalah</a:t>
            </a:r>
            <a:r>
              <a:rPr lang="id-ID" sz="3600" b="1" dirty="0" smtClean="0"/>
              <a:t>;</a:t>
            </a:r>
          </a:p>
          <a:p>
            <a:pPr marL="432000" indent="-432000">
              <a:buBlip>
                <a:blip r:embed="rId3"/>
              </a:buBlip>
            </a:pPr>
            <a:r>
              <a:rPr lang="en-US" sz="3600" b="1" dirty="0" err="1" smtClean="0"/>
              <a:t>Peserta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belajar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lebih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efektif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segera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diikuti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aplikasinya</a:t>
            </a:r>
            <a:r>
              <a:rPr lang="id-ID" sz="3600" b="1" dirty="0" smtClean="0"/>
              <a:t>,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hasil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belajar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jelas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dekat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realistik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relevan</a:t>
            </a:r>
            <a:r>
              <a:rPr lang="en-US" sz="3600" b="1" dirty="0" smtClean="0"/>
              <a:t>;</a:t>
            </a:r>
            <a:endParaRPr lang="id-ID" sz="3600" b="1" dirty="0" smtClean="0"/>
          </a:p>
          <a:p>
            <a:pPr marL="432000" lvl="0" indent="-432000">
              <a:buBlip>
                <a:blip r:embed="rId3"/>
              </a:buBlip>
            </a:pPr>
            <a:r>
              <a:rPr lang="en-US" sz="3600" b="1" dirty="0" err="1" smtClean="0"/>
              <a:t>Peserta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belajar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positif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dengan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penghargaan</a:t>
            </a:r>
            <a:r>
              <a:rPr lang="en-US" sz="3600" b="1" dirty="0" smtClean="0"/>
              <a:t> </a:t>
            </a:r>
            <a:r>
              <a:rPr lang="en-US" sz="3600" b="1" i="1" dirty="0" smtClean="0"/>
              <a:t>(reward)</a:t>
            </a:r>
            <a:r>
              <a:rPr lang="id-ID" sz="3600" b="1" dirty="0" smtClean="0"/>
              <a:t>.</a:t>
            </a:r>
            <a:endParaRPr lang="en-US" sz="3600" b="1" dirty="0" smtClean="0"/>
          </a:p>
          <a:p>
            <a:pPr marL="432000" lvl="0" indent="-432000">
              <a:buBlip>
                <a:blip r:embed="rId3"/>
              </a:buBlip>
            </a:pPr>
            <a:endParaRPr lang="en-US" sz="3600" b="1" dirty="0" smtClean="0"/>
          </a:p>
          <a:p>
            <a:pPr marL="432000" lvl="0" indent="-432000">
              <a:buBlip>
                <a:blip r:embed="rId3"/>
              </a:buBlip>
            </a:pPr>
            <a:endParaRPr lang="en-US" sz="3600" b="1" dirty="0" smtClean="0"/>
          </a:p>
          <a:p>
            <a:pPr marL="432000" lvl="0" indent="-432000">
              <a:buBlip>
                <a:blip r:embed="rId3"/>
              </a:buBlip>
            </a:pPr>
            <a:endParaRPr lang="en-US" sz="36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57200"/>
            <a:ext cx="73914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PRINSIP-PRINSIP BELAJAR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295400" y="304800"/>
            <a:ext cx="7696200" cy="114300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1524000"/>
            <a:ext cx="7467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32000" lvl="0" indent="-432000">
              <a:buBlip>
                <a:blip r:embed="rId3"/>
              </a:buBlip>
            </a:pPr>
            <a:r>
              <a:rPr lang="id-ID" sz="3600" b="1" dirty="0" smtClean="0"/>
              <a:t>Setiap </a:t>
            </a:r>
            <a:r>
              <a:rPr lang="en-US" sz="3600" b="1" dirty="0" err="1" smtClean="0"/>
              <a:t>Peserta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didik</a:t>
            </a:r>
            <a:r>
              <a:rPr lang="en-US" sz="3600" b="1" dirty="0" smtClean="0"/>
              <a:t> a</a:t>
            </a:r>
            <a:r>
              <a:rPr lang="id-ID" sz="3600" b="1" dirty="0" smtClean="0"/>
              <a:t>kan mencapai kompetensi maksimal jika tersedia bahan pembelajaran yang berkualitas dan cukup waktu.</a:t>
            </a:r>
          </a:p>
          <a:p>
            <a:pPr marL="432000" lvl="0" indent="-432000">
              <a:buBlip>
                <a:blip r:embed="rId3"/>
              </a:buBlip>
            </a:pPr>
            <a:r>
              <a:rPr lang="id-ID" sz="3600" b="1" dirty="0" smtClean="0"/>
              <a:t>Kondisi lingkungan belajar yang menyenangkan.</a:t>
            </a:r>
            <a:endParaRPr lang="en-US" sz="3600" b="1" dirty="0" smtClean="0"/>
          </a:p>
          <a:p>
            <a:pPr marL="432000" lvl="0" indent="-432000">
              <a:buBlip>
                <a:blip r:embed="rId3"/>
              </a:buBlip>
            </a:pPr>
            <a:endParaRPr lang="en-US" sz="3600" b="1" dirty="0" smtClean="0"/>
          </a:p>
          <a:p>
            <a:pPr marL="432000" lvl="0" indent="-432000">
              <a:buBlip>
                <a:blip r:embed="rId3"/>
              </a:buBlip>
            </a:pPr>
            <a:endParaRPr lang="en-US" sz="3600" b="1" dirty="0" smtClean="0"/>
          </a:p>
          <a:p>
            <a:pPr marL="432000" lvl="0" indent="-432000">
              <a:buBlip>
                <a:blip r:embed="rId3"/>
              </a:buBlip>
            </a:pPr>
            <a:endParaRPr lang="en-US" sz="36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1164</Words>
  <Application>Microsoft Office PowerPoint</Application>
  <PresentationFormat>On-screen Show (4:3)</PresentationFormat>
  <Paragraphs>203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INSTRUCTIONAL Strategies</vt:lpstr>
      <vt:lpstr>UNTUK APA MENGAJAR?</vt:lpstr>
      <vt:lpstr>PRINSIP-PRINSIP BELAJAR</vt:lpstr>
      <vt:lpstr>PRINSIP-PRINSIP BELAJAR</vt:lpstr>
      <vt:lpstr>PRINSIP-PRINSIP BELAJAR</vt:lpstr>
      <vt:lpstr>PRINSIP-PRINSIP BELAJAR</vt:lpstr>
      <vt:lpstr>PRINSIP-PRINSIP BELAJAR</vt:lpstr>
      <vt:lpstr>PRINSIP-PRINSIP BELAJAR</vt:lpstr>
      <vt:lpstr>PRINSIP-PRINSIP BELAJAR</vt:lpstr>
      <vt:lpstr>KONSEP: Instructional Strategies</vt:lpstr>
      <vt:lpstr>KONSEP:  Sasaran belajar di SMK</vt:lpstr>
      <vt:lpstr>KONSEP: Instructional Strategies</vt:lpstr>
      <vt:lpstr>TEORI: Instructional Strategies</vt:lpstr>
      <vt:lpstr>Aktivitas Pembuka</vt:lpstr>
      <vt:lpstr>Aktivitas Inti</vt:lpstr>
      <vt:lpstr>Pedoman Praktis Aktivitas Inti</vt:lpstr>
      <vt:lpstr>Aktivitas Akhir</vt:lpstr>
      <vt:lpstr>Slide 18</vt:lpstr>
      <vt:lpstr>Slide 19</vt:lpstr>
      <vt:lpstr>Slide 20</vt:lpstr>
      <vt:lpstr>Slide 21</vt:lpstr>
      <vt:lpstr>Terimakasih Belajar, Berkarya, Melayani Orang Lain Budayanya orang Hidup  Panji Sudira</vt:lpstr>
    </vt:vector>
  </TitlesOfParts>
  <Company>komoputer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CONCEPTUAL LEARNING</dc:title>
  <dc:creator>Putu Panji</dc:creator>
  <cp:lastModifiedBy>Putu Sudira</cp:lastModifiedBy>
  <cp:revision>74</cp:revision>
  <dcterms:created xsi:type="dcterms:W3CDTF">2012-01-26T22:45:00Z</dcterms:created>
  <dcterms:modified xsi:type="dcterms:W3CDTF">2013-05-11T01:59:17Z</dcterms:modified>
</cp:coreProperties>
</file>