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96" r:id="rId3"/>
    <p:sldId id="297" r:id="rId4"/>
    <p:sldId id="298" r:id="rId5"/>
    <p:sldId id="299" r:id="rId6"/>
    <p:sldId id="300" r:id="rId7"/>
    <p:sldId id="301" r:id="rId8"/>
    <p:sldId id="302" r:id="rId9"/>
    <p:sldId id="295" r:id="rId10"/>
    <p:sldId id="257" r:id="rId11"/>
    <p:sldId id="285" r:id="rId12"/>
    <p:sldId id="288" r:id="rId13"/>
    <p:sldId id="289" r:id="rId14"/>
    <p:sldId id="290" r:id="rId15"/>
    <p:sldId id="291" r:id="rId16"/>
    <p:sldId id="292" r:id="rId17"/>
    <p:sldId id="293" r:id="rId18"/>
    <p:sldId id="267" r:id="rId19"/>
    <p:sldId id="263" r:id="rId20"/>
    <p:sldId id="265" r:id="rId21"/>
    <p:sldId id="269" r:id="rId22"/>
    <p:sldId id="294" r:id="rId23"/>
    <p:sldId id="276" r:id="rId24"/>
    <p:sldId id="287" r:id="rId25"/>
    <p:sldId id="277" r:id="rId26"/>
    <p:sldId id="281"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a:srgbClr val="FF9900"/>
    <a:srgbClr val="333399"/>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6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512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id-ID"/>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513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513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513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514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514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5144" name="Rectangle 24"/>
          <p:cNvSpPr>
            <a:spLocks noGrp="1" noChangeArrowheads="1"/>
          </p:cNvSpPr>
          <p:nvPr>
            <p:ph type="dt" sz="quarter" idx="2"/>
          </p:nvPr>
        </p:nvSpPr>
        <p:spPr/>
        <p:txBody>
          <a:bodyPr/>
          <a:lstStyle>
            <a:lvl1pPr>
              <a:defRPr/>
            </a:lvl1pPr>
          </a:lstStyle>
          <a:p>
            <a:endParaRPr lang="en-US"/>
          </a:p>
        </p:txBody>
      </p:sp>
      <p:sp>
        <p:nvSpPr>
          <p:cNvPr id="5145" name="Rectangle 25"/>
          <p:cNvSpPr>
            <a:spLocks noGrp="1" noChangeArrowheads="1"/>
          </p:cNvSpPr>
          <p:nvPr>
            <p:ph type="sldNum" sz="quarter" idx="4"/>
          </p:nvPr>
        </p:nvSpPr>
        <p:spPr/>
        <p:txBody>
          <a:bodyPr/>
          <a:lstStyle>
            <a:lvl1pPr>
              <a:defRPr/>
            </a:lvl1pPr>
          </a:lstStyle>
          <a:p>
            <a:fld id="{5DC1AAAA-DC31-421C-8BB3-D5EE9B0037F5}" type="slidenum">
              <a:rPr lang="en-US"/>
              <a:pPr/>
              <a:t>‹#›</a:t>
            </a:fld>
            <a:endParaRPr lang="en-US"/>
          </a:p>
        </p:txBody>
      </p:sp>
      <p:sp>
        <p:nvSpPr>
          <p:cNvPr id="5146"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D9CB9F-9123-43F2-950E-827CEF30FC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D632C2-8494-4DFF-BD18-6DB16BFBB0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0B62E2-DB32-415E-9076-F17C237242A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23C842-7F37-4084-996D-2DE3EA284F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A9FB49-5AB2-4767-BAED-0241FA5B6A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C06A2E6-CEE6-44E9-B9FE-FEE863EA6C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584F6FF-4311-4FA3-9631-0006C07209A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699C16-A91A-4C9A-83B0-4DA893B9BFA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11AA44-1B37-4563-8969-9242FC79BB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368E08-E343-49B7-80E5-77EB80BB29D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id-ID"/>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3D9FA0B-A846-45EE-9646-CEDA5B83ABA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0"/>
            <a:ext cx="8229600" cy="1812925"/>
          </a:xfrm>
        </p:spPr>
        <p:txBody>
          <a:bodyPr/>
          <a:lstStyle/>
          <a:p>
            <a:r>
              <a:rPr lang="en-US" sz="4800"/>
              <a:t/>
            </a:r>
            <a:br>
              <a:rPr lang="en-US" sz="4800"/>
            </a:br>
            <a:r>
              <a:rPr lang="en-US" sz="4800"/>
              <a:t>MODEL-MODEL PEMBELAJARAN BERBASIS KOMPETENSI</a:t>
            </a:r>
          </a:p>
        </p:txBody>
      </p:sp>
      <p:sp>
        <p:nvSpPr>
          <p:cNvPr id="2052" name="Text Box 4"/>
          <p:cNvSpPr txBox="1">
            <a:spLocks noChangeArrowheads="1"/>
          </p:cNvSpPr>
          <p:nvPr/>
        </p:nvSpPr>
        <p:spPr bwMode="auto">
          <a:xfrm>
            <a:off x="1828800" y="533400"/>
            <a:ext cx="5943600" cy="946150"/>
          </a:xfrm>
          <a:prstGeom prst="rect">
            <a:avLst/>
          </a:prstGeom>
          <a:noFill/>
          <a:ln w="9525">
            <a:noFill/>
            <a:miter lim="800000"/>
            <a:headEnd/>
            <a:tailEnd/>
          </a:ln>
          <a:effectLst/>
        </p:spPr>
        <p:txBody>
          <a:bodyPr>
            <a:spAutoFit/>
          </a:bodyPr>
          <a:lstStyle/>
          <a:p>
            <a:pPr algn="ctr"/>
            <a:r>
              <a:rPr lang="id-ID" sz="2800">
                <a:solidFill>
                  <a:srgbClr val="00FF00"/>
                </a:solidFill>
                <a:effectLst>
                  <a:outerShdw blurRad="38100" dist="38100" dir="2700000" algn="tl">
                    <a:srgbClr val="000000"/>
                  </a:outerShdw>
                </a:effectLst>
              </a:rPr>
              <a:t>Revitalisasi </a:t>
            </a:r>
          </a:p>
          <a:p>
            <a:pPr algn="ctr"/>
            <a:r>
              <a:rPr lang="id-ID" sz="2800">
                <a:solidFill>
                  <a:srgbClr val="00FF00"/>
                </a:solidFill>
                <a:effectLst>
                  <a:outerShdw blurRad="38100" dist="38100" dir="2700000" algn="tl">
                    <a:srgbClr val="000000"/>
                  </a:outerShdw>
                </a:effectLst>
              </a:rPr>
              <a:t>Mutu Pelaksanaan Pembelajaran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914400"/>
          </a:xfrm>
        </p:spPr>
        <p:txBody>
          <a:bodyPr/>
          <a:lstStyle/>
          <a:p>
            <a:r>
              <a:rPr lang="en-US" sz="3600"/>
              <a:t>TUJUAN PEMBELAJARAN</a:t>
            </a:r>
          </a:p>
        </p:txBody>
      </p:sp>
      <p:sp>
        <p:nvSpPr>
          <p:cNvPr id="6147" name="Rectangle 3"/>
          <p:cNvSpPr>
            <a:spLocks noGrp="1" noChangeArrowheads="1"/>
          </p:cNvSpPr>
          <p:nvPr>
            <p:ph type="body" idx="1"/>
          </p:nvPr>
        </p:nvSpPr>
        <p:spPr>
          <a:xfrm>
            <a:off x="457200" y="1447800"/>
            <a:ext cx="7848600" cy="4495800"/>
          </a:xfrm>
        </p:spPr>
        <p:txBody>
          <a:bodyPr/>
          <a:lstStyle/>
          <a:p>
            <a:pPr marL="722313" indent="-361950">
              <a:lnSpc>
                <a:spcPct val="80000"/>
              </a:lnSpc>
              <a:buFontTx/>
              <a:buNone/>
            </a:pPr>
            <a:r>
              <a:rPr lang="id-ID" sz="2000"/>
              <a:t>   </a:t>
            </a:r>
            <a:r>
              <a:rPr lang="en-US" sz="2000"/>
              <a:t>	</a:t>
            </a:r>
            <a:r>
              <a:rPr lang="id-ID" sz="2000" i="1">
                <a:solidFill>
                  <a:srgbClr val="00FF00"/>
                </a:solidFill>
              </a:rPr>
              <a:t>Setelah mempelajari materi pelatihan ini, peserta memahami dan</a:t>
            </a:r>
            <a:r>
              <a:rPr lang="en-US" sz="2000" i="1">
                <a:solidFill>
                  <a:srgbClr val="00FF00"/>
                </a:solidFill>
              </a:rPr>
              <a:t> </a:t>
            </a:r>
            <a:r>
              <a:rPr lang="id-ID" sz="2000" i="1">
                <a:solidFill>
                  <a:srgbClr val="00FF00"/>
                </a:solidFill>
              </a:rPr>
              <a:t>mampu :</a:t>
            </a:r>
          </a:p>
          <a:p>
            <a:pPr marL="722313" indent="-361950">
              <a:lnSpc>
                <a:spcPct val="80000"/>
              </a:lnSpc>
              <a:buFontTx/>
              <a:buNone/>
            </a:pPr>
            <a:endParaRPr lang="id-ID" sz="2000"/>
          </a:p>
          <a:p>
            <a:pPr marL="722313" indent="-361950">
              <a:lnSpc>
                <a:spcPct val="80000"/>
              </a:lnSpc>
            </a:pPr>
            <a:r>
              <a:rPr lang="id-ID" sz="2000"/>
              <a:t>memahami konsep pendekatan, strategi, metoda dan teknik pembelajaran</a:t>
            </a:r>
          </a:p>
          <a:p>
            <a:pPr marL="722313" indent="-361950">
              <a:lnSpc>
                <a:spcPct val="80000"/>
              </a:lnSpc>
            </a:pPr>
            <a:r>
              <a:rPr lang="id-ID" sz="2000"/>
              <a:t>mengidentifikasi macam dan karakteristik strategi dan metoda pembelajaran</a:t>
            </a:r>
          </a:p>
          <a:p>
            <a:pPr marL="722313" indent="-361950">
              <a:lnSpc>
                <a:spcPct val="80000"/>
              </a:lnSpc>
            </a:pPr>
            <a:r>
              <a:rPr lang="id-ID" sz="2000"/>
              <a:t>memahami karakteristik pembelajaran berbasis kompetensi</a:t>
            </a:r>
          </a:p>
          <a:p>
            <a:pPr marL="722313" indent="-361950">
              <a:lnSpc>
                <a:spcPct val="80000"/>
              </a:lnSpc>
            </a:pPr>
            <a:r>
              <a:rPr lang="id-ID" sz="2000"/>
              <a:t>menunjukan kriteria pemilihan strategi dan metode pembelajaran</a:t>
            </a:r>
          </a:p>
          <a:p>
            <a:pPr marL="722313" indent="-361950">
              <a:lnSpc>
                <a:spcPct val="80000"/>
              </a:lnSpc>
            </a:pPr>
            <a:r>
              <a:rPr lang="id-ID" sz="2000"/>
              <a:t>mengembangakan model-model pembelajaran dalam pembelajaran berbasis kompetensi</a:t>
            </a:r>
          </a:p>
          <a:p>
            <a:pPr marL="722313" indent="-361950">
              <a:lnSpc>
                <a:spcPct val="80000"/>
              </a:lnSpc>
            </a:pPr>
            <a:r>
              <a:rPr lang="id-ID" sz="2000"/>
              <a:t>menerapkan model-model pembelajaran untuk mata diklat adaptif, normatif dan produktif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RUANG LINGKUP</a:t>
            </a:r>
          </a:p>
        </p:txBody>
      </p:sp>
      <p:sp>
        <p:nvSpPr>
          <p:cNvPr id="37891" name="Rectangle 3"/>
          <p:cNvSpPr>
            <a:spLocks noGrp="1" noChangeArrowheads="1"/>
          </p:cNvSpPr>
          <p:nvPr>
            <p:ph type="body" idx="1"/>
          </p:nvPr>
        </p:nvSpPr>
        <p:spPr/>
        <p:txBody>
          <a:bodyPr/>
          <a:lstStyle/>
          <a:p>
            <a:pPr>
              <a:buFontTx/>
              <a:buNone/>
            </a:pPr>
            <a:r>
              <a:rPr lang="id-ID"/>
              <a:t>Materi pelatihan ini membahas tentang </a:t>
            </a:r>
            <a:r>
              <a:rPr lang="en-US"/>
              <a:t> :</a:t>
            </a:r>
          </a:p>
          <a:p>
            <a:r>
              <a:rPr lang="id-ID"/>
              <a:t>konsep, pendekatan, strategi, dan metode dalam pembelajaran berbasis kompetensi serta aplikasinya dalam pengembangan model-model pembelajaran untuk mata diklat normatif, adaptif, dan produktif</a:t>
            </a:r>
            <a:r>
              <a:rPr lang="en-US"/>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762000"/>
            <a:ext cx="8229600" cy="609600"/>
          </a:xfrm>
        </p:spPr>
        <p:txBody>
          <a:bodyPr/>
          <a:lstStyle/>
          <a:p>
            <a:r>
              <a:rPr lang="id-ID" sz="3200" b="1"/>
              <a:t>Pendekatan Pembelajaran</a:t>
            </a:r>
            <a:r>
              <a:rPr lang="en-US" sz="3200"/>
              <a:t> </a:t>
            </a:r>
          </a:p>
        </p:txBody>
      </p:sp>
      <p:sp>
        <p:nvSpPr>
          <p:cNvPr id="40963" name="Rectangle 3"/>
          <p:cNvSpPr>
            <a:spLocks noGrp="1" noChangeArrowheads="1"/>
          </p:cNvSpPr>
          <p:nvPr>
            <p:ph type="body" idx="1"/>
          </p:nvPr>
        </p:nvSpPr>
        <p:spPr>
          <a:xfrm>
            <a:off x="1066800" y="1981200"/>
            <a:ext cx="6858000" cy="2819400"/>
          </a:xfrm>
        </p:spPr>
        <p:txBody>
          <a:bodyPr/>
          <a:lstStyle/>
          <a:p>
            <a:r>
              <a:rPr lang="id-ID" sz="2400"/>
              <a:t>cara umum dalam memandang suatu permasalahan atau obyek kajian, sehingga muncul dampak dari cara pandang tersebut. Sebagai contoh: pendekatan CBSA merupakan cara memandang pembelajaran yang berorientasi kepada peserta didik</a:t>
            </a:r>
            <a:r>
              <a:rPr lang="en-US" sz="2400"/>
              <a:t>, </a:t>
            </a:r>
            <a:r>
              <a:rPr lang="id-ID" sz="2400"/>
              <a:t>peserta didik harus selalu aktif.</a:t>
            </a:r>
            <a:r>
              <a:rPr lang="en-US" sz="24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d-ID" sz="3200" b="1"/>
              <a:t>Jenis Pendekatan Pembelajaran</a:t>
            </a:r>
            <a:r>
              <a:rPr lang="en-US" sz="3200"/>
              <a:t> </a:t>
            </a:r>
          </a:p>
        </p:txBody>
      </p:sp>
      <p:sp>
        <p:nvSpPr>
          <p:cNvPr id="41987" name="Rectangle 3"/>
          <p:cNvSpPr>
            <a:spLocks noGrp="1" noChangeArrowheads="1"/>
          </p:cNvSpPr>
          <p:nvPr>
            <p:ph type="body" idx="1"/>
          </p:nvPr>
        </p:nvSpPr>
        <p:spPr>
          <a:xfrm>
            <a:off x="1219200" y="1600200"/>
            <a:ext cx="7239000" cy="3124200"/>
          </a:xfrm>
        </p:spPr>
        <p:txBody>
          <a:bodyPr/>
          <a:lstStyle/>
          <a:p>
            <a:r>
              <a:rPr lang="id-ID" sz="2400" b="1"/>
              <a:t>Pembelajaran Individu (</a:t>
            </a:r>
            <a:r>
              <a:rPr lang="id-ID" sz="2400" b="1" i="1"/>
              <a:t>Individual Learning</a:t>
            </a:r>
            <a:r>
              <a:rPr lang="id-ID" sz="2400" b="1"/>
              <a:t>)</a:t>
            </a:r>
            <a:r>
              <a:rPr lang="en-US" sz="2400"/>
              <a:t> </a:t>
            </a:r>
          </a:p>
          <a:p>
            <a:r>
              <a:rPr lang="id-ID" sz="2400" b="1" i="1"/>
              <a:t>Student Active Learning </a:t>
            </a:r>
            <a:r>
              <a:rPr lang="id-ID" sz="2400" b="1"/>
              <a:t> (SAL)</a:t>
            </a:r>
            <a:endParaRPr lang="en-US" sz="2400" b="1"/>
          </a:p>
          <a:p>
            <a:r>
              <a:rPr lang="id-ID" sz="2400" b="1" i="1"/>
              <a:t>Cooperative Learning</a:t>
            </a:r>
            <a:r>
              <a:rPr lang="en-US" sz="2400"/>
              <a:t> </a:t>
            </a:r>
          </a:p>
          <a:p>
            <a:r>
              <a:rPr lang="id-ID" sz="2400" b="1" i="1"/>
              <a:t>Contextual learning</a:t>
            </a:r>
            <a:r>
              <a:rPr lang="en-US" sz="2400"/>
              <a:t> </a:t>
            </a:r>
          </a:p>
          <a:p>
            <a:r>
              <a:rPr lang="id-ID" sz="2400" b="1" i="1"/>
              <a:t>Mastery learning</a:t>
            </a:r>
            <a:r>
              <a:rPr lang="en-US" sz="2400"/>
              <a:t> </a:t>
            </a:r>
          </a:p>
          <a:p>
            <a:r>
              <a:rPr lang="id-ID" sz="2400" b="1" i="1"/>
              <a:t>Learning by doing</a:t>
            </a:r>
            <a:r>
              <a:rPr lang="en-US" sz="24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d-ID" sz="3200" b="1"/>
              <a:t>Strategi Pembelajaran</a:t>
            </a:r>
            <a:r>
              <a:rPr lang="en-US" sz="3200"/>
              <a:t> </a:t>
            </a:r>
          </a:p>
        </p:txBody>
      </p:sp>
      <p:sp>
        <p:nvSpPr>
          <p:cNvPr id="43011" name="Rectangle 3"/>
          <p:cNvSpPr>
            <a:spLocks noGrp="1" noChangeArrowheads="1"/>
          </p:cNvSpPr>
          <p:nvPr>
            <p:ph type="body" idx="1"/>
          </p:nvPr>
        </p:nvSpPr>
        <p:spPr>
          <a:xfrm>
            <a:off x="457200" y="1600200"/>
            <a:ext cx="8229600" cy="4038600"/>
          </a:xfrm>
        </p:spPr>
        <p:txBody>
          <a:bodyPr/>
          <a:lstStyle/>
          <a:p>
            <a:pPr>
              <a:lnSpc>
                <a:spcPct val="90000"/>
              </a:lnSpc>
            </a:pPr>
            <a:r>
              <a:rPr lang="id-ID" sz="2400"/>
              <a:t>Strategi (</a:t>
            </a:r>
            <a:r>
              <a:rPr lang="id-ID" sz="2400" i="1"/>
              <a:t>strategy</a:t>
            </a:r>
            <a:r>
              <a:rPr lang="id-ID" sz="2400"/>
              <a:t>) adalah ilmu dan kiat dalam memanfaatkan segala sumber yang dimiliki dan/atau yang dapat dikerahkan untuk mencapai tujuan yang telah ditetapkan. T Raka Joni (1991) </a:t>
            </a:r>
          </a:p>
          <a:p>
            <a:pPr>
              <a:lnSpc>
                <a:spcPct val="90000"/>
              </a:lnSpc>
            </a:pPr>
            <a:r>
              <a:rPr lang="id-ID" sz="2400"/>
              <a:t>Cakupan strategi cukup luas, yaitu bahwa strategi adalah metoda, prosedur, teknik, langkah-langkah yang dipergunakan guru dalam melaksanakan pembelajaran untuk mencapai tujuan. Untuk memilih strategi, perlu melihat sumber-sumber strategi yang meliputi tujuan, bahan, siswa, masyarakat dan guru sendiri Oliva (1988, hal 464)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id-ID" sz="3200" b="1"/>
              <a:t>Metoda Pembelajaran</a:t>
            </a:r>
            <a:r>
              <a:rPr lang="en-US" sz="3200"/>
              <a:t> </a:t>
            </a:r>
          </a:p>
        </p:txBody>
      </p:sp>
      <p:sp>
        <p:nvSpPr>
          <p:cNvPr id="44035" name="Rectangle 3"/>
          <p:cNvSpPr>
            <a:spLocks noGrp="1" noChangeArrowheads="1"/>
          </p:cNvSpPr>
          <p:nvPr>
            <p:ph type="body" idx="1"/>
          </p:nvPr>
        </p:nvSpPr>
        <p:spPr>
          <a:xfrm>
            <a:off x="457200" y="1371600"/>
            <a:ext cx="8229600" cy="4724400"/>
          </a:xfrm>
        </p:spPr>
        <p:txBody>
          <a:bodyPr/>
          <a:lstStyle/>
          <a:p>
            <a:pPr>
              <a:lnSpc>
                <a:spcPct val="90000"/>
              </a:lnSpc>
            </a:pPr>
            <a:r>
              <a:rPr lang="id-ID" sz="2400"/>
              <a:t>Metode </a:t>
            </a:r>
            <a:r>
              <a:rPr lang="id-ID" sz="2400" i="1"/>
              <a:t>(method) </a:t>
            </a:r>
            <a:r>
              <a:rPr lang="id-ID" sz="2400"/>
              <a:t>adalah cara yang umum untuk menyampaikan materi pelajaran kepada peserta didik atau mempraktekkan teori yang telah dipelajari dalam rangka mencapai tujuan belajar (Fred Percival dan Henry Ellington,1984). </a:t>
            </a:r>
            <a:endParaRPr lang="en-US" sz="2400"/>
          </a:p>
          <a:p>
            <a:pPr>
              <a:lnSpc>
                <a:spcPct val="90000"/>
              </a:lnSpc>
            </a:pPr>
            <a:r>
              <a:rPr lang="id-ID" sz="2400"/>
              <a:t>Metode juga diartikan sebagai cara yang berisi prosedur baku yang digunakan untuk menyajikan materi pembelajaran kepada peserta didik. </a:t>
            </a:r>
            <a:endParaRPr lang="en-US" sz="2400"/>
          </a:p>
          <a:p>
            <a:pPr>
              <a:lnSpc>
                <a:spcPct val="90000"/>
              </a:lnSpc>
            </a:pPr>
            <a:r>
              <a:rPr lang="en-US" sz="2400"/>
              <a:t>M</a:t>
            </a:r>
            <a:r>
              <a:rPr lang="id-ID" sz="2400"/>
              <a:t>etode merupakan suatu komponen pembelajaran yang sangat</a:t>
            </a:r>
            <a:r>
              <a:rPr lang="id-ID" sz="2400" b="1"/>
              <a:t> </a:t>
            </a:r>
            <a:r>
              <a:rPr lang="id-ID" sz="2400"/>
              <a:t>menentukan terciptanya kondisi pembelajaran yang kondusif dan menyenangkan, sehingga kegiatan pembelajaran berlangsung secara efektif dan</a:t>
            </a:r>
            <a:r>
              <a:rPr lang="id-ID" sz="2400" b="1"/>
              <a:t> </a:t>
            </a:r>
            <a:r>
              <a:rPr lang="id-ID" sz="2400"/>
              <a:t>efisien.</a:t>
            </a:r>
            <a:r>
              <a:rPr lang="en-US" sz="24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8229600" cy="914400"/>
          </a:xfrm>
        </p:spPr>
        <p:txBody>
          <a:bodyPr/>
          <a:lstStyle/>
          <a:p>
            <a:r>
              <a:rPr lang="id-ID" sz="3200" b="1"/>
              <a:t>Teknik Pembelajaran</a:t>
            </a:r>
            <a:r>
              <a:rPr lang="en-US" sz="3200"/>
              <a:t> </a:t>
            </a:r>
          </a:p>
        </p:txBody>
      </p:sp>
      <p:sp>
        <p:nvSpPr>
          <p:cNvPr id="45059" name="Rectangle 3"/>
          <p:cNvSpPr>
            <a:spLocks noGrp="1" noChangeArrowheads="1"/>
          </p:cNvSpPr>
          <p:nvPr>
            <p:ph type="body" idx="1"/>
          </p:nvPr>
        </p:nvSpPr>
        <p:spPr>
          <a:xfrm>
            <a:off x="457200" y="1371600"/>
            <a:ext cx="8229600" cy="4648200"/>
          </a:xfrm>
        </p:spPr>
        <p:txBody>
          <a:bodyPr/>
          <a:lstStyle/>
          <a:p>
            <a:pPr>
              <a:lnSpc>
                <a:spcPct val="90000"/>
              </a:lnSpc>
            </a:pPr>
            <a:r>
              <a:rPr lang="id-ID" sz="2400"/>
              <a:t>Teknik </a:t>
            </a:r>
            <a:r>
              <a:rPr lang="id-ID" sz="2400" i="1"/>
              <a:t>(technic)</a:t>
            </a:r>
            <a:r>
              <a:rPr lang="id-ID" sz="2400"/>
              <a:t> menggambarkan suatu keragamanan khas dalam mengaplikasikan suatu metode sesuai dengan latar (</a:t>
            </a:r>
            <a:r>
              <a:rPr lang="id-ID" sz="2400" i="1"/>
              <a:t>setting</a:t>
            </a:r>
            <a:r>
              <a:rPr lang="id-ID" sz="2400"/>
              <a:t>) tertentu, seperti kemampuan dan kebiasaan guru, ketersediaan sarana dan prasarana sekolah, kemampuan dan kesiapan peserta didik, serta nilai-nilai masyarakat. </a:t>
            </a:r>
            <a:endParaRPr lang="en-US" sz="2400"/>
          </a:p>
          <a:p>
            <a:pPr>
              <a:lnSpc>
                <a:spcPct val="90000"/>
              </a:lnSpc>
              <a:buFontTx/>
              <a:buNone/>
            </a:pPr>
            <a:endParaRPr lang="en-US" sz="2400"/>
          </a:p>
          <a:p>
            <a:pPr>
              <a:lnSpc>
                <a:spcPct val="90000"/>
              </a:lnSpc>
            </a:pPr>
            <a:r>
              <a:rPr lang="id-ID" sz="2400"/>
              <a:t>Sebagai contoh: pemakaian metode ceramah dapat disebutkan sebagai rentangan teknik berceramah mulai dari menyampaikan materi secara verbal sampai dengan menampilkan berbagai alat bantu/media pada saat menyampaikan isi pelajaran. </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d-ID" sz="3200" b="1"/>
              <a:t>MODEL PEMBELAJARAN</a:t>
            </a:r>
            <a:r>
              <a:rPr lang="en-US" sz="3200"/>
              <a:t> </a:t>
            </a:r>
          </a:p>
        </p:txBody>
      </p:sp>
      <p:sp>
        <p:nvSpPr>
          <p:cNvPr id="46083" name="Rectangle 3"/>
          <p:cNvSpPr>
            <a:spLocks noGrp="1" noChangeArrowheads="1"/>
          </p:cNvSpPr>
          <p:nvPr>
            <p:ph type="body" idx="1"/>
          </p:nvPr>
        </p:nvSpPr>
        <p:spPr>
          <a:xfrm>
            <a:off x="838200" y="1981200"/>
            <a:ext cx="7467600" cy="3733800"/>
          </a:xfrm>
        </p:spPr>
        <p:txBody>
          <a:bodyPr/>
          <a:lstStyle/>
          <a:p>
            <a:pPr>
              <a:lnSpc>
                <a:spcPct val="80000"/>
              </a:lnSpc>
            </a:pPr>
            <a:r>
              <a:rPr lang="id-ID" sz="2400"/>
              <a:t>Model adalah sesuatu yang direncanakan, direkayasa, dikembangkan, diujicobakan, lalu dikembalikan pada badan yang mendesainnya, kemudian diujicoba ulang, baru menjadi sesuatu yang final. Melalui tahapan tersebut, maka suatu model dapat melaksanakan fungsinya sebagaimana mestinya. Ilmiah, (George L. Gropper dan Paul A. Ross dalam Oemar Hamalik, 2000). </a:t>
            </a:r>
            <a:endParaRPr lang="en-US" sz="2400"/>
          </a:p>
          <a:p>
            <a:pPr>
              <a:lnSpc>
                <a:spcPct val="80000"/>
              </a:lnSpc>
            </a:pPr>
            <a:r>
              <a:rPr lang="id-ID" sz="2400"/>
              <a:t>Model terikat sekali dengan teori yang digunakan sebagai landasan dalam pengembangannya</a:t>
            </a:r>
            <a:r>
              <a:rPr lang="en-US" sz="24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09600"/>
            <a:ext cx="8229600" cy="533400"/>
          </a:xfrm>
        </p:spPr>
        <p:txBody>
          <a:bodyPr/>
          <a:lstStyle/>
          <a:p>
            <a:r>
              <a:rPr lang="id-ID" sz="3200" b="1"/>
              <a:t>Ragam  Model Pembelajaran</a:t>
            </a:r>
          </a:p>
        </p:txBody>
      </p:sp>
      <p:sp>
        <p:nvSpPr>
          <p:cNvPr id="18435" name="Rectangle 3"/>
          <p:cNvSpPr>
            <a:spLocks noGrp="1" noChangeArrowheads="1"/>
          </p:cNvSpPr>
          <p:nvPr>
            <p:ph type="body" idx="1"/>
          </p:nvPr>
        </p:nvSpPr>
        <p:spPr>
          <a:xfrm>
            <a:off x="304800" y="1447800"/>
            <a:ext cx="8458200" cy="4572000"/>
          </a:xfrm>
        </p:spPr>
        <p:txBody>
          <a:bodyPr/>
          <a:lstStyle/>
          <a:p>
            <a:pPr lvl="1">
              <a:lnSpc>
                <a:spcPct val="80000"/>
              </a:lnSpc>
              <a:buFontTx/>
              <a:buNone/>
            </a:pPr>
            <a:r>
              <a:rPr lang="en-US" sz="2000">
                <a:sym typeface="Wingdings" pitchFamily="2" charset="2"/>
              </a:rPr>
              <a:t></a:t>
            </a:r>
            <a:r>
              <a:rPr lang="id-ID" sz="2000" b="1"/>
              <a:t>Model pemrosesan informasi</a:t>
            </a:r>
            <a:endParaRPr lang="en-US" sz="2000" b="1"/>
          </a:p>
          <a:p>
            <a:pPr lvl="1">
              <a:lnSpc>
                <a:spcPct val="80000"/>
              </a:lnSpc>
              <a:buFontTx/>
              <a:buNone/>
            </a:pPr>
            <a:r>
              <a:rPr lang="en-US" sz="2000"/>
              <a:t>	</a:t>
            </a:r>
            <a:r>
              <a:rPr lang="id-ID" sz="2000"/>
              <a:t>mengarahkan kepada peserta didik untuk mampu melatih diri, mencari, menemukan  dan memproses suatu informasi sehingga peserta didik  mampu mengkontruksi pengetahuannya</a:t>
            </a:r>
          </a:p>
          <a:p>
            <a:pPr lvl="1">
              <a:lnSpc>
                <a:spcPct val="80000"/>
              </a:lnSpc>
              <a:buFontTx/>
              <a:buNone/>
            </a:pPr>
            <a:r>
              <a:rPr lang="en-US" sz="2000">
                <a:sym typeface="Wingdings" pitchFamily="2" charset="2"/>
              </a:rPr>
              <a:t></a:t>
            </a:r>
            <a:r>
              <a:rPr lang="id-ID" sz="2000" b="1"/>
              <a:t>Model interaksi sosial</a:t>
            </a:r>
            <a:endParaRPr lang="en-US" sz="2000" b="1"/>
          </a:p>
          <a:p>
            <a:pPr lvl="1">
              <a:lnSpc>
                <a:spcPct val="80000"/>
              </a:lnSpc>
              <a:buFontTx/>
              <a:buNone/>
            </a:pPr>
            <a:r>
              <a:rPr lang="en-US" sz="2000"/>
              <a:t>	</a:t>
            </a:r>
            <a:r>
              <a:rPr lang="id-ID" sz="2000"/>
              <a:t>Model pembelajaran yang mengarahkan kepada peserta didik untuk mampu berinteraksi dengan lingkungan</a:t>
            </a:r>
            <a:endParaRPr lang="en-US" sz="2000"/>
          </a:p>
          <a:p>
            <a:pPr lvl="1">
              <a:lnSpc>
                <a:spcPct val="80000"/>
              </a:lnSpc>
              <a:buFontTx/>
              <a:buNone/>
            </a:pPr>
            <a:r>
              <a:rPr lang="en-US" sz="2000">
                <a:sym typeface="Wingdings" pitchFamily="2" charset="2"/>
              </a:rPr>
              <a:t></a:t>
            </a:r>
            <a:r>
              <a:rPr lang="id-ID" sz="2000" b="1"/>
              <a:t>Model pribadi</a:t>
            </a:r>
            <a:endParaRPr lang="en-US" sz="2000" b="1"/>
          </a:p>
          <a:p>
            <a:pPr lvl="1">
              <a:lnSpc>
                <a:spcPct val="80000"/>
              </a:lnSpc>
              <a:buFontTx/>
              <a:buNone/>
            </a:pPr>
            <a:r>
              <a:rPr lang="en-US" sz="2000"/>
              <a:t>	</a:t>
            </a:r>
            <a:r>
              <a:rPr lang="id-ID" sz="2000"/>
              <a:t>Model pembelajaran yang mengarahkan kepada peserta didik untuk mampu menemukan seluruh potensi yang ada pada dirinya</a:t>
            </a:r>
          </a:p>
          <a:p>
            <a:pPr lvl="1">
              <a:lnSpc>
                <a:spcPct val="80000"/>
              </a:lnSpc>
              <a:buFontTx/>
              <a:buNone/>
            </a:pPr>
            <a:r>
              <a:rPr lang="en-US" sz="2000">
                <a:sym typeface="Wingdings" pitchFamily="2" charset="2"/>
              </a:rPr>
              <a:t></a:t>
            </a:r>
            <a:r>
              <a:rPr lang="id-ID" sz="2000" b="1"/>
              <a:t>Model pengubahan perilaku</a:t>
            </a:r>
            <a:endParaRPr lang="en-US" sz="2000" b="1"/>
          </a:p>
          <a:p>
            <a:pPr lvl="1">
              <a:lnSpc>
                <a:spcPct val="80000"/>
              </a:lnSpc>
              <a:buFontTx/>
              <a:buNone/>
            </a:pPr>
            <a:r>
              <a:rPr lang="en-US" sz="2000"/>
              <a:t>	</a:t>
            </a:r>
            <a:r>
              <a:rPr lang="id-ID" sz="2000"/>
              <a:t>Model pembelajaran yang mengarahkan kepada peserta didik untuk mampu melakukan pengubahan tingkah laku</a:t>
            </a:r>
            <a:endParaRPr lang="en-US" sz="2000"/>
          </a:p>
          <a:p>
            <a:pPr>
              <a:lnSpc>
                <a:spcPct val="80000"/>
              </a:lnSpc>
              <a:buFontTx/>
              <a:buNone/>
            </a:pPr>
            <a:endParaRPr 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1" name="Oval 13"/>
          <p:cNvSpPr>
            <a:spLocks noChangeArrowheads="1"/>
          </p:cNvSpPr>
          <p:nvPr/>
        </p:nvSpPr>
        <p:spPr bwMode="auto">
          <a:xfrm>
            <a:off x="1219200" y="1676400"/>
            <a:ext cx="6629400" cy="3124200"/>
          </a:xfrm>
          <a:prstGeom prst="ellipse">
            <a:avLst/>
          </a:prstGeom>
          <a:solidFill>
            <a:srgbClr val="008000"/>
          </a:solidFill>
          <a:ln w="9525">
            <a:solidFill>
              <a:schemeClr val="tx1"/>
            </a:solidFill>
            <a:round/>
            <a:headEnd/>
            <a:tailEnd/>
          </a:ln>
          <a:effectLst/>
        </p:spPr>
        <p:txBody>
          <a:bodyPr wrap="none" anchor="ctr"/>
          <a:lstStyle/>
          <a:p>
            <a:pPr algn="ctr"/>
            <a:endParaRPr lang="en-US"/>
          </a:p>
          <a:p>
            <a:pPr algn="ctr"/>
            <a:endParaRPr lang="en-US"/>
          </a:p>
          <a:p>
            <a:pPr algn="ctr"/>
            <a:endParaRPr lang="en-US"/>
          </a:p>
          <a:p>
            <a:pPr algn="ctr"/>
            <a:endParaRPr lang="en-US"/>
          </a:p>
          <a:p>
            <a:pPr algn="ctr"/>
            <a:endParaRPr lang="en-US"/>
          </a:p>
          <a:p>
            <a:pPr algn="ctr"/>
            <a:endParaRPr lang="en-US">
              <a:solidFill>
                <a:srgbClr val="00FF00"/>
              </a:solidFill>
            </a:endParaRPr>
          </a:p>
        </p:txBody>
      </p:sp>
      <p:sp>
        <p:nvSpPr>
          <p:cNvPr id="12290" name="Rectangle 2"/>
          <p:cNvSpPr>
            <a:spLocks noGrp="1" noChangeArrowheads="1"/>
          </p:cNvSpPr>
          <p:nvPr>
            <p:ph type="title"/>
          </p:nvPr>
        </p:nvSpPr>
        <p:spPr>
          <a:xfrm>
            <a:off x="1143000" y="609600"/>
            <a:ext cx="7086600" cy="914400"/>
          </a:xfrm>
        </p:spPr>
        <p:txBody>
          <a:bodyPr/>
          <a:lstStyle/>
          <a:p>
            <a:r>
              <a:rPr lang="id-ID" sz="3200" b="1"/>
              <a:t>Pemilihan Model Pembelajaran</a:t>
            </a:r>
          </a:p>
        </p:txBody>
      </p:sp>
      <p:sp>
        <p:nvSpPr>
          <p:cNvPr id="12300" name="Text Box 12"/>
          <p:cNvSpPr txBox="1">
            <a:spLocks noChangeArrowheads="1"/>
          </p:cNvSpPr>
          <p:nvPr/>
        </p:nvSpPr>
        <p:spPr bwMode="auto">
          <a:xfrm>
            <a:off x="1752600" y="1828800"/>
            <a:ext cx="1809750" cy="641350"/>
          </a:xfrm>
          <a:prstGeom prst="rect">
            <a:avLst/>
          </a:prstGeom>
          <a:noFill/>
          <a:ln w="9525">
            <a:noFill/>
            <a:miter lim="800000"/>
            <a:headEnd/>
            <a:tailEnd/>
          </a:ln>
          <a:effectLst/>
        </p:spPr>
        <p:txBody>
          <a:bodyPr wrap="none">
            <a:spAutoFit/>
          </a:bodyPr>
          <a:lstStyle/>
          <a:p>
            <a:r>
              <a:rPr lang="id-ID"/>
              <a:t>Gaya mengajar,</a:t>
            </a:r>
          </a:p>
          <a:p>
            <a:r>
              <a:rPr lang="id-ID"/>
              <a:t>Kepribadian</a:t>
            </a:r>
          </a:p>
        </p:txBody>
      </p:sp>
      <p:sp>
        <p:nvSpPr>
          <p:cNvPr id="12305" name="Text Box 17"/>
          <p:cNvSpPr txBox="1">
            <a:spLocks noChangeArrowheads="1"/>
          </p:cNvSpPr>
          <p:nvPr/>
        </p:nvSpPr>
        <p:spPr bwMode="auto">
          <a:xfrm>
            <a:off x="5486400" y="1905000"/>
            <a:ext cx="2209800" cy="366713"/>
          </a:xfrm>
          <a:prstGeom prst="rect">
            <a:avLst/>
          </a:prstGeom>
          <a:noFill/>
          <a:ln w="9525">
            <a:noFill/>
            <a:miter lim="800000"/>
            <a:headEnd/>
            <a:tailEnd/>
          </a:ln>
          <a:effectLst/>
        </p:spPr>
        <p:txBody>
          <a:bodyPr>
            <a:spAutoFit/>
          </a:bodyPr>
          <a:lstStyle/>
          <a:p>
            <a:r>
              <a:rPr lang="id-ID"/>
              <a:t>Gaya belajar, Minat</a:t>
            </a:r>
          </a:p>
        </p:txBody>
      </p:sp>
      <p:sp>
        <p:nvSpPr>
          <p:cNvPr id="12307" name="Line 19"/>
          <p:cNvSpPr>
            <a:spLocks noChangeShapeType="1"/>
          </p:cNvSpPr>
          <p:nvPr/>
        </p:nvSpPr>
        <p:spPr bwMode="auto">
          <a:xfrm flipV="1">
            <a:off x="2590800" y="2743200"/>
            <a:ext cx="0" cy="304800"/>
          </a:xfrm>
          <a:prstGeom prst="line">
            <a:avLst/>
          </a:prstGeom>
          <a:noFill/>
          <a:ln w="9525">
            <a:solidFill>
              <a:schemeClr val="tx1"/>
            </a:solidFill>
            <a:round/>
            <a:headEnd/>
            <a:tailEnd type="triangle" w="med" len="med"/>
          </a:ln>
          <a:effectLst/>
        </p:spPr>
        <p:txBody>
          <a:bodyPr/>
          <a:lstStyle/>
          <a:p>
            <a:endParaRPr lang="id-ID"/>
          </a:p>
        </p:txBody>
      </p:sp>
      <p:sp>
        <p:nvSpPr>
          <p:cNvPr id="12308" name="Line 20"/>
          <p:cNvSpPr>
            <a:spLocks noChangeShapeType="1"/>
          </p:cNvSpPr>
          <p:nvPr/>
        </p:nvSpPr>
        <p:spPr bwMode="auto">
          <a:xfrm flipV="1">
            <a:off x="6553200" y="2667000"/>
            <a:ext cx="0" cy="304800"/>
          </a:xfrm>
          <a:prstGeom prst="line">
            <a:avLst/>
          </a:prstGeom>
          <a:noFill/>
          <a:ln w="9525">
            <a:solidFill>
              <a:schemeClr val="tx1"/>
            </a:solidFill>
            <a:round/>
            <a:headEnd/>
            <a:tailEnd type="triangle" w="med" len="med"/>
          </a:ln>
          <a:effectLst/>
        </p:spPr>
        <p:txBody>
          <a:bodyPr/>
          <a:lstStyle/>
          <a:p>
            <a:endParaRPr lang="id-ID"/>
          </a:p>
        </p:txBody>
      </p:sp>
      <p:grpSp>
        <p:nvGrpSpPr>
          <p:cNvPr id="12311" name="Group 23"/>
          <p:cNvGrpSpPr>
            <a:grpSpLocks/>
          </p:cNvGrpSpPr>
          <p:nvPr/>
        </p:nvGrpSpPr>
        <p:grpSpPr bwMode="auto">
          <a:xfrm>
            <a:off x="2057400" y="2438400"/>
            <a:ext cx="5105400" cy="1600200"/>
            <a:chOff x="1296" y="1536"/>
            <a:chExt cx="3216" cy="1008"/>
          </a:xfrm>
        </p:grpSpPr>
        <p:sp>
          <p:nvSpPr>
            <p:cNvPr id="12292" name="Oval 4"/>
            <p:cNvSpPr>
              <a:spLocks noChangeArrowheads="1"/>
            </p:cNvSpPr>
            <p:nvPr/>
          </p:nvSpPr>
          <p:spPr bwMode="auto">
            <a:xfrm>
              <a:off x="1296" y="1680"/>
              <a:ext cx="768" cy="768"/>
            </a:xfrm>
            <a:prstGeom prst="ellipse">
              <a:avLst/>
            </a:prstGeom>
            <a:solidFill>
              <a:schemeClr val="accent1"/>
            </a:solidFill>
            <a:ln w="9525">
              <a:solidFill>
                <a:schemeClr val="tx1"/>
              </a:solidFill>
              <a:round/>
              <a:headEnd/>
              <a:tailEnd/>
            </a:ln>
            <a:effectLst/>
          </p:spPr>
          <p:txBody>
            <a:bodyPr wrap="none" anchor="ctr"/>
            <a:lstStyle/>
            <a:p>
              <a:pPr algn="ctr"/>
              <a:r>
                <a:rPr lang="en-US" b="1"/>
                <a:t>GURU</a:t>
              </a:r>
            </a:p>
          </p:txBody>
        </p:sp>
        <p:sp>
          <p:nvSpPr>
            <p:cNvPr id="12294" name="Oval 6"/>
            <p:cNvSpPr>
              <a:spLocks noChangeArrowheads="1"/>
            </p:cNvSpPr>
            <p:nvPr/>
          </p:nvSpPr>
          <p:spPr bwMode="auto">
            <a:xfrm>
              <a:off x="3744" y="1632"/>
              <a:ext cx="768" cy="768"/>
            </a:xfrm>
            <a:prstGeom prst="ellipse">
              <a:avLst/>
            </a:prstGeom>
            <a:solidFill>
              <a:schemeClr val="accent1"/>
            </a:solidFill>
            <a:ln w="9525">
              <a:solidFill>
                <a:schemeClr val="tx1"/>
              </a:solidFill>
              <a:round/>
              <a:headEnd/>
              <a:tailEnd/>
            </a:ln>
            <a:effectLst/>
          </p:spPr>
          <p:txBody>
            <a:bodyPr wrap="none" anchor="ctr"/>
            <a:lstStyle/>
            <a:p>
              <a:pPr algn="ctr"/>
              <a:r>
                <a:rPr lang="id-ID"/>
                <a:t>Peserta </a:t>
              </a:r>
            </a:p>
            <a:p>
              <a:pPr algn="ctr"/>
              <a:r>
                <a:rPr lang="id-ID" b="1"/>
                <a:t>DIDIK</a:t>
              </a:r>
            </a:p>
          </p:txBody>
        </p:sp>
        <p:sp>
          <p:nvSpPr>
            <p:cNvPr id="12298" name="AutoShape 10"/>
            <p:cNvSpPr>
              <a:spLocks noChangeArrowheads="1"/>
            </p:cNvSpPr>
            <p:nvPr/>
          </p:nvSpPr>
          <p:spPr bwMode="auto">
            <a:xfrm>
              <a:off x="2448" y="1968"/>
              <a:ext cx="912" cy="576"/>
            </a:xfrm>
            <a:prstGeom prst="roundRect">
              <a:avLst>
                <a:gd name="adj" fmla="val 16667"/>
              </a:avLst>
            </a:prstGeom>
            <a:solidFill>
              <a:srgbClr val="0000FF"/>
            </a:solidFill>
            <a:ln w="9525">
              <a:solidFill>
                <a:schemeClr val="tx1"/>
              </a:solidFill>
              <a:round/>
              <a:headEnd/>
              <a:tailEnd/>
            </a:ln>
            <a:effectLst/>
          </p:spPr>
          <p:txBody>
            <a:bodyPr wrap="none" anchor="ctr"/>
            <a:lstStyle/>
            <a:p>
              <a:pPr algn="ctr"/>
              <a:r>
                <a:rPr lang="id-ID" b="1"/>
                <a:t>Materi</a:t>
              </a:r>
            </a:p>
          </p:txBody>
        </p:sp>
        <p:sp>
          <p:nvSpPr>
            <p:cNvPr id="12309" name="Line 21"/>
            <p:cNvSpPr>
              <a:spLocks noChangeShapeType="1"/>
            </p:cNvSpPr>
            <p:nvPr/>
          </p:nvSpPr>
          <p:spPr bwMode="auto">
            <a:xfrm>
              <a:off x="2016" y="2256"/>
              <a:ext cx="384" cy="144"/>
            </a:xfrm>
            <a:prstGeom prst="line">
              <a:avLst/>
            </a:prstGeom>
            <a:noFill/>
            <a:ln w="9525">
              <a:solidFill>
                <a:schemeClr val="tx1"/>
              </a:solidFill>
              <a:round/>
              <a:headEnd/>
              <a:tailEnd/>
            </a:ln>
            <a:effectLst/>
          </p:spPr>
          <p:txBody>
            <a:bodyPr/>
            <a:lstStyle/>
            <a:p>
              <a:endParaRPr lang="id-ID"/>
            </a:p>
          </p:txBody>
        </p:sp>
        <p:sp>
          <p:nvSpPr>
            <p:cNvPr id="12310" name="Line 22"/>
            <p:cNvSpPr>
              <a:spLocks noChangeShapeType="1"/>
            </p:cNvSpPr>
            <p:nvPr/>
          </p:nvSpPr>
          <p:spPr bwMode="auto">
            <a:xfrm flipV="1">
              <a:off x="3408" y="2256"/>
              <a:ext cx="384" cy="144"/>
            </a:xfrm>
            <a:prstGeom prst="line">
              <a:avLst/>
            </a:prstGeom>
            <a:noFill/>
            <a:ln w="9525">
              <a:solidFill>
                <a:schemeClr val="tx1"/>
              </a:solidFill>
              <a:round/>
              <a:headEnd/>
              <a:tailEnd/>
            </a:ln>
            <a:effectLst/>
          </p:spPr>
          <p:txBody>
            <a:bodyPr/>
            <a:lstStyle/>
            <a:p>
              <a:endParaRPr lang="id-ID"/>
            </a:p>
          </p:txBody>
        </p:sp>
        <p:sp>
          <p:nvSpPr>
            <p:cNvPr id="12293" name="Oval 5"/>
            <p:cNvSpPr>
              <a:spLocks noChangeArrowheads="1"/>
            </p:cNvSpPr>
            <p:nvPr/>
          </p:nvSpPr>
          <p:spPr bwMode="auto">
            <a:xfrm>
              <a:off x="2592" y="1536"/>
              <a:ext cx="576" cy="576"/>
            </a:xfrm>
            <a:prstGeom prst="ellipse">
              <a:avLst/>
            </a:prstGeom>
            <a:solidFill>
              <a:srgbClr val="FFFF00"/>
            </a:solidFill>
            <a:ln w="9525">
              <a:solidFill>
                <a:schemeClr val="tx1"/>
              </a:solidFill>
              <a:round/>
              <a:headEnd/>
              <a:tailEnd/>
            </a:ln>
            <a:effectLst/>
          </p:spPr>
          <p:txBody>
            <a:bodyPr wrap="none" anchor="ctr"/>
            <a:lstStyle/>
            <a:p>
              <a:pPr algn="ctr"/>
              <a:r>
                <a:rPr lang="en-US" b="1">
                  <a:solidFill>
                    <a:schemeClr val="bg2"/>
                  </a:solidFill>
                </a:rPr>
                <a:t>Model</a:t>
              </a:r>
            </a:p>
          </p:txBody>
        </p:sp>
      </p:grpSp>
      <p:sp>
        <p:nvSpPr>
          <p:cNvPr id="12320" name="AutoShape 32"/>
          <p:cNvSpPr>
            <a:spLocks noChangeArrowheads="1"/>
          </p:cNvSpPr>
          <p:nvPr/>
        </p:nvSpPr>
        <p:spPr bwMode="auto">
          <a:xfrm rot="10800000">
            <a:off x="4343400" y="4953000"/>
            <a:ext cx="485775"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id-ID"/>
          </a:p>
        </p:txBody>
      </p:sp>
      <p:sp>
        <p:nvSpPr>
          <p:cNvPr id="12321" name="Line 33"/>
          <p:cNvSpPr>
            <a:spLocks noChangeShapeType="1"/>
          </p:cNvSpPr>
          <p:nvPr/>
        </p:nvSpPr>
        <p:spPr bwMode="auto">
          <a:xfrm flipV="1">
            <a:off x="2590800" y="2438400"/>
            <a:ext cx="0" cy="304800"/>
          </a:xfrm>
          <a:prstGeom prst="line">
            <a:avLst/>
          </a:prstGeom>
          <a:noFill/>
          <a:ln w="9525">
            <a:solidFill>
              <a:schemeClr val="tx1"/>
            </a:solidFill>
            <a:round/>
            <a:headEnd/>
            <a:tailEnd type="triangle" w="med" len="med"/>
          </a:ln>
          <a:effectLst/>
        </p:spPr>
        <p:txBody>
          <a:bodyPr/>
          <a:lstStyle/>
          <a:p>
            <a:endParaRPr lang="id-ID"/>
          </a:p>
        </p:txBody>
      </p:sp>
      <p:sp>
        <p:nvSpPr>
          <p:cNvPr id="12322" name="Line 34"/>
          <p:cNvSpPr>
            <a:spLocks noChangeShapeType="1"/>
          </p:cNvSpPr>
          <p:nvPr/>
        </p:nvSpPr>
        <p:spPr bwMode="auto">
          <a:xfrm flipV="1">
            <a:off x="6477000" y="2362200"/>
            <a:ext cx="0" cy="304800"/>
          </a:xfrm>
          <a:prstGeom prst="line">
            <a:avLst/>
          </a:prstGeom>
          <a:noFill/>
          <a:ln w="9525">
            <a:solidFill>
              <a:schemeClr val="tx1"/>
            </a:solidFill>
            <a:round/>
            <a:headEnd/>
            <a:tailEnd type="triangle" w="med" len="med"/>
          </a:ln>
          <a:effectLst/>
        </p:spPr>
        <p:txBody>
          <a:bodyPr/>
          <a:lstStyle/>
          <a:p>
            <a:endParaRPr lang="id-ID"/>
          </a:p>
        </p:txBody>
      </p:sp>
      <p:sp>
        <p:nvSpPr>
          <p:cNvPr id="12323" name="Text Box 35"/>
          <p:cNvSpPr txBox="1">
            <a:spLocks noChangeArrowheads="1"/>
          </p:cNvSpPr>
          <p:nvPr/>
        </p:nvSpPr>
        <p:spPr bwMode="auto">
          <a:xfrm>
            <a:off x="4098925" y="4684713"/>
            <a:ext cx="184150" cy="366712"/>
          </a:xfrm>
          <a:prstGeom prst="rect">
            <a:avLst/>
          </a:prstGeom>
          <a:noFill/>
          <a:ln w="9525">
            <a:noFill/>
            <a:miter lim="800000"/>
            <a:headEnd/>
            <a:tailEnd/>
          </a:ln>
          <a:effectLst/>
        </p:spPr>
        <p:txBody>
          <a:bodyPr wrap="none">
            <a:spAutoFit/>
          </a:bodyPr>
          <a:lstStyle/>
          <a:p>
            <a:endParaRPr lang="id-ID"/>
          </a:p>
        </p:txBody>
      </p:sp>
      <p:sp>
        <p:nvSpPr>
          <p:cNvPr id="12324" name="Text Box 36"/>
          <p:cNvSpPr txBox="1">
            <a:spLocks noChangeArrowheads="1"/>
          </p:cNvSpPr>
          <p:nvPr/>
        </p:nvSpPr>
        <p:spPr bwMode="auto">
          <a:xfrm>
            <a:off x="1600200" y="5438775"/>
            <a:ext cx="7010400" cy="1190625"/>
          </a:xfrm>
          <a:prstGeom prst="rect">
            <a:avLst/>
          </a:prstGeom>
          <a:noFill/>
          <a:ln w="9525">
            <a:noFill/>
            <a:miter lim="800000"/>
            <a:headEnd/>
            <a:tailEnd/>
          </a:ln>
          <a:effectLst/>
        </p:spPr>
        <p:txBody>
          <a:bodyPr>
            <a:spAutoFit/>
          </a:bodyPr>
          <a:lstStyle/>
          <a:p>
            <a:pPr marL="57150" indent="-57150" algn="ctr"/>
            <a:r>
              <a:rPr lang="id-ID"/>
              <a:t> </a:t>
            </a:r>
            <a:r>
              <a:rPr lang="id-ID" i="1">
                <a:solidFill>
                  <a:srgbClr val="00FF00"/>
                </a:solidFill>
              </a:rPr>
              <a:t>Menumbuhkembangkan kecerdasan</a:t>
            </a:r>
            <a:r>
              <a:rPr lang="id-ID"/>
              <a:t>:</a:t>
            </a:r>
          </a:p>
          <a:p>
            <a:pPr marL="57150" indent="-57150" algn="ctr"/>
            <a:r>
              <a:rPr lang="id-ID"/>
              <a:t> Linguistik, Logika Matematika, Spasial, Kinestetik tubuh, Musikal,  Interpersonal, Intrapersonal, Natural</a:t>
            </a:r>
          </a:p>
          <a:p>
            <a:pPr marL="57150" indent="-57150"/>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495800"/>
          </a:xfrm>
        </p:spPr>
        <p:txBody>
          <a:bodyPr/>
          <a:lstStyle/>
          <a:p>
            <a:pPr lvl="0"/>
            <a:r>
              <a:rPr lang="id-ID" dirty="0" smtClean="0"/>
              <a:t>Peserta didik belajar dengan baik jika siap belajar </a:t>
            </a:r>
            <a:r>
              <a:rPr lang="id-ID" i="1" dirty="0" smtClean="0"/>
              <a:t>(law of readiness);</a:t>
            </a:r>
            <a:endParaRPr lang="en-US" dirty="0" smtClean="0"/>
          </a:p>
          <a:p>
            <a:pPr lvl="0"/>
            <a:r>
              <a:rPr lang="en-US" dirty="0" err="1" smtClean="0"/>
              <a:t>Peserta</a:t>
            </a:r>
            <a:r>
              <a:rPr lang="en-US" dirty="0" smtClean="0"/>
              <a:t> </a:t>
            </a:r>
            <a:r>
              <a:rPr lang="en-US" dirty="0" err="1" smtClean="0"/>
              <a:t>didik</a:t>
            </a:r>
            <a:r>
              <a:rPr lang="en-US" dirty="0" smtClean="0"/>
              <a:t> </a:t>
            </a:r>
            <a:r>
              <a:rPr lang="en-US" dirty="0" err="1" smtClean="0"/>
              <a:t>cenderung</a:t>
            </a:r>
            <a:r>
              <a:rPr lang="en-US" dirty="0" smtClean="0"/>
              <a:t> </a:t>
            </a:r>
            <a:r>
              <a:rPr lang="en-US" dirty="0" err="1" smtClean="0"/>
              <a:t>mengulang</a:t>
            </a:r>
            <a:r>
              <a:rPr lang="en-US" dirty="0" smtClean="0"/>
              <a:t> </a:t>
            </a:r>
            <a:r>
              <a:rPr lang="en-US" dirty="0" err="1" smtClean="0"/>
              <a:t>belajar</a:t>
            </a:r>
            <a:r>
              <a:rPr lang="en-US" dirty="0" smtClean="0"/>
              <a:t> </a:t>
            </a:r>
            <a:r>
              <a:rPr lang="en-US" dirty="0" err="1" smtClean="0"/>
              <a:t>jika</a:t>
            </a:r>
            <a:r>
              <a:rPr lang="en-US" dirty="0" smtClean="0"/>
              <a:t> </a:t>
            </a:r>
            <a:r>
              <a:rPr lang="en-US" dirty="0" err="1" smtClean="0"/>
              <a:t>hasilnya</a:t>
            </a:r>
            <a:r>
              <a:rPr lang="en-US" dirty="0" smtClean="0"/>
              <a:t> </a:t>
            </a:r>
            <a:r>
              <a:rPr lang="en-US" dirty="0" err="1" smtClean="0"/>
              <a:t>memuaskan</a:t>
            </a:r>
            <a:r>
              <a:rPr lang="en-US" dirty="0" smtClean="0"/>
              <a:t> </a:t>
            </a:r>
            <a:r>
              <a:rPr lang="en-US" i="1" dirty="0" smtClean="0"/>
              <a:t>(law of effect);</a:t>
            </a:r>
            <a:endParaRPr lang="en-US" dirty="0" smtClean="0"/>
          </a:p>
          <a:p>
            <a:pPr lvl="0"/>
            <a:r>
              <a:rPr lang="en-US" dirty="0" err="1" smtClean="0"/>
              <a:t>Peserta</a:t>
            </a:r>
            <a:r>
              <a:rPr lang="en-US" dirty="0" smtClean="0"/>
              <a:t> </a:t>
            </a:r>
            <a:r>
              <a:rPr lang="en-US" dirty="0" err="1" smtClean="0"/>
              <a:t>didik</a:t>
            </a:r>
            <a:r>
              <a:rPr lang="en-US" dirty="0" smtClean="0"/>
              <a:t> </a:t>
            </a:r>
            <a:r>
              <a:rPr lang="en-US" dirty="0" err="1" smtClean="0"/>
              <a:t>cenderung</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sering</a:t>
            </a:r>
            <a:r>
              <a:rPr lang="en-US" dirty="0" smtClean="0"/>
              <a:t> </a:t>
            </a:r>
            <a:r>
              <a:rPr lang="en-US" dirty="0" err="1" smtClean="0"/>
              <a:t>latihan</a:t>
            </a:r>
            <a:r>
              <a:rPr lang="en-US" dirty="0" smtClean="0"/>
              <a:t> </a:t>
            </a:r>
            <a:r>
              <a:rPr lang="en-US" i="1" dirty="0" smtClean="0"/>
              <a:t>(law of exercise);</a:t>
            </a:r>
            <a:endParaRPr lang="en-US" dirty="0" smtClean="0"/>
          </a:p>
          <a:p>
            <a:pPr lvl="0"/>
            <a:r>
              <a:rPr lang="en-US" dirty="0" err="1" smtClean="0"/>
              <a:t>Peserta</a:t>
            </a:r>
            <a:r>
              <a:rPr lang="en-US" dirty="0" smtClean="0"/>
              <a:t> </a:t>
            </a:r>
            <a:r>
              <a:rPr lang="en-US" dirty="0" err="1" smtClean="0"/>
              <a:t>didik</a:t>
            </a:r>
            <a:r>
              <a:rPr lang="en-US" dirty="0" smtClean="0"/>
              <a:t> </a:t>
            </a:r>
            <a:r>
              <a:rPr lang="en-US" dirty="0" err="1" smtClean="0"/>
              <a:t>cenderung</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motivasi</a:t>
            </a:r>
            <a:r>
              <a:rPr lang="en-US" dirty="0" smtClean="0"/>
              <a:t> </a:t>
            </a:r>
            <a:r>
              <a:rPr lang="en-US" dirty="0" err="1" smtClean="0"/>
              <a:t>belajarnya</a:t>
            </a:r>
            <a:r>
              <a:rPr lang="en-US" dirty="0" smtClean="0"/>
              <a:t> </a:t>
            </a:r>
            <a:r>
              <a:rPr lang="en-US" dirty="0" err="1" smtClean="0"/>
              <a:t>tinggi</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METODE PEMBELAJARAN</a:t>
            </a:r>
          </a:p>
        </p:txBody>
      </p:sp>
      <p:sp>
        <p:nvSpPr>
          <p:cNvPr id="15366" name="Oval 6"/>
          <p:cNvSpPr>
            <a:spLocks noChangeArrowheads="1"/>
          </p:cNvSpPr>
          <p:nvPr/>
        </p:nvSpPr>
        <p:spPr bwMode="auto">
          <a:xfrm>
            <a:off x="1371600" y="31242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b="1"/>
              <a:t>GURU</a:t>
            </a:r>
          </a:p>
        </p:txBody>
      </p:sp>
      <p:sp>
        <p:nvSpPr>
          <p:cNvPr id="15367" name="Oval 7"/>
          <p:cNvSpPr>
            <a:spLocks noChangeArrowheads="1"/>
          </p:cNvSpPr>
          <p:nvPr/>
        </p:nvSpPr>
        <p:spPr bwMode="auto">
          <a:xfrm>
            <a:off x="6096000" y="31242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id-ID"/>
              <a:t>Peserta </a:t>
            </a:r>
          </a:p>
          <a:p>
            <a:pPr algn="ctr"/>
            <a:r>
              <a:rPr lang="id-ID" b="1"/>
              <a:t>DIDIK</a:t>
            </a:r>
          </a:p>
        </p:txBody>
      </p:sp>
      <p:sp>
        <p:nvSpPr>
          <p:cNvPr id="15368" name="AutoShape 8"/>
          <p:cNvSpPr>
            <a:spLocks noChangeArrowheads="1"/>
          </p:cNvSpPr>
          <p:nvPr/>
        </p:nvSpPr>
        <p:spPr bwMode="auto">
          <a:xfrm>
            <a:off x="3352800" y="2971800"/>
            <a:ext cx="1981200" cy="1447800"/>
          </a:xfrm>
          <a:prstGeom prst="roundRect">
            <a:avLst>
              <a:gd name="adj" fmla="val 16667"/>
            </a:avLst>
          </a:prstGeom>
          <a:solidFill>
            <a:srgbClr val="0000FF"/>
          </a:solidFill>
          <a:ln w="9525">
            <a:solidFill>
              <a:schemeClr val="tx1"/>
            </a:solidFill>
            <a:round/>
            <a:headEnd/>
            <a:tailEnd/>
          </a:ln>
          <a:effectLst/>
        </p:spPr>
        <p:txBody>
          <a:bodyPr wrap="none" anchor="ctr"/>
          <a:lstStyle/>
          <a:p>
            <a:pPr algn="ctr"/>
            <a:r>
              <a:rPr lang="id-ID" b="1"/>
              <a:t>Materi</a:t>
            </a:r>
          </a:p>
        </p:txBody>
      </p:sp>
      <p:sp>
        <p:nvSpPr>
          <p:cNvPr id="15369" name="Line 9"/>
          <p:cNvSpPr>
            <a:spLocks noChangeShapeType="1"/>
          </p:cNvSpPr>
          <p:nvPr/>
        </p:nvSpPr>
        <p:spPr bwMode="auto">
          <a:xfrm>
            <a:off x="2590800" y="3733800"/>
            <a:ext cx="762000" cy="0"/>
          </a:xfrm>
          <a:prstGeom prst="line">
            <a:avLst/>
          </a:prstGeom>
          <a:noFill/>
          <a:ln w="9525">
            <a:solidFill>
              <a:schemeClr val="tx1"/>
            </a:solidFill>
            <a:round/>
            <a:headEnd/>
            <a:tailEnd/>
          </a:ln>
          <a:effectLst/>
        </p:spPr>
        <p:txBody>
          <a:bodyPr/>
          <a:lstStyle/>
          <a:p>
            <a:endParaRPr lang="id-ID"/>
          </a:p>
        </p:txBody>
      </p:sp>
      <p:sp>
        <p:nvSpPr>
          <p:cNvPr id="15371" name="Oval 11"/>
          <p:cNvSpPr>
            <a:spLocks noChangeArrowheads="1"/>
          </p:cNvSpPr>
          <p:nvPr/>
        </p:nvSpPr>
        <p:spPr bwMode="auto">
          <a:xfrm>
            <a:off x="3810000" y="2514600"/>
            <a:ext cx="1066800" cy="914400"/>
          </a:xfrm>
          <a:prstGeom prst="ellipse">
            <a:avLst/>
          </a:prstGeom>
          <a:solidFill>
            <a:srgbClr val="FFFF00"/>
          </a:solidFill>
          <a:ln w="9525">
            <a:solidFill>
              <a:schemeClr val="tx1"/>
            </a:solidFill>
            <a:round/>
            <a:headEnd/>
            <a:tailEnd/>
          </a:ln>
          <a:effectLst/>
        </p:spPr>
        <p:txBody>
          <a:bodyPr wrap="none" anchor="ctr"/>
          <a:lstStyle/>
          <a:p>
            <a:pPr algn="ctr"/>
            <a:r>
              <a:rPr lang="id-ID" b="1">
                <a:solidFill>
                  <a:schemeClr val="bg2"/>
                </a:solidFill>
              </a:rPr>
              <a:t>Metode </a:t>
            </a:r>
          </a:p>
        </p:txBody>
      </p:sp>
      <p:sp>
        <p:nvSpPr>
          <p:cNvPr id="15373" name="Line 13"/>
          <p:cNvSpPr>
            <a:spLocks noChangeShapeType="1"/>
          </p:cNvSpPr>
          <p:nvPr/>
        </p:nvSpPr>
        <p:spPr bwMode="auto">
          <a:xfrm>
            <a:off x="5334000" y="3733800"/>
            <a:ext cx="762000" cy="0"/>
          </a:xfrm>
          <a:prstGeom prst="line">
            <a:avLst/>
          </a:prstGeom>
          <a:noFill/>
          <a:ln w="9525">
            <a:solidFill>
              <a:schemeClr val="tx1"/>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5" name="Oval 5"/>
          <p:cNvSpPr>
            <a:spLocks noChangeArrowheads="1"/>
          </p:cNvSpPr>
          <p:nvPr/>
        </p:nvSpPr>
        <p:spPr bwMode="auto">
          <a:xfrm>
            <a:off x="3238500" y="1371600"/>
            <a:ext cx="2879725" cy="1906588"/>
          </a:xfrm>
          <a:prstGeom prst="ellipse">
            <a:avLst/>
          </a:prstGeom>
          <a:solidFill>
            <a:srgbClr val="FF6600"/>
          </a:solidFill>
          <a:ln w="12700">
            <a:noFill/>
            <a:round/>
            <a:headEnd/>
            <a:tailEnd/>
          </a:ln>
          <a:effectLst/>
        </p:spPr>
        <p:txBody>
          <a:bodyPr anchor="ctr">
            <a:spAutoFit/>
          </a:bodyPr>
          <a:lstStyle/>
          <a:p>
            <a:pPr algn="ctr"/>
            <a:r>
              <a:rPr lang="en-US" sz="2800">
                <a:latin typeface="Tahoma" pitchFamily="34" charset="0"/>
              </a:rPr>
              <a:t>METODE PEMBELA- JARAN</a:t>
            </a:r>
          </a:p>
        </p:txBody>
      </p:sp>
      <p:sp>
        <p:nvSpPr>
          <p:cNvPr id="20493" name="Line 13"/>
          <p:cNvSpPr>
            <a:spLocks noChangeShapeType="1"/>
          </p:cNvSpPr>
          <p:nvPr/>
        </p:nvSpPr>
        <p:spPr bwMode="auto">
          <a:xfrm flipV="1">
            <a:off x="5791200" y="1447800"/>
            <a:ext cx="381000" cy="228600"/>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494" name="Line 14"/>
          <p:cNvSpPr>
            <a:spLocks noChangeShapeType="1"/>
          </p:cNvSpPr>
          <p:nvPr/>
        </p:nvSpPr>
        <p:spPr bwMode="auto">
          <a:xfrm flipH="1" flipV="1">
            <a:off x="2784475" y="1828800"/>
            <a:ext cx="492125" cy="152400"/>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496" name="AutoShape 16"/>
          <p:cNvSpPr>
            <a:spLocks noChangeArrowheads="1"/>
          </p:cNvSpPr>
          <p:nvPr/>
        </p:nvSpPr>
        <p:spPr bwMode="auto">
          <a:xfrm>
            <a:off x="2819400" y="3657600"/>
            <a:ext cx="2438400" cy="21336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id-ID">
                <a:solidFill>
                  <a:srgbClr val="00FF00"/>
                </a:solidFill>
              </a:rPr>
              <a:t>Prinsip Belajar</a:t>
            </a:r>
          </a:p>
          <a:p>
            <a:pPr algn="ctr"/>
            <a:r>
              <a:rPr lang="id-ID"/>
              <a:t> Motivasi</a:t>
            </a:r>
          </a:p>
          <a:p>
            <a:pPr algn="ctr"/>
            <a:r>
              <a:rPr lang="id-ID"/>
              <a:t> Keterlibatan  Siswa</a:t>
            </a:r>
          </a:p>
          <a:p>
            <a:pPr algn="ctr"/>
            <a:r>
              <a:rPr lang="id-ID"/>
              <a:t> Pendekatan Individu</a:t>
            </a:r>
          </a:p>
          <a:p>
            <a:pPr algn="ctr"/>
            <a:r>
              <a:rPr lang="id-ID"/>
              <a:t> Urutan/Struktur</a:t>
            </a:r>
          </a:p>
          <a:p>
            <a:pPr algn="ctr"/>
            <a:r>
              <a:rPr lang="id-ID"/>
              <a:t> Umpan balik</a:t>
            </a:r>
          </a:p>
          <a:p>
            <a:pPr algn="ctr"/>
            <a:r>
              <a:rPr lang="id-ID"/>
              <a:t> Transfer</a:t>
            </a:r>
          </a:p>
          <a:p>
            <a:pPr algn="ctr"/>
            <a:endParaRPr lang="id-ID"/>
          </a:p>
        </p:txBody>
      </p:sp>
      <p:sp>
        <p:nvSpPr>
          <p:cNvPr id="20498" name="AutoShape 18"/>
          <p:cNvSpPr>
            <a:spLocks noChangeArrowheads="1"/>
          </p:cNvSpPr>
          <p:nvPr/>
        </p:nvSpPr>
        <p:spPr bwMode="auto">
          <a:xfrm>
            <a:off x="685800" y="2743200"/>
            <a:ext cx="1828800" cy="1066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id-ID" b="1" i="1">
                <a:solidFill>
                  <a:srgbClr val="CCFF33"/>
                </a:solidFill>
              </a:rPr>
              <a:t>Scope Materi</a:t>
            </a:r>
          </a:p>
          <a:p>
            <a:pPr algn="ctr"/>
            <a:r>
              <a:rPr lang="id-ID"/>
              <a:t>Spesifik</a:t>
            </a:r>
          </a:p>
          <a:p>
            <a:pPr algn="ctr"/>
            <a:r>
              <a:rPr lang="id-ID"/>
              <a:t>Umum</a:t>
            </a:r>
          </a:p>
          <a:p>
            <a:pPr algn="ctr"/>
            <a:endParaRPr lang="id-ID"/>
          </a:p>
        </p:txBody>
      </p:sp>
      <p:sp>
        <p:nvSpPr>
          <p:cNvPr id="20500" name="AutoShape 20"/>
          <p:cNvSpPr>
            <a:spLocks noChangeArrowheads="1"/>
          </p:cNvSpPr>
          <p:nvPr/>
        </p:nvSpPr>
        <p:spPr bwMode="auto">
          <a:xfrm>
            <a:off x="6781800" y="2286000"/>
            <a:ext cx="1676400" cy="1219200"/>
          </a:xfrm>
          <a:prstGeom prst="roundRect">
            <a:avLst>
              <a:gd name="adj" fmla="val 16667"/>
            </a:avLst>
          </a:prstGeom>
          <a:solidFill>
            <a:srgbClr val="FFCC00"/>
          </a:solidFill>
          <a:ln w="9525">
            <a:solidFill>
              <a:schemeClr val="tx1"/>
            </a:solidFill>
            <a:round/>
            <a:headEnd/>
            <a:tailEnd/>
          </a:ln>
          <a:effectLst/>
        </p:spPr>
        <p:txBody>
          <a:bodyPr wrap="none" anchor="ctr"/>
          <a:lstStyle/>
          <a:p>
            <a:pPr algn="ctr"/>
            <a:endParaRPr lang="id-ID" b="1">
              <a:solidFill>
                <a:srgbClr val="FFFF00"/>
              </a:solidFill>
            </a:endParaRPr>
          </a:p>
          <a:p>
            <a:pPr algn="ctr"/>
            <a:r>
              <a:rPr lang="id-ID" b="1"/>
              <a:t>Dana</a:t>
            </a:r>
          </a:p>
          <a:p>
            <a:pPr algn="ctr"/>
            <a:r>
              <a:rPr lang="id-ID" b="1"/>
              <a:t> Alat/Bahan</a:t>
            </a:r>
          </a:p>
          <a:p>
            <a:pPr algn="ctr"/>
            <a:r>
              <a:rPr lang="id-ID" b="1"/>
              <a:t> Lingkungan/</a:t>
            </a:r>
          </a:p>
          <a:p>
            <a:pPr algn="ctr"/>
            <a:r>
              <a:rPr lang="id-ID" b="1"/>
              <a:t>Masyarakat</a:t>
            </a:r>
          </a:p>
          <a:p>
            <a:pPr algn="ctr"/>
            <a:endParaRPr lang="id-ID" b="1"/>
          </a:p>
        </p:txBody>
      </p:sp>
      <p:sp>
        <p:nvSpPr>
          <p:cNvPr id="20502" name="AutoShape 22"/>
          <p:cNvSpPr>
            <a:spLocks noChangeArrowheads="1"/>
          </p:cNvSpPr>
          <p:nvPr/>
        </p:nvSpPr>
        <p:spPr bwMode="auto">
          <a:xfrm>
            <a:off x="6172200" y="3810000"/>
            <a:ext cx="914400" cy="914400"/>
          </a:xfrm>
          <a:prstGeom prst="roundRect">
            <a:avLst>
              <a:gd name="adj" fmla="val 16667"/>
            </a:avLst>
          </a:prstGeom>
          <a:solidFill>
            <a:srgbClr val="333333"/>
          </a:solidFill>
          <a:ln w="9525">
            <a:solidFill>
              <a:schemeClr val="tx1"/>
            </a:solidFill>
            <a:round/>
            <a:headEnd/>
            <a:tailEnd/>
          </a:ln>
          <a:effectLst/>
        </p:spPr>
        <p:txBody>
          <a:bodyPr wrap="none" anchor="ctr"/>
          <a:lstStyle/>
          <a:p>
            <a:pPr algn="ctr"/>
            <a:r>
              <a:rPr lang="id-ID"/>
              <a:t>Waktu</a:t>
            </a:r>
          </a:p>
          <a:p>
            <a:pPr algn="ctr"/>
            <a:endParaRPr lang="id-ID"/>
          </a:p>
        </p:txBody>
      </p:sp>
      <p:sp>
        <p:nvSpPr>
          <p:cNvPr id="20504" name="AutoShape 24"/>
          <p:cNvSpPr>
            <a:spLocks noChangeArrowheads="1"/>
          </p:cNvSpPr>
          <p:nvPr/>
        </p:nvSpPr>
        <p:spPr bwMode="auto">
          <a:xfrm>
            <a:off x="6172200" y="609600"/>
            <a:ext cx="1676400" cy="1371600"/>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id-ID" b="1" i="1">
                <a:solidFill>
                  <a:schemeClr val="bg2"/>
                </a:solidFill>
              </a:rPr>
              <a:t>Tujuan</a:t>
            </a:r>
          </a:p>
          <a:p>
            <a:pPr algn="ctr"/>
            <a:r>
              <a:rPr lang="id-ID">
                <a:solidFill>
                  <a:schemeClr val="bg2"/>
                </a:solidFill>
              </a:rPr>
              <a:t> Knowledge</a:t>
            </a:r>
          </a:p>
          <a:p>
            <a:pPr algn="ctr"/>
            <a:r>
              <a:rPr lang="id-ID">
                <a:solidFill>
                  <a:schemeClr val="bg2"/>
                </a:solidFill>
              </a:rPr>
              <a:t> Skill</a:t>
            </a:r>
          </a:p>
          <a:p>
            <a:pPr algn="ctr"/>
            <a:r>
              <a:rPr lang="id-ID">
                <a:solidFill>
                  <a:schemeClr val="bg2"/>
                </a:solidFill>
              </a:rPr>
              <a:t> Attitude</a:t>
            </a:r>
          </a:p>
          <a:p>
            <a:pPr algn="ctr"/>
            <a:endParaRPr lang="id-ID">
              <a:solidFill>
                <a:schemeClr val="bg2"/>
              </a:solidFill>
            </a:endParaRPr>
          </a:p>
        </p:txBody>
      </p:sp>
      <p:sp>
        <p:nvSpPr>
          <p:cNvPr id="20506" name="AutoShape 26"/>
          <p:cNvSpPr>
            <a:spLocks noChangeArrowheads="1"/>
          </p:cNvSpPr>
          <p:nvPr/>
        </p:nvSpPr>
        <p:spPr bwMode="auto">
          <a:xfrm>
            <a:off x="381000" y="1143000"/>
            <a:ext cx="2362200" cy="1371600"/>
          </a:xfrm>
          <a:prstGeom prst="roundRect">
            <a:avLst>
              <a:gd name="adj" fmla="val 16667"/>
            </a:avLst>
          </a:prstGeom>
          <a:solidFill>
            <a:srgbClr val="FF9900"/>
          </a:solidFill>
          <a:ln w="9525">
            <a:solidFill>
              <a:schemeClr val="tx1"/>
            </a:solidFill>
            <a:round/>
            <a:headEnd/>
            <a:tailEnd/>
          </a:ln>
          <a:effectLst/>
        </p:spPr>
        <p:txBody>
          <a:bodyPr wrap="none" anchor="ctr"/>
          <a:lstStyle/>
          <a:p>
            <a:pPr algn="ctr"/>
            <a:r>
              <a:rPr lang="id-ID" i="1">
                <a:solidFill>
                  <a:srgbClr val="CCFF33"/>
                </a:solidFill>
              </a:rPr>
              <a:t>SDM</a:t>
            </a:r>
          </a:p>
          <a:p>
            <a:pPr algn="ctr"/>
            <a:r>
              <a:rPr lang="id-ID"/>
              <a:t> Gaya Belajar Siswa </a:t>
            </a:r>
          </a:p>
          <a:p>
            <a:pPr algn="ctr"/>
            <a:r>
              <a:rPr lang="id-ID"/>
              <a:t> Minat, Bakat</a:t>
            </a:r>
          </a:p>
          <a:p>
            <a:pPr algn="ctr"/>
            <a:r>
              <a:rPr lang="id-ID"/>
              <a:t>Guru</a:t>
            </a:r>
          </a:p>
          <a:p>
            <a:pPr algn="ctr"/>
            <a:endParaRPr lang="id-ID"/>
          </a:p>
        </p:txBody>
      </p:sp>
      <p:sp>
        <p:nvSpPr>
          <p:cNvPr id="20508" name="Line 28"/>
          <p:cNvSpPr>
            <a:spLocks noChangeShapeType="1"/>
          </p:cNvSpPr>
          <p:nvPr/>
        </p:nvSpPr>
        <p:spPr bwMode="auto">
          <a:xfrm flipH="1">
            <a:off x="3886200" y="3200400"/>
            <a:ext cx="187325" cy="457200"/>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509" name="Line 29"/>
          <p:cNvSpPr>
            <a:spLocks noChangeShapeType="1"/>
          </p:cNvSpPr>
          <p:nvPr/>
        </p:nvSpPr>
        <p:spPr bwMode="auto">
          <a:xfrm>
            <a:off x="5562600" y="3121025"/>
            <a:ext cx="685800" cy="688975"/>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510" name="Line 30"/>
          <p:cNvSpPr>
            <a:spLocks noChangeShapeType="1"/>
          </p:cNvSpPr>
          <p:nvPr/>
        </p:nvSpPr>
        <p:spPr bwMode="auto">
          <a:xfrm flipH="1">
            <a:off x="2590800" y="2816225"/>
            <a:ext cx="720725" cy="460375"/>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511" name="Line 31"/>
          <p:cNvSpPr>
            <a:spLocks noChangeShapeType="1"/>
          </p:cNvSpPr>
          <p:nvPr/>
        </p:nvSpPr>
        <p:spPr bwMode="auto">
          <a:xfrm>
            <a:off x="6096000" y="2590800"/>
            <a:ext cx="685800" cy="228600"/>
          </a:xfrm>
          <a:prstGeom prst="line">
            <a:avLst/>
          </a:prstGeom>
          <a:noFill/>
          <a:ln w="38100">
            <a:solidFill>
              <a:srgbClr val="FFFF00"/>
            </a:solidFill>
            <a:round/>
            <a:headEnd/>
            <a:tailEnd type="triangle" w="med" len="med"/>
          </a:ln>
          <a:effectLst/>
        </p:spPr>
        <p:txBody>
          <a:bodyPr>
            <a:spAutoFit/>
          </a:bodyPr>
          <a:lstStyle/>
          <a:p>
            <a:endParaRPr lang="id-ID"/>
          </a:p>
        </p:txBody>
      </p:sp>
      <p:sp>
        <p:nvSpPr>
          <p:cNvPr id="20512" name="Text Box 32"/>
          <p:cNvSpPr txBox="1">
            <a:spLocks noChangeArrowheads="1"/>
          </p:cNvSpPr>
          <p:nvPr/>
        </p:nvSpPr>
        <p:spPr bwMode="auto">
          <a:xfrm>
            <a:off x="381000" y="152400"/>
            <a:ext cx="6248400" cy="641350"/>
          </a:xfrm>
          <a:prstGeom prst="rect">
            <a:avLst/>
          </a:prstGeom>
          <a:noFill/>
          <a:ln w="9525">
            <a:noFill/>
            <a:miter lim="800000"/>
            <a:headEnd/>
            <a:tailEnd/>
          </a:ln>
          <a:effectLst/>
        </p:spPr>
        <p:txBody>
          <a:bodyPr>
            <a:spAutoFit/>
          </a:bodyPr>
          <a:lstStyle/>
          <a:p>
            <a:r>
              <a:rPr lang="id-ID" sz="3600">
                <a:solidFill>
                  <a:srgbClr val="00FF00"/>
                </a:solidFill>
                <a:effectLst>
                  <a:outerShdw blurRad="38100" dist="38100" dir="2700000" algn="tl">
                    <a:srgbClr val="000000"/>
                  </a:outerShdw>
                </a:effectLst>
              </a:rPr>
              <a:t>Pemilihan Metode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d-ID" sz="2800" b="1"/>
              <a:t>Alur Pengembangan Model Pembelajaran</a:t>
            </a:r>
            <a:r>
              <a:rPr lang="en-US" sz="2800"/>
              <a:t> </a:t>
            </a:r>
          </a:p>
        </p:txBody>
      </p:sp>
      <p:sp>
        <p:nvSpPr>
          <p:cNvPr id="47108" name="Rectangle 4"/>
          <p:cNvSpPr>
            <a:spLocks noChangeArrowheads="1"/>
          </p:cNvSpPr>
          <p:nvPr/>
        </p:nvSpPr>
        <p:spPr bwMode="auto">
          <a:xfrm>
            <a:off x="533400" y="2671763"/>
            <a:ext cx="1597025" cy="828675"/>
          </a:xfrm>
          <a:prstGeom prst="rect">
            <a:avLst/>
          </a:prstGeom>
          <a:solidFill>
            <a:srgbClr val="FFFF99"/>
          </a:solidFill>
          <a:ln w="9525">
            <a:solidFill>
              <a:schemeClr val="bg2"/>
            </a:solidFill>
            <a:miter lim="800000"/>
            <a:headEnd/>
            <a:tailEnd/>
          </a:ln>
          <a:effectLst>
            <a:outerShdw dist="35921" dir="2700000" algn="ctr" rotWithShape="0">
              <a:srgbClr val="808080"/>
            </a:outerShdw>
          </a:effectLst>
        </p:spPr>
        <p:txBody>
          <a:bodyPr/>
          <a:lstStyle/>
          <a:p>
            <a:pPr algn="ctr"/>
            <a:r>
              <a:rPr lang="id-ID" sz="1600">
                <a:solidFill>
                  <a:schemeClr val="bg1"/>
                </a:solidFill>
                <a:latin typeface="Arial Narrow" pitchFamily="34" charset="0"/>
              </a:rPr>
              <a:t>Pengkajian</a:t>
            </a:r>
          </a:p>
          <a:p>
            <a:pPr algn="ctr"/>
            <a:r>
              <a:rPr lang="id-ID" sz="1600">
                <a:solidFill>
                  <a:schemeClr val="bg1"/>
                </a:solidFill>
                <a:latin typeface="Arial Narrow" pitchFamily="34" charset="0"/>
              </a:rPr>
              <a:t>KTSP</a:t>
            </a:r>
            <a:endParaRPr lang="id-ID" sz="1600">
              <a:solidFill>
                <a:schemeClr val="bg1"/>
              </a:solidFill>
            </a:endParaRPr>
          </a:p>
        </p:txBody>
      </p:sp>
      <p:sp>
        <p:nvSpPr>
          <p:cNvPr id="47109" name="Rectangle 5"/>
          <p:cNvSpPr>
            <a:spLocks noChangeArrowheads="1"/>
          </p:cNvSpPr>
          <p:nvPr/>
        </p:nvSpPr>
        <p:spPr bwMode="auto">
          <a:xfrm>
            <a:off x="2679700" y="2649538"/>
            <a:ext cx="1597025" cy="1035050"/>
          </a:xfrm>
          <a:prstGeom prst="rect">
            <a:avLst/>
          </a:prstGeom>
          <a:solidFill>
            <a:srgbClr val="FFFF99"/>
          </a:solidFill>
          <a:ln w="9525">
            <a:solidFill>
              <a:schemeClr val="bg2"/>
            </a:solidFill>
            <a:miter lim="800000"/>
            <a:headEnd/>
            <a:tailEnd/>
          </a:ln>
          <a:effectLst>
            <a:outerShdw dist="35921" dir="2700000" algn="ctr" rotWithShape="0">
              <a:srgbClr val="808080"/>
            </a:outerShdw>
          </a:effectLst>
        </p:spPr>
        <p:txBody>
          <a:bodyPr/>
          <a:lstStyle/>
          <a:p>
            <a:pPr algn="ctr"/>
            <a:r>
              <a:rPr lang="id-ID" sz="1600">
                <a:solidFill>
                  <a:schemeClr val="bg1"/>
                </a:solidFill>
                <a:latin typeface="Arial Narrow" pitchFamily="34" charset="0"/>
              </a:rPr>
              <a:t>Analisis Komponen Pembelajaran</a:t>
            </a:r>
            <a:endParaRPr lang="id-ID" sz="1600">
              <a:solidFill>
                <a:schemeClr val="bg1"/>
              </a:solidFill>
            </a:endParaRPr>
          </a:p>
        </p:txBody>
      </p:sp>
      <p:sp>
        <p:nvSpPr>
          <p:cNvPr id="47110" name="Rectangle 6"/>
          <p:cNvSpPr>
            <a:spLocks noChangeArrowheads="1"/>
          </p:cNvSpPr>
          <p:nvPr/>
        </p:nvSpPr>
        <p:spPr bwMode="auto">
          <a:xfrm>
            <a:off x="4722813" y="2671763"/>
            <a:ext cx="1597025" cy="828675"/>
          </a:xfrm>
          <a:prstGeom prst="rect">
            <a:avLst/>
          </a:prstGeom>
          <a:solidFill>
            <a:srgbClr val="FFFF99"/>
          </a:solidFill>
          <a:ln w="9525">
            <a:solidFill>
              <a:schemeClr val="bg2"/>
            </a:solidFill>
            <a:miter lim="800000"/>
            <a:headEnd/>
            <a:tailEnd/>
          </a:ln>
          <a:effectLst>
            <a:outerShdw dist="35921" dir="2700000" algn="ctr" rotWithShape="0">
              <a:srgbClr val="808080"/>
            </a:outerShdw>
          </a:effectLst>
        </p:spPr>
        <p:txBody>
          <a:bodyPr/>
          <a:lstStyle/>
          <a:p>
            <a:pPr algn="ctr"/>
            <a:r>
              <a:rPr lang="id-ID" sz="1600">
                <a:solidFill>
                  <a:schemeClr val="bg1"/>
                </a:solidFill>
                <a:latin typeface="Arial Narrow" pitchFamily="34" charset="0"/>
              </a:rPr>
              <a:t>Pemodelan </a:t>
            </a:r>
            <a:endParaRPr lang="id-ID" sz="1600">
              <a:solidFill>
                <a:schemeClr val="bg1"/>
              </a:solidFill>
            </a:endParaRPr>
          </a:p>
        </p:txBody>
      </p:sp>
      <p:sp>
        <p:nvSpPr>
          <p:cNvPr id="47111" name="Rectangle 7"/>
          <p:cNvSpPr>
            <a:spLocks noChangeArrowheads="1"/>
          </p:cNvSpPr>
          <p:nvPr/>
        </p:nvSpPr>
        <p:spPr bwMode="auto">
          <a:xfrm>
            <a:off x="6897688" y="2671763"/>
            <a:ext cx="1712912" cy="828675"/>
          </a:xfrm>
          <a:prstGeom prst="rect">
            <a:avLst/>
          </a:prstGeom>
          <a:solidFill>
            <a:srgbClr val="FFFF99"/>
          </a:solidFill>
          <a:ln w="9525">
            <a:solidFill>
              <a:schemeClr val="bg2"/>
            </a:solidFill>
            <a:miter lim="800000"/>
            <a:headEnd/>
            <a:tailEnd/>
          </a:ln>
          <a:effectLst>
            <a:outerShdw dist="35921" dir="2700000" algn="ctr" rotWithShape="0">
              <a:srgbClr val="808080"/>
            </a:outerShdw>
          </a:effectLst>
        </p:spPr>
        <p:txBody>
          <a:bodyPr/>
          <a:lstStyle/>
          <a:p>
            <a:pPr algn="ctr"/>
            <a:r>
              <a:rPr lang="id-ID" sz="1600">
                <a:solidFill>
                  <a:schemeClr val="bg1"/>
                </a:solidFill>
                <a:latin typeface="Arial Narrow" pitchFamily="34" charset="0"/>
              </a:rPr>
              <a:t>Pembelajaran</a:t>
            </a:r>
          </a:p>
          <a:p>
            <a:pPr algn="ctr"/>
            <a:r>
              <a:rPr lang="id-ID" sz="1600">
                <a:solidFill>
                  <a:schemeClr val="bg1"/>
                </a:solidFill>
                <a:latin typeface="Arial Narrow" pitchFamily="34" charset="0"/>
              </a:rPr>
              <a:t>Efektif dan Efisien</a:t>
            </a:r>
            <a:endParaRPr lang="id-ID" sz="1600">
              <a:solidFill>
                <a:schemeClr val="bg1"/>
              </a:solidFill>
            </a:endParaRPr>
          </a:p>
        </p:txBody>
      </p:sp>
      <p:sp>
        <p:nvSpPr>
          <p:cNvPr id="47112" name="Text Box 8"/>
          <p:cNvSpPr txBox="1">
            <a:spLocks noChangeArrowheads="1"/>
          </p:cNvSpPr>
          <p:nvPr/>
        </p:nvSpPr>
        <p:spPr bwMode="auto">
          <a:xfrm>
            <a:off x="2627313" y="3886200"/>
            <a:ext cx="1712912" cy="2362200"/>
          </a:xfrm>
          <a:prstGeom prst="rect">
            <a:avLst/>
          </a:prstGeom>
          <a:noFill/>
          <a:ln w="9525">
            <a:noFill/>
            <a:miter lim="800000"/>
            <a:headEnd/>
            <a:tailEnd/>
          </a:ln>
        </p:spPr>
        <p:txBody>
          <a:bodyPr/>
          <a:lstStyle/>
          <a:p>
            <a:pPr lvl="1">
              <a:buFont typeface="Symbol" pitchFamily="18" charset="2"/>
              <a:buNone/>
            </a:pPr>
            <a:endParaRPr lang="id-ID" sz="1600" b="1">
              <a:solidFill>
                <a:srgbClr val="FFFF00"/>
              </a:solidFill>
              <a:latin typeface="Arial Narrow" pitchFamily="34" charset="0"/>
            </a:endParaRPr>
          </a:p>
          <a:p>
            <a:pPr>
              <a:buFont typeface="Symbol" pitchFamily="18" charset="2"/>
              <a:buChar char="·"/>
            </a:pPr>
            <a:r>
              <a:rPr lang="id-ID" b="1">
                <a:solidFill>
                  <a:srgbClr val="FFFF00"/>
                </a:solidFill>
              </a:rPr>
              <a:t>Tujuan/Sasaran</a:t>
            </a:r>
            <a:endParaRPr lang="en-US" sz="1600" b="1">
              <a:solidFill>
                <a:srgbClr val="FFFF00"/>
              </a:solidFill>
              <a:latin typeface="Arial Narrow" pitchFamily="34" charset="0"/>
            </a:endParaRPr>
          </a:p>
          <a:p>
            <a:pPr>
              <a:buFont typeface="Symbol" pitchFamily="18" charset="2"/>
              <a:buChar char="·"/>
            </a:pPr>
            <a:r>
              <a:rPr lang="id-ID" sz="1600" b="1">
                <a:solidFill>
                  <a:srgbClr val="FFFF00"/>
                </a:solidFill>
                <a:latin typeface="Arial Narrow" pitchFamily="34" charset="0"/>
              </a:rPr>
              <a:t>Bahan/materi</a:t>
            </a:r>
          </a:p>
          <a:p>
            <a:pPr>
              <a:buFont typeface="Symbol" pitchFamily="18" charset="2"/>
              <a:buChar char="·"/>
            </a:pPr>
            <a:r>
              <a:rPr lang="id-ID" sz="1600" b="1">
                <a:solidFill>
                  <a:srgbClr val="FFFF00"/>
                </a:solidFill>
                <a:latin typeface="Arial Narrow" pitchFamily="34" charset="0"/>
              </a:rPr>
              <a:t>Peserta didik</a:t>
            </a:r>
          </a:p>
          <a:p>
            <a:pPr>
              <a:buFont typeface="Symbol" pitchFamily="18" charset="2"/>
              <a:buChar char="·"/>
            </a:pPr>
            <a:r>
              <a:rPr lang="id-ID" sz="1600" b="1">
                <a:solidFill>
                  <a:srgbClr val="FFFF00"/>
                </a:solidFill>
                <a:latin typeface="Arial Narrow" pitchFamily="34" charset="0"/>
              </a:rPr>
              <a:t>Guru</a:t>
            </a:r>
          </a:p>
          <a:p>
            <a:pPr>
              <a:buFont typeface="Symbol" pitchFamily="18" charset="2"/>
              <a:buChar char="·"/>
            </a:pPr>
            <a:r>
              <a:rPr lang="id-ID" sz="1600" b="1">
                <a:solidFill>
                  <a:srgbClr val="FFFF00"/>
                </a:solidFill>
                <a:latin typeface="Arial Narrow" pitchFamily="34" charset="0"/>
              </a:rPr>
              <a:t>Sumber belajar</a:t>
            </a:r>
          </a:p>
          <a:p>
            <a:pPr>
              <a:buFont typeface="Symbol" pitchFamily="18" charset="2"/>
              <a:buChar char="·"/>
            </a:pPr>
            <a:r>
              <a:rPr lang="id-ID" sz="1600" b="1">
                <a:solidFill>
                  <a:srgbClr val="FFFF00"/>
                </a:solidFill>
                <a:latin typeface="Arial Narrow" pitchFamily="34" charset="0"/>
              </a:rPr>
              <a:t>Fasilitas</a:t>
            </a:r>
          </a:p>
          <a:p>
            <a:pPr>
              <a:buFont typeface="Symbol" pitchFamily="18" charset="2"/>
              <a:buChar char="·"/>
            </a:pPr>
            <a:r>
              <a:rPr lang="id-ID" sz="1600" b="1">
                <a:solidFill>
                  <a:srgbClr val="FFFF00"/>
                </a:solidFill>
                <a:latin typeface="Arial Narrow" pitchFamily="34" charset="0"/>
              </a:rPr>
              <a:t>Masyarakat</a:t>
            </a:r>
          </a:p>
        </p:txBody>
      </p:sp>
      <p:sp>
        <p:nvSpPr>
          <p:cNvPr id="47113" name="Text Box 9"/>
          <p:cNvSpPr txBox="1">
            <a:spLocks noChangeArrowheads="1"/>
          </p:cNvSpPr>
          <p:nvPr/>
        </p:nvSpPr>
        <p:spPr bwMode="auto">
          <a:xfrm>
            <a:off x="4876800" y="3505200"/>
            <a:ext cx="1465263" cy="1844675"/>
          </a:xfrm>
          <a:prstGeom prst="rect">
            <a:avLst/>
          </a:prstGeom>
          <a:noFill/>
          <a:ln w="9525">
            <a:noFill/>
            <a:miter lim="800000"/>
            <a:headEnd/>
            <a:tailEnd/>
          </a:ln>
        </p:spPr>
        <p:txBody>
          <a:bodyPr/>
          <a:lstStyle/>
          <a:p>
            <a:pPr marL="179388" lvl="1">
              <a:buFont typeface="Symbol" pitchFamily="18" charset="2"/>
              <a:buChar char="·"/>
            </a:pPr>
            <a:endParaRPr lang="id-ID" sz="1600" b="1">
              <a:solidFill>
                <a:srgbClr val="FFFF00"/>
              </a:solidFill>
              <a:latin typeface="Arial Narrow" pitchFamily="34" charset="0"/>
            </a:endParaRPr>
          </a:p>
          <a:p>
            <a:pPr>
              <a:buFont typeface="Symbol" pitchFamily="18" charset="2"/>
              <a:buChar char="·"/>
            </a:pPr>
            <a:r>
              <a:rPr lang="id-ID" b="1">
                <a:solidFill>
                  <a:srgbClr val="FFFF00"/>
                </a:solidFill>
              </a:rPr>
              <a:t>Pemrosesan Informasi</a:t>
            </a:r>
            <a:endParaRPr lang="en-US" sz="1600" b="1">
              <a:solidFill>
                <a:srgbClr val="FFFF00"/>
              </a:solidFill>
            </a:endParaRPr>
          </a:p>
          <a:p>
            <a:pPr>
              <a:buFont typeface="Symbol" pitchFamily="18" charset="2"/>
              <a:buChar char="·"/>
            </a:pPr>
            <a:r>
              <a:rPr lang="id-ID" sz="1600" b="1">
                <a:solidFill>
                  <a:srgbClr val="FFFF00"/>
                </a:solidFill>
              </a:rPr>
              <a:t>Interaksi Sosial</a:t>
            </a:r>
            <a:endParaRPr lang="id-ID" sz="1600" b="1">
              <a:solidFill>
                <a:srgbClr val="FFFF00"/>
              </a:solidFill>
              <a:latin typeface="Arial Narrow" pitchFamily="34" charset="0"/>
            </a:endParaRPr>
          </a:p>
          <a:p>
            <a:pPr>
              <a:buFont typeface="Symbol" pitchFamily="18" charset="2"/>
              <a:buChar char="·"/>
            </a:pPr>
            <a:r>
              <a:rPr lang="id-ID" sz="1600" b="1">
                <a:solidFill>
                  <a:srgbClr val="FFFF00"/>
                </a:solidFill>
              </a:rPr>
              <a:t>Pribadi</a:t>
            </a:r>
            <a:endParaRPr lang="id-ID" sz="1600" b="1">
              <a:solidFill>
                <a:srgbClr val="FFFF00"/>
              </a:solidFill>
              <a:latin typeface="Arial Narrow" pitchFamily="34" charset="0"/>
            </a:endParaRPr>
          </a:p>
          <a:p>
            <a:pPr>
              <a:buFont typeface="Symbol" pitchFamily="18" charset="2"/>
              <a:buChar char="·"/>
            </a:pPr>
            <a:r>
              <a:rPr lang="id-ID" sz="1600" b="1">
                <a:solidFill>
                  <a:srgbClr val="FFFF00"/>
                </a:solidFill>
              </a:rPr>
              <a:t>Pengubahan Perilaku</a:t>
            </a:r>
          </a:p>
        </p:txBody>
      </p:sp>
      <p:sp>
        <p:nvSpPr>
          <p:cNvPr id="47114" name="Line 10"/>
          <p:cNvSpPr>
            <a:spLocks noChangeShapeType="1"/>
          </p:cNvSpPr>
          <p:nvPr/>
        </p:nvSpPr>
        <p:spPr bwMode="auto">
          <a:xfrm>
            <a:off x="4340225" y="3063875"/>
            <a:ext cx="382588" cy="0"/>
          </a:xfrm>
          <a:prstGeom prst="line">
            <a:avLst/>
          </a:prstGeom>
          <a:noFill/>
          <a:ln w="38100">
            <a:solidFill>
              <a:schemeClr val="tx1"/>
            </a:solidFill>
            <a:round/>
            <a:headEnd/>
            <a:tailEnd type="triangle" w="med" len="med"/>
          </a:ln>
        </p:spPr>
        <p:txBody>
          <a:bodyPr/>
          <a:lstStyle/>
          <a:p>
            <a:endParaRPr lang="id-ID"/>
          </a:p>
        </p:txBody>
      </p:sp>
      <p:sp>
        <p:nvSpPr>
          <p:cNvPr id="47115" name="Text Box 11"/>
          <p:cNvSpPr txBox="1">
            <a:spLocks noChangeArrowheads="1"/>
          </p:cNvSpPr>
          <p:nvPr/>
        </p:nvSpPr>
        <p:spPr bwMode="auto">
          <a:xfrm>
            <a:off x="533400" y="1600200"/>
            <a:ext cx="1597025" cy="620713"/>
          </a:xfrm>
          <a:prstGeom prst="rect">
            <a:avLst/>
          </a:prstGeom>
          <a:noFill/>
          <a:ln w="9525">
            <a:noFill/>
            <a:miter lim="800000"/>
            <a:headEnd/>
            <a:tailEnd/>
          </a:ln>
        </p:spPr>
        <p:txBody>
          <a:bodyPr/>
          <a:lstStyle/>
          <a:p>
            <a:pPr algn="ctr"/>
            <a:r>
              <a:rPr lang="en-US" sz="2000" b="1"/>
              <a:t>KTSP</a:t>
            </a:r>
          </a:p>
        </p:txBody>
      </p:sp>
      <p:sp>
        <p:nvSpPr>
          <p:cNvPr id="47116" name="Line 12"/>
          <p:cNvSpPr>
            <a:spLocks noChangeShapeType="1"/>
          </p:cNvSpPr>
          <p:nvPr/>
        </p:nvSpPr>
        <p:spPr bwMode="auto">
          <a:xfrm>
            <a:off x="1331913" y="2133600"/>
            <a:ext cx="0" cy="414338"/>
          </a:xfrm>
          <a:prstGeom prst="line">
            <a:avLst/>
          </a:prstGeom>
          <a:noFill/>
          <a:ln w="38100">
            <a:solidFill>
              <a:schemeClr val="tx1"/>
            </a:solidFill>
            <a:round/>
            <a:headEnd/>
            <a:tailEnd type="triangle" w="med" len="med"/>
          </a:ln>
        </p:spPr>
        <p:txBody>
          <a:bodyPr/>
          <a:lstStyle/>
          <a:p>
            <a:endParaRPr lang="id-ID"/>
          </a:p>
        </p:txBody>
      </p:sp>
      <p:sp>
        <p:nvSpPr>
          <p:cNvPr id="47117" name="Line 13"/>
          <p:cNvSpPr>
            <a:spLocks noChangeShapeType="1"/>
          </p:cNvSpPr>
          <p:nvPr/>
        </p:nvSpPr>
        <p:spPr bwMode="auto">
          <a:xfrm>
            <a:off x="6319838" y="3063875"/>
            <a:ext cx="400050" cy="0"/>
          </a:xfrm>
          <a:prstGeom prst="line">
            <a:avLst/>
          </a:prstGeom>
          <a:noFill/>
          <a:ln w="38100">
            <a:solidFill>
              <a:schemeClr val="tx1"/>
            </a:solidFill>
            <a:round/>
            <a:headEnd/>
            <a:tailEnd type="triangle" w="med" len="med"/>
          </a:ln>
        </p:spPr>
        <p:txBody>
          <a:bodyPr/>
          <a:lstStyle/>
          <a:p>
            <a:endParaRPr lang="id-ID"/>
          </a:p>
        </p:txBody>
      </p:sp>
      <p:sp>
        <p:nvSpPr>
          <p:cNvPr id="47118" name="Line 14"/>
          <p:cNvSpPr>
            <a:spLocks noChangeShapeType="1"/>
          </p:cNvSpPr>
          <p:nvPr/>
        </p:nvSpPr>
        <p:spPr bwMode="auto">
          <a:xfrm>
            <a:off x="2246313" y="3063875"/>
            <a:ext cx="384175" cy="0"/>
          </a:xfrm>
          <a:prstGeom prst="line">
            <a:avLst/>
          </a:prstGeom>
          <a:noFill/>
          <a:ln w="38100">
            <a:solidFill>
              <a:schemeClr val="tx1"/>
            </a:solidFill>
            <a:round/>
            <a:headEnd/>
            <a:tailEnd type="triangle" w="med" len="med"/>
          </a:ln>
        </p:spPr>
        <p:txBody>
          <a:bodyPr/>
          <a:lstStyle/>
          <a:p>
            <a:endParaRPr lang="id-ID"/>
          </a:p>
        </p:txBody>
      </p:sp>
      <p:sp>
        <p:nvSpPr>
          <p:cNvPr id="47120" name="Text Box 16"/>
          <p:cNvSpPr txBox="1">
            <a:spLocks noChangeArrowheads="1"/>
          </p:cNvSpPr>
          <p:nvPr/>
        </p:nvSpPr>
        <p:spPr bwMode="auto">
          <a:xfrm>
            <a:off x="4648200" y="1219200"/>
            <a:ext cx="1676400" cy="685800"/>
          </a:xfrm>
          <a:prstGeom prst="rect">
            <a:avLst/>
          </a:prstGeom>
          <a:noFill/>
          <a:ln w="9525">
            <a:noFill/>
            <a:miter lim="800000"/>
            <a:headEnd/>
            <a:tailEnd/>
          </a:ln>
        </p:spPr>
        <p:txBody>
          <a:bodyPr/>
          <a:lstStyle/>
          <a:p>
            <a:pPr algn="ctr"/>
            <a:r>
              <a:rPr lang="id-ID" sz="1600" b="1"/>
              <a:t>Pendekatan, Strategi, Metoda,</a:t>
            </a:r>
          </a:p>
        </p:txBody>
      </p:sp>
      <p:sp>
        <p:nvSpPr>
          <p:cNvPr id="47121" name="Line 17"/>
          <p:cNvSpPr>
            <a:spLocks noChangeShapeType="1"/>
          </p:cNvSpPr>
          <p:nvPr/>
        </p:nvSpPr>
        <p:spPr bwMode="auto">
          <a:xfrm>
            <a:off x="5486400" y="2133600"/>
            <a:ext cx="0" cy="414338"/>
          </a:xfrm>
          <a:prstGeom prst="line">
            <a:avLst/>
          </a:prstGeom>
          <a:noFill/>
          <a:ln w="38100">
            <a:solidFill>
              <a:schemeClr val="tx1"/>
            </a:solidFill>
            <a:round/>
            <a:headEnd/>
            <a:tailEnd type="triangle" w="med" len="med"/>
          </a:ln>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marL="838200" indent="-838200"/>
            <a:r>
              <a:rPr lang="id-ID" sz="2800" b="1"/>
              <a:t>Karakteristik Model Pembelajaran </a:t>
            </a:r>
            <a:r>
              <a:rPr lang="en-US" sz="2800" b="1"/>
              <a:t/>
            </a:r>
            <a:br>
              <a:rPr lang="en-US" sz="2800" b="1"/>
            </a:br>
            <a:r>
              <a:rPr lang="id-ID" sz="2800" b="1"/>
              <a:t>Berbasis Kompetensi</a:t>
            </a:r>
            <a:endParaRPr lang="en-US" sz="2800" b="1"/>
          </a:p>
        </p:txBody>
      </p:sp>
      <p:sp>
        <p:nvSpPr>
          <p:cNvPr id="27651" name="Rectangle 3"/>
          <p:cNvSpPr>
            <a:spLocks noGrp="1" noChangeArrowheads="1"/>
          </p:cNvSpPr>
          <p:nvPr>
            <p:ph type="body" idx="1"/>
          </p:nvPr>
        </p:nvSpPr>
        <p:spPr/>
        <p:txBody>
          <a:bodyPr/>
          <a:lstStyle/>
          <a:p>
            <a:pPr>
              <a:lnSpc>
                <a:spcPct val="80000"/>
              </a:lnSpc>
            </a:pPr>
            <a:r>
              <a:rPr lang="id-ID" sz="2400"/>
              <a:t>Tujuan pembelajaran jelas</a:t>
            </a:r>
          </a:p>
          <a:p>
            <a:pPr>
              <a:lnSpc>
                <a:spcPct val="80000"/>
              </a:lnSpc>
            </a:pPr>
            <a:r>
              <a:rPr lang="id-ID" sz="2400"/>
              <a:t>Pembelajaran berfokus pada peserta didik</a:t>
            </a:r>
          </a:p>
          <a:p>
            <a:pPr>
              <a:lnSpc>
                <a:spcPct val="80000"/>
              </a:lnSpc>
            </a:pPr>
            <a:r>
              <a:rPr lang="id-ID" sz="2400"/>
              <a:t>Menekankan pada penguasaan kompetensi</a:t>
            </a:r>
          </a:p>
          <a:p>
            <a:pPr>
              <a:lnSpc>
                <a:spcPct val="80000"/>
              </a:lnSpc>
            </a:pPr>
            <a:r>
              <a:rPr lang="id-ID" sz="2400"/>
              <a:t>Menekankan pada pencapaian kinerja</a:t>
            </a:r>
          </a:p>
          <a:p>
            <a:pPr>
              <a:lnSpc>
                <a:spcPct val="80000"/>
              </a:lnSpc>
            </a:pPr>
            <a:r>
              <a:rPr lang="id-ID" sz="2400"/>
              <a:t>Menggunakan strategi pembelajaran yang dapat mengakomodasi cara belajar yang bervariasi</a:t>
            </a:r>
          </a:p>
          <a:p>
            <a:pPr>
              <a:lnSpc>
                <a:spcPct val="80000"/>
              </a:lnSpc>
            </a:pPr>
            <a:r>
              <a:rPr lang="id-ID" sz="2400"/>
              <a:t>Pembelajaran dilakukan secara individual dan dilakukan dengan menggunakan modul</a:t>
            </a:r>
          </a:p>
          <a:p>
            <a:pPr>
              <a:lnSpc>
                <a:spcPct val="80000"/>
              </a:lnSpc>
            </a:pPr>
            <a:r>
              <a:rPr lang="id-ID" sz="2400"/>
              <a:t>Memperhatikan kebutuhan dan kecepatan belajar peserta 	didik secara individu</a:t>
            </a:r>
          </a:p>
          <a:p>
            <a:pPr>
              <a:lnSpc>
                <a:spcPct val="80000"/>
              </a:lnSpc>
            </a:pPr>
            <a:r>
              <a:rPr lang="id-ID" sz="2400"/>
              <a:t>Media dan materi belajar didesain untuk membantu pencapaian kompetensi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lnSpc>
                <a:spcPct val="80000"/>
              </a:lnSpc>
            </a:pPr>
            <a:r>
              <a:rPr lang="id-ID" sz="2000"/>
              <a:t>Kegiatan pembelajaran memperhatikan kemudahan untuk dimonitor, sehingga memudahkan dalam pengaturan program</a:t>
            </a:r>
          </a:p>
          <a:p>
            <a:pPr>
              <a:lnSpc>
                <a:spcPct val="80000"/>
              </a:lnSpc>
            </a:pPr>
            <a:r>
              <a:rPr lang="id-ID" sz="2000"/>
              <a:t>Kegiatan pembelajaran diadministrasikan secara disiplin</a:t>
            </a:r>
          </a:p>
          <a:p>
            <a:pPr>
              <a:lnSpc>
                <a:spcPct val="80000"/>
              </a:lnSpc>
            </a:pPr>
            <a:r>
              <a:rPr lang="id-ID" sz="2000"/>
              <a:t>Memanfaatkan sumberdaya internal dan eksternal sekolah</a:t>
            </a:r>
          </a:p>
          <a:p>
            <a:pPr>
              <a:lnSpc>
                <a:spcPct val="80000"/>
              </a:lnSpc>
            </a:pPr>
            <a:r>
              <a:rPr lang="id-ID" sz="2000"/>
              <a:t>Pembelajaran dapat dilakukan di dalam dan di luar sekolah</a:t>
            </a:r>
          </a:p>
          <a:p>
            <a:pPr>
              <a:lnSpc>
                <a:spcPct val="80000"/>
              </a:lnSpc>
            </a:pPr>
            <a:r>
              <a:rPr lang="id-ID" sz="2000"/>
              <a:t>Melakukan penilaian hasil belajar untuk mendapatkan umpan balik</a:t>
            </a:r>
          </a:p>
          <a:p>
            <a:pPr>
              <a:lnSpc>
                <a:spcPct val="80000"/>
              </a:lnSpc>
            </a:pPr>
            <a:r>
              <a:rPr lang="id-ID" sz="2000"/>
              <a:t>Penilaian dilakukan secara individu</a:t>
            </a:r>
          </a:p>
          <a:p>
            <a:pPr>
              <a:lnSpc>
                <a:spcPct val="80000"/>
              </a:lnSpc>
            </a:pPr>
            <a:r>
              <a:rPr lang="id-ID" sz="2000"/>
              <a:t>Kemampuan peserta didik dalam menguasai kompetensi ditentukan dengan membandingkan standar yang berlaku</a:t>
            </a:r>
            <a:endParaRPr lang="en-US" sz="2000"/>
          </a:p>
          <a:p>
            <a:pPr>
              <a:lnSpc>
                <a:spcPct val="80000"/>
              </a:lnSpc>
            </a:pPr>
            <a:endParaRPr lang="en-US"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id-ID" sz="2800" b="1"/>
              <a:t>Model Pembelajaran pada Pembelajaran Berbasis Kompetensi </a:t>
            </a:r>
          </a:p>
        </p:txBody>
      </p:sp>
      <p:sp>
        <p:nvSpPr>
          <p:cNvPr id="28675" name="Rectangle 3"/>
          <p:cNvSpPr>
            <a:spLocks noGrp="1" noChangeArrowheads="1"/>
          </p:cNvSpPr>
          <p:nvPr>
            <p:ph type="body" idx="1"/>
          </p:nvPr>
        </p:nvSpPr>
        <p:spPr>
          <a:xfrm>
            <a:off x="1066800" y="1676400"/>
            <a:ext cx="7467600" cy="4495800"/>
          </a:xfrm>
        </p:spPr>
        <p:txBody>
          <a:bodyPr/>
          <a:lstStyle/>
          <a:p>
            <a:pPr marL="28575" indent="-28575">
              <a:lnSpc>
                <a:spcPct val="80000"/>
              </a:lnSpc>
              <a:buFontTx/>
              <a:buNone/>
            </a:pPr>
            <a:r>
              <a:rPr lang="id-ID" sz="2000" b="1"/>
              <a:t>Model Pembelajaran Normatif dan Adaptif</a:t>
            </a:r>
            <a:r>
              <a:rPr lang="id-ID" sz="2000"/>
              <a:t> </a:t>
            </a:r>
            <a:endParaRPr lang="en-US" sz="2000"/>
          </a:p>
          <a:p>
            <a:pPr marL="28575" indent="-28575">
              <a:lnSpc>
                <a:spcPct val="80000"/>
              </a:lnSpc>
              <a:buFontTx/>
              <a:buNone/>
            </a:pPr>
            <a:endParaRPr lang="en-US" sz="2000" i="1">
              <a:solidFill>
                <a:srgbClr val="00FF00"/>
              </a:solidFill>
            </a:endParaRPr>
          </a:p>
          <a:p>
            <a:pPr marL="28575" indent="-28575">
              <a:lnSpc>
                <a:spcPct val="80000"/>
              </a:lnSpc>
              <a:buFontTx/>
              <a:buNone/>
            </a:pPr>
            <a:r>
              <a:rPr lang="en-US" sz="2000" i="1">
                <a:solidFill>
                  <a:srgbClr val="00FF00"/>
                </a:solidFill>
              </a:rPr>
              <a:t>Model </a:t>
            </a:r>
            <a:r>
              <a:rPr lang="id-ID" sz="2000" i="1">
                <a:solidFill>
                  <a:srgbClr val="00FF00"/>
                </a:solidFill>
              </a:rPr>
              <a:t>ARCS</a:t>
            </a:r>
          </a:p>
          <a:p>
            <a:pPr marL="28575" indent="-28575">
              <a:lnSpc>
                <a:spcPct val="80000"/>
              </a:lnSpc>
              <a:buFontTx/>
              <a:buNone/>
            </a:pPr>
            <a:r>
              <a:rPr lang="id-ID" sz="2000">
                <a:solidFill>
                  <a:srgbClr val="00FF00"/>
                </a:solidFill>
              </a:rPr>
              <a:t>A = Atention</a:t>
            </a:r>
            <a:r>
              <a:rPr lang="id-ID" sz="2000"/>
              <a:t>, motivasi akan tumbuh jika peserta didik memiliki</a:t>
            </a:r>
            <a:r>
              <a:rPr lang="en-US" sz="2000"/>
              <a:t> </a:t>
            </a:r>
            <a:r>
              <a:rPr lang="id-ID" sz="2000"/>
              <a:t>perhatian</a:t>
            </a:r>
            <a:endParaRPr lang="en-US" sz="2000"/>
          </a:p>
          <a:p>
            <a:pPr marL="28575" indent="-28575">
              <a:lnSpc>
                <a:spcPct val="80000"/>
              </a:lnSpc>
              <a:buFontTx/>
              <a:buNone/>
            </a:pPr>
            <a:r>
              <a:rPr lang="id-ID" sz="2000" i="1">
                <a:solidFill>
                  <a:srgbClr val="00FF00"/>
                </a:solidFill>
              </a:rPr>
              <a:t>R</a:t>
            </a:r>
            <a:r>
              <a:rPr lang="en-US" sz="2000" i="1">
                <a:solidFill>
                  <a:srgbClr val="00FF00"/>
                </a:solidFill>
              </a:rPr>
              <a:t>= R</a:t>
            </a:r>
            <a:r>
              <a:rPr lang="id-ID" sz="2000" i="1">
                <a:solidFill>
                  <a:srgbClr val="00FF00"/>
                </a:solidFill>
              </a:rPr>
              <a:t>elevance</a:t>
            </a:r>
            <a:r>
              <a:rPr lang="id-ID" sz="2000"/>
              <a:t>, motivasi akan tumbuh jika materi yang akan dipelajari sesuai dengan kebutuhan peserta didik</a:t>
            </a:r>
            <a:endParaRPr lang="en-US" sz="2000"/>
          </a:p>
          <a:p>
            <a:pPr marL="28575" indent="-28575">
              <a:lnSpc>
                <a:spcPct val="80000"/>
              </a:lnSpc>
              <a:buFontTx/>
              <a:buNone/>
            </a:pPr>
            <a:r>
              <a:rPr lang="id-ID" sz="2000" b="1" i="1">
                <a:solidFill>
                  <a:srgbClr val="00FF00"/>
                </a:solidFill>
              </a:rPr>
              <a:t>C = Confidence</a:t>
            </a:r>
            <a:r>
              <a:rPr lang="id-ID" sz="2000"/>
              <a:t>, motivasi akan tumbuh jika setiap tahapan pembelajaran dapat memberikan rasa percaya diri bahwa peserta didik akan mampu mengikuti tahapan pembelajaran berikutnya.</a:t>
            </a:r>
            <a:endParaRPr lang="en-US" sz="2000"/>
          </a:p>
          <a:p>
            <a:pPr marL="28575" indent="-28575">
              <a:lnSpc>
                <a:spcPct val="80000"/>
              </a:lnSpc>
              <a:buFontTx/>
              <a:buNone/>
            </a:pPr>
            <a:r>
              <a:rPr lang="id-ID" sz="2000" i="1">
                <a:solidFill>
                  <a:srgbClr val="00FF00"/>
                </a:solidFill>
              </a:rPr>
              <a:t>S =  Satisfaction</a:t>
            </a:r>
            <a:r>
              <a:rPr lang="id-ID" sz="2000"/>
              <a:t>, motivasi akan tumbuh dan berkembang jika setelah mempelajari materi, peserta didik mendapatkan kepuasan atas hasil belajarnya</a:t>
            </a:r>
          </a:p>
          <a:p>
            <a:pPr marL="28575" indent="-28575">
              <a:lnSpc>
                <a:spcPct val="80000"/>
              </a:lnSpc>
            </a:pPr>
            <a:endParaRPr lang="en-US"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1295400" y="457200"/>
            <a:ext cx="7391400" cy="5638800"/>
          </a:xfrm>
        </p:spPr>
        <p:txBody>
          <a:bodyPr/>
          <a:lstStyle/>
          <a:p>
            <a:pPr marL="0" indent="0" algn="ctr">
              <a:buFontTx/>
              <a:buNone/>
            </a:pPr>
            <a:endParaRPr lang="en-US" b="1" i="1">
              <a:solidFill>
                <a:srgbClr val="00FF00"/>
              </a:solidFill>
            </a:endParaRPr>
          </a:p>
          <a:p>
            <a:pPr marL="0" indent="0" algn="ctr">
              <a:buFontTx/>
              <a:buNone/>
            </a:pPr>
            <a:r>
              <a:rPr lang="id-ID" sz="3600" b="1">
                <a:solidFill>
                  <a:srgbClr val="00FF00"/>
                </a:solidFill>
              </a:rPr>
              <a:t>PAKEM</a:t>
            </a:r>
            <a:endParaRPr lang="en-US" sz="3600">
              <a:solidFill>
                <a:srgbClr val="00FF00"/>
              </a:solidFill>
            </a:endParaRPr>
          </a:p>
          <a:p>
            <a:pPr marL="0" indent="0">
              <a:buFontTx/>
              <a:buNone/>
            </a:pPr>
            <a:r>
              <a:rPr lang="en-US"/>
              <a:t>M</a:t>
            </a:r>
            <a:r>
              <a:rPr lang="id-ID"/>
              <a:t>odel pembelajaran yang menjadikan peserta didik lebih aktif, kreatif, pencapaian tujuan pembelajaran lebih efektif dan kondisi belajar lebih menyenangkan sehingga diharapkan hasil belajar akan lebih optimal.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495800"/>
          </a:xfrm>
        </p:spPr>
        <p:txBody>
          <a:bodyPr/>
          <a:lstStyle/>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tertarik</a:t>
            </a:r>
            <a:endParaRPr lang="en-US" dirty="0" smtClean="0"/>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ada</a:t>
            </a:r>
            <a:r>
              <a:rPr lang="en-US" dirty="0" smtClean="0"/>
              <a:t> </a:t>
            </a:r>
            <a:r>
              <a:rPr lang="en-US" dirty="0" err="1" smtClean="0"/>
              <a:t>kebutuhan</a:t>
            </a:r>
            <a:r>
              <a:rPr lang="en-US" dirty="0" smtClean="0"/>
              <a:t> yang </a:t>
            </a:r>
            <a:r>
              <a:rPr lang="en-US" dirty="0" err="1" smtClean="0"/>
              <a:t>jelas</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dengan</a:t>
            </a:r>
            <a:r>
              <a:rPr lang="en-US" dirty="0" smtClean="0"/>
              <a:t> </a:t>
            </a:r>
            <a:r>
              <a:rPr lang="en-US" dirty="0" err="1" smtClean="0"/>
              <a:t>melakukan</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informasi</a:t>
            </a:r>
            <a:r>
              <a:rPr lang="en-US" dirty="0" smtClean="0"/>
              <a:t>/ </a:t>
            </a:r>
            <a:r>
              <a:rPr lang="en-US" dirty="0" err="1" smtClean="0"/>
              <a:t>pengetahuan</a:t>
            </a:r>
            <a:r>
              <a:rPr lang="en-US" dirty="0" smtClean="0"/>
              <a:t> </a:t>
            </a:r>
            <a:r>
              <a:rPr lang="en-US" dirty="0" err="1" smtClean="0"/>
              <a:t>baru</a:t>
            </a:r>
            <a:r>
              <a:rPr lang="en-US" dirty="0" smtClean="0"/>
              <a:t> </a:t>
            </a:r>
            <a:r>
              <a:rPr lang="en-US" dirty="0" err="1" smtClean="0"/>
              <a:t>dapat</a:t>
            </a:r>
            <a:r>
              <a:rPr lang="en-US" dirty="0" smtClean="0"/>
              <a:t> </a:t>
            </a:r>
            <a:r>
              <a:rPr lang="en-US" dirty="0" err="1" smtClean="0"/>
              <a:t>dihubungkan</a:t>
            </a:r>
            <a:r>
              <a:rPr lang="en-US" dirty="0" smtClean="0"/>
              <a:t> </a:t>
            </a:r>
            <a:r>
              <a:rPr lang="en-US" dirty="0" err="1" smtClean="0"/>
              <a:t>dengan</a:t>
            </a:r>
            <a:r>
              <a:rPr lang="en-US" dirty="0" smtClean="0"/>
              <a:t> </a:t>
            </a:r>
            <a:r>
              <a:rPr lang="en-US" dirty="0" err="1" smtClean="0"/>
              <a:t>pengalaman</a:t>
            </a:r>
            <a:r>
              <a:rPr lang="en-US" dirty="0" smtClean="0"/>
              <a:t> yang </a:t>
            </a:r>
            <a:r>
              <a:rPr lang="en-US" dirty="0" err="1" smtClean="0"/>
              <a:t>lalu</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bagian-bagian</a:t>
            </a:r>
            <a:r>
              <a:rPr lang="en-US" dirty="0" smtClean="0"/>
              <a:t> </a:t>
            </a:r>
            <a:r>
              <a:rPr lang="en-US" dirty="0" err="1" smtClean="0"/>
              <a:t>bahan</a:t>
            </a:r>
            <a:r>
              <a:rPr lang="en-US" dirty="0" smtClean="0"/>
              <a:t> </a:t>
            </a:r>
            <a:r>
              <a:rPr lang="en-US" dirty="0" err="1" smtClean="0"/>
              <a:t>pelajaran</a:t>
            </a:r>
            <a:r>
              <a:rPr lang="en-US" dirty="0" smtClean="0"/>
              <a:t> </a:t>
            </a:r>
            <a:r>
              <a:rPr lang="en-US" dirty="0" err="1" smtClean="0"/>
              <a:t>diintegrasikan</a:t>
            </a:r>
            <a:r>
              <a:rPr lang="en-US" dirty="0" smtClean="0"/>
              <a:t> </a:t>
            </a:r>
            <a:r>
              <a:rPr lang="en-US" dirty="0" err="1" smtClean="0"/>
              <a:t>menjadi</a:t>
            </a:r>
            <a:r>
              <a:rPr lang="en-US" dirty="0" smtClean="0"/>
              <a:t> </a:t>
            </a:r>
            <a:r>
              <a:rPr lang="en-US" dirty="0" err="1" smtClean="0"/>
              <a:t>keseluruhan</a:t>
            </a:r>
            <a:r>
              <a:rPr lang="en-US" dirty="0" smtClean="0"/>
              <a:t> yang </a:t>
            </a:r>
            <a:r>
              <a:rPr lang="en-US" dirty="0" err="1" smtClean="0"/>
              <a:t>bermakna</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kondisi</a:t>
            </a:r>
            <a:r>
              <a:rPr lang="en-US" dirty="0" smtClean="0"/>
              <a:t> </a:t>
            </a:r>
            <a:r>
              <a:rPr lang="en-US" dirty="0" err="1" smtClean="0"/>
              <a:t>belajar</a:t>
            </a:r>
            <a:r>
              <a:rPr lang="en-US" dirty="0" smtClean="0"/>
              <a:t> </a:t>
            </a:r>
            <a:r>
              <a:rPr lang="en-US" dirty="0" err="1" smtClean="0"/>
              <a:t>menyenangkan</a:t>
            </a:r>
            <a:r>
              <a:rPr lang="en-US" dirty="0" smtClean="0"/>
              <a:t>; </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tujuannya</a:t>
            </a:r>
            <a:r>
              <a:rPr lang="en-US" dirty="0" smtClean="0"/>
              <a:t> </a:t>
            </a:r>
            <a:r>
              <a:rPr lang="en-US" dirty="0" err="1" smtClean="0"/>
              <a:t>jelas</a:t>
            </a:r>
            <a:r>
              <a:rPr 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kondisi</a:t>
            </a:r>
            <a:r>
              <a:rPr lang="en-US" dirty="0" smtClean="0"/>
              <a:t> </a:t>
            </a:r>
            <a:r>
              <a:rPr lang="en-US" dirty="0" err="1" smtClean="0"/>
              <a:t>fisiknya</a:t>
            </a:r>
            <a:r>
              <a:rPr lang="en-US" dirty="0" smtClean="0"/>
              <a:t> </a:t>
            </a:r>
            <a:r>
              <a:rPr lang="en-US" dirty="0" err="1" smtClean="0"/>
              <a:t>sehat</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a:t>
            </a:r>
            <a:r>
              <a:rPr lang="en-US" dirty="0" err="1" smtClean="0"/>
              <a:t>mereka</a:t>
            </a:r>
            <a:r>
              <a:rPr lang="en-US" dirty="0" smtClean="0"/>
              <a:t> </a:t>
            </a:r>
            <a:r>
              <a:rPr lang="en-US" dirty="0" err="1" smtClean="0"/>
              <a:t>tahu</a:t>
            </a:r>
            <a:r>
              <a:rPr lang="en-US" dirty="0" smtClean="0"/>
              <a:t> </a:t>
            </a:r>
            <a:r>
              <a:rPr lang="en-US" dirty="0" err="1" smtClean="0"/>
              <a:t>kegunaan</a:t>
            </a:r>
            <a:r>
              <a:rPr lang="en-US" dirty="0" smtClean="0"/>
              <a:t>/</a:t>
            </a:r>
            <a:r>
              <a:rPr lang="en-US" dirty="0" err="1" smtClean="0"/>
              <a:t>nilai</a:t>
            </a:r>
            <a:r>
              <a:rPr lang="en-US" dirty="0" smtClean="0"/>
              <a:t> </a:t>
            </a:r>
            <a:r>
              <a:rPr lang="en-US" dirty="0" err="1" smtClean="0"/>
              <a:t>belajar</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terbaik</a:t>
            </a:r>
            <a:r>
              <a:rPr lang="en-US" dirty="0" smtClean="0"/>
              <a:t> </a:t>
            </a:r>
            <a:r>
              <a:rPr lang="en-US" dirty="0" err="1" smtClean="0"/>
              <a:t>jika</a:t>
            </a:r>
            <a:r>
              <a:rPr lang="en-US" dirty="0" smtClean="0"/>
              <a:t> stimulus </a:t>
            </a:r>
            <a:r>
              <a:rPr lang="en-US" dirty="0" err="1" smtClean="0"/>
              <a:t>diterima</a:t>
            </a:r>
            <a:r>
              <a:rPr lang="en-US" dirty="0" smtClean="0"/>
              <a:t> </a:t>
            </a:r>
            <a:r>
              <a:rPr lang="en-US" dirty="0" err="1" smtClean="0"/>
              <a:t>lewat</a:t>
            </a:r>
            <a:r>
              <a:rPr lang="en-US" dirty="0" smtClean="0"/>
              <a:t> </a:t>
            </a:r>
            <a:r>
              <a:rPr lang="en-US" dirty="0" err="1" smtClean="0"/>
              <a:t>beberapa</a:t>
            </a:r>
            <a:r>
              <a:rPr lang="en-US" dirty="0" smtClean="0"/>
              <a:t> </a:t>
            </a:r>
            <a:r>
              <a:rPr lang="en-US" dirty="0" err="1" smtClean="0"/>
              <a:t>indera</a:t>
            </a:r>
            <a:r>
              <a:rPr lang="en-US" dirty="0" smtClean="0"/>
              <a:t> (</a:t>
            </a:r>
            <a:r>
              <a:rPr lang="en-US" dirty="0" err="1" smtClean="0"/>
              <a:t>katakan-tunjukkan-kerjakan</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Peserta</a:t>
            </a:r>
            <a:r>
              <a:rPr lang="en-US" dirty="0" smtClean="0"/>
              <a:t> </a:t>
            </a:r>
            <a:r>
              <a:rPr lang="en-US" dirty="0" err="1" smtClean="0"/>
              <a:t>didik</a:t>
            </a:r>
            <a:r>
              <a:rPr lang="en-US" dirty="0" smtClean="0"/>
              <a:t> </a:t>
            </a:r>
            <a:r>
              <a:rPr lang="en-US" dirty="0" err="1" smtClean="0"/>
              <a:t>akan</a:t>
            </a:r>
            <a:r>
              <a:rPr lang="en-US" dirty="0" smtClean="0"/>
              <a:t> </a:t>
            </a:r>
            <a:r>
              <a:rPr lang="en-US" dirty="0" err="1" smtClean="0"/>
              <a:t>mengingat</a:t>
            </a:r>
            <a:r>
              <a:rPr lang="en-US" dirty="0" smtClean="0"/>
              <a:t> </a:t>
            </a:r>
            <a:r>
              <a:rPr lang="en-US" dirty="0" err="1" smtClean="0"/>
              <a:t>lebih</a:t>
            </a:r>
            <a:r>
              <a:rPr lang="en-US" dirty="0" smtClean="0"/>
              <a:t> lama </a:t>
            </a:r>
            <a:r>
              <a:rPr lang="en-US" dirty="0" err="1" smtClean="0"/>
              <a:t>jika</a:t>
            </a:r>
            <a:r>
              <a:rPr lang="en-US" dirty="0" smtClean="0"/>
              <a:t> </a:t>
            </a:r>
            <a:r>
              <a:rPr lang="en-US" dirty="0" err="1" smtClean="0"/>
              <a:t>pembelajaran</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impresif</a:t>
            </a:r>
            <a:r>
              <a:rPr lang="en-US" dirty="0" smtClean="0"/>
              <a:t>;</a:t>
            </a:r>
          </a:p>
          <a:p>
            <a:pPr lvl="0"/>
            <a:r>
              <a:rPr lang="en-US" dirty="0" err="1" smtClean="0"/>
              <a:t>Setiap</a:t>
            </a:r>
            <a:r>
              <a:rPr lang="en-US" dirty="0" smtClean="0"/>
              <a:t> </a:t>
            </a:r>
            <a:r>
              <a:rPr lang="en-US" dirty="0" err="1" smtClean="0"/>
              <a:t>individu</a:t>
            </a:r>
            <a:r>
              <a:rPr lang="en-US" dirty="0" smtClean="0"/>
              <a:t> </a:t>
            </a:r>
            <a:r>
              <a:rPr lang="en-US" dirty="0" err="1" smtClean="0"/>
              <a:t>berbeda</a:t>
            </a:r>
            <a:r>
              <a:rPr lang="en-US" dirty="0" smtClean="0"/>
              <a:t> </a:t>
            </a:r>
            <a:r>
              <a:rPr lang="en-US" dirty="0" err="1" smtClean="0"/>
              <a:t>dalam</a:t>
            </a:r>
            <a:r>
              <a:rPr lang="en-US" dirty="0" smtClean="0"/>
              <a:t> </a:t>
            </a:r>
            <a:r>
              <a:rPr lang="en-US" dirty="0" err="1" smtClean="0"/>
              <a:t>minat</a:t>
            </a:r>
            <a:r>
              <a:rPr lang="en-US" dirty="0" smtClean="0"/>
              <a:t>, </a:t>
            </a:r>
            <a:r>
              <a:rPr lang="en-US" dirty="0" err="1" smtClean="0"/>
              <a:t>kemampuan</a:t>
            </a:r>
            <a:r>
              <a:rPr lang="en-US" dirty="0" smtClean="0"/>
              <a:t> </a:t>
            </a:r>
            <a:r>
              <a:rPr lang="en-US" dirty="0" err="1" smtClean="0"/>
              <a:t>dan</a:t>
            </a:r>
            <a:r>
              <a:rPr lang="en-US" dirty="0" smtClean="0"/>
              <a:t> </a:t>
            </a:r>
            <a:r>
              <a:rPr lang="en-US" dirty="0" err="1" smtClean="0"/>
              <a:t>pengalaman</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mengembangkan</a:t>
            </a:r>
            <a:r>
              <a:rPr lang="en-US" dirty="0" smtClean="0"/>
              <a:t>  </a:t>
            </a:r>
            <a:r>
              <a:rPr lang="en-US" dirty="0" err="1" smtClean="0"/>
              <a:t>kebiasaan</a:t>
            </a:r>
            <a:r>
              <a:rPr lang="en-US" dirty="0" smtClean="0"/>
              <a:t>, </a:t>
            </a:r>
            <a:r>
              <a:rPr lang="en-US" dirty="0" err="1" smtClean="0"/>
              <a:t>keterampilan</a:t>
            </a:r>
            <a:r>
              <a:rPr lang="en-US" dirty="0" smtClean="0"/>
              <a:t> </a:t>
            </a:r>
            <a:r>
              <a:rPr lang="en-US" dirty="0" err="1" smtClean="0"/>
              <a:t>dan</a:t>
            </a:r>
            <a:r>
              <a:rPr lang="en-US" dirty="0" smtClean="0"/>
              <a:t> </a:t>
            </a:r>
            <a:r>
              <a:rPr lang="en-US" dirty="0" err="1" smtClean="0"/>
              <a:t>ide-ide</a:t>
            </a:r>
            <a:r>
              <a:rPr lang="en-US" dirty="0" smtClean="0"/>
              <a:t> </a:t>
            </a:r>
            <a:r>
              <a:rPr lang="en-US" dirty="0" err="1" smtClean="0"/>
              <a:t>melalui</a:t>
            </a:r>
            <a:r>
              <a:rPr lang="en-US" dirty="0" smtClean="0"/>
              <a:t> </a:t>
            </a:r>
            <a:r>
              <a:rPr lang="en-US" dirty="0" err="1" smtClean="0"/>
              <a:t>pengulangan</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pengalaman</a:t>
            </a:r>
            <a:r>
              <a:rPr lang="en-US" dirty="0" smtClean="0"/>
              <a:t> yang </a:t>
            </a:r>
            <a:r>
              <a:rPr lang="en-US" dirty="0" err="1" smtClean="0"/>
              <a:t>lalu</a:t>
            </a:r>
            <a:r>
              <a:rPr lang="en-US" dirty="0" smtClean="0"/>
              <a:t>, </a:t>
            </a:r>
            <a:r>
              <a:rPr lang="en-US" dirty="0" err="1" smtClean="0"/>
              <a:t>kerangka</a:t>
            </a:r>
            <a:r>
              <a:rPr lang="en-US" dirty="0" smtClean="0"/>
              <a:t> </a:t>
            </a:r>
            <a:r>
              <a:rPr lang="en-US" dirty="0" err="1" smtClean="0"/>
              <a:t>berfikir</a:t>
            </a:r>
            <a:r>
              <a:rPr lang="en-US" dirty="0" smtClean="0"/>
              <a:t> </a:t>
            </a:r>
            <a:r>
              <a:rPr lang="en-US" dirty="0" err="1" smtClean="0"/>
              <a:t>dan</a:t>
            </a:r>
            <a:r>
              <a:rPr lang="en-US" dirty="0" smtClean="0"/>
              <a:t> </a:t>
            </a:r>
            <a:r>
              <a:rPr lang="en-US" dirty="0" err="1" smtClean="0"/>
              <a:t>kecukupan</a:t>
            </a:r>
            <a:r>
              <a:rPr lang="en-US" dirty="0" smtClean="0"/>
              <a:t> </a:t>
            </a:r>
            <a:r>
              <a:rPr lang="en-US" dirty="0" err="1" smtClean="0"/>
              <a:t>pengajaran</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positif</a:t>
            </a:r>
            <a:r>
              <a:rPr lang="en-US" dirty="0" smtClean="0"/>
              <a:t> </a:t>
            </a:r>
            <a:r>
              <a:rPr lang="en-US" dirty="0" err="1" smtClean="0"/>
              <a:t>jika</a:t>
            </a:r>
            <a:r>
              <a:rPr lang="en-US" dirty="0" smtClean="0"/>
              <a:t> </a:t>
            </a:r>
            <a:r>
              <a:rPr lang="en-US" dirty="0" err="1" smtClean="0"/>
              <a:t>dengan</a:t>
            </a:r>
            <a:r>
              <a:rPr lang="en-US" dirty="0" smtClean="0"/>
              <a:t> </a:t>
            </a:r>
            <a:r>
              <a:rPr lang="en-US" dirty="0" err="1" smtClean="0"/>
              <a:t>penghargaan</a:t>
            </a:r>
            <a:r>
              <a:rPr lang="en-US" dirty="0" smtClean="0"/>
              <a:t> </a:t>
            </a:r>
            <a:r>
              <a:rPr lang="en-US" i="1" dirty="0" smtClean="0"/>
              <a:t>(reward)</a:t>
            </a:r>
            <a:r>
              <a:rPr lang="en-US" dirty="0" smtClean="0"/>
              <a:t>;</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lebih</a:t>
            </a:r>
            <a:r>
              <a:rPr lang="en-US" dirty="0" smtClean="0"/>
              <a:t> </a:t>
            </a:r>
            <a:r>
              <a:rPr lang="en-US" dirty="0" err="1" smtClean="0"/>
              <a:t>efektif</a:t>
            </a:r>
            <a:r>
              <a:rPr lang="en-US" dirty="0" smtClean="0"/>
              <a:t> </a:t>
            </a:r>
            <a:r>
              <a:rPr lang="en-US" dirty="0" err="1" smtClean="0"/>
              <a:t>jika</a:t>
            </a:r>
            <a:r>
              <a:rPr lang="en-US" dirty="0" smtClean="0"/>
              <a:t> </a:t>
            </a:r>
            <a:r>
              <a:rPr lang="en-US" dirty="0" err="1" smtClean="0"/>
              <a:t>segera</a:t>
            </a:r>
            <a:r>
              <a:rPr lang="en-US" dirty="0" smtClean="0"/>
              <a:t> </a:t>
            </a:r>
            <a:r>
              <a:rPr lang="en-US" dirty="0" err="1" smtClean="0"/>
              <a:t>diikuti</a:t>
            </a:r>
            <a:r>
              <a:rPr lang="en-US" dirty="0" smtClean="0"/>
              <a:t> </a:t>
            </a:r>
            <a:r>
              <a:rPr lang="en-US" dirty="0" err="1" smtClean="0"/>
              <a:t>aplikasinya</a:t>
            </a:r>
            <a:r>
              <a:rPr lang="en-US" dirty="0" smtClean="0"/>
              <a:t>; </a:t>
            </a:r>
            <a:r>
              <a:rPr lang="en-US" dirty="0" err="1" smtClean="0"/>
              <a:t>hasil</a:t>
            </a:r>
            <a:r>
              <a:rPr lang="en-US" dirty="0" smtClean="0"/>
              <a:t> </a:t>
            </a:r>
            <a:r>
              <a:rPr lang="en-US" dirty="0" err="1" smtClean="0"/>
              <a:t>belajar</a:t>
            </a:r>
            <a:r>
              <a:rPr lang="en-US" dirty="0" smtClean="0"/>
              <a:t> </a:t>
            </a:r>
            <a:r>
              <a:rPr lang="en-US" dirty="0" err="1" smtClean="0"/>
              <a:t>jelas</a:t>
            </a:r>
            <a:r>
              <a:rPr lang="en-US" dirty="0" smtClean="0"/>
              <a:t>, </a:t>
            </a:r>
            <a:r>
              <a:rPr lang="en-US" dirty="0" err="1" smtClean="0"/>
              <a:t>dekat</a:t>
            </a:r>
            <a:r>
              <a:rPr lang="en-US" dirty="0" smtClean="0"/>
              <a:t>, </a:t>
            </a:r>
            <a:r>
              <a:rPr lang="en-US" dirty="0" err="1" smtClean="0"/>
              <a:t>realistik</a:t>
            </a:r>
            <a:r>
              <a:rPr lang="en-US" dirty="0" smtClean="0"/>
              <a:t> </a:t>
            </a:r>
            <a:r>
              <a:rPr lang="en-US" dirty="0" err="1" smtClean="0"/>
              <a:t>dan</a:t>
            </a:r>
            <a:r>
              <a:rPr lang="en-US" dirty="0" smtClean="0"/>
              <a:t> </a:t>
            </a:r>
            <a:r>
              <a:rPr lang="en-US" dirty="0" err="1" smtClean="0"/>
              <a:t>relevan</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lebih</a:t>
            </a:r>
            <a:r>
              <a:rPr lang="en-US" dirty="0" smtClean="0"/>
              <a:t> </a:t>
            </a:r>
            <a:r>
              <a:rPr lang="en-US" dirty="0" err="1" smtClean="0"/>
              <a:t>baik</a:t>
            </a:r>
            <a:r>
              <a:rPr lang="en-US" dirty="0" smtClean="0"/>
              <a:t> </a:t>
            </a:r>
            <a:r>
              <a:rPr lang="en-US" dirty="0" err="1" smtClean="0"/>
              <a:t>jika</a:t>
            </a:r>
            <a:r>
              <a:rPr lang="en-US" dirty="0" smtClean="0"/>
              <a:t> </a:t>
            </a:r>
            <a:r>
              <a:rPr lang="en-US" dirty="0" err="1" smtClean="0"/>
              <a:t>ikut</a:t>
            </a:r>
            <a:r>
              <a:rPr lang="en-US" dirty="0" smtClean="0"/>
              <a:t> </a:t>
            </a:r>
            <a:r>
              <a:rPr lang="en-US" dirty="0" err="1" smtClean="0"/>
              <a:t>berpartisipasi</a:t>
            </a:r>
            <a:r>
              <a:rPr lang="en-US" dirty="0" smtClean="0"/>
              <a:t> (</a:t>
            </a:r>
            <a:r>
              <a:rPr lang="en-US" dirty="0" err="1" smtClean="0"/>
              <a:t>terlibat</a:t>
            </a:r>
            <a:r>
              <a:rPr lang="en-US" dirty="0" smtClean="0"/>
              <a:t>); </a:t>
            </a:r>
            <a:r>
              <a:rPr lang="en-US" dirty="0" err="1" smtClean="0"/>
              <a:t>dibebaskan</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kesalahan</a:t>
            </a:r>
            <a:r>
              <a:rPr lang="en-US" dirty="0" smtClean="0"/>
              <a:t>; </a:t>
            </a:r>
            <a:r>
              <a:rPr lang="en-US" dirty="0" err="1" smtClean="0"/>
              <a:t>dan</a:t>
            </a:r>
            <a:r>
              <a:rPr lang="en-US" dirty="0" smtClean="0"/>
              <a:t> </a:t>
            </a:r>
            <a:r>
              <a:rPr lang="en-US" dirty="0" err="1" smtClean="0"/>
              <a:t>di</a:t>
            </a:r>
            <a:r>
              <a:rPr lang="en-US" dirty="0" smtClean="0"/>
              <a:t> </a:t>
            </a:r>
            <a:r>
              <a:rPr lang="en-US" dirty="0" err="1" smtClean="0"/>
              <a:t>lingkungan</a:t>
            </a:r>
            <a:r>
              <a:rPr lang="en-US" dirty="0" smtClean="0"/>
              <a:t> informal</a:t>
            </a:r>
          </a:p>
          <a:p>
            <a:pPr lvl="0"/>
            <a:r>
              <a:rPr lang="en-US" dirty="0" err="1" smtClean="0"/>
              <a:t>Peserta</a:t>
            </a:r>
            <a:r>
              <a:rPr lang="en-US" dirty="0" smtClean="0"/>
              <a:t> </a:t>
            </a:r>
            <a:r>
              <a:rPr lang="en-US" dirty="0" err="1" smtClean="0"/>
              <a:t>didik</a:t>
            </a:r>
            <a:r>
              <a:rPr lang="en-US" dirty="0" smtClean="0"/>
              <a:t> </a:t>
            </a:r>
            <a:r>
              <a:rPr lang="en-US" dirty="0" err="1" smtClean="0"/>
              <a:t>belajar</a:t>
            </a:r>
            <a:r>
              <a:rPr lang="en-US" dirty="0" smtClean="0"/>
              <a:t> </a:t>
            </a:r>
            <a:r>
              <a:rPr lang="en-US" dirty="0" err="1" smtClean="0"/>
              <a:t>lebih</a:t>
            </a:r>
            <a:r>
              <a:rPr lang="en-US" dirty="0" smtClean="0"/>
              <a:t> </a:t>
            </a:r>
            <a:r>
              <a:rPr lang="en-US" dirty="0" err="1" smtClean="0"/>
              <a:t>meningkat</a:t>
            </a:r>
            <a:r>
              <a:rPr lang="en-US" dirty="0" smtClean="0"/>
              <a:t> </a:t>
            </a:r>
            <a:r>
              <a:rPr lang="en-US" dirty="0" err="1" smtClean="0"/>
              <a:t>melalui</a:t>
            </a:r>
            <a:r>
              <a:rPr lang="en-US" dirty="0" smtClean="0"/>
              <a:t> </a:t>
            </a:r>
            <a:r>
              <a:rPr lang="en-US" dirty="0" err="1" smtClean="0"/>
              <a:t>pemecahan</a:t>
            </a:r>
            <a:r>
              <a:rPr lang="en-US" dirty="0" smtClean="0"/>
              <a:t> </a:t>
            </a:r>
            <a:r>
              <a:rPr lang="en-US" dirty="0" err="1" smtClean="0"/>
              <a:t>masalah</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8229600" cy="1127125"/>
          </a:xfrm>
        </p:spPr>
        <p:txBody>
          <a:bodyPr/>
          <a:lstStyle/>
          <a:p>
            <a:r>
              <a:rPr lang="en-US" sz="4800" dirty="0" smtClean="0"/>
              <a:t>PEMBELAJARAN DI SMK</a:t>
            </a:r>
            <a:endParaRPr lang="en-US" sz="4800" dirty="0"/>
          </a:p>
        </p:txBody>
      </p:sp>
      <p:sp>
        <p:nvSpPr>
          <p:cNvPr id="4" name="Rectangle 3"/>
          <p:cNvSpPr/>
          <p:nvPr/>
        </p:nvSpPr>
        <p:spPr>
          <a:xfrm>
            <a:off x="1295400" y="1508879"/>
            <a:ext cx="6477000" cy="3970318"/>
          </a:xfrm>
          <a:prstGeom prst="rect">
            <a:avLst/>
          </a:prstGeom>
        </p:spPr>
        <p:txBody>
          <a:bodyPr wrap="square">
            <a:spAutoFit/>
          </a:bodyPr>
          <a:lstStyle/>
          <a:p>
            <a:pPr marL="342900" indent="-342900">
              <a:buAutoNum type="arabicParenBoth"/>
            </a:pPr>
            <a:r>
              <a:rPr lang="en-US" dirty="0" err="1" smtClean="0"/>
              <a:t>Membangun</a:t>
            </a:r>
            <a:r>
              <a:rPr lang="en-US" dirty="0" smtClean="0"/>
              <a:t> </a:t>
            </a:r>
            <a:r>
              <a:rPr lang="en-US" dirty="0" err="1" smtClean="0"/>
              <a:t>dan</a:t>
            </a:r>
            <a:r>
              <a:rPr lang="en-US" dirty="0" smtClean="0"/>
              <a:t> </a:t>
            </a:r>
            <a:r>
              <a:rPr lang="en-US" dirty="0" err="1" smtClean="0"/>
              <a:t>menerapkan</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pengetahuan</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kritis</a:t>
            </a:r>
            <a:r>
              <a:rPr lang="en-US" dirty="0" smtClean="0"/>
              <a:t>, </a:t>
            </a:r>
            <a:r>
              <a:rPr lang="en-US" dirty="0" err="1" smtClean="0"/>
              <a:t>kreatif</a:t>
            </a:r>
            <a:r>
              <a:rPr lang="en-US" dirty="0" smtClean="0"/>
              <a:t>, </a:t>
            </a:r>
            <a:r>
              <a:rPr lang="en-US" dirty="0" err="1" smtClean="0"/>
              <a:t>dan</a:t>
            </a:r>
            <a:r>
              <a:rPr lang="en-US" dirty="0" smtClean="0"/>
              <a:t> </a:t>
            </a:r>
            <a:r>
              <a:rPr lang="en-US" dirty="0" err="1" smtClean="0"/>
              <a:t>inovatif</a:t>
            </a:r>
            <a:r>
              <a:rPr lang="id-ID" dirty="0" smtClean="0"/>
              <a:t>; </a:t>
            </a:r>
            <a:endParaRPr lang="en-US" dirty="0" smtClean="0"/>
          </a:p>
          <a:p>
            <a:pPr marL="342900" indent="-342900">
              <a:buAutoNum type="arabicParenBoth"/>
            </a:pPr>
            <a:r>
              <a:rPr lang="en-US" dirty="0" err="1" smtClean="0"/>
              <a:t>Menunjukkan</a:t>
            </a:r>
            <a:r>
              <a:rPr lang="en-US" dirty="0" smtClean="0"/>
              <a:t>  </a:t>
            </a:r>
            <a:r>
              <a:rPr lang="en-US" dirty="0" err="1" smtClean="0"/>
              <a:t>kemampuan</a:t>
            </a:r>
            <a:r>
              <a:rPr lang="en-US" dirty="0" smtClean="0"/>
              <a:t> </a:t>
            </a:r>
            <a:r>
              <a:rPr lang="en-US" dirty="0" err="1" smtClean="0"/>
              <a:t>berpikir</a:t>
            </a:r>
            <a:r>
              <a:rPr lang="en-US" dirty="0" smtClean="0"/>
              <a:t> </a:t>
            </a:r>
            <a:r>
              <a:rPr lang="en-US" dirty="0" err="1" smtClean="0"/>
              <a:t>logis</a:t>
            </a:r>
            <a:r>
              <a:rPr lang="en-US" dirty="0" smtClean="0"/>
              <a:t>, </a:t>
            </a:r>
            <a:r>
              <a:rPr lang="en-US" dirty="0" err="1" smtClean="0"/>
              <a:t>kritis</a:t>
            </a:r>
            <a:r>
              <a:rPr lang="en-US" dirty="0" smtClean="0"/>
              <a:t>, </a:t>
            </a:r>
            <a:r>
              <a:rPr lang="en-US" dirty="0" err="1" smtClean="0"/>
              <a:t>kreatif</a:t>
            </a:r>
            <a:r>
              <a:rPr lang="en-US" dirty="0" smtClean="0"/>
              <a:t>, </a:t>
            </a:r>
            <a:r>
              <a:rPr lang="en-US" dirty="0" err="1" smtClean="0"/>
              <a:t>dan</a:t>
            </a:r>
            <a:r>
              <a:rPr lang="en-US" dirty="0" smtClean="0"/>
              <a:t> </a:t>
            </a:r>
            <a:r>
              <a:rPr lang="en-US" dirty="0" err="1" smtClean="0"/>
              <a:t>inovatif</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id-ID" dirty="0" smtClean="0"/>
              <a:t>; </a:t>
            </a:r>
            <a:endParaRPr lang="en-US" dirty="0" smtClean="0"/>
          </a:p>
          <a:p>
            <a:pPr marL="342900" indent="-342900">
              <a:buAutoNum type="arabicParenBoth"/>
            </a:pPr>
            <a:r>
              <a:rPr lang="en-US" dirty="0" err="1" smtClean="0"/>
              <a:t>Menunjukkan</a:t>
            </a:r>
            <a:r>
              <a:rPr lang="en-US" dirty="0" smtClean="0"/>
              <a:t> </a:t>
            </a:r>
            <a:r>
              <a:rPr lang="en-US" dirty="0" err="1" smtClean="0"/>
              <a:t>kemampuan</a:t>
            </a:r>
            <a:r>
              <a:rPr lang="en-US" dirty="0" smtClean="0"/>
              <a:t> </a:t>
            </a:r>
            <a:r>
              <a:rPr lang="en-US" dirty="0" err="1" smtClean="0"/>
              <a:t>mengembangkan</a:t>
            </a:r>
            <a:r>
              <a:rPr lang="en-US" dirty="0" smtClean="0"/>
              <a:t> </a:t>
            </a:r>
            <a:r>
              <a:rPr lang="en-US" dirty="0" err="1" smtClean="0"/>
              <a:t>budaya</a:t>
            </a:r>
            <a:r>
              <a:rPr lang="en-US" dirty="0" smtClean="0"/>
              <a:t> </a:t>
            </a:r>
            <a:r>
              <a:rPr lang="en-US" dirty="0" err="1" smtClean="0"/>
              <a:t>belajar</a:t>
            </a:r>
            <a:r>
              <a:rPr lang="en-US" dirty="0" smtClean="0"/>
              <a:t> </a:t>
            </a:r>
            <a:r>
              <a:rPr lang="en-US" dirty="0" err="1" smtClean="0"/>
              <a:t>untuk</a:t>
            </a:r>
            <a:r>
              <a:rPr lang="en-US" dirty="0" smtClean="0"/>
              <a:t> </a:t>
            </a:r>
            <a:r>
              <a:rPr lang="en-US" dirty="0" err="1" smtClean="0"/>
              <a:t>pemberdayaan</a:t>
            </a:r>
            <a:r>
              <a:rPr lang="en-US" dirty="0" smtClean="0"/>
              <a:t> </a:t>
            </a:r>
            <a:r>
              <a:rPr lang="en-US" dirty="0" err="1" smtClean="0"/>
              <a:t>diri</a:t>
            </a:r>
            <a:r>
              <a:rPr lang="id-ID" dirty="0" smtClean="0"/>
              <a:t>; </a:t>
            </a:r>
            <a:endParaRPr lang="en-US" dirty="0" smtClean="0"/>
          </a:p>
          <a:p>
            <a:pPr marL="342900" indent="-342900">
              <a:buAutoNum type="arabicParenBoth"/>
            </a:pPr>
            <a:r>
              <a:rPr lang="en-US" dirty="0" err="1" smtClean="0"/>
              <a:t>Menunjukkan</a:t>
            </a:r>
            <a:r>
              <a:rPr lang="en-US" dirty="0" smtClean="0"/>
              <a:t> </a:t>
            </a:r>
            <a:r>
              <a:rPr lang="en-US" dirty="0" err="1" smtClean="0"/>
              <a:t>sikap</a:t>
            </a:r>
            <a:r>
              <a:rPr lang="en-US" dirty="0" smtClean="0"/>
              <a:t> </a:t>
            </a:r>
            <a:r>
              <a:rPr lang="en-US" dirty="0" err="1" smtClean="0"/>
              <a:t>kompetitif</a:t>
            </a:r>
            <a:r>
              <a:rPr lang="en-US" dirty="0" smtClean="0"/>
              <a:t> </a:t>
            </a:r>
            <a:r>
              <a:rPr lang="en-US" dirty="0" err="1" smtClean="0"/>
              <a:t>dan</a:t>
            </a:r>
            <a:r>
              <a:rPr lang="en-US" dirty="0" smtClean="0"/>
              <a:t> </a:t>
            </a:r>
            <a:r>
              <a:rPr lang="en-US" dirty="0" err="1" smtClean="0"/>
              <a:t>sportif</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hasil</a:t>
            </a:r>
            <a:r>
              <a:rPr lang="en-US" dirty="0" smtClean="0"/>
              <a:t> yang </a:t>
            </a:r>
            <a:r>
              <a:rPr lang="en-US" dirty="0" err="1" smtClean="0"/>
              <a:t>terbaik</a:t>
            </a:r>
            <a:r>
              <a:rPr lang="id-ID" dirty="0" smtClean="0"/>
              <a:t>; </a:t>
            </a:r>
            <a:endParaRPr lang="en-US" dirty="0" smtClean="0"/>
          </a:p>
          <a:p>
            <a:pPr marL="342900" indent="-342900">
              <a:buAutoNum type="arabicParenBoth"/>
            </a:pPr>
            <a:r>
              <a:rPr lang="en-US" dirty="0" err="1" smtClean="0"/>
              <a:t>Menunjukkan</a:t>
            </a:r>
            <a:r>
              <a:rPr lang="en-US" dirty="0" smtClean="0"/>
              <a:t> </a:t>
            </a:r>
            <a:r>
              <a:rPr lang="en-US" dirty="0" err="1" smtClean="0"/>
              <a:t>kemampuan</a:t>
            </a:r>
            <a:r>
              <a:rPr lang="en-US" dirty="0" smtClean="0"/>
              <a:t>  </a:t>
            </a:r>
            <a:r>
              <a:rPr lang="en-US" dirty="0" err="1" smtClean="0"/>
              <a:t>menganalisis</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a:t>
            </a:r>
            <a:r>
              <a:rPr lang="en-US" dirty="0" smtClean="0"/>
              <a:t> </a:t>
            </a:r>
            <a:r>
              <a:rPr lang="en-US" dirty="0" err="1" smtClean="0"/>
              <a:t>kompleks</a:t>
            </a:r>
            <a:r>
              <a:rPr lang="id-ID" dirty="0" smtClean="0"/>
              <a:t>; </a:t>
            </a:r>
            <a:endParaRPr lang="en-US" dirty="0" smtClean="0"/>
          </a:p>
          <a:p>
            <a:pPr marL="342900" indent="-342900">
              <a:buAutoNum type="arabicParenBoth"/>
            </a:pPr>
            <a:r>
              <a:rPr lang="en-US" dirty="0" err="1" smtClean="0"/>
              <a:t>Menunjukkan</a:t>
            </a:r>
            <a:r>
              <a:rPr lang="en-US" dirty="0" smtClean="0"/>
              <a:t> </a:t>
            </a:r>
            <a:r>
              <a:rPr lang="en-US" dirty="0" err="1" smtClean="0"/>
              <a:t>kemampuan</a:t>
            </a:r>
            <a:r>
              <a:rPr lang="en-US" dirty="0" smtClean="0"/>
              <a:t> </a:t>
            </a:r>
            <a:r>
              <a:rPr lang="en-US" dirty="0" err="1" smtClean="0"/>
              <a:t>menganalisis</a:t>
            </a:r>
            <a:r>
              <a:rPr lang="en-US" dirty="0" smtClean="0"/>
              <a:t> </a:t>
            </a:r>
            <a:r>
              <a:rPr lang="en-US" dirty="0" err="1" smtClean="0"/>
              <a:t>gejala</a:t>
            </a:r>
            <a:r>
              <a:rPr lang="en-US" dirty="0" smtClean="0"/>
              <a:t> </a:t>
            </a:r>
            <a:r>
              <a:rPr lang="en-US" dirty="0" err="1" smtClean="0"/>
              <a:t>alam</a:t>
            </a:r>
            <a:r>
              <a:rPr lang="en-US" dirty="0" smtClean="0"/>
              <a:t> </a:t>
            </a:r>
            <a:r>
              <a:rPr lang="en-US" dirty="0" err="1" smtClean="0"/>
              <a:t>dan</a:t>
            </a:r>
            <a:r>
              <a:rPr lang="en-US" dirty="0" smtClean="0"/>
              <a:t> </a:t>
            </a:r>
            <a:r>
              <a:rPr lang="en-US" dirty="0" err="1" smtClean="0"/>
              <a:t>sosial</a:t>
            </a:r>
            <a:r>
              <a:rPr lang="id-ID" dirty="0" smtClean="0"/>
              <a:t>; </a:t>
            </a:r>
            <a:endParaRPr lang="en-US" dirty="0" smtClean="0"/>
          </a:p>
          <a:p>
            <a:pPr marL="342900" indent="-342900">
              <a:buAutoNum type="arabicParenBoth"/>
            </a:pPr>
            <a:r>
              <a:rPr lang="en-US" dirty="0" err="1" smtClean="0"/>
              <a:t>Memanfaatkan</a:t>
            </a:r>
            <a:r>
              <a:rPr lang="en-US" dirty="0" smtClean="0"/>
              <a:t> </a:t>
            </a:r>
            <a:r>
              <a:rPr lang="en-US" dirty="0" err="1" smtClean="0"/>
              <a:t>lingkungan</a:t>
            </a:r>
            <a:r>
              <a:rPr lang="en-US" dirty="0" smtClean="0"/>
              <a:t> </a:t>
            </a:r>
            <a:r>
              <a:rPr lang="en-US" dirty="0" err="1" smtClean="0"/>
              <a:t>secara</a:t>
            </a:r>
            <a:r>
              <a:rPr lang="en-US" dirty="0" smtClean="0"/>
              <a:t> </a:t>
            </a:r>
            <a:r>
              <a:rPr lang="en-US" dirty="0" err="1" smtClean="0"/>
              <a:t>produktif</a:t>
            </a:r>
            <a:r>
              <a:rPr lang="en-US" dirty="0" smtClean="0"/>
              <a:t> </a:t>
            </a:r>
            <a:r>
              <a:rPr lang="en-US" dirty="0" err="1" smtClean="0"/>
              <a:t>dan</a:t>
            </a:r>
            <a:r>
              <a:rPr lang="en-US" dirty="0" smtClean="0"/>
              <a:t>  </a:t>
            </a:r>
            <a:r>
              <a:rPr lang="en-US" dirty="0" err="1" smtClean="0"/>
              <a:t>bertanggung</a:t>
            </a:r>
            <a:r>
              <a:rPr lang="en-US" dirty="0" smtClean="0"/>
              <a:t> </a:t>
            </a:r>
            <a:r>
              <a:rPr lang="en-US" dirty="0" err="1" smtClean="0"/>
              <a:t>jawab</a:t>
            </a:r>
            <a:r>
              <a:rPr lang="id-ID"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811</TotalTime>
  <Words>1117</Words>
  <Application>Microsoft Office PowerPoint</Application>
  <PresentationFormat>On-screen Show (4:3)</PresentationFormat>
  <Paragraphs>173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Mountain Top</vt:lpstr>
      <vt:lpstr> MODEL-MODEL PEMBELAJARAN BERBASIS KOMPETENSI</vt:lpstr>
      <vt:lpstr>Slide 2</vt:lpstr>
      <vt:lpstr>Slide 3</vt:lpstr>
      <vt:lpstr>Slide 4</vt:lpstr>
      <vt:lpstr>Slide 5</vt:lpstr>
      <vt:lpstr>Slide 6</vt:lpstr>
      <vt:lpstr>Slide 7</vt:lpstr>
      <vt:lpstr>Slide 8</vt:lpstr>
      <vt:lpstr>PEMBELAJARAN DI SMK</vt:lpstr>
      <vt:lpstr>TUJUAN PEMBELAJARAN</vt:lpstr>
      <vt:lpstr>RUANG LINGKUP</vt:lpstr>
      <vt:lpstr>Pendekatan Pembelajaran </vt:lpstr>
      <vt:lpstr>Jenis Pendekatan Pembelajaran </vt:lpstr>
      <vt:lpstr>Strategi Pembelajaran </vt:lpstr>
      <vt:lpstr>Metoda Pembelajaran </vt:lpstr>
      <vt:lpstr>Teknik Pembelajaran </vt:lpstr>
      <vt:lpstr>MODEL PEMBELAJARAN </vt:lpstr>
      <vt:lpstr>Ragam  Model Pembelajaran</vt:lpstr>
      <vt:lpstr>Pemilihan Model Pembelajaran</vt:lpstr>
      <vt:lpstr>METODE PEMBELAJARAN</vt:lpstr>
      <vt:lpstr>Slide 21</vt:lpstr>
      <vt:lpstr>Alur Pengembangan Model Pembelajaran </vt:lpstr>
      <vt:lpstr>Karakteristik Model Pembelajaran  Berbasis Kompetensi</vt:lpstr>
      <vt:lpstr>Slide 24</vt:lpstr>
      <vt:lpstr>Model Pembelajaran pada Pembelajaran Berbasis Kompetensi </vt:lpstr>
      <vt:lpstr>Slide 26</vt:lpstr>
    </vt:vector>
  </TitlesOfParts>
  <Company>VEDCA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MODEL PEMBELAJARAN BERBASIS KOMPETENSI</dc:title>
  <dc:creator>TLP</dc:creator>
  <cp:lastModifiedBy>Putu Panji</cp:lastModifiedBy>
  <cp:revision>24</cp:revision>
  <dcterms:created xsi:type="dcterms:W3CDTF">2008-11-25T13:45:01Z</dcterms:created>
  <dcterms:modified xsi:type="dcterms:W3CDTF">2012-03-17T08:20:01Z</dcterms:modified>
</cp:coreProperties>
</file>