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9" r:id="rId3"/>
    <p:sldId id="275" r:id="rId4"/>
    <p:sldId id="303" r:id="rId5"/>
    <p:sldId id="304" r:id="rId6"/>
    <p:sldId id="305" r:id="rId7"/>
    <p:sldId id="306" r:id="rId8"/>
    <p:sldId id="307" r:id="rId9"/>
    <p:sldId id="311" r:id="rId10"/>
    <p:sldId id="308" r:id="rId11"/>
    <p:sldId id="309" r:id="rId12"/>
    <p:sldId id="310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8" autoAdjust="0"/>
  </p:normalViewPr>
  <p:slideViewPr>
    <p:cSldViewPr>
      <p:cViewPr>
        <p:scale>
          <a:sx n="64" d="100"/>
          <a:sy n="64" d="100"/>
        </p:scale>
        <p:origin x="-69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E383F-168A-4788-8FD4-0BF2C0654577}" type="datetimeFigureOut">
              <a:rPr lang="id-ID" smtClean="0"/>
              <a:pPr/>
              <a:t>10/05/2012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B128C-0801-4791-B5A2-5B3D9CB9BFA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449B-03B6-46DE-BD3F-33C7AAB72BF1}" type="datetime1">
              <a:rPr lang="en-US" smtClean="0"/>
              <a:pPr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2F7E-D0CE-447D-9EE8-4E901B492533}" type="datetime1">
              <a:rPr lang="en-US" smtClean="0"/>
              <a:pPr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7F6B-1801-4953-8B16-B34F22BD6B24}" type="datetime1">
              <a:rPr lang="en-US" smtClean="0"/>
              <a:pPr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0DD3-91C3-4E62-A18B-C043B37E14D4}" type="datetime1">
              <a:rPr lang="en-US" smtClean="0"/>
              <a:pPr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C512-2565-4D3B-89A3-F80C43671B43}" type="datetime1">
              <a:rPr lang="en-US" smtClean="0"/>
              <a:pPr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E442-0B89-48FD-96B6-64978E1519B1}" type="datetime1">
              <a:rPr lang="en-US" smtClean="0"/>
              <a:pPr/>
              <a:t>5/10/2012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FF16-0ECF-4F13-8FC1-6CDE63682BAB}" type="datetime1">
              <a:rPr lang="en-US" smtClean="0"/>
              <a:pPr/>
              <a:t>5/10/2012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A623-0FED-4E0E-A665-79DFB278E0D3}" type="datetime1">
              <a:rPr lang="en-US" smtClean="0"/>
              <a:pPr/>
              <a:t>5/10/2012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1773-C8FB-49F9-9CE0-C13C61717402}" type="datetime1">
              <a:rPr lang="en-US" smtClean="0"/>
              <a:pPr/>
              <a:t>5/10/2012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A158-10E5-4339-9289-C78736EDA0EE}" type="datetime1">
              <a:rPr lang="en-US" smtClean="0"/>
              <a:pPr/>
              <a:t>5/10/2012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79A4-5A84-4668-BEF0-2A4BD511C100}" type="datetime1">
              <a:rPr lang="en-US" smtClean="0"/>
              <a:pPr/>
              <a:t>5/10/2012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747B5-42A5-419F-9476-254024B2DB89}" type="datetime1">
              <a:rPr lang="en-US" smtClean="0"/>
              <a:pPr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putupanji@uny.ac.id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057400" y="914400"/>
            <a:ext cx="6477000" cy="3048000"/>
          </a:xfrm>
          <a:prstGeom prst="roundRect">
            <a:avLst>
              <a:gd name="adj" fmla="val 50000"/>
            </a:avLst>
          </a:prstGeom>
          <a:blipFill dpi="0" rotWithShape="1">
            <a:blip r:embed="rId3" cstate="print">
              <a:alphaModFix amt="33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0"/>
            <a:ext cx="6705600" cy="2057400"/>
          </a:xfrm>
        </p:spPr>
        <p:txBody>
          <a:bodyPr>
            <a:noAutofit/>
          </a:bodyPr>
          <a:lstStyle/>
          <a:p>
            <a:r>
              <a:rPr lang="id-ID" sz="4800" b="1" dirty="0" smtClean="0">
                <a:solidFill>
                  <a:srgbClr val="002060"/>
                </a:solidFill>
              </a:rPr>
              <a:t>POPULASI </a:t>
            </a:r>
            <a:r>
              <a:rPr lang="id-ID" sz="4800" b="1" smtClean="0">
                <a:solidFill>
                  <a:srgbClr val="002060"/>
                </a:solidFill>
              </a:rPr>
              <a:t>DAN </a:t>
            </a:r>
            <a:r>
              <a:rPr lang="id-ID" sz="4800" b="1" smtClean="0">
                <a:solidFill>
                  <a:srgbClr val="002060"/>
                </a:solidFill>
              </a:rPr>
              <a:t>SAMPEL</a:t>
            </a:r>
            <a:br>
              <a:rPr lang="id-ID" sz="4800" b="1" smtClean="0">
                <a:solidFill>
                  <a:srgbClr val="002060"/>
                </a:solidFill>
              </a:rPr>
            </a:br>
            <a:r>
              <a:rPr lang="id-ID" sz="4800" b="1" smtClean="0">
                <a:solidFill>
                  <a:srgbClr val="002060"/>
                </a:solidFill>
              </a:rPr>
              <a:t>PENELITIAN</a:t>
            </a:r>
            <a:endParaRPr lang="en-US" sz="48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28800" y="4114800"/>
            <a:ext cx="67056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Dr. Putu Sudira, M.P.</a:t>
            </a:r>
          </a:p>
          <a:p>
            <a:pPr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  <a:hlinkClick r:id="rId4"/>
              </a:rPr>
              <a:t>putupanji@uny.ac.id</a:t>
            </a:r>
            <a:r>
              <a:rPr lang="id-ID" sz="2400" b="1" dirty="0" smtClean="0">
                <a:latin typeface="+mj-lt"/>
                <a:ea typeface="+mj-ea"/>
                <a:cs typeface="+mj-cs"/>
              </a:rPr>
              <a:t> – </a:t>
            </a:r>
            <a:r>
              <a:rPr lang="id-ID" sz="2400" b="1" dirty="0" smtClean="0"/>
              <a:t>08164222678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</a:rPr>
              <a:t>http://staff.uny.ac.id/cari/staff?title=Putu+Sudira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Sek.Prodi</a:t>
            </a:r>
            <a:r>
              <a:rPr kumimoji="0" lang="id-ID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PTK PPs  UNY, peneliti terbaik Hibah Disertasi 2011, lulusan cumlaude S2  TP PPs UGM – S3 PTK PPS UNY; Kantor: Vocational and Technology Education Lantai II sayap   timur  Gedung Pascasarjana UNY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smtClean="0"/>
              <a:t>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685800"/>
            <a:ext cx="73152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762000"/>
            <a:ext cx="6858000" cy="8382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NON Probability Sampling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7543800" cy="24384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Tidak memberi peluang yang sama pada setiap anggota populasi untuk dipilih menjadi sampel.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66800" y="304800"/>
            <a:ext cx="7848600" cy="9906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7772400" cy="8382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Sampling Sistematis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1371600"/>
            <a:ext cx="7010400" cy="1371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Berdasarkan urutan populasi yang telah diberi nomor urut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8" name="Subtitle 11"/>
          <p:cNvSpPr txBox="1">
            <a:spLocks/>
          </p:cNvSpPr>
          <p:nvPr/>
        </p:nvSpPr>
        <p:spPr>
          <a:xfrm>
            <a:off x="1447800" y="2895600"/>
            <a:ext cx="2971800" cy="304800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 vert="horz" lIns="91440" tIns="45720" rIns="91440" bIns="45720" rtlCol="0">
            <a:normAutofit lnSpcReduction="10000"/>
          </a:bodyPr>
          <a:lstStyle/>
          <a:p>
            <a:pPr marL="432000" marR="0" lvl="0" indent="-432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1  6   11   16</a:t>
            </a:r>
          </a:p>
          <a:p>
            <a:pPr marL="432000" marR="0" lvl="0" indent="-432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3600" b="1" dirty="0" smtClean="0">
                <a:solidFill>
                  <a:schemeClr val="bg1"/>
                </a:solidFill>
              </a:rPr>
              <a:t>2  7   12    17</a:t>
            </a:r>
          </a:p>
          <a:p>
            <a:pPr marL="432000" marR="0" lvl="0" indent="-432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3   8   13   18</a:t>
            </a:r>
          </a:p>
          <a:p>
            <a:pPr marL="432000" marR="0" lvl="0" indent="-432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3600" b="1" dirty="0" smtClean="0">
                <a:solidFill>
                  <a:schemeClr val="bg1"/>
                </a:solidFill>
              </a:rPr>
              <a:t>4   9   14   19</a:t>
            </a:r>
          </a:p>
          <a:p>
            <a:pPr marL="432000" marR="0" lvl="0" indent="-432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5   10  15  20</a:t>
            </a:r>
            <a:endParaRPr kumimoji="0" lang="id-ID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ubtitle 11"/>
          <p:cNvSpPr txBox="1">
            <a:spLocks/>
          </p:cNvSpPr>
          <p:nvPr/>
        </p:nvSpPr>
        <p:spPr>
          <a:xfrm>
            <a:off x="6324600" y="2971800"/>
            <a:ext cx="2057400" cy="304800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 vert="horz" lIns="91440" tIns="45720" rIns="91440" bIns="45720" rtlCol="0">
            <a:normAutofit lnSpcReduction="10000"/>
          </a:bodyPr>
          <a:lstStyle/>
          <a:p>
            <a:pPr marL="432000" marR="0" lvl="0" indent="-432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2     12</a:t>
            </a:r>
          </a:p>
          <a:p>
            <a:pPr marL="432000" marR="0" lvl="0" indent="-432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3600" b="1" dirty="0" smtClean="0">
                <a:solidFill>
                  <a:schemeClr val="bg1"/>
                </a:solidFill>
              </a:rPr>
              <a:t>4     14</a:t>
            </a:r>
          </a:p>
          <a:p>
            <a:pPr marL="432000" marR="0" lvl="0" indent="-432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3600" b="1" dirty="0" smtClean="0">
                <a:solidFill>
                  <a:schemeClr val="bg1"/>
                </a:solidFill>
              </a:rPr>
              <a:t>6</a:t>
            </a: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16</a:t>
            </a:r>
          </a:p>
          <a:p>
            <a:pPr marL="432000" marR="0" lvl="0" indent="-432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3600" b="1" dirty="0" smtClean="0">
                <a:solidFill>
                  <a:schemeClr val="bg1"/>
                </a:solidFill>
              </a:rPr>
              <a:t>8     18</a:t>
            </a:r>
          </a:p>
          <a:p>
            <a:pPr marL="432000" marR="0" lvl="0" indent="-432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3600" b="1" dirty="0" smtClean="0">
                <a:solidFill>
                  <a:schemeClr val="bg1"/>
                </a:solidFill>
              </a:rPr>
              <a:t>10</a:t>
            </a: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20</a:t>
            </a:r>
            <a:endParaRPr kumimoji="0" lang="id-ID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876800" y="3352800"/>
            <a:ext cx="838200" cy="1828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685800"/>
            <a:ext cx="73152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62000"/>
            <a:ext cx="7239000" cy="8382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Sampling Kuota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7543800" cy="34290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Kuota (jumlah yang diinginkan) dengan ciri-ciri tertentu diambil dari populasi.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Jumlah sampel dicari sampai memenuhi kebutuhan kuota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685800"/>
            <a:ext cx="73152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62000"/>
            <a:ext cx="7239000" cy="8382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Sampling Insidental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7543800" cy="34290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Diambil secara insidental, secara kebetulan ditemukan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685800"/>
            <a:ext cx="73152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62000"/>
            <a:ext cx="7239000" cy="8382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Sampling Purposive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7543800" cy="41148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Diambil dengan pertimbangan tertentu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Misalnya untuk menemukan konsep Pendidikan Taman Siswa maka sampelnya adalah orang2 yang terlibat dalam pengembangan pendidikan taman siswa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685800"/>
            <a:ext cx="73152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62000"/>
            <a:ext cx="7239000" cy="8382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Sampling Jenuh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7543800" cy="41148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Jumlah populasi kecil, kurang dari 30 orang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Semua anggota populasi digunakan sebagai sampel.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Sensus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685800"/>
            <a:ext cx="73152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62000"/>
            <a:ext cx="7239000" cy="8382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Sampling Snowball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7543800" cy="41148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Jumlahnya bertambah sejalan dengan perkembangan di lapangan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Bola salju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Penelitian KUALITATIF menggunakan purposive dan snowball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685800"/>
            <a:ext cx="73152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62000"/>
            <a:ext cx="7239000" cy="8382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Menentukan Ukuran Sample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7543800" cy="41148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Diharapkan 100% mewakili karakteristik Populasi.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Data sampel menggambarkan keadaan Populasi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Berapa jumlah sampel yang paling tepat digunakan? 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685800"/>
            <a:ext cx="73152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62000"/>
            <a:ext cx="7239000" cy="8382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Menentukan Ukuran Sampel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7543800" cy="41148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 fontScale="92500" lnSpcReduction="10000"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Tergantung ketelitian dan tingkat kesalahan yang dikehendaki.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Model Isaac dan Michael (lihat tabel ukuran sampel sesuai taraf kesalahan 1% 5% 10%).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Populasi berdistribusi Normal.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Bila populasi tidak normal tetapi homogen cukup 1% dijadikan sampel.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685800"/>
            <a:ext cx="73152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62000"/>
            <a:ext cx="7239000" cy="8382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Menentukan Ukuran Sampel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7543800" cy="41148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 fontScale="92500" lnSpcReduction="10000"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Cara lain dengan Nomogram Harry King.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Misalnya: Populasi 200; kesalahan 5% atau kepercayaan 95%.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Tarik garis dari 200 ke kesalahan 5%; ketemu angka sekitar 58.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Jadi Sampel= 0,58 x  200 x 1,195= 138,62  bulat 139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6858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6705600" cy="838200"/>
          </a:xfrm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POPULASI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7543800" cy="42672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Wilayah Genelarilasi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Mempunyai kualitas dan karakteristik tertentu.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Ditetapkan sebagai subyek/obyek yang diteliti, dipelajari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304800"/>
            <a:ext cx="73152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1000"/>
            <a:ext cx="7239000" cy="8382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Saran Ukuran Sampel (praktis)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7543800" cy="46482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Antara 30 sd 500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Jumlah sampel tiap kategori minimal 30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Analisis Multivariat (korelasi Regresi Ganda) jumlah sampel minimal 10 kali jumlah variabel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Eskperimen sederhana jumlah sampel kelompok 10 – 20 orang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86000"/>
            <a:ext cx="7010400" cy="1981200"/>
          </a:xfrm>
        </p:spPr>
        <p:txBody>
          <a:bodyPr>
            <a:normAutofit/>
          </a:bodyPr>
          <a:lstStyle/>
          <a:p>
            <a:r>
              <a:rPr lang="id-ID" b="1" dirty="0" smtClean="0"/>
              <a:t>Terimakasih</a:t>
            </a:r>
            <a:br>
              <a:rPr lang="id-ID" b="1" dirty="0" smtClean="0"/>
            </a:br>
            <a:r>
              <a:rPr lang="id-ID" sz="4000" b="1" dirty="0" smtClean="0">
                <a:solidFill>
                  <a:srgbClr val="C00000"/>
                </a:solidFill>
              </a:rPr>
              <a:t>Belajar Budayanya orang Hidup</a:t>
            </a:r>
            <a:br>
              <a:rPr lang="id-ID" sz="4000" b="1" dirty="0" smtClean="0">
                <a:solidFill>
                  <a:srgbClr val="C00000"/>
                </a:solidFill>
              </a:rPr>
            </a:br>
            <a:r>
              <a:rPr lang="id-ID" sz="1800" b="1" dirty="0" smtClean="0"/>
              <a:t> Panji Sudira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0" y="2209800"/>
            <a:ext cx="7010400" cy="21173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6858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6705600" cy="838200"/>
          </a:xfrm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SAMPEL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676400" y="2057400"/>
            <a:ext cx="7239000" cy="31242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Bagian dari jumlah dan karakteristik Populasi.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Harus betul-betul representatif menggambarkan karakteristik Populasi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66800" y="685800"/>
            <a:ext cx="78486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762000"/>
            <a:ext cx="7772400" cy="838200"/>
          </a:xfrm>
        </p:spPr>
        <p:txBody>
          <a:bodyPr>
            <a:normAutofit/>
          </a:bodyPr>
          <a:lstStyle/>
          <a:p>
            <a:r>
              <a:rPr lang="id-ID" b="1" smtClean="0">
                <a:solidFill>
                  <a:schemeClr val="bg1"/>
                </a:solidFill>
              </a:rPr>
              <a:t>TEKNIK SAMPLING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2057400"/>
            <a:ext cx="7467600" cy="23622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Teknik pengambilan SAMPEL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Penentuan Sampel dalam penelitian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304800"/>
            <a:ext cx="55626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81000"/>
            <a:ext cx="4724400" cy="8382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TENIK SAMPLING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600200" y="1828800"/>
            <a:ext cx="2895600" cy="6858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Probability</a:t>
            </a:r>
            <a:endParaRPr lang="id-ID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486400" y="1828800"/>
            <a:ext cx="2971800" cy="6858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Non Probability</a:t>
            </a:r>
            <a:endParaRPr lang="id-ID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Folded Corner 12"/>
          <p:cNvSpPr/>
          <p:nvPr/>
        </p:nvSpPr>
        <p:spPr>
          <a:xfrm>
            <a:off x="1600200" y="2743200"/>
            <a:ext cx="2819400" cy="3505200"/>
          </a:xfrm>
          <a:prstGeom prst="foldedCorner">
            <a:avLst>
              <a:gd name="adj" fmla="val 187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id-ID" dirty="0" smtClean="0"/>
              <a:t>Simple  Random Sampling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/>
              <a:t>Proportionate Stratified Random Sampling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/>
              <a:t>Disproportionate Stratified Random Sampling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/>
              <a:t>Area (Cluster) Sampling, Sampling menurut Daerah</a:t>
            </a:r>
            <a:endParaRPr lang="id-ID" dirty="0"/>
          </a:p>
        </p:txBody>
      </p:sp>
      <p:sp>
        <p:nvSpPr>
          <p:cNvPr id="14" name="Folded Corner 13"/>
          <p:cNvSpPr/>
          <p:nvPr/>
        </p:nvSpPr>
        <p:spPr>
          <a:xfrm>
            <a:off x="5562600" y="2667000"/>
            <a:ext cx="2819400" cy="35052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id-ID" sz="2000" dirty="0" smtClean="0"/>
              <a:t>Sampling Sistematis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000" dirty="0" smtClean="0"/>
              <a:t>Sampling Kuota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000" dirty="0" smtClean="0"/>
              <a:t>Sampling Insidental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000" dirty="0" smtClean="0"/>
              <a:t>Purposive Sampling, 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000" dirty="0" smtClean="0"/>
              <a:t>Sampling Jenuh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000" dirty="0" smtClean="0"/>
              <a:t>Snowball Sampling</a:t>
            </a:r>
            <a:endParaRPr lang="id-ID" sz="2000" dirty="0"/>
          </a:p>
        </p:txBody>
      </p:sp>
      <p:cxnSp>
        <p:nvCxnSpPr>
          <p:cNvPr id="16" name="Straight Arrow Connector 15"/>
          <p:cNvCxnSpPr>
            <a:stCxn id="6" idx="2"/>
          </p:cNvCxnSpPr>
          <p:nvPr/>
        </p:nvCxnSpPr>
        <p:spPr>
          <a:xfrm flipH="1">
            <a:off x="2971800" y="1371600"/>
            <a:ext cx="2019300" cy="4572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</p:cNvCxnSpPr>
          <p:nvPr/>
        </p:nvCxnSpPr>
        <p:spPr>
          <a:xfrm>
            <a:off x="4991100" y="1371600"/>
            <a:ext cx="2247900" cy="4572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685800"/>
            <a:ext cx="73152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762000"/>
            <a:ext cx="6858000" cy="8382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Simple Random Sampling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9" name="7-Point Star 8"/>
          <p:cNvSpPr/>
          <p:nvPr/>
        </p:nvSpPr>
        <p:spPr>
          <a:xfrm>
            <a:off x="1219200" y="2286000"/>
            <a:ext cx="3733800" cy="3200400"/>
          </a:xfrm>
          <a:prstGeom prst="star7">
            <a:avLst>
              <a:gd name="adj" fmla="val 38608"/>
              <a:gd name="hf" fmla="val 102572"/>
              <a:gd name="vf" fmla="val 10521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/>
              <a:t>POPULASI  HOMOGEN</a:t>
            </a:r>
            <a:endParaRPr lang="id-ID" sz="2800" b="1" dirty="0"/>
          </a:p>
        </p:txBody>
      </p:sp>
      <p:sp>
        <p:nvSpPr>
          <p:cNvPr id="10" name="7-Point Star 9"/>
          <p:cNvSpPr/>
          <p:nvPr/>
        </p:nvSpPr>
        <p:spPr>
          <a:xfrm>
            <a:off x="5867400" y="2819400"/>
            <a:ext cx="2743200" cy="2438400"/>
          </a:xfrm>
          <a:prstGeom prst="star7">
            <a:avLst>
              <a:gd name="adj" fmla="val 38608"/>
              <a:gd name="hf" fmla="val 102572"/>
              <a:gd name="vf" fmla="val 10521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Sampel</a:t>
            </a:r>
          </a:p>
          <a:p>
            <a:pPr algn="ctr"/>
            <a:r>
              <a:rPr lang="id-ID" sz="2000" b="1" dirty="0" smtClean="0"/>
              <a:t>Representatif</a:t>
            </a:r>
            <a:endParaRPr lang="id-ID" sz="2000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495800" y="4038600"/>
            <a:ext cx="1828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6"/>
          <p:cNvSpPr txBox="1">
            <a:spLocks/>
          </p:cNvSpPr>
          <p:nvPr/>
        </p:nvSpPr>
        <p:spPr>
          <a:xfrm>
            <a:off x="4343400" y="4419600"/>
            <a:ext cx="1981200" cy="838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Diambil secara random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66800" y="457200"/>
            <a:ext cx="78486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533400"/>
            <a:ext cx="7772400" cy="838200"/>
          </a:xfrm>
        </p:spPr>
        <p:txBody>
          <a:bodyPr>
            <a:noAutofit/>
          </a:bodyPr>
          <a:lstStyle/>
          <a:p>
            <a:r>
              <a:rPr lang="id-ID" sz="3200" b="1" dirty="0" smtClean="0">
                <a:solidFill>
                  <a:schemeClr val="bg1"/>
                </a:solidFill>
              </a:rPr>
              <a:t>Proportionate Stratified Random Sampling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295400" y="1981200"/>
            <a:ext cx="3048000" cy="38862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Oval 10"/>
          <p:cNvSpPr/>
          <p:nvPr/>
        </p:nvSpPr>
        <p:spPr>
          <a:xfrm>
            <a:off x="1676400" y="2286000"/>
            <a:ext cx="2362200" cy="3200400"/>
          </a:xfrm>
          <a:prstGeom prst="ellipse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1905000" y="2514600"/>
            <a:ext cx="1905000" cy="2667000"/>
          </a:xfrm>
          <a:prstGeom prst="ellipse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Oval 14"/>
          <p:cNvSpPr/>
          <p:nvPr/>
        </p:nvSpPr>
        <p:spPr>
          <a:xfrm>
            <a:off x="2209800" y="2895600"/>
            <a:ext cx="1295400" cy="1828800"/>
          </a:xfrm>
          <a:prstGeom prst="ellipse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0" name="Group 19"/>
          <p:cNvGrpSpPr/>
          <p:nvPr/>
        </p:nvGrpSpPr>
        <p:grpSpPr>
          <a:xfrm>
            <a:off x="6324600" y="3124200"/>
            <a:ext cx="1752600" cy="2209800"/>
            <a:chOff x="5105400" y="2057400"/>
            <a:chExt cx="3048000" cy="3886200"/>
          </a:xfrm>
        </p:grpSpPr>
        <p:sp>
          <p:nvSpPr>
            <p:cNvPr id="16" name="Oval 15"/>
            <p:cNvSpPr/>
            <p:nvPr/>
          </p:nvSpPr>
          <p:spPr>
            <a:xfrm>
              <a:off x="5105400" y="2057400"/>
              <a:ext cx="3048000" cy="3886200"/>
            </a:xfrm>
            <a:prstGeom prst="ellipse">
              <a:avLst/>
            </a:prstGeom>
            <a:blipFill>
              <a:blip r:embed="rId3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7" name="Oval 16"/>
            <p:cNvSpPr/>
            <p:nvPr/>
          </p:nvSpPr>
          <p:spPr>
            <a:xfrm>
              <a:off x="5486400" y="2362200"/>
              <a:ext cx="2362200" cy="3200400"/>
            </a:xfrm>
            <a:prstGeom prst="ellipse">
              <a:avLst/>
            </a:prstGeom>
            <a:blipFill>
              <a:blip r:embed="rId4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" name="Oval 17"/>
            <p:cNvSpPr/>
            <p:nvPr/>
          </p:nvSpPr>
          <p:spPr>
            <a:xfrm>
              <a:off x="5715000" y="2590800"/>
              <a:ext cx="1905000" cy="2667000"/>
            </a:xfrm>
            <a:prstGeom prst="ellipse">
              <a:avLst/>
            </a:prstGeom>
            <a:blipFill>
              <a:blip r:embed="rId5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9" name="Oval 18"/>
            <p:cNvSpPr/>
            <p:nvPr/>
          </p:nvSpPr>
          <p:spPr>
            <a:xfrm>
              <a:off x="6019800" y="2971800"/>
              <a:ext cx="1295400" cy="1828800"/>
            </a:xfrm>
            <a:prstGeom prst="ellipse">
              <a:avLst/>
            </a:prstGeom>
            <a:blipFill>
              <a:blip r:embed="rId6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>
            <a:off x="4419600" y="4038600"/>
            <a:ext cx="1905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6"/>
          <p:cNvSpPr txBox="1">
            <a:spLocks/>
          </p:cNvSpPr>
          <p:nvPr/>
        </p:nvSpPr>
        <p:spPr>
          <a:xfrm>
            <a:off x="4343400" y="4419600"/>
            <a:ext cx="1981200" cy="838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Diambil secara random proporsional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66800" y="457200"/>
            <a:ext cx="7848600" cy="12954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762000"/>
            <a:ext cx="7772400" cy="838200"/>
          </a:xfrm>
        </p:spPr>
        <p:txBody>
          <a:bodyPr>
            <a:normAutofit/>
          </a:bodyPr>
          <a:lstStyle/>
          <a:p>
            <a:r>
              <a:rPr lang="id-ID" sz="3200" b="1" dirty="0" smtClean="0">
                <a:solidFill>
                  <a:schemeClr val="bg1"/>
                </a:solidFill>
              </a:rPr>
              <a:t>Disproporsional Stratified Random Sampling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7315200" cy="2133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Populasi berstrata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Kurang Proporsional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66800" y="457200"/>
            <a:ext cx="7848600" cy="12954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685800"/>
            <a:ext cx="5181600" cy="838200"/>
          </a:xfrm>
        </p:spPr>
        <p:txBody>
          <a:bodyPr>
            <a:normAutofit/>
          </a:bodyPr>
          <a:lstStyle/>
          <a:p>
            <a:r>
              <a:rPr lang="id-ID" sz="3200" b="1" dirty="0" smtClean="0">
                <a:solidFill>
                  <a:schemeClr val="bg1"/>
                </a:solidFill>
              </a:rPr>
              <a:t>Cluster  Sampling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7315200" cy="4419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 fontScale="92500"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Sumber data sangat luas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Populasi sangat besar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Didasarkan daerah Populasi yang telah ditetapkan.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Misal: 30 propinsi; 15 propinsi dijadikan sampel dipilih secara random. Tetapi perlu memperhatikan stratifikasi random sampling. 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724</Words>
  <Application>Microsoft Office PowerPoint</Application>
  <PresentationFormat>On-screen Show (4:3)</PresentationFormat>
  <Paragraphs>114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POPULASI DAN SAMPEL PENELITIAN</vt:lpstr>
      <vt:lpstr>POPULASI</vt:lpstr>
      <vt:lpstr>SAMPEL</vt:lpstr>
      <vt:lpstr>TEKNIK SAMPLING</vt:lpstr>
      <vt:lpstr>TENIK SAMPLING</vt:lpstr>
      <vt:lpstr>Simple Random Sampling</vt:lpstr>
      <vt:lpstr>Proportionate Stratified Random Sampling</vt:lpstr>
      <vt:lpstr>Disproporsional Stratified Random Sampling</vt:lpstr>
      <vt:lpstr>Cluster  Sampling</vt:lpstr>
      <vt:lpstr>NON Probability Sampling</vt:lpstr>
      <vt:lpstr>Sampling Sistematis</vt:lpstr>
      <vt:lpstr>Sampling Kuota</vt:lpstr>
      <vt:lpstr>Sampling Insidental</vt:lpstr>
      <vt:lpstr>Sampling Purposive</vt:lpstr>
      <vt:lpstr>Sampling Jenuh</vt:lpstr>
      <vt:lpstr>Sampling Snowball</vt:lpstr>
      <vt:lpstr>Menentukan Ukuran Sample </vt:lpstr>
      <vt:lpstr>Menentukan Ukuran Sampel </vt:lpstr>
      <vt:lpstr>Menentukan Ukuran Sampel </vt:lpstr>
      <vt:lpstr>Saran Ukuran Sampel (praktis) </vt:lpstr>
      <vt:lpstr>Terimakasih Belajar Budayanya orang Hidup  Panji Sudira</vt:lpstr>
    </vt:vector>
  </TitlesOfParts>
  <Company>komoputer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LEARNING</dc:title>
  <dc:creator>Putu Panji</dc:creator>
  <cp:lastModifiedBy>Putu Sudira</cp:lastModifiedBy>
  <cp:revision>98</cp:revision>
  <dcterms:created xsi:type="dcterms:W3CDTF">2012-01-26T22:45:00Z</dcterms:created>
  <dcterms:modified xsi:type="dcterms:W3CDTF">2012-05-10T05:20:02Z</dcterms:modified>
</cp:coreProperties>
</file>