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 id="288" r:id="rId3"/>
    <p:sldId id="289" r:id="rId4"/>
    <p:sldId id="298" r:id="rId5"/>
    <p:sldId id="295" r:id="rId6"/>
    <p:sldId id="299" r:id="rId7"/>
    <p:sldId id="290" r:id="rId8"/>
    <p:sldId id="296" r:id="rId9"/>
    <p:sldId id="291" r:id="rId10"/>
    <p:sldId id="292" r:id="rId11"/>
    <p:sldId id="293" r:id="rId12"/>
    <p:sldId id="294" r:id="rId13"/>
    <p:sldId id="283" r:id="rId14"/>
    <p:sldId id="284" r:id="rId15"/>
    <p:sldId id="285" r:id="rId16"/>
    <p:sldId id="286" r:id="rId17"/>
    <p:sldId id="287" r:id="rId18"/>
    <p:sldId id="256" r:id="rId19"/>
    <p:sldId id="278" r:id="rId20"/>
    <p:sldId id="279" r:id="rId21"/>
    <p:sldId id="277" r:id="rId22"/>
    <p:sldId id="257" r:id="rId23"/>
    <p:sldId id="280" r:id="rId24"/>
    <p:sldId id="281" r:id="rId25"/>
    <p:sldId id="282"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789899-809D-4857-89DD-2AED21D58E50}" type="doc">
      <dgm:prSet loTypeId="urn:microsoft.com/office/officeart/2005/8/layout/target1" loCatId="relationship" qsTypeId="urn:microsoft.com/office/officeart/2005/8/quickstyle/3d3" qsCatId="3D" csTypeId="urn:microsoft.com/office/officeart/2005/8/colors/colorful1" csCatId="colorful" phldr="1"/>
      <dgm:spPr/>
    </dgm:pt>
    <dgm:pt modelId="{8E6231A8-A67A-44B5-A788-C2E46E3D69D8}">
      <dgm:prSet phldrT="[Text]"/>
      <dgm:spPr/>
      <dgm:t>
        <a:bodyPr/>
        <a:lstStyle/>
        <a:p>
          <a:r>
            <a:rPr lang="id-ID" b="1" dirty="0" smtClean="0">
              <a:solidFill>
                <a:srgbClr val="002060"/>
              </a:solidFill>
            </a:rPr>
            <a:t>Keluarga</a:t>
          </a:r>
          <a:endParaRPr lang="id-ID" b="1" dirty="0">
            <a:solidFill>
              <a:srgbClr val="002060"/>
            </a:solidFill>
          </a:endParaRPr>
        </a:p>
      </dgm:t>
    </dgm:pt>
    <dgm:pt modelId="{18735E50-3A82-4BB1-A596-D13C48472192}" type="parTrans" cxnId="{7E7F579D-0161-4AFF-AA63-535CE47B6357}">
      <dgm:prSet/>
      <dgm:spPr/>
      <dgm:t>
        <a:bodyPr/>
        <a:lstStyle/>
        <a:p>
          <a:endParaRPr lang="id-ID"/>
        </a:p>
      </dgm:t>
    </dgm:pt>
    <dgm:pt modelId="{9678D987-9E2A-4469-8E4E-4DFA101CC29D}" type="sibTrans" cxnId="{7E7F579D-0161-4AFF-AA63-535CE47B6357}">
      <dgm:prSet/>
      <dgm:spPr/>
      <dgm:t>
        <a:bodyPr/>
        <a:lstStyle/>
        <a:p>
          <a:endParaRPr lang="id-ID"/>
        </a:p>
      </dgm:t>
    </dgm:pt>
    <dgm:pt modelId="{DA2B895D-8A7A-4608-93F9-E7C917CDCD77}">
      <dgm:prSet phldrT="[Text]"/>
      <dgm:spPr>
        <a:ln w="12700">
          <a:solidFill>
            <a:schemeClr val="tx1">
              <a:alpha val="0"/>
            </a:schemeClr>
          </a:solidFill>
        </a:ln>
      </dgm:spPr>
      <dgm:t>
        <a:bodyPr/>
        <a:lstStyle/>
        <a:p>
          <a:r>
            <a:rPr lang="id-ID" b="1" dirty="0" smtClean="0"/>
            <a:t>Sekolah</a:t>
          </a:r>
          <a:endParaRPr lang="id-ID" b="1" dirty="0"/>
        </a:p>
      </dgm:t>
    </dgm:pt>
    <dgm:pt modelId="{5B8ED024-96CB-46B4-B03F-9FC40D8B9FC8}" type="parTrans" cxnId="{2DA5D6E8-C394-4DAE-B7F9-7139B5BF3AA4}">
      <dgm:prSet/>
      <dgm:spPr/>
      <dgm:t>
        <a:bodyPr/>
        <a:lstStyle/>
        <a:p>
          <a:endParaRPr lang="id-ID"/>
        </a:p>
      </dgm:t>
    </dgm:pt>
    <dgm:pt modelId="{34E134B0-06F6-488F-8CBE-3BCBF2C9EE59}" type="sibTrans" cxnId="{2DA5D6E8-C394-4DAE-B7F9-7139B5BF3AA4}">
      <dgm:prSet/>
      <dgm:spPr/>
      <dgm:t>
        <a:bodyPr/>
        <a:lstStyle/>
        <a:p>
          <a:endParaRPr lang="id-ID"/>
        </a:p>
      </dgm:t>
    </dgm:pt>
    <dgm:pt modelId="{11D42DB0-DBB0-4324-BEA2-28A93FEEF2F6}">
      <dgm:prSet phldrT="[Text]"/>
      <dgm:spPr/>
      <dgm:t>
        <a:bodyPr/>
        <a:lstStyle/>
        <a:p>
          <a:r>
            <a:rPr lang="id-ID" b="1" dirty="0" smtClean="0">
              <a:solidFill>
                <a:srgbClr val="FF0000"/>
              </a:solidFill>
            </a:rPr>
            <a:t>Masyarakat</a:t>
          </a:r>
          <a:endParaRPr lang="id-ID" b="1" dirty="0">
            <a:solidFill>
              <a:srgbClr val="FF0000"/>
            </a:solidFill>
          </a:endParaRPr>
        </a:p>
      </dgm:t>
    </dgm:pt>
    <dgm:pt modelId="{03EA5BF0-BB78-4572-9A08-3D6E5BC89259}" type="parTrans" cxnId="{5E943133-C9A5-4090-8E52-921784E3F550}">
      <dgm:prSet/>
      <dgm:spPr/>
      <dgm:t>
        <a:bodyPr/>
        <a:lstStyle/>
        <a:p>
          <a:endParaRPr lang="id-ID"/>
        </a:p>
      </dgm:t>
    </dgm:pt>
    <dgm:pt modelId="{5B140F20-9741-4522-BF88-5B9DBE249939}" type="sibTrans" cxnId="{5E943133-C9A5-4090-8E52-921784E3F550}">
      <dgm:prSet/>
      <dgm:spPr/>
      <dgm:t>
        <a:bodyPr/>
        <a:lstStyle/>
        <a:p>
          <a:endParaRPr lang="id-ID"/>
        </a:p>
      </dgm:t>
    </dgm:pt>
    <dgm:pt modelId="{75A177AC-94F0-4D74-B24C-8661795F2582}" type="pres">
      <dgm:prSet presAssocID="{5F789899-809D-4857-89DD-2AED21D58E50}" presName="composite" presStyleCnt="0">
        <dgm:presLayoutVars>
          <dgm:chMax val="5"/>
          <dgm:dir/>
          <dgm:resizeHandles val="exact"/>
        </dgm:presLayoutVars>
      </dgm:prSet>
      <dgm:spPr/>
    </dgm:pt>
    <dgm:pt modelId="{0E3F4C0C-B808-4360-8717-62CB7402C021}" type="pres">
      <dgm:prSet presAssocID="{8E6231A8-A67A-44B5-A788-C2E46E3D69D8}" presName="circle1" presStyleLbl="lnNode1" presStyleIdx="0" presStyleCnt="3"/>
      <dgm:spPr/>
    </dgm:pt>
    <dgm:pt modelId="{484B6550-C8B6-41E7-8211-C4564A05A15E}" type="pres">
      <dgm:prSet presAssocID="{8E6231A8-A67A-44B5-A788-C2E46E3D69D8}" presName="text1" presStyleLbl="revTx" presStyleIdx="0" presStyleCnt="3">
        <dgm:presLayoutVars>
          <dgm:bulletEnabled val="1"/>
        </dgm:presLayoutVars>
      </dgm:prSet>
      <dgm:spPr/>
      <dgm:t>
        <a:bodyPr/>
        <a:lstStyle/>
        <a:p>
          <a:endParaRPr lang="id-ID"/>
        </a:p>
      </dgm:t>
    </dgm:pt>
    <dgm:pt modelId="{72FFD72C-DD9F-4232-8AD3-1BB609E2DF37}" type="pres">
      <dgm:prSet presAssocID="{8E6231A8-A67A-44B5-A788-C2E46E3D69D8}" presName="line1" presStyleLbl="callout" presStyleIdx="0" presStyleCnt="6"/>
      <dgm:spPr/>
    </dgm:pt>
    <dgm:pt modelId="{B0B31DD9-522C-41D7-B4B9-786A912964FC}" type="pres">
      <dgm:prSet presAssocID="{8E6231A8-A67A-44B5-A788-C2E46E3D69D8}" presName="d1" presStyleLbl="callout" presStyleIdx="1" presStyleCnt="6"/>
      <dgm:spPr/>
    </dgm:pt>
    <dgm:pt modelId="{6E416B0E-C3B8-4B38-B73C-CA2F1DA83D4B}" type="pres">
      <dgm:prSet presAssocID="{DA2B895D-8A7A-4608-93F9-E7C917CDCD77}" presName="circle2" presStyleLbl="lnNode1" presStyleIdx="1" presStyleCnt="3"/>
      <dgm:spPr/>
    </dgm:pt>
    <dgm:pt modelId="{16AF7F2B-DE94-4FB6-A70D-3A49FBC66BF6}" type="pres">
      <dgm:prSet presAssocID="{DA2B895D-8A7A-4608-93F9-E7C917CDCD77}" presName="text2" presStyleLbl="revTx" presStyleIdx="1" presStyleCnt="3">
        <dgm:presLayoutVars>
          <dgm:bulletEnabled val="1"/>
        </dgm:presLayoutVars>
      </dgm:prSet>
      <dgm:spPr/>
      <dgm:t>
        <a:bodyPr/>
        <a:lstStyle/>
        <a:p>
          <a:endParaRPr lang="id-ID"/>
        </a:p>
      </dgm:t>
    </dgm:pt>
    <dgm:pt modelId="{DB843266-2DBE-454E-86F3-326D530594C3}" type="pres">
      <dgm:prSet presAssocID="{DA2B895D-8A7A-4608-93F9-E7C917CDCD77}" presName="line2" presStyleLbl="callout" presStyleIdx="2" presStyleCnt="6"/>
      <dgm:spPr/>
    </dgm:pt>
    <dgm:pt modelId="{B4D41798-8ACD-4479-8461-2ABD493F7311}" type="pres">
      <dgm:prSet presAssocID="{DA2B895D-8A7A-4608-93F9-E7C917CDCD77}" presName="d2" presStyleLbl="callout" presStyleIdx="3" presStyleCnt="6"/>
      <dgm:spPr/>
    </dgm:pt>
    <dgm:pt modelId="{83A96C9F-861D-45F1-B615-037A9E0AE3A7}" type="pres">
      <dgm:prSet presAssocID="{11D42DB0-DBB0-4324-BEA2-28A93FEEF2F6}" presName="circle3" presStyleLbl="lnNode1" presStyleIdx="2" presStyleCnt="3"/>
      <dgm:spPr/>
    </dgm:pt>
    <dgm:pt modelId="{BA52CE7F-D5E8-48DA-9F82-06C17E03434B}" type="pres">
      <dgm:prSet presAssocID="{11D42DB0-DBB0-4324-BEA2-28A93FEEF2F6}" presName="text3" presStyleLbl="revTx" presStyleIdx="2" presStyleCnt="3">
        <dgm:presLayoutVars>
          <dgm:bulletEnabled val="1"/>
        </dgm:presLayoutVars>
      </dgm:prSet>
      <dgm:spPr/>
      <dgm:t>
        <a:bodyPr/>
        <a:lstStyle/>
        <a:p>
          <a:endParaRPr lang="id-ID"/>
        </a:p>
      </dgm:t>
    </dgm:pt>
    <dgm:pt modelId="{151139BF-60F8-408E-A4F5-2A4CF27CACB9}" type="pres">
      <dgm:prSet presAssocID="{11D42DB0-DBB0-4324-BEA2-28A93FEEF2F6}" presName="line3" presStyleLbl="callout" presStyleIdx="4" presStyleCnt="6"/>
      <dgm:spPr/>
    </dgm:pt>
    <dgm:pt modelId="{0F2FEB65-F1E4-4971-B128-3BC344D8E4F5}" type="pres">
      <dgm:prSet presAssocID="{11D42DB0-DBB0-4324-BEA2-28A93FEEF2F6}" presName="d3" presStyleLbl="callout" presStyleIdx="5" presStyleCnt="6"/>
      <dgm:spPr/>
    </dgm:pt>
  </dgm:ptLst>
  <dgm:cxnLst>
    <dgm:cxn modelId="{2DA5D6E8-C394-4DAE-B7F9-7139B5BF3AA4}" srcId="{5F789899-809D-4857-89DD-2AED21D58E50}" destId="{DA2B895D-8A7A-4608-93F9-E7C917CDCD77}" srcOrd="1" destOrd="0" parTransId="{5B8ED024-96CB-46B4-B03F-9FC40D8B9FC8}" sibTransId="{34E134B0-06F6-488F-8CBE-3BCBF2C9EE59}"/>
    <dgm:cxn modelId="{C9794778-4E72-4E66-9381-AD59025D4B23}" type="presOf" srcId="{DA2B895D-8A7A-4608-93F9-E7C917CDCD77}" destId="{16AF7F2B-DE94-4FB6-A70D-3A49FBC66BF6}" srcOrd="0" destOrd="0" presId="urn:microsoft.com/office/officeart/2005/8/layout/target1"/>
    <dgm:cxn modelId="{7E7F579D-0161-4AFF-AA63-535CE47B6357}" srcId="{5F789899-809D-4857-89DD-2AED21D58E50}" destId="{8E6231A8-A67A-44B5-A788-C2E46E3D69D8}" srcOrd="0" destOrd="0" parTransId="{18735E50-3A82-4BB1-A596-D13C48472192}" sibTransId="{9678D987-9E2A-4469-8E4E-4DFA101CC29D}"/>
    <dgm:cxn modelId="{C4375E5B-ADE2-4A37-BDAE-83AA95E60A59}" type="presOf" srcId="{11D42DB0-DBB0-4324-BEA2-28A93FEEF2F6}" destId="{BA52CE7F-D5E8-48DA-9F82-06C17E03434B}" srcOrd="0" destOrd="0" presId="urn:microsoft.com/office/officeart/2005/8/layout/target1"/>
    <dgm:cxn modelId="{5E943133-C9A5-4090-8E52-921784E3F550}" srcId="{5F789899-809D-4857-89DD-2AED21D58E50}" destId="{11D42DB0-DBB0-4324-BEA2-28A93FEEF2F6}" srcOrd="2" destOrd="0" parTransId="{03EA5BF0-BB78-4572-9A08-3D6E5BC89259}" sibTransId="{5B140F20-9741-4522-BF88-5B9DBE249939}"/>
    <dgm:cxn modelId="{2F02B718-12BB-4986-A94D-338AA01DB020}" type="presOf" srcId="{8E6231A8-A67A-44B5-A788-C2E46E3D69D8}" destId="{484B6550-C8B6-41E7-8211-C4564A05A15E}" srcOrd="0" destOrd="0" presId="urn:microsoft.com/office/officeart/2005/8/layout/target1"/>
    <dgm:cxn modelId="{D6EE757A-D77D-4273-A12E-75C263F101DD}" type="presOf" srcId="{5F789899-809D-4857-89DD-2AED21D58E50}" destId="{75A177AC-94F0-4D74-B24C-8661795F2582}" srcOrd="0" destOrd="0" presId="urn:microsoft.com/office/officeart/2005/8/layout/target1"/>
    <dgm:cxn modelId="{9C18436B-9131-49B3-9147-866D549DF313}" type="presParOf" srcId="{75A177AC-94F0-4D74-B24C-8661795F2582}" destId="{0E3F4C0C-B808-4360-8717-62CB7402C021}" srcOrd="0" destOrd="0" presId="urn:microsoft.com/office/officeart/2005/8/layout/target1"/>
    <dgm:cxn modelId="{A2C5903E-0504-46FB-B400-A8DE954BD7C1}" type="presParOf" srcId="{75A177AC-94F0-4D74-B24C-8661795F2582}" destId="{484B6550-C8B6-41E7-8211-C4564A05A15E}" srcOrd="1" destOrd="0" presId="urn:microsoft.com/office/officeart/2005/8/layout/target1"/>
    <dgm:cxn modelId="{049F6173-96A4-4637-B141-65581B8D9A31}" type="presParOf" srcId="{75A177AC-94F0-4D74-B24C-8661795F2582}" destId="{72FFD72C-DD9F-4232-8AD3-1BB609E2DF37}" srcOrd="2" destOrd="0" presId="urn:microsoft.com/office/officeart/2005/8/layout/target1"/>
    <dgm:cxn modelId="{01A2BE36-E8C1-4609-B529-47CFC5E6C97F}" type="presParOf" srcId="{75A177AC-94F0-4D74-B24C-8661795F2582}" destId="{B0B31DD9-522C-41D7-B4B9-786A912964FC}" srcOrd="3" destOrd="0" presId="urn:microsoft.com/office/officeart/2005/8/layout/target1"/>
    <dgm:cxn modelId="{96C18752-2D53-4BAB-8229-9A99EA9D8D1A}" type="presParOf" srcId="{75A177AC-94F0-4D74-B24C-8661795F2582}" destId="{6E416B0E-C3B8-4B38-B73C-CA2F1DA83D4B}" srcOrd="4" destOrd="0" presId="urn:microsoft.com/office/officeart/2005/8/layout/target1"/>
    <dgm:cxn modelId="{545689AA-0E5C-411A-82E7-6F122BF7644F}" type="presParOf" srcId="{75A177AC-94F0-4D74-B24C-8661795F2582}" destId="{16AF7F2B-DE94-4FB6-A70D-3A49FBC66BF6}" srcOrd="5" destOrd="0" presId="urn:microsoft.com/office/officeart/2005/8/layout/target1"/>
    <dgm:cxn modelId="{D82BA443-9061-4728-AD9F-2D9CB745D4B6}" type="presParOf" srcId="{75A177AC-94F0-4D74-B24C-8661795F2582}" destId="{DB843266-2DBE-454E-86F3-326D530594C3}" srcOrd="6" destOrd="0" presId="urn:microsoft.com/office/officeart/2005/8/layout/target1"/>
    <dgm:cxn modelId="{06A0D482-D79D-4C63-BCCA-757659347AEC}" type="presParOf" srcId="{75A177AC-94F0-4D74-B24C-8661795F2582}" destId="{B4D41798-8ACD-4479-8461-2ABD493F7311}" srcOrd="7" destOrd="0" presId="urn:microsoft.com/office/officeart/2005/8/layout/target1"/>
    <dgm:cxn modelId="{403CE86C-09D1-499E-99EB-F672970681CE}" type="presParOf" srcId="{75A177AC-94F0-4D74-B24C-8661795F2582}" destId="{83A96C9F-861D-45F1-B615-037A9E0AE3A7}" srcOrd="8" destOrd="0" presId="urn:microsoft.com/office/officeart/2005/8/layout/target1"/>
    <dgm:cxn modelId="{D37EC3B6-F0B3-4E59-8027-693E804042EA}" type="presParOf" srcId="{75A177AC-94F0-4D74-B24C-8661795F2582}" destId="{BA52CE7F-D5E8-48DA-9F82-06C17E03434B}" srcOrd="9" destOrd="0" presId="urn:microsoft.com/office/officeart/2005/8/layout/target1"/>
    <dgm:cxn modelId="{F673FBAD-4A30-4081-A285-96AA0CB2CA86}" type="presParOf" srcId="{75A177AC-94F0-4D74-B24C-8661795F2582}" destId="{151139BF-60F8-408E-A4F5-2A4CF27CACB9}" srcOrd="10" destOrd="0" presId="urn:microsoft.com/office/officeart/2005/8/layout/target1"/>
    <dgm:cxn modelId="{FE305E0C-E13A-44EA-83AB-0765A65C6C3B}" type="presParOf" srcId="{75A177AC-94F0-4D74-B24C-8661795F2582}" destId="{0F2FEB65-F1E4-4971-B128-3BC344D8E4F5}" srcOrd="11" destOrd="0" presId="urn:microsoft.com/office/officeart/2005/8/layout/targe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3A96C9F-861D-45F1-B615-037A9E0AE3A7}">
      <dsp:nvSpPr>
        <dsp:cNvPr id="0" name=""/>
        <dsp:cNvSpPr/>
      </dsp:nvSpPr>
      <dsp:spPr>
        <a:xfrm>
          <a:off x="508000" y="1015999"/>
          <a:ext cx="3048000" cy="3048000"/>
        </a:xfrm>
        <a:prstGeom prst="ellipse">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6E416B0E-C3B8-4B38-B73C-CA2F1DA83D4B}">
      <dsp:nvSpPr>
        <dsp:cNvPr id="0" name=""/>
        <dsp:cNvSpPr/>
      </dsp:nvSpPr>
      <dsp:spPr>
        <a:xfrm>
          <a:off x="1117600" y="1625599"/>
          <a:ext cx="1828800" cy="1828800"/>
        </a:xfrm>
        <a:prstGeom prst="ellipse">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0E3F4C0C-B808-4360-8717-62CB7402C021}">
      <dsp:nvSpPr>
        <dsp:cNvPr id="0" name=""/>
        <dsp:cNvSpPr/>
      </dsp:nvSpPr>
      <dsp:spPr>
        <a:xfrm>
          <a:off x="1727200" y="2235200"/>
          <a:ext cx="609600" cy="609600"/>
        </a:xfrm>
        <a:prstGeom prst="ellipse">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484B6550-C8B6-41E7-8211-C4564A05A15E}">
      <dsp:nvSpPr>
        <dsp:cNvPr id="0" name=""/>
        <dsp:cNvSpPr/>
      </dsp:nvSpPr>
      <dsp:spPr>
        <a:xfrm>
          <a:off x="4064000" y="0"/>
          <a:ext cx="1524000" cy="88900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35128" tIns="24130" rIns="24130" bIns="24130" numCol="1" spcCol="1270" anchor="ctr" anchorCtr="0">
          <a:noAutofit/>
        </a:bodyPr>
        <a:lstStyle/>
        <a:p>
          <a:pPr lvl="0" algn="l" defTabSz="844550">
            <a:lnSpc>
              <a:spcPct val="90000"/>
            </a:lnSpc>
            <a:spcBef>
              <a:spcPct val="0"/>
            </a:spcBef>
            <a:spcAft>
              <a:spcPct val="35000"/>
            </a:spcAft>
          </a:pPr>
          <a:r>
            <a:rPr lang="id-ID" sz="1900" b="1" kern="1200" dirty="0" smtClean="0">
              <a:solidFill>
                <a:srgbClr val="002060"/>
              </a:solidFill>
            </a:rPr>
            <a:t>Keluarga</a:t>
          </a:r>
          <a:endParaRPr lang="id-ID" sz="1900" b="1" kern="1200" dirty="0">
            <a:solidFill>
              <a:srgbClr val="002060"/>
            </a:solidFill>
          </a:endParaRPr>
        </a:p>
      </dsp:txBody>
      <dsp:txXfrm>
        <a:off x="4064000" y="0"/>
        <a:ext cx="1524000" cy="889000"/>
      </dsp:txXfrm>
    </dsp:sp>
    <dsp:sp modelId="{72FFD72C-DD9F-4232-8AD3-1BB609E2DF37}">
      <dsp:nvSpPr>
        <dsp:cNvPr id="0" name=""/>
        <dsp:cNvSpPr/>
      </dsp:nvSpPr>
      <dsp:spPr>
        <a:xfrm>
          <a:off x="3683000" y="444499"/>
          <a:ext cx="38100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 modelId="{B0B31DD9-522C-41D7-B4B9-786A912964FC}">
      <dsp:nvSpPr>
        <dsp:cNvPr id="0" name=""/>
        <dsp:cNvSpPr/>
      </dsp:nvSpPr>
      <dsp:spPr>
        <a:xfrm rot="5400000">
          <a:off x="1809242" y="667766"/>
          <a:ext cx="2094991" cy="1649476"/>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 modelId="{16AF7F2B-DE94-4FB6-A70D-3A49FBC66BF6}">
      <dsp:nvSpPr>
        <dsp:cNvPr id="0" name=""/>
        <dsp:cNvSpPr/>
      </dsp:nvSpPr>
      <dsp:spPr>
        <a:xfrm>
          <a:off x="4064000" y="888999"/>
          <a:ext cx="1524000" cy="889000"/>
        </a:xfrm>
        <a:prstGeom prst="rect">
          <a:avLst/>
        </a:prstGeom>
        <a:noFill/>
        <a:ln w="12700" cap="flat" cmpd="sng" algn="ctr">
          <a:solidFill>
            <a:schemeClr val="tx1">
              <a:alpha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35128" tIns="24130" rIns="24130" bIns="24130" numCol="1" spcCol="1270" anchor="ctr" anchorCtr="0">
          <a:noAutofit/>
        </a:bodyPr>
        <a:lstStyle/>
        <a:p>
          <a:pPr lvl="0" algn="l" defTabSz="844550">
            <a:lnSpc>
              <a:spcPct val="90000"/>
            </a:lnSpc>
            <a:spcBef>
              <a:spcPct val="0"/>
            </a:spcBef>
            <a:spcAft>
              <a:spcPct val="35000"/>
            </a:spcAft>
          </a:pPr>
          <a:r>
            <a:rPr lang="id-ID" sz="1900" b="1" kern="1200" dirty="0" smtClean="0"/>
            <a:t>Sekolah</a:t>
          </a:r>
          <a:endParaRPr lang="id-ID" sz="1900" b="1" kern="1200" dirty="0"/>
        </a:p>
      </dsp:txBody>
      <dsp:txXfrm>
        <a:off x="4064000" y="888999"/>
        <a:ext cx="1524000" cy="889000"/>
      </dsp:txXfrm>
    </dsp:sp>
    <dsp:sp modelId="{DB843266-2DBE-454E-86F3-326D530594C3}">
      <dsp:nvSpPr>
        <dsp:cNvPr id="0" name=""/>
        <dsp:cNvSpPr/>
      </dsp:nvSpPr>
      <dsp:spPr>
        <a:xfrm>
          <a:off x="3683000" y="1333499"/>
          <a:ext cx="38100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 modelId="{B4D41798-8ACD-4479-8461-2ABD493F7311}">
      <dsp:nvSpPr>
        <dsp:cNvPr id="0" name=""/>
        <dsp:cNvSpPr/>
      </dsp:nvSpPr>
      <dsp:spPr>
        <a:xfrm rot="5400000">
          <a:off x="2258923" y="1542897"/>
          <a:ext cx="1632508" cy="1212596"/>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 modelId="{BA52CE7F-D5E8-48DA-9F82-06C17E03434B}">
      <dsp:nvSpPr>
        <dsp:cNvPr id="0" name=""/>
        <dsp:cNvSpPr/>
      </dsp:nvSpPr>
      <dsp:spPr>
        <a:xfrm>
          <a:off x="4064000" y="1777999"/>
          <a:ext cx="1524000" cy="88900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35128" tIns="24130" rIns="24130" bIns="24130" numCol="1" spcCol="1270" anchor="ctr" anchorCtr="0">
          <a:noAutofit/>
        </a:bodyPr>
        <a:lstStyle/>
        <a:p>
          <a:pPr lvl="0" algn="l" defTabSz="844550">
            <a:lnSpc>
              <a:spcPct val="90000"/>
            </a:lnSpc>
            <a:spcBef>
              <a:spcPct val="0"/>
            </a:spcBef>
            <a:spcAft>
              <a:spcPct val="35000"/>
            </a:spcAft>
          </a:pPr>
          <a:r>
            <a:rPr lang="id-ID" sz="1900" b="1" kern="1200" dirty="0" smtClean="0">
              <a:solidFill>
                <a:srgbClr val="FF0000"/>
              </a:solidFill>
            </a:rPr>
            <a:t>Masyarakat</a:t>
          </a:r>
          <a:endParaRPr lang="id-ID" sz="1900" b="1" kern="1200" dirty="0">
            <a:solidFill>
              <a:srgbClr val="FF0000"/>
            </a:solidFill>
          </a:endParaRPr>
        </a:p>
      </dsp:txBody>
      <dsp:txXfrm>
        <a:off x="4064000" y="1777999"/>
        <a:ext cx="1524000" cy="889000"/>
      </dsp:txXfrm>
    </dsp:sp>
    <dsp:sp modelId="{151139BF-60F8-408E-A4F5-2A4CF27CACB9}">
      <dsp:nvSpPr>
        <dsp:cNvPr id="0" name=""/>
        <dsp:cNvSpPr/>
      </dsp:nvSpPr>
      <dsp:spPr>
        <a:xfrm>
          <a:off x="3683000" y="2222499"/>
          <a:ext cx="38100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 modelId="{0F2FEB65-F1E4-4971-B128-3BC344D8E4F5}">
      <dsp:nvSpPr>
        <dsp:cNvPr id="0" name=""/>
        <dsp:cNvSpPr/>
      </dsp:nvSpPr>
      <dsp:spPr>
        <a:xfrm rot="5400000">
          <a:off x="2709164" y="2417317"/>
          <a:ext cx="1166368" cy="775716"/>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767A3D-E23D-4430-BABB-2C247DA528D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64B510-0115-4D52-9B62-E48189633F9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80E0C9-8C75-46E1-81C2-81A18792FAE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06409D-582E-49FF-8B18-30711CAC156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6071542-184E-45A9-9F35-BD8A30A8703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0741809-BB9F-484B-B1D8-E17606B49DC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C442BE3-82BE-4321-BB8E-DBC31BFACAB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46D8DE8-18EB-4964-B1C9-437D198E645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B8F3C44-143C-4EA4-9772-B6AF16235ED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6929BE-3EA3-4A57-83D8-DEFFFC7D7F3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4E1839F-CEF4-4F7B-89A4-DC567E93F9F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29CFFCC-A8D9-4FAD-8A90-1F420FBD180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5" name="Title 1"/>
          <p:cNvSpPr txBox="1">
            <a:spLocks/>
          </p:cNvSpPr>
          <p:nvPr/>
        </p:nvSpPr>
        <p:spPr>
          <a:xfrm>
            <a:off x="152400" y="228600"/>
            <a:ext cx="8763000" cy="1295400"/>
          </a:xfrm>
          <a:prstGeom prst="rect">
            <a:avLst/>
          </a:prstGeom>
          <a:noFill/>
        </p:spPr>
        <p:txBody>
          <a:bodyPr vert="horz" lIns="91440" tIns="45720" rIns="91440" bIns="45720" rtlCol="0" anchor="ctr">
            <a:normAutofit fontScale="67500" lnSpcReduction="20000"/>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1" i="0" u="none" strike="noStrike" kern="1200" normalizeH="0" noProof="0" dirty="0" smtClean="0">
                <a:ln w="11430"/>
                <a:solidFill>
                  <a:srgbClr val="002060"/>
                </a:solidFill>
                <a:effectLst>
                  <a:outerShdw blurRad="80000" dist="40000" dir="5040000" algn="tl">
                    <a:srgbClr val="000000">
                      <a:alpha val="30000"/>
                    </a:srgbClr>
                  </a:outerShdw>
                </a:effectLst>
                <a:uLnTx/>
                <a:uFillTx/>
                <a:latin typeface="+mj-lt"/>
                <a:ea typeface="+mj-ea"/>
                <a:cs typeface="+mj-cs"/>
              </a:rPr>
              <a:t> </a:t>
            </a:r>
            <a:r>
              <a:rPr kumimoji="0" lang="id-ID" sz="6600" b="1" i="0" u="none" strike="noStrike" kern="1200" normalizeH="0" noProof="0" dirty="0" smtClean="0">
                <a:ln w="11430"/>
                <a:solidFill>
                  <a:srgbClr val="002060"/>
                </a:solidFill>
                <a:effectLst>
                  <a:outerShdw blurRad="80000" dist="40000" dir="5040000" algn="tl">
                    <a:srgbClr val="000000">
                      <a:alpha val="30000"/>
                    </a:srgbClr>
                  </a:outerShdw>
                </a:effectLst>
                <a:uLnTx/>
                <a:uFillTx/>
                <a:latin typeface="+mj-lt"/>
                <a:ea typeface="+mj-ea"/>
                <a:cs typeface="+mj-cs"/>
              </a:rPr>
              <a:t>Fungsi Vocational Education and Training</a:t>
            </a:r>
            <a:endParaRPr kumimoji="0" lang="en-US" sz="6600" b="1" i="0" u="none" strike="noStrike" kern="1200" normalizeH="0" baseline="0" noProof="0" dirty="0" smtClean="0">
              <a:ln w="11430"/>
              <a:solidFill>
                <a:srgbClr val="002060"/>
              </a:solidFill>
              <a:effectLst>
                <a:outerShdw blurRad="80000" dist="40000" dir="5040000" algn="tl">
                  <a:srgbClr val="000000">
                    <a:alpha val="30000"/>
                  </a:srgbClr>
                </a:outerShdw>
              </a:effectLst>
              <a:uLnTx/>
              <a:uFillTx/>
              <a:latin typeface="+mj-lt"/>
              <a:ea typeface="+mj-ea"/>
              <a:cs typeface="+mj-cs"/>
            </a:endParaRPr>
          </a:p>
        </p:txBody>
      </p:sp>
      <p:sp>
        <p:nvSpPr>
          <p:cNvPr id="24" name="Title 1"/>
          <p:cNvSpPr txBox="1">
            <a:spLocks/>
          </p:cNvSpPr>
          <p:nvPr/>
        </p:nvSpPr>
        <p:spPr>
          <a:xfrm>
            <a:off x="533400" y="1600200"/>
            <a:ext cx="8229600" cy="4800600"/>
          </a:xfrm>
          <a:prstGeom prst="rect">
            <a:avLst/>
          </a:prstGeom>
          <a:noFill/>
        </p:spPr>
        <p:txBody>
          <a:bodyPr vert="horz" lIns="91440" tIns="45720" rIns="91440" bIns="45720" rtlCol="0" anchor="ctr">
            <a:normAutofit fontScale="40000" lnSpcReduction="20000"/>
            <a:scene3d>
              <a:camera prst="orthographicFront"/>
              <a:lightRig rig="glow" dir="tl">
                <a:rot lat="0" lon="0" rev="5400000"/>
              </a:lightRig>
            </a:scene3d>
            <a:sp3d contourW="12700">
              <a:bevelT w="25400" h="25400"/>
              <a:contourClr>
                <a:schemeClr val="accent6">
                  <a:shade val="73000"/>
                </a:schemeClr>
              </a:contourClr>
            </a:sp3d>
          </a:bodyPr>
          <a:lstStyle/>
          <a:p>
            <a:pPr marL="900000" indent="-900000">
              <a:spcBef>
                <a:spcPts val="600"/>
              </a:spcBef>
              <a:spcAft>
                <a:spcPts val="600"/>
              </a:spcAft>
              <a:buAutoNum type="arabicParenBoth"/>
            </a:pPr>
            <a:r>
              <a:rPr lang="en-US" sz="7000" b="1" dirty="0" err="1" smtClean="0">
                <a:solidFill>
                  <a:srgbClr val="7030A0"/>
                </a:solidFill>
              </a:rPr>
              <a:t>pengangguran</a:t>
            </a:r>
            <a:r>
              <a:rPr lang="en-US" sz="7000" b="1" dirty="0" smtClean="0">
                <a:solidFill>
                  <a:srgbClr val="7030A0"/>
                </a:solidFill>
              </a:rPr>
              <a:t> </a:t>
            </a:r>
            <a:r>
              <a:rPr lang="en-US" sz="7000" b="1" dirty="0" err="1" smtClean="0">
                <a:solidFill>
                  <a:srgbClr val="7030A0"/>
                </a:solidFill>
              </a:rPr>
              <a:t>bagi</a:t>
            </a:r>
            <a:r>
              <a:rPr lang="en-US" sz="7000" b="1" dirty="0" smtClean="0">
                <a:solidFill>
                  <a:srgbClr val="7030A0"/>
                </a:solidFill>
              </a:rPr>
              <a:t> </a:t>
            </a:r>
            <a:r>
              <a:rPr lang="en-US" sz="7000" b="1" dirty="0" err="1" smtClean="0">
                <a:solidFill>
                  <a:srgbClr val="7030A0"/>
                </a:solidFill>
              </a:rPr>
              <a:t>pemuda</a:t>
            </a:r>
            <a:r>
              <a:rPr lang="en-US" sz="7000" b="1" dirty="0" smtClean="0">
                <a:solidFill>
                  <a:srgbClr val="7030A0"/>
                </a:solidFill>
              </a:rPr>
              <a:t> </a:t>
            </a:r>
            <a:r>
              <a:rPr lang="en-US" sz="7000" b="1" dirty="0" err="1" smtClean="0">
                <a:solidFill>
                  <a:srgbClr val="7030A0"/>
                </a:solidFill>
              </a:rPr>
              <a:t>dan</a:t>
            </a:r>
            <a:r>
              <a:rPr lang="en-US" sz="7000" b="1" dirty="0" smtClean="0">
                <a:solidFill>
                  <a:srgbClr val="7030A0"/>
                </a:solidFill>
              </a:rPr>
              <a:t> </a:t>
            </a:r>
            <a:r>
              <a:rPr lang="en-US" sz="7000" b="1" dirty="0" err="1" smtClean="0">
                <a:solidFill>
                  <a:srgbClr val="7030A0"/>
                </a:solidFill>
              </a:rPr>
              <a:t>bagaimana</a:t>
            </a:r>
            <a:r>
              <a:rPr lang="en-US" sz="7000" b="1" dirty="0" smtClean="0">
                <a:solidFill>
                  <a:srgbClr val="7030A0"/>
                </a:solidFill>
              </a:rPr>
              <a:t> </a:t>
            </a:r>
            <a:r>
              <a:rPr lang="en-US" sz="7000" b="1" dirty="0" err="1" smtClean="0">
                <a:solidFill>
                  <a:srgbClr val="7030A0"/>
                </a:solidFill>
              </a:rPr>
              <a:t>memperoleh</a:t>
            </a:r>
            <a:r>
              <a:rPr lang="en-US" sz="7000" b="1" dirty="0" smtClean="0">
                <a:solidFill>
                  <a:srgbClr val="7030A0"/>
                </a:solidFill>
              </a:rPr>
              <a:t> </a:t>
            </a:r>
            <a:r>
              <a:rPr lang="en-US" sz="7000" b="1" dirty="0" err="1" smtClean="0">
                <a:solidFill>
                  <a:srgbClr val="7030A0"/>
                </a:solidFill>
              </a:rPr>
              <a:t>pekerjaan</a:t>
            </a:r>
            <a:r>
              <a:rPr lang="en-US" sz="7000" b="1" dirty="0" smtClean="0">
                <a:solidFill>
                  <a:srgbClr val="7030A0"/>
                </a:solidFill>
              </a:rPr>
              <a:t> </a:t>
            </a:r>
            <a:r>
              <a:rPr lang="en-US" sz="7000" b="1" dirty="0" err="1" smtClean="0">
                <a:solidFill>
                  <a:srgbClr val="7030A0"/>
                </a:solidFill>
              </a:rPr>
              <a:t>bagi</a:t>
            </a:r>
            <a:r>
              <a:rPr lang="en-US" sz="7000" b="1" dirty="0" smtClean="0">
                <a:solidFill>
                  <a:srgbClr val="7030A0"/>
                </a:solidFill>
              </a:rPr>
              <a:t> </a:t>
            </a:r>
            <a:r>
              <a:rPr lang="en-US" sz="7000" b="1" dirty="0" err="1" smtClean="0">
                <a:solidFill>
                  <a:srgbClr val="7030A0"/>
                </a:solidFill>
              </a:rPr>
              <a:t>kaum</a:t>
            </a:r>
            <a:r>
              <a:rPr lang="en-US" sz="7000" b="1" dirty="0" smtClean="0">
                <a:solidFill>
                  <a:srgbClr val="7030A0"/>
                </a:solidFill>
              </a:rPr>
              <a:t> </a:t>
            </a:r>
            <a:r>
              <a:rPr lang="en-US" sz="7000" b="1" dirty="0" err="1" smtClean="0">
                <a:solidFill>
                  <a:srgbClr val="7030A0"/>
                </a:solidFill>
              </a:rPr>
              <a:t>tua</a:t>
            </a:r>
            <a:r>
              <a:rPr lang="en-US" sz="7000" b="1" dirty="0" smtClean="0">
                <a:solidFill>
                  <a:srgbClr val="7030A0"/>
                </a:solidFill>
              </a:rPr>
              <a:t>; </a:t>
            </a:r>
            <a:endParaRPr lang="id-ID" sz="7000" b="1" dirty="0" smtClean="0">
              <a:solidFill>
                <a:srgbClr val="7030A0"/>
              </a:solidFill>
            </a:endParaRPr>
          </a:p>
          <a:p>
            <a:pPr marL="900000" indent="-900000">
              <a:spcBef>
                <a:spcPts val="600"/>
              </a:spcBef>
              <a:spcAft>
                <a:spcPts val="600"/>
              </a:spcAft>
              <a:buAutoNum type="arabicParenBoth"/>
            </a:pPr>
            <a:r>
              <a:rPr lang="en-US" sz="7000" b="1" dirty="0" err="1" smtClean="0">
                <a:solidFill>
                  <a:schemeClr val="bg1"/>
                </a:solidFill>
              </a:rPr>
              <a:t>pengurangan</a:t>
            </a:r>
            <a:r>
              <a:rPr lang="en-US" sz="7000" b="1" dirty="0" smtClean="0">
                <a:solidFill>
                  <a:schemeClr val="bg1"/>
                </a:solidFill>
              </a:rPr>
              <a:t> </a:t>
            </a:r>
            <a:r>
              <a:rPr lang="en-US" sz="7000" b="1" dirty="0" err="1" smtClean="0">
                <a:solidFill>
                  <a:schemeClr val="bg1"/>
                </a:solidFill>
              </a:rPr>
              <a:t>beban</a:t>
            </a:r>
            <a:r>
              <a:rPr lang="en-US" sz="7000" b="1" dirty="0" smtClean="0">
                <a:solidFill>
                  <a:schemeClr val="bg1"/>
                </a:solidFill>
              </a:rPr>
              <a:t> </a:t>
            </a:r>
            <a:r>
              <a:rPr lang="en-US" sz="7000" b="1" dirty="0" err="1" smtClean="0">
                <a:solidFill>
                  <a:schemeClr val="bg1"/>
                </a:solidFill>
              </a:rPr>
              <a:t>bagi</a:t>
            </a:r>
            <a:r>
              <a:rPr lang="en-US" sz="7000" b="1" dirty="0" smtClean="0">
                <a:solidFill>
                  <a:schemeClr val="bg1"/>
                </a:solidFill>
              </a:rPr>
              <a:t> </a:t>
            </a:r>
            <a:r>
              <a:rPr lang="en-US" sz="7000" b="1" dirty="0" err="1" smtClean="0">
                <a:solidFill>
                  <a:schemeClr val="bg1"/>
                </a:solidFill>
              </a:rPr>
              <a:t>sistem</a:t>
            </a:r>
            <a:r>
              <a:rPr lang="en-US" sz="7000" b="1" dirty="0" smtClean="0">
                <a:solidFill>
                  <a:schemeClr val="bg1"/>
                </a:solidFill>
              </a:rPr>
              <a:t> </a:t>
            </a:r>
            <a:r>
              <a:rPr lang="en-US" sz="7000" b="1" dirty="0" err="1" smtClean="0">
                <a:solidFill>
                  <a:schemeClr val="bg1"/>
                </a:solidFill>
              </a:rPr>
              <a:t>pendidikan</a:t>
            </a:r>
            <a:r>
              <a:rPr lang="en-US" sz="7000" b="1" dirty="0" smtClean="0">
                <a:solidFill>
                  <a:schemeClr val="bg1"/>
                </a:solidFill>
              </a:rPr>
              <a:t> </a:t>
            </a:r>
            <a:r>
              <a:rPr lang="en-US" sz="7000" b="1" dirty="0" err="1" smtClean="0">
                <a:solidFill>
                  <a:schemeClr val="bg1"/>
                </a:solidFill>
              </a:rPr>
              <a:t>tinggi</a:t>
            </a:r>
            <a:r>
              <a:rPr lang="en-US" sz="7000" b="1" dirty="0" smtClean="0">
                <a:solidFill>
                  <a:schemeClr val="bg1"/>
                </a:solidFill>
              </a:rPr>
              <a:t>; </a:t>
            </a:r>
            <a:endParaRPr lang="id-ID" sz="7000" b="1" dirty="0" smtClean="0">
              <a:solidFill>
                <a:schemeClr val="bg1"/>
              </a:solidFill>
            </a:endParaRPr>
          </a:p>
          <a:p>
            <a:pPr marL="900000" indent="-900000">
              <a:spcBef>
                <a:spcPts val="600"/>
              </a:spcBef>
              <a:spcAft>
                <a:spcPts val="600"/>
              </a:spcAft>
              <a:buAutoNum type="arabicParenBoth"/>
            </a:pPr>
            <a:r>
              <a:rPr lang="en-US" sz="7000" b="1" dirty="0" err="1" smtClean="0">
                <a:solidFill>
                  <a:srgbClr val="002060"/>
                </a:solidFill>
              </a:rPr>
              <a:t>penarikan</a:t>
            </a:r>
            <a:r>
              <a:rPr lang="en-US" sz="7000" b="1" dirty="0" smtClean="0">
                <a:solidFill>
                  <a:srgbClr val="002060"/>
                </a:solidFill>
              </a:rPr>
              <a:t> </a:t>
            </a:r>
            <a:r>
              <a:rPr lang="en-US" sz="7000" b="1" dirty="0" err="1" smtClean="0">
                <a:solidFill>
                  <a:srgbClr val="002060"/>
                </a:solidFill>
              </a:rPr>
              <a:t>investasi</a:t>
            </a:r>
            <a:r>
              <a:rPr lang="en-US" sz="7000" b="1" dirty="0" smtClean="0">
                <a:solidFill>
                  <a:srgbClr val="002060"/>
                </a:solidFill>
              </a:rPr>
              <a:t> </a:t>
            </a:r>
            <a:r>
              <a:rPr lang="en-US" sz="7000" b="1" dirty="0" err="1" smtClean="0">
                <a:solidFill>
                  <a:srgbClr val="002060"/>
                </a:solidFill>
              </a:rPr>
              <a:t>luar</a:t>
            </a:r>
            <a:r>
              <a:rPr lang="en-US" sz="7000" b="1" dirty="0" smtClean="0">
                <a:solidFill>
                  <a:srgbClr val="002060"/>
                </a:solidFill>
              </a:rPr>
              <a:t> </a:t>
            </a:r>
            <a:r>
              <a:rPr lang="en-US" sz="7000" b="1" dirty="0" err="1" smtClean="0">
                <a:solidFill>
                  <a:srgbClr val="002060"/>
                </a:solidFill>
              </a:rPr>
              <a:t>negeri</a:t>
            </a:r>
            <a:r>
              <a:rPr lang="en-US" sz="7000" b="1" dirty="0" smtClean="0">
                <a:solidFill>
                  <a:srgbClr val="002060"/>
                </a:solidFill>
              </a:rPr>
              <a:t>; </a:t>
            </a:r>
            <a:endParaRPr lang="id-ID" sz="7000" b="1" dirty="0" smtClean="0">
              <a:solidFill>
                <a:srgbClr val="002060"/>
              </a:solidFill>
            </a:endParaRPr>
          </a:p>
          <a:p>
            <a:pPr marL="900000" indent="-900000">
              <a:spcBef>
                <a:spcPts val="600"/>
              </a:spcBef>
              <a:spcAft>
                <a:spcPts val="600"/>
              </a:spcAft>
              <a:buAutoNum type="arabicParenBoth"/>
            </a:pPr>
            <a:r>
              <a:rPr lang="en-US" sz="7000" b="1" dirty="0" err="1" smtClean="0">
                <a:solidFill>
                  <a:srgbClr val="002060"/>
                </a:solidFill>
              </a:rPr>
              <a:t>penjaminan</a:t>
            </a:r>
            <a:r>
              <a:rPr lang="en-US" sz="7000" b="1" dirty="0" smtClean="0">
                <a:solidFill>
                  <a:srgbClr val="002060"/>
                </a:solidFill>
              </a:rPr>
              <a:t> </a:t>
            </a:r>
            <a:r>
              <a:rPr lang="en-US" sz="7000" b="1" dirty="0" err="1" smtClean="0">
                <a:solidFill>
                  <a:srgbClr val="002060"/>
                </a:solidFill>
              </a:rPr>
              <a:t>peningkatan</a:t>
            </a:r>
            <a:r>
              <a:rPr lang="en-US" sz="7000" b="1" dirty="0" smtClean="0">
                <a:solidFill>
                  <a:srgbClr val="002060"/>
                </a:solidFill>
              </a:rPr>
              <a:t> </a:t>
            </a:r>
            <a:r>
              <a:rPr lang="en-US" sz="7000" b="1" dirty="0" err="1" smtClean="0">
                <a:solidFill>
                  <a:srgbClr val="002060"/>
                </a:solidFill>
              </a:rPr>
              <a:t>penghasilan</a:t>
            </a:r>
            <a:r>
              <a:rPr lang="en-US" sz="7000" b="1" dirty="0" smtClean="0">
                <a:solidFill>
                  <a:srgbClr val="002060"/>
                </a:solidFill>
              </a:rPr>
              <a:t> </a:t>
            </a:r>
            <a:r>
              <a:rPr lang="en-US" sz="7000" b="1" dirty="0" err="1" smtClean="0">
                <a:solidFill>
                  <a:srgbClr val="002060"/>
                </a:solidFill>
              </a:rPr>
              <a:t>dan</a:t>
            </a:r>
            <a:r>
              <a:rPr lang="en-US" sz="7000" b="1" dirty="0" smtClean="0">
                <a:solidFill>
                  <a:srgbClr val="002060"/>
                </a:solidFill>
              </a:rPr>
              <a:t> </a:t>
            </a:r>
            <a:r>
              <a:rPr lang="en-US" sz="7000" b="1" dirty="0" err="1" smtClean="0">
                <a:solidFill>
                  <a:srgbClr val="002060"/>
                </a:solidFill>
              </a:rPr>
              <a:t>pekerjaan</a:t>
            </a:r>
            <a:r>
              <a:rPr lang="en-US" sz="7000" b="1" dirty="0" smtClean="0">
                <a:solidFill>
                  <a:srgbClr val="002060"/>
                </a:solidFill>
              </a:rPr>
              <a:t>; </a:t>
            </a:r>
            <a:endParaRPr lang="id-ID" sz="7000" b="1" dirty="0" smtClean="0">
              <a:solidFill>
                <a:srgbClr val="002060"/>
              </a:solidFill>
            </a:endParaRPr>
          </a:p>
          <a:p>
            <a:pPr marL="900000" indent="-900000">
              <a:spcBef>
                <a:spcPts val="600"/>
              </a:spcBef>
              <a:spcAft>
                <a:spcPts val="600"/>
              </a:spcAft>
              <a:buAutoNum type="arabicParenBoth"/>
            </a:pPr>
            <a:r>
              <a:rPr lang="en-US" sz="7000" b="1" dirty="0" err="1" smtClean="0">
                <a:solidFill>
                  <a:schemeClr val="bg1"/>
                </a:solidFill>
              </a:rPr>
              <a:t>pengurangan</a:t>
            </a:r>
            <a:r>
              <a:rPr lang="en-US" sz="7000" b="1" dirty="0" smtClean="0">
                <a:solidFill>
                  <a:schemeClr val="bg1"/>
                </a:solidFill>
              </a:rPr>
              <a:t> </a:t>
            </a:r>
            <a:r>
              <a:rPr lang="en-US" sz="7000" b="1" dirty="0" err="1" smtClean="0">
                <a:solidFill>
                  <a:schemeClr val="bg1"/>
                </a:solidFill>
              </a:rPr>
              <a:t>kesenjangan</a:t>
            </a:r>
            <a:r>
              <a:rPr lang="en-US" sz="7000" b="1" dirty="0" smtClean="0">
                <a:solidFill>
                  <a:schemeClr val="bg1"/>
                </a:solidFill>
              </a:rPr>
              <a:t> </a:t>
            </a:r>
            <a:r>
              <a:rPr lang="en-US" sz="7000" b="1" dirty="0" err="1" smtClean="0">
                <a:solidFill>
                  <a:schemeClr val="bg1"/>
                </a:solidFill>
              </a:rPr>
              <a:t>penghasilan</a:t>
            </a:r>
            <a:r>
              <a:rPr lang="en-US" sz="7000" b="1" dirty="0" smtClean="0">
                <a:solidFill>
                  <a:schemeClr val="bg1"/>
                </a:solidFill>
              </a:rPr>
              <a:t> </a:t>
            </a:r>
            <a:r>
              <a:rPr lang="en-US" sz="7000" b="1" dirty="0" err="1" smtClean="0">
                <a:solidFill>
                  <a:schemeClr val="bg1"/>
                </a:solidFill>
              </a:rPr>
              <a:t>antara</a:t>
            </a:r>
            <a:r>
              <a:rPr lang="en-US" sz="7000" b="1" dirty="0" smtClean="0">
                <a:solidFill>
                  <a:schemeClr val="bg1"/>
                </a:solidFill>
              </a:rPr>
              <a:t> </a:t>
            </a:r>
            <a:r>
              <a:rPr lang="en-US" sz="7000" b="1" dirty="0" err="1" smtClean="0">
                <a:solidFill>
                  <a:schemeClr val="bg1"/>
                </a:solidFill>
              </a:rPr>
              <a:t>kelompok</a:t>
            </a:r>
            <a:r>
              <a:rPr lang="en-US" sz="7000" b="1" dirty="0" smtClean="0">
                <a:solidFill>
                  <a:schemeClr val="bg1"/>
                </a:solidFill>
              </a:rPr>
              <a:t> </a:t>
            </a:r>
            <a:r>
              <a:rPr lang="en-US" sz="7000" b="1" dirty="0" err="1" smtClean="0">
                <a:solidFill>
                  <a:schemeClr val="bg1"/>
                </a:solidFill>
              </a:rPr>
              <a:t>kaya</a:t>
            </a:r>
            <a:r>
              <a:rPr lang="en-US" sz="7000" b="1" dirty="0" smtClean="0">
                <a:solidFill>
                  <a:schemeClr val="bg1"/>
                </a:solidFill>
              </a:rPr>
              <a:t> </a:t>
            </a:r>
            <a:r>
              <a:rPr lang="en-US" sz="7000" b="1" dirty="0" err="1" smtClean="0">
                <a:solidFill>
                  <a:schemeClr val="bg1"/>
                </a:solidFill>
              </a:rPr>
              <a:t>dan</a:t>
            </a:r>
            <a:r>
              <a:rPr lang="en-US" sz="7000" b="1" dirty="0" smtClean="0">
                <a:solidFill>
                  <a:schemeClr val="bg1"/>
                </a:solidFill>
              </a:rPr>
              <a:t> </a:t>
            </a:r>
            <a:r>
              <a:rPr lang="en-US" sz="7000" b="1" dirty="0" err="1" smtClean="0">
                <a:solidFill>
                  <a:schemeClr val="bg1"/>
                </a:solidFill>
              </a:rPr>
              <a:t>kaum</a:t>
            </a:r>
            <a:r>
              <a:rPr lang="en-US" sz="7000" b="1" dirty="0" smtClean="0">
                <a:solidFill>
                  <a:schemeClr val="bg1"/>
                </a:solidFill>
              </a:rPr>
              <a:t> </a:t>
            </a:r>
            <a:r>
              <a:rPr lang="en-US" sz="7000" b="1" dirty="0" err="1" smtClean="0">
                <a:solidFill>
                  <a:schemeClr val="bg1"/>
                </a:solidFill>
              </a:rPr>
              <a:t>miskin</a:t>
            </a:r>
            <a:r>
              <a:rPr lang="en-US" sz="7000" b="1" dirty="0" smtClean="0">
                <a:solidFill>
                  <a:schemeClr val="bg1"/>
                </a:solidFill>
              </a:rPr>
              <a:t> </a:t>
            </a:r>
            <a:endParaRPr lang="id-ID" sz="7000" b="1" dirty="0" smtClean="0">
              <a:solidFill>
                <a:schemeClr val="bg1"/>
              </a:solidFill>
            </a:endParaRPr>
          </a:p>
          <a:p>
            <a:pPr marL="1143000" indent="-1143000"/>
            <a:endParaRPr lang="id-ID" sz="6000" dirty="0" smtClean="0"/>
          </a:p>
          <a:p>
            <a:pPr marL="1143000" indent="-1143000"/>
            <a:r>
              <a:rPr lang="en-US" sz="6000" dirty="0" smtClean="0"/>
              <a:t>(</a:t>
            </a:r>
            <a:r>
              <a:rPr lang="en-US" sz="6000" dirty="0" smtClean="0">
                <a:solidFill>
                  <a:srgbClr val="FFFF00"/>
                </a:solidFill>
              </a:rPr>
              <a:t>Gill, Dar, &amp; </a:t>
            </a:r>
            <a:r>
              <a:rPr lang="en-US" sz="6000" dirty="0" err="1" smtClean="0">
                <a:solidFill>
                  <a:srgbClr val="FFFF00"/>
                </a:solidFill>
              </a:rPr>
              <a:t>Fluitman</a:t>
            </a:r>
            <a:r>
              <a:rPr lang="en-US" sz="6000" dirty="0" smtClean="0">
                <a:solidFill>
                  <a:srgbClr val="FFFF00"/>
                </a:solidFill>
              </a:rPr>
              <a:t>: 2000:1</a:t>
            </a:r>
            <a:r>
              <a:rPr lang="en-US" sz="6000" dirty="0" smtClean="0"/>
              <a:t>). </a:t>
            </a:r>
            <a:endParaRPr lang="id-ID" sz="6000" dirty="0"/>
          </a:p>
        </p:txBody>
      </p:sp>
      <p:sp>
        <p:nvSpPr>
          <p:cNvPr id="38" name="Oval 37">
            <a:hlinkClick r:id="rId2" action="ppaction://hlinksldjump"/>
          </p:cNvPr>
          <p:cNvSpPr/>
          <p:nvPr/>
        </p:nvSpPr>
        <p:spPr>
          <a:xfrm>
            <a:off x="8382000" y="5943600"/>
            <a:ext cx="533400" cy="685800"/>
          </a:xfrm>
          <a:prstGeom prst="ellipse">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6746"/>
          </a:xfrm>
        </p:spPr>
        <p:txBody>
          <a:bodyPr>
            <a:normAutofit fontScale="90000"/>
          </a:bodyPr>
          <a:lstStyle/>
          <a:p>
            <a:r>
              <a:rPr lang="id-ID" sz="3600" dirty="0" smtClean="0"/>
              <a:t>Pendidikan sebagai Proses Pemberdayaan</a:t>
            </a:r>
            <a:endParaRPr lang="id-ID" sz="3600" dirty="0"/>
          </a:p>
        </p:txBody>
      </p:sp>
      <p:sp>
        <p:nvSpPr>
          <p:cNvPr id="3" name="Content Placeholder 2"/>
          <p:cNvSpPr>
            <a:spLocks noGrp="1"/>
          </p:cNvSpPr>
          <p:nvPr>
            <p:ph idx="1"/>
          </p:nvPr>
        </p:nvSpPr>
        <p:spPr/>
        <p:txBody>
          <a:bodyPr/>
          <a:lstStyle/>
          <a:p>
            <a:pPr marL="360000" indent="-360000"/>
            <a:r>
              <a:rPr lang="en-US" sz="3200" b="1" i="1" dirty="0" err="1" smtClean="0">
                <a:solidFill>
                  <a:schemeClr val="bg1"/>
                </a:solidFill>
              </a:rPr>
              <a:t>Pemberdayaan</a:t>
            </a:r>
            <a:r>
              <a:rPr lang="en-US" sz="3200" b="1" i="1" dirty="0" smtClean="0">
                <a:solidFill>
                  <a:schemeClr val="bg1"/>
                </a:solidFill>
              </a:rPr>
              <a:t> </a:t>
            </a:r>
            <a:r>
              <a:rPr lang="en-US" sz="3200" b="1" i="1" dirty="0" err="1" smtClean="0">
                <a:solidFill>
                  <a:schemeClr val="bg1"/>
                </a:solidFill>
              </a:rPr>
              <a:t>membutuhkan</a:t>
            </a:r>
            <a:r>
              <a:rPr lang="en-US" sz="3200" b="1" i="1" dirty="0" smtClean="0">
                <a:solidFill>
                  <a:schemeClr val="bg1"/>
                </a:solidFill>
              </a:rPr>
              <a:t> </a:t>
            </a:r>
            <a:r>
              <a:rPr lang="en-US" sz="3200" b="1" i="1" dirty="0" err="1" smtClean="0">
                <a:solidFill>
                  <a:schemeClr val="bg1"/>
                </a:solidFill>
              </a:rPr>
              <a:t>pergeseran</a:t>
            </a:r>
            <a:r>
              <a:rPr lang="en-US" sz="3200" b="1" i="1" dirty="0" smtClean="0">
                <a:solidFill>
                  <a:schemeClr val="bg1"/>
                </a:solidFill>
              </a:rPr>
              <a:t> </a:t>
            </a:r>
            <a:r>
              <a:rPr lang="en-US" sz="3200" b="1" i="1" dirty="0" err="1" smtClean="0">
                <a:solidFill>
                  <a:schemeClr val="bg1"/>
                </a:solidFill>
              </a:rPr>
              <a:t>sikap</a:t>
            </a:r>
            <a:r>
              <a:rPr lang="en-US" sz="3200" b="1" i="1" dirty="0" smtClean="0">
                <a:solidFill>
                  <a:schemeClr val="bg1"/>
                </a:solidFill>
              </a:rPr>
              <a:t> yang </a:t>
            </a:r>
            <a:r>
              <a:rPr lang="en-US" sz="3200" b="1" i="1" dirty="0" err="1" smtClean="0">
                <a:solidFill>
                  <a:schemeClr val="bg1"/>
                </a:solidFill>
              </a:rPr>
              <a:t>ekstrem</a:t>
            </a:r>
            <a:r>
              <a:rPr lang="en-US" sz="3200" b="1" i="1" dirty="0" smtClean="0">
                <a:solidFill>
                  <a:schemeClr val="bg1"/>
                </a:solidFill>
              </a:rPr>
              <a:t>. </a:t>
            </a:r>
            <a:r>
              <a:rPr lang="en-US" sz="3200" b="1" i="1" dirty="0" err="1" smtClean="0">
                <a:solidFill>
                  <a:schemeClr val="bg1"/>
                </a:solidFill>
              </a:rPr>
              <a:t>Tempat</a:t>
            </a:r>
            <a:r>
              <a:rPr lang="en-US" sz="3200" b="1" i="1" dirty="0" smtClean="0">
                <a:solidFill>
                  <a:schemeClr val="bg1"/>
                </a:solidFill>
              </a:rPr>
              <a:t> </a:t>
            </a:r>
            <a:r>
              <a:rPr lang="en-US" sz="3200" b="1" i="1" dirty="0" err="1" smtClean="0">
                <a:solidFill>
                  <a:schemeClr val="bg1"/>
                </a:solidFill>
              </a:rPr>
              <a:t>terpenting</a:t>
            </a:r>
            <a:r>
              <a:rPr lang="en-US" sz="3200" b="1" i="1" dirty="0" smtClean="0">
                <a:solidFill>
                  <a:schemeClr val="bg1"/>
                </a:solidFill>
              </a:rPr>
              <a:t> </a:t>
            </a:r>
            <a:r>
              <a:rPr lang="en-US" sz="3200" b="1" i="1" dirty="0" err="1" smtClean="0">
                <a:solidFill>
                  <a:schemeClr val="bg1"/>
                </a:solidFill>
              </a:rPr>
              <a:t>dimana</a:t>
            </a:r>
            <a:r>
              <a:rPr lang="en-US" sz="3200" b="1" i="1" dirty="0" smtClean="0">
                <a:solidFill>
                  <a:schemeClr val="bg1"/>
                </a:solidFill>
              </a:rPr>
              <a:t> </a:t>
            </a:r>
            <a:r>
              <a:rPr lang="en-US" sz="3200" b="1" i="1" dirty="0" err="1" smtClean="0">
                <a:solidFill>
                  <a:schemeClr val="bg1"/>
                </a:solidFill>
              </a:rPr>
              <a:t>pergeseran</a:t>
            </a:r>
            <a:r>
              <a:rPr lang="en-US" sz="3200" b="1" i="1" dirty="0" smtClean="0">
                <a:solidFill>
                  <a:schemeClr val="bg1"/>
                </a:solidFill>
              </a:rPr>
              <a:t> </a:t>
            </a:r>
            <a:r>
              <a:rPr lang="en-US" sz="3200" b="1" i="1" dirty="0" err="1" smtClean="0">
                <a:solidFill>
                  <a:schemeClr val="bg1"/>
                </a:solidFill>
              </a:rPr>
              <a:t>ini</a:t>
            </a:r>
            <a:r>
              <a:rPr lang="en-US" sz="3200" b="1" i="1" dirty="0" smtClean="0">
                <a:solidFill>
                  <a:schemeClr val="bg1"/>
                </a:solidFill>
              </a:rPr>
              <a:t> </a:t>
            </a:r>
            <a:r>
              <a:rPr lang="en-US" sz="3200" b="1" i="1" dirty="0" err="1" smtClean="0">
                <a:solidFill>
                  <a:schemeClr val="bg1"/>
                </a:solidFill>
              </a:rPr>
              <a:t>harus</a:t>
            </a:r>
            <a:r>
              <a:rPr lang="en-US" sz="3200" b="1" i="1" dirty="0" smtClean="0">
                <a:solidFill>
                  <a:schemeClr val="bg1"/>
                </a:solidFill>
              </a:rPr>
              <a:t> </a:t>
            </a:r>
            <a:r>
              <a:rPr lang="en-US" sz="3200" b="1" i="1" dirty="0" err="1" smtClean="0">
                <a:solidFill>
                  <a:schemeClr val="bg1"/>
                </a:solidFill>
              </a:rPr>
              <a:t>terjadi</a:t>
            </a:r>
            <a:r>
              <a:rPr lang="en-US" sz="3200" b="1" i="1" dirty="0" smtClean="0">
                <a:solidFill>
                  <a:schemeClr val="bg1"/>
                </a:solidFill>
              </a:rPr>
              <a:t> </a:t>
            </a:r>
            <a:r>
              <a:rPr lang="en-US" sz="3200" b="1" i="1" dirty="0" err="1" smtClean="0">
                <a:solidFill>
                  <a:schemeClr val="bg1"/>
                </a:solidFill>
              </a:rPr>
              <a:t>adalah</a:t>
            </a:r>
            <a:r>
              <a:rPr lang="en-US" sz="3200" b="1" i="1" dirty="0" smtClean="0">
                <a:solidFill>
                  <a:schemeClr val="bg1"/>
                </a:solidFill>
              </a:rPr>
              <a:t> </a:t>
            </a:r>
            <a:r>
              <a:rPr lang="en-US" sz="3200" b="1" i="1" dirty="0" err="1" smtClean="0">
                <a:solidFill>
                  <a:schemeClr val="bg1"/>
                </a:solidFill>
              </a:rPr>
              <a:t>di</a:t>
            </a:r>
            <a:r>
              <a:rPr lang="en-US" sz="3200" b="1" i="1" dirty="0" smtClean="0">
                <a:solidFill>
                  <a:schemeClr val="bg1"/>
                </a:solidFill>
              </a:rPr>
              <a:t> HATI </a:t>
            </a:r>
            <a:r>
              <a:rPr lang="en-US" sz="3200" b="1" i="1" dirty="0" err="1" smtClean="0">
                <a:solidFill>
                  <a:schemeClr val="bg1"/>
                </a:solidFill>
              </a:rPr>
              <a:t>setiap</a:t>
            </a:r>
            <a:r>
              <a:rPr lang="en-US" sz="3200" b="1" i="1" dirty="0" smtClean="0">
                <a:solidFill>
                  <a:schemeClr val="bg1"/>
                </a:solidFill>
              </a:rPr>
              <a:t> </a:t>
            </a:r>
            <a:r>
              <a:rPr lang="id-ID" sz="3200" b="1" i="1" dirty="0" smtClean="0">
                <a:solidFill>
                  <a:schemeClr val="bg1"/>
                </a:solidFill>
              </a:rPr>
              <a:t>peserta didik</a:t>
            </a:r>
          </a:p>
          <a:p>
            <a:pPr marL="360000" indent="-360000"/>
            <a:r>
              <a:rPr lang="en-US" sz="3200" b="1" i="1" dirty="0" err="1" smtClean="0"/>
              <a:t>Pemberdayaan</a:t>
            </a:r>
            <a:r>
              <a:rPr lang="en-US" sz="3200" b="1" i="1" dirty="0" smtClean="0"/>
              <a:t> </a:t>
            </a:r>
            <a:r>
              <a:rPr lang="en-US" sz="3200" b="1" i="1" dirty="0" err="1" smtClean="0"/>
              <a:t>adalah</a:t>
            </a:r>
            <a:r>
              <a:rPr lang="en-US" sz="3200" b="1" i="1" dirty="0" smtClean="0"/>
              <a:t> </a:t>
            </a:r>
            <a:r>
              <a:rPr lang="en-US" sz="3200" b="1" i="1" dirty="0" err="1" smtClean="0"/>
              <a:t>hasil</a:t>
            </a:r>
            <a:r>
              <a:rPr lang="en-US" sz="3200" b="1" i="1" dirty="0" smtClean="0"/>
              <a:t> </a:t>
            </a:r>
            <a:r>
              <a:rPr lang="en-US" sz="3200" b="1" i="1" dirty="0" err="1" smtClean="0"/>
              <a:t>dari</a:t>
            </a:r>
            <a:r>
              <a:rPr lang="en-US" sz="3200" b="1" i="1" dirty="0" smtClean="0"/>
              <a:t> </a:t>
            </a:r>
            <a:r>
              <a:rPr lang="en-US" sz="3200" b="1" i="1" dirty="0" err="1" smtClean="0"/>
              <a:t>Budaya</a:t>
            </a:r>
            <a:r>
              <a:rPr lang="en-US" sz="3200" b="1" i="1" dirty="0" smtClean="0"/>
              <a:t> </a:t>
            </a:r>
            <a:r>
              <a:rPr lang="id-ID" sz="3200" b="1" i="1" dirty="0" smtClean="0"/>
              <a:t>Belajar</a:t>
            </a:r>
            <a:r>
              <a:rPr lang="en-US" sz="3200" b="1" i="1" dirty="0" smtClean="0"/>
              <a:t> yang </a:t>
            </a:r>
            <a:r>
              <a:rPr lang="en-US" sz="3200" b="1" i="1" dirty="0" err="1" smtClean="0"/>
              <a:t>membebaskan</a:t>
            </a:r>
            <a:r>
              <a:rPr lang="en-US" sz="3200" b="1" i="1" dirty="0" smtClean="0"/>
              <a:t> </a:t>
            </a:r>
            <a:r>
              <a:rPr lang="en-US" sz="3200" b="1" i="1" dirty="0" err="1" smtClean="0"/>
              <a:t>Pengetahuan</a:t>
            </a:r>
            <a:r>
              <a:rPr lang="en-US" sz="3200" b="1" i="1" dirty="0" smtClean="0"/>
              <a:t>, </a:t>
            </a:r>
            <a:r>
              <a:rPr lang="id-ID" sz="3200" b="1" i="1" dirty="0" err="1" smtClean="0"/>
              <a:t>P</a:t>
            </a:r>
            <a:r>
              <a:rPr lang="en-US" sz="3200" b="1" i="1" dirty="0" err="1" smtClean="0"/>
              <a:t>engalaman</a:t>
            </a:r>
            <a:r>
              <a:rPr lang="en-US" sz="3200" b="1" i="1" dirty="0" smtClean="0"/>
              <a:t>, </a:t>
            </a:r>
            <a:r>
              <a:rPr lang="en-US" sz="3200" b="1" i="1" dirty="0" err="1" smtClean="0"/>
              <a:t>dan</a:t>
            </a:r>
            <a:r>
              <a:rPr lang="en-US" sz="3200" b="1" i="1" dirty="0" smtClean="0"/>
              <a:t> </a:t>
            </a:r>
            <a:r>
              <a:rPr lang="en-US" sz="3200" b="1" i="1" dirty="0" err="1" smtClean="0"/>
              <a:t>Motivasi</a:t>
            </a:r>
            <a:r>
              <a:rPr lang="en-US" sz="3200" b="1" i="1" dirty="0" smtClean="0"/>
              <a:t> yang </a:t>
            </a:r>
            <a:r>
              <a:rPr lang="en-US" sz="3200" b="1" i="1" dirty="0" err="1" smtClean="0"/>
              <a:t>ada</a:t>
            </a:r>
            <a:r>
              <a:rPr lang="en-US" sz="3200" b="1" i="1" dirty="0" smtClean="0"/>
              <a:t> </a:t>
            </a:r>
            <a:r>
              <a:rPr lang="en-US" sz="3200" b="1" i="1" dirty="0" err="1" smtClean="0"/>
              <a:t>di</a:t>
            </a:r>
            <a:r>
              <a:rPr lang="en-US" sz="3200" b="1" i="1" dirty="0" smtClean="0"/>
              <a:t> </a:t>
            </a:r>
            <a:r>
              <a:rPr lang="en-US" sz="3200" b="1" i="1" dirty="0" err="1" smtClean="0"/>
              <a:t>setiap</a:t>
            </a:r>
            <a:r>
              <a:rPr lang="en-US" sz="3200" b="1" i="1" dirty="0" smtClean="0"/>
              <a:t> </a:t>
            </a:r>
            <a:r>
              <a:rPr lang="en-US" sz="3200" b="1" i="1" dirty="0" err="1" smtClean="0"/>
              <a:t>orang</a:t>
            </a:r>
            <a:endParaRPr lang="id-ID" sz="3200" dirty="0" smtClean="0"/>
          </a:p>
          <a:p>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6746"/>
          </a:xfrm>
        </p:spPr>
        <p:txBody>
          <a:bodyPr>
            <a:normAutofit/>
          </a:bodyPr>
          <a:lstStyle/>
          <a:p>
            <a:r>
              <a:rPr lang="id-ID" sz="3600" dirty="0" smtClean="0"/>
              <a:t>KEKUATAN Pemberdayaan</a:t>
            </a:r>
            <a:endParaRPr lang="id-ID" sz="3600" dirty="0"/>
          </a:p>
        </p:txBody>
      </p:sp>
      <p:graphicFrame>
        <p:nvGraphicFramePr>
          <p:cNvPr id="4" name="Content Placeholder 3"/>
          <p:cNvGraphicFramePr>
            <a:graphicFrameLocks noGrp="1"/>
          </p:cNvGraphicFramePr>
          <p:nvPr>
            <p:ph idx="1"/>
          </p:nvPr>
        </p:nvGraphicFramePr>
        <p:xfrm>
          <a:off x="381000" y="1219200"/>
          <a:ext cx="8229600" cy="4942840"/>
        </p:xfrm>
        <a:graphic>
          <a:graphicData uri="http://schemas.openxmlformats.org/drawingml/2006/table">
            <a:tbl>
              <a:tblPr firstRow="1" bandRow="1">
                <a:tableStyleId>{5C22544A-7EE6-4342-B048-85BDC9FD1C3A}</a:tableStyleId>
              </a:tblPr>
              <a:tblGrid>
                <a:gridCol w="1685908"/>
                <a:gridCol w="3429024"/>
                <a:gridCol w="3114668"/>
              </a:tblGrid>
              <a:tr h="370840">
                <a:tc>
                  <a:txBody>
                    <a:bodyPr/>
                    <a:lstStyle/>
                    <a:p>
                      <a:endParaRPr lang="id-ID" dirty="0"/>
                    </a:p>
                  </a:txBody>
                  <a:tcPr/>
                </a:tc>
                <a:tc>
                  <a:txBody>
                    <a:bodyPr/>
                    <a:lstStyle/>
                    <a:p>
                      <a:pPr algn="ctr"/>
                      <a:r>
                        <a:rPr lang="id-ID" dirty="0" smtClean="0"/>
                        <a:t>SEKOLAH</a:t>
                      </a:r>
                      <a:endParaRPr lang="id-ID" dirty="0"/>
                    </a:p>
                  </a:txBody>
                  <a:tcPr/>
                </a:tc>
                <a:tc>
                  <a:txBody>
                    <a:bodyPr/>
                    <a:lstStyle/>
                    <a:p>
                      <a:pPr algn="ctr"/>
                      <a:r>
                        <a:rPr lang="id-ID" dirty="0" smtClean="0"/>
                        <a:t>PERUSAHAAN</a:t>
                      </a:r>
                      <a:endParaRPr lang="id-ID" dirty="0"/>
                    </a:p>
                  </a:txBody>
                  <a:tcPr/>
                </a:tc>
              </a:tr>
              <a:tr h="370840">
                <a:tc>
                  <a:txBody>
                    <a:bodyPr/>
                    <a:lstStyle/>
                    <a:p>
                      <a:pPr algn="ctr"/>
                      <a:r>
                        <a:rPr lang="id-ID" sz="3200" b="1" dirty="0" smtClean="0"/>
                        <a:t>LAMA</a:t>
                      </a:r>
                      <a:endParaRPr lang="id-ID" sz="3200" b="1" dirty="0"/>
                    </a:p>
                  </a:txBody>
                  <a:tcPr anchor="ctr"/>
                </a:tc>
                <a:tc>
                  <a:txBody>
                    <a:bodyPr/>
                    <a:lstStyle/>
                    <a:p>
                      <a:r>
                        <a:rPr lang="en-US" sz="2400" dirty="0" smtClean="0">
                          <a:solidFill>
                            <a:schemeClr val="dk1"/>
                          </a:solidFill>
                          <a:latin typeface="+mn-lt"/>
                          <a:ea typeface="+mn-ea"/>
                          <a:cs typeface="+mn-cs"/>
                        </a:rPr>
                        <a:t>Guru </a:t>
                      </a:r>
                      <a:r>
                        <a:rPr lang="id-ID" sz="2400" dirty="0" smtClean="0">
                          <a:solidFill>
                            <a:schemeClr val="dk1"/>
                          </a:solidFill>
                          <a:latin typeface="+mn-lt"/>
                          <a:ea typeface="+mn-ea"/>
                          <a:cs typeface="+mn-cs"/>
                        </a:rPr>
                        <a:t>: </a:t>
                      </a:r>
                      <a:r>
                        <a:rPr lang="en-US" sz="2400" dirty="0" err="1" smtClean="0">
                          <a:solidFill>
                            <a:schemeClr val="dk1"/>
                          </a:solidFill>
                          <a:latin typeface="+mn-lt"/>
                          <a:ea typeface="+mn-ea"/>
                          <a:cs typeface="+mn-cs"/>
                        </a:rPr>
                        <a:t>saya</a:t>
                      </a:r>
                      <a:r>
                        <a:rPr lang="en-US" sz="2400" dirty="0" smtClean="0">
                          <a:solidFill>
                            <a:schemeClr val="dk1"/>
                          </a:solidFill>
                          <a:latin typeface="+mn-lt"/>
                          <a:ea typeface="+mn-ea"/>
                          <a:cs typeface="+mn-cs"/>
                        </a:rPr>
                        <a:t> </a:t>
                      </a:r>
                      <a:r>
                        <a:rPr lang="en-US" sz="2400" dirty="0" err="1" smtClean="0">
                          <a:solidFill>
                            <a:schemeClr val="dk1"/>
                          </a:solidFill>
                          <a:latin typeface="+mn-lt"/>
                          <a:ea typeface="+mn-ea"/>
                          <a:cs typeface="+mn-cs"/>
                        </a:rPr>
                        <a:t>harus</a:t>
                      </a:r>
                      <a:r>
                        <a:rPr lang="en-US" sz="2400" dirty="0" smtClean="0">
                          <a:solidFill>
                            <a:schemeClr val="dk1"/>
                          </a:solidFill>
                          <a:latin typeface="+mn-lt"/>
                          <a:ea typeface="+mn-ea"/>
                          <a:cs typeface="+mn-cs"/>
                        </a:rPr>
                        <a:t> </a:t>
                      </a:r>
                      <a:r>
                        <a:rPr lang="en-US" sz="2400" dirty="0" err="1" smtClean="0">
                          <a:solidFill>
                            <a:schemeClr val="dk1"/>
                          </a:solidFill>
                          <a:latin typeface="+mn-lt"/>
                          <a:ea typeface="+mn-ea"/>
                          <a:cs typeface="+mn-cs"/>
                        </a:rPr>
                        <a:t>menyampaikan</a:t>
                      </a:r>
                      <a:r>
                        <a:rPr lang="en-US" sz="2400" dirty="0" smtClean="0">
                          <a:solidFill>
                            <a:schemeClr val="dk1"/>
                          </a:solidFill>
                          <a:latin typeface="+mn-lt"/>
                          <a:ea typeface="+mn-ea"/>
                          <a:cs typeface="+mn-cs"/>
                        </a:rPr>
                        <a:t> </a:t>
                      </a:r>
                      <a:r>
                        <a:rPr lang="en-US" sz="2400" dirty="0" err="1" smtClean="0">
                          <a:solidFill>
                            <a:schemeClr val="dk1"/>
                          </a:solidFill>
                          <a:latin typeface="+mn-lt"/>
                          <a:ea typeface="+mn-ea"/>
                          <a:cs typeface="+mn-cs"/>
                        </a:rPr>
                        <a:t>apa</a:t>
                      </a:r>
                      <a:r>
                        <a:rPr lang="en-US" sz="2400" dirty="0" smtClean="0">
                          <a:solidFill>
                            <a:schemeClr val="dk1"/>
                          </a:solidFill>
                          <a:latin typeface="+mn-lt"/>
                          <a:ea typeface="+mn-ea"/>
                          <a:cs typeface="+mn-cs"/>
                        </a:rPr>
                        <a:t> agar </a:t>
                      </a:r>
                      <a:r>
                        <a:rPr lang="id-ID" sz="2400" dirty="0" smtClean="0">
                          <a:solidFill>
                            <a:schemeClr val="dk1"/>
                          </a:solidFill>
                          <a:latin typeface="+mn-lt"/>
                          <a:ea typeface="+mn-ea"/>
                          <a:cs typeface="+mn-cs"/>
                        </a:rPr>
                        <a:t>siswa </a:t>
                      </a:r>
                      <a:r>
                        <a:rPr lang="en-US" sz="2400" dirty="0" err="1" smtClean="0">
                          <a:solidFill>
                            <a:schemeClr val="dk1"/>
                          </a:solidFill>
                          <a:latin typeface="+mn-lt"/>
                          <a:ea typeface="+mn-ea"/>
                          <a:cs typeface="+mn-cs"/>
                        </a:rPr>
                        <a:t>saya</a:t>
                      </a:r>
                      <a:r>
                        <a:rPr lang="en-US" sz="2400" dirty="0" smtClean="0">
                          <a:solidFill>
                            <a:schemeClr val="dk1"/>
                          </a:solidFill>
                          <a:latin typeface="+mn-lt"/>
                          <a:ea typeface="+mn-ea"/>
                          <a:cs typeface="+mn-cs"/>
                        </a:rPr>
                        <a:t> </a:t>
                      </a:r>
                      <a:r>
                        <a:rPr lang="en-US" sz="2400" dirty="0" err="1" smtClean="0">
                          <a:solidFill>
                            <a:schemeClr val="dk1"/>
                          </a:solidFill>
                          <a:latin typeface="+mn-lt"/>
                          <a:ea typeface="+mn-ea"/>
                          <a:cs typeface="+mn-cs"/>
                        </a:rPr>
                        <a:t>mendapatkan</a:t>
                      </a:r>
                      <a:r>
                        <a:rPr lang="en-US" sz="2400" dirty="0" smtClean="0">
                          <a:solidFill>
                            <a:schemeClr val="dk1"/>
                          </a:solidFill>
                          <a:latin typeface="+mn-lt"/>
                          <a:ea typeface="+mn-ea"/>
                          <a:cs typeface="+mn-cs"/>
                        </a:rPr>
                        <a:t> </a:t>
                      </a:r>
                      <a:r>
                        <a:rPr lang="en-US" sz="2400" dirty="0" err="1" smtClean="0">
                          <a:solidFill>
                            <a:schemeClr val="dk1"/>
                          </a:solidFill>
                          <a:latin typeface="+mn-lt"/>
                          <a:ea typeface="+mn-ea"/>
                          <a:cs typeface="+mn-cs"/>
                        </a:rPr>
                        <a:t>nilai</a:t>
                      </a:r>
                      <a:r>
                        <a:rPr lang="en-US" sz="2400" dirty="0" smtClean="0">
                          <a:solidFill>
                            <a:schemeClr val="dk1"/>
                          </a:solidFill>
                          <a:latin typeface="+mn-lt"/>
                          <a:ea typeface="+mn-ea"/>
                          <a:cs typeface="+mn-cs"/>
                        </a:rPr>
                        <a:t> </a:t>
                      </a:r>
                      <a:r>
                        <a:rPr lang="en-US" sz="2400" dirty="0" err="1" smtClean="0">
                          <a:solidFill>
                            <a:schemeClr val="dk1"/>
                          </a:solidFill>
                          <a:latin typeface="+mn-lt"/>
                          <a:ea typeface="+mn-ea"/>
                          <a:cs typeface="+mn-cs"/>
                        </a:rPr>
                        <a:t>bagus</a:t>
                      </a:r>
                      <a:r>
                        <a:rPr lang="en-US" sz="2400" dirty="0" smtClean="0">
                          <a:solidFill>
                            <a:schemeClr val="dk1"/>
                          </a:solidFill>
                          <a:latin typeface="+mn-lt"/>
                          <a:ea typeface="+mn-ea"/>
                          <a:cs typeface="+mn-cs"/>
                        </a:rPr>
                        <a:t>?</a:t>
                      </a:r>
                      <a:endParaRPr lang="id-ID" sz="2400" dirty="0"/>
                    </a:p>
                  </a:txBody>
                  <a:tcPr/>
                </a:tc>
                <a:tc>
                  <a:txBody>
                    <a:bodyPr/>
                    <a:lstStyle/>
                    <a:p>
                      <a:pPr>
                        <a:lnSpc>
                          <a:spcPct val="115000"/>
                        </a:lnSpc>
                        <a:spcBef>
                          <a:spcPts val="600"/>
                        </a:spcBef>
                        <a:spcAft>
                          <a:spcPts val="0"/>
                        </a:spcAft>
                      </a:pPr>
                      <a:r>
                        <a:rPr lang="en-US" sz="2400" dirty="0" err="1">
                          <a:latin typeface="Maiandra GD"/>
                          <a:ea typeface="Calibri"/>
                          <a:cs typeface="Times New Roman"/>
                        </a:rPr>
                        <a:t>Apa</a:t>
                      </a:r>
                      <a:r>
                        <a:rPr lang="en-US" sz="2400" dirty="0">
                          <a:latin typeface="Maiandra GD"/>
                          <a:ea typeface="Calibri"/>
                          <a:cs typeface="Times New Roman"/>
                        </a:rPr>
                        <a:t> yang </a:t>
                      </a:r>
                      <a:r>
                        <a:rPr lang="en-US" sz="2400" dirty="0" err="1">
                          <a:latin typeface="Maiandra GD"/>
                          <a:ea typeface="Calibri"/>
                          <a:cs typeface="Times New Roman"/>
                        </a:rPr>
                        <a:t>bos</a:t>
                      </a:r>
                      <a:r>
                        <a:rPr lang="en-US" sz="2400" dirty="0">
                          <a:latin typeface="Maiandra GD"/>
                          <a:ea typeface="Calibri"/>
                          <a:cs typeface="Times New Roman"/>
                        </a:rPr>
                        <a:t> </a:t>
                      </a:r>
                      <a:r>
                        <a:rPr lang="en-US" sz="2400" dirty="0" err="1">
                          <a:latin typeface="Maiandra GD"/>
                          <a:ea typeface="Calibri"/>
                          <a:cs typeface="Times New Roman"/>
                        </a:rPr>
                        <a:t>saya</a:t>
                      </a:r>
                      <a:r>
                        <a:rPr lang="en-US" sz="2400" dirty="0">
                          <a:latin typeface="Maiandra GD"/>
                          <a:ea typeface="Calibri"/>
                          <a:cs typeface="Times New Roman"/>
                        </a:rPr>
                        <a:t> </a:t>
                      </a:r>
                      <a:r>
                        <a:rPr lang="en-US" sz="2400" dirty="0" err="1">
                          <a:latin typeface="Maiandra GD"/>
                          <a:ea typeface="Calibri"/>
                          <a:cs typeface="Times New Roman"/>
                        </a:rPr>
                        <a:t>ingin</a:t>
                      </a:r>
                      <a:r>
                        <a:rPr lang="en-US" sz="2400" dirty="0">
                          <a:latin typeface="Maiandra GD"/>
                          <a:ea typeface="Calibri"/>
                          <a:cs typeface="Times New Roman"/>
                        </a:rPr>
                        <a:t> </a:t>
                      </a:r>
                      <a:r>
                        <a:rPr lang="en-US" sz="2400" dirty="0" err="1">
                          <a:latin typeface="Maiandra GD"/>
                          <a:ea typeface="Calibri"/>
                          <a:cs typeface="Times New Roman"/>
                        </a:rPr>
                        <a:t>saya</a:t>
                      </a:r>
                      <a:r>
                        <a:rPr lang="en-US" sz="2400" dirty="0">
                          <a:latin typeface="Maiandra GD"/>
                          <a:ea typeface="Calibri"/>
                          <a:cs typeface="Times New Roman"/>
                        </a:rPr>
                        <a:t> </a:t>
                      </a:r>
                      <a:r>
                        <a:rPr lang="en-US" sz="2400" dirty="0" err="1">
                          <a:latin typeface="Maiandra GD"/>
                          <a:ea typeface="Calibri"/>
                          <a:cs typeface="Times New Roman"/>
                        </a:rPr>
                        <a:t>lakukan</a:t>
                      </a:r>
                      <a:r>
                        <a:rPr lang="en-US" sz="2400" dirty="0">
                          <a:latin typeface="Maiandra GD"/>
                          <a:ea typeface="Calibri"/>
                          <a:cs typeface="Times New Roman"/>
                        </a:rPr>
                        <a:t>?</a:t>
                      </a:r>
                      <a:endParaRPr lang="id-ID" sz="2400" dirty="0">
                        <a:latin typeface="Calibri"/>
                        <a:ea typeface="Calibri"/>
                        <a:cs typeface="Times New Roman"/>
                      </a:endParaRPr>
                    </a:p>
                  </a:txBody>
                  <a:tcPr marL="68580" marR="68580" marT="0" marB="0"/>
                </a:tc>
              </a:tr>
              <a:tr h="370840">
                <a:tc>
                  <a:txBody>
                    <a:bodyPr/>
                    <a:lstStyle/>
                    <a:p>
                      <a:pPr algn="ctr"/>
                      <a:r>
                        <a:rPr lang="id-ID" sz="3200" b="1" dirty="0" smtClean="0"/>
                        <a:t>BARU</a:t>
                      </a:r>
                      <a:endParaRPr lang="id-ID" sz="3200" b="1" dirty="0"/>
                    </a:p>
                  </a:txBody>
                  <a:tcPr anchor="ctr"/>
                </a:tc>
                <a:tc>
                  <a:txBody>
                    <a:bodyPr/>
                    <a:lstStyle/>
                    <a:p>
                      <a:r>
                        <a:rPr lang="id-ID" sz="2400" dirty="0" smtClean="0">
                          <a:solidFill>
                            <a:schemeClr val="dk1"/>
                          </a:solidFill>
                          <a:latin typeface="+mn-lt"/>
                          <a:ea typeface="+mn-ea"/>
                          <a:cs typeface="+mn-cs"/>
                        </a:rPr>
                        <a:t>Siswa: </a:t>
                      </a:r>
                      <a:r>
                        <a:rPr lang="en-US" sz="2400" dirty="0" err="1" smtClean="0">
                          <a:solidFill>
                            <a:schemeClr val="dk1"/>
                          </a:solidFill>
                          <a:latin typeface="+mn-lt"/>
                          <a:ea typeface="+mn-ea"/>
                          <a:cs typeface="+mn-cs"/>
                        </a:rPr>
                        <a:t>Apa</a:t>
                      </a:r>
                      <a:r>
                        <a:rPr lang="en-US" sz="2400" dirty="0" smtClean="0">
                          <a:solidFill>
                            <a:schemeClr val="dk1"/>
                          </a:solidFill>
                          <a:latin typeface="+mn-lt"/>
                          <a:ea typeface="+mn-ea"/>
                          <a:cs typeface="+mn-cs"/>
                        </a:rPr>
                        <a:t> yang </a:t>
                      </a:r>
                      <a:r>
                        <a:rPr lang="en-US" sz="2400" dirty="0" err="1" smtClean="0">
                          <a:solidFill>
                            <a:schemeClr val="dk1"/>
                          </a:solidFill>
                          <a:latin typeface="+mn-lt"/>
                          <a:ea typeface="+mn-ea"/>
                          <a:cs typeface="+mn-cs"/>
                        </a:rPr>
                        <a:t>ingin</a:t>
                      </a:r>
                      <a:r>
                        <a:rPr lang="en-US" sz="2400" dirty="0" smtClean="0">
                          <a:solidFill>
                            <a:schemeClr val="dk1"/>
                          </a:solidFill>
                          <a:latin typeface="+mn-lt"/>
                          <a:ea typeface="+mn-ea"/>
                          <a:cs typeface="+mn-cs"/>
                        </a:rPr>
                        <a:t> </a:t>
                      </a:r>
                      <a:r>
                        <a:rPr lang="en-US" sz="2400" dirty="0" err="1" smtClean="0">
                          <a:solidFill>
                            <a:schemeClr val="dk1"/>
                          </a:solidFill>
                          <a:latin typeface="+mn-lt"/>
                          <a:ea typeface="+mn-ea"/>
                          <a:cs typeface="+mn-cs"/>
                        </a:rPr>
                        <a:t>saya</a:t>
                      </a:r>
                      <a:r>
                        <a:rPr lang="en-US" sz="2400" dirty="0" smtClean="0">
                          <a:solidFill>
                            <a:schemeClr val="dk1"/>
                          </a:solidFill>
                          <a:latin typeface="+mn-lt"/>
                          <a:ea typeface="+mn-ea"/>
                          <a:cs typeface="+mn-cs"/>
                        </a:rPr>
                        <a:t> </a:t>
                      </a:r>
                      <a:r>
                        <a:rPr lang="en-US" sz="2400" dirty="0" err="1" smtClean="0">
                          <a:solidFill>
                            <a:schemeClr val="dk1"/>
                          </a:solidFill>
                          <a:latin typeface="+mn-lt"/>
                          <a:ea typeface="+mn-ea"/>
                          <a:cs typeface="+mn-cs"/>
                        </a:rPr>
                        <a:t>pelajari</a:t>
                      </a:r>
                      <a:r>
                        <a:rPr lang="en-US" sz="2400" dirty="0" smtClean="0">
                          <a:solidFill>
                            <a:schemeClr val="dk1"/>
                          </a:solidFill>
                          <a:latin typeface="+mn-lt"/>
                          <a:ea typeface="+mn-ea"/>
                          <a:cs typeface="+mn-cs"/>
                        </a:rPr>
                        <a:t> </a:t>
                      </a:r>
                      <a:r>
                        <a:rPr lang="en-US" sz="2400" dirty="0" err="1" smtClean="0">
                          <a:solidFill>
                            <a:schemeClr val="dk1"/>
                          </a:solidFill>
                          <a:latin typeface="+mn-lt"/>
                          <a:ea typeface="+mn-ea"/>
                          <a:cs typeface="+mn-cs"/>
                        </a:rPr>
                        <a:t>dari</a:t>
                      </a:r>
                      <a:r>
                        <a:rPr lang="en-US" sz="2400" dirty="0" smtClean="0">
                          <a:solidFill>
                            <a:schemeClr val="dk1"/>
                          </a:solidFill>
                          <a:latin typeface="+mn-lt"/>
                          <a:ea typeface="+mn-ea"/>
                          <a:cs typeface="+mn-cs"/>
                        </a:rPr>
                        <a:t> </a:t>
                      </a:r>
                      <a:r>
                        <a:rPr lang="en-US" sz="2400" dirty="0" err="1" smtClean="0">
                          <a:solidFill>
                            <a:schemeClr val="dk1"/>
                          </a:solidFill>
                          <a:latin typeface="+mn-lt"/>
                          <a:ea typeface="+mn-ea"/>
                          <a:cs typeface="+mn-cs"/>
                        </a:rPr>
                        <a:t>kelas</a:t>
                      </a:r>
                      <a:r>
                        <a:rPr lang="en-US" sz="2400" dirty="0" smtClean="0">
                          <a:solidFill>
                            <a:schemeClr val="dk1"/>
                          </a:solidFill>
                          <a:latin typeface="+mn-lt"/>
                          <a:ea typeface="+mn-ea"/>
                          <a:cs typeface="+mn-cs"/>
                        </a:rPr>
                        <a:t> </a:t>
                      </a:r>
                      <a:r>
                        <a:rPr lang="en-US" sz="2400" dirty="0" err="1" smtClean="0">
                          <a:solidFill>
                            <a:schemeClr val="dk1"/>
                          </a:solidFill>
                          <a:latin typeface="+mn-lt"/>
                          <a:ea typeface="+mn-ea"/>
                          <a:cs typeface="+mn-cs"/>
                        </a:rPr>
                        <a:t>ini</a:t>
                      </a:r>
                      <a:r>
                        <a:rPr lang="en-US" sz="2400" dirty="0" smtClean="0">
                          <a:solidFill>
                            <a:schemeClr val="dk1"/>
                          </a:solidFill>
                          <a:latin typeface="+mn-lt"/>
                          <a:ea typeface="+mn-ea"/>
                          <a:cs typeface="+mn-cs"/>
                        </a:rPr>
                        <a:t>?</a:t>
                      </a:r>
                      <a:endParaRPr lang="id-ID" sz="2400" dirty="0" smtClean="0">
                        <a:solidFill>
                          <a:schemeClr val="dk1"/>
                        </a:solidFill>
                        <a:latin typeface="+mn-lt"/>
                        <a:ea typeface="+mn-ea"/>
                        <a:cs typeface="+mn-cs"/>
                      </a:endParaRPr>
                    </a:p>
                    <a:p>
                      <a:r>
                        <a:rPr lang="en-US" sz="2400" dirty="0" err="1" smtClean="0">
                          <a:solidFill>
                            <a:schemeClr val="dk1"/>
                          </a:solidFill>
                          <a:latin typeface="+mn-lt"/>
                          <a:ea typeface="+mn-ea"/>
                          <a:cs typeface="+mn-cs"/>
                        </a:rPr>
                        <a:t>Bagaimana</a:t>
                      </a:r>
                      <a:r>
                        <a:rPr lang="en-US" sz="2400" dirty="0" smtClean="0">
                          <a:solidFill>
                            <a:schemeClr val="dk1"/>
                          </a:solidFill>
                          <a:latin typeface="+mn-lt"/>
                          <a:ea typeface="+mn-ea"/>
                          <a:cs typeface="+mn-cs"/>
                        </a:rPr>
                        <a:t> </a:t>
                      </a:r>
                      <a:r>
                        <a:rPr lang="en-US" sz="2400" dirty="0" err="1" smtClean="0">
                          <a:solidFill>
                            <a:schemeClr val="dk1"/>
                          </a:solidFill>
                          <a:latin typeface="+mn-lt"/>
                          <a:ea typeface="+mn-ea"/>
                          <a:cs typeface="+mn-cs"/>
                        </a:rPr>
                        <a:t>saya</a:t>
                      </a:r>
                      <a:r>
                        <a:rPr lang="en-US" sz="2400" dirty="0" smtClean="0">
                          <a:solidFill>
                            <a:schemeClr val="dk1"/>
                          </a:solidFill>
                          <a:latin typeface="+mn-lt"/>
                          <a:ea typeface="+mn-ea"/>
                          <a:cs typeface="+mn-cs"/>
                        </a:rPr>
                        <a:t> </a:t>
                      </a:r>
                      <a:r>
                        <a:rPr lang="en-US" sz="2400" dirty="0" err="1" smtClean="0">
                          <a:solidFill>
                            <a:schemeClr val="dk1"/>
                          </a:solidFill>
                          <a:latin typeface="+mn-lt"/>
                          <a:ea typeface="+mn-ea"/>
                          <a:cs typeface="+mn-cs"/>
                        </a:rPr>
                        <a:t>tahu</a:t>
                      </a:r>
                      <a:r>
                        <a:rPr lang="en-US" sz="2400" dirty="0" smtClean="0">
                          <a:solidFill>
                            <a:schemeClr val="dk1"/>
                          </a:solidFill>
                          <a:latin typeface="+mn-lt"/>
                          <a:ea typeface="+mn-ea"/>
                          <a:cs typeface="+mn-cs"/>
                        </a:rPr>
                        <a:t> </a:t>
                      </a:r>
                      <a:r>
                        <a:rPr lang="en-US" sz="2400" dirty="0" err="1" smtClean="0">
                          <a:solidFill>
                            <a:schemeClr val="dk1"/>
                          </a:solidFill>
                          <a:latin typeface="+mn-lt"/>
                          <a:ea typeface="+mn-ea"/>
                          <a:cs typeface="+mn-cs"/>
                        </a:rPr>
                        <a:t>kalau</a:t>
                      </a:r>
                      <a:r>
                        <a:rPr lang="en-US" sz="2400" dirty="0" smtClean="0">
                          <a:solidFill>
                            <a:schemeClr val="dk1"/>
                          </a:solidFill>
                          <a:latin typeface="+mn-lt"/>
                          <a:ea typeface="+mn-ea"/>
                          <a:cs typeface="+mn-cs"/>
                        </a:rPr>
                        <a:t> </a:t>
                      </a:r>
                      <a:r>
                        <a:rPr lang="en-US" sz="2400" dirty="0" err="1" smtClean="0">
                          <a:solidFill>
                            <a:schemeClr val="dk1"/>
                          </a:solidFill>
                          <a:latin typeface="+mn-lt"/>
                          <a:ea typeface="+mn-ea"/>
                          <a:cs typeface="+mn-cs"/>
                        </a:rPr>
                        <a:t>saya</a:t>
                      </a:r>
                      <a:r>
                        <a:rPr lang="en-US" sz="2400" dirty="0" smtClean="0">
                          <a:solidFill>
                            <a:schemeClr val="dk1"/>
                          </a:solidFill>
                          <a:latin typeface="+mn-lt"/>
                          <a:ea typeface="+mn-ea"/>
                          <a:cs typeface="+mn-cs"/>
                        </a:rPr>
                        <a:t> </a:t>
                      </a:r>
                      <a:r>
                        <a:rPr lang="en-US" sz="2400" dirty="0" err="1" smtClean="0">
                          <a:solidFill>
                            <a:schemeClr val="dk1"/>
                          </a:solidFill>
                          <a:latin typeface="+mn-lt"/>
                          <a:ea typeface="+mn-ea"/>
                          <a:cs typeface="+mn-cs"/>
                        </a:rPr>
                        <a:t>sudah</a:t>
                      </a:r>
                      <a:r>
                        <a:rPr lang="en-US" sz="2400" dirty="0" smtClean="0">
                          <a:solidFill>
                            <a:schemeClr val="dk1"/>
                          </a:solidFill>
                          <a:latin typeface="+mn-lt"/>
                          <a:ea typeface="+mn-ea"/>
                          <a:cs typeface="+mn-cs"/>
                        </a:rPr>
                        <a:t> </a:t>
                      </a:r>
                      <a:r>
                        <a:rPr lang="en-US" sz="2400" dirty="0" err="1" smtClean="0">
                          <a:solidFill>
                            <a:schemeClr val="dk1"/>
                          </a:solidFill>
                          <a:latin typeface="+mn-lt"/>
                          <a:ea typeface="+mn-ea"/>
                          <a:cs typeface="+mn-cs"/>
                        </a:rPr>
                        <a:t>mempelajari</a:t>
                      </a:r>
                      <a:r>
                        <a:rPr lang="en-US" sz="2400" dirty="0" smtClean="0">
                          <a:solidFill>
                            <a:schemeClr val="dk1"/>
                          </a:solidFill>
                          <a:latin typeface="+mn-lt"/>
                          <a:ea typeface="+mn-ea"/>
                          <a:cs typeface="+mn-cs"/>
                        </a:rPr>
                        <a:t> </a:t>
                      </a:r>
                      <a:r>
                        <a:rPr lang="en-US" sz="2400" dirty="0" err="1" smtClean="0">
                          <a:solidFill>
                            <a:schemeClr val="dk1"/>
                          </a:solidFill>
                          <a:latin typeface="+mn-lt"/>
                          <a:ea typeface="+mn-ea"/>
                          <a:cs typeface="+mn-cs"/>
                        </a:rPr>
                        <a:t>sesuatu</a:t>
                      </a:r>
                      <a:r>
                        <a:rPr lang="en-US" sz="2400" dirty="0" smtClean="0">
                          <a:solidFill>
                            <a:schemeClr val="dk1"/>
                          </a:solidFill>
                          <a:latin typeface="+mn-lt"/>
                          <a:ea typeface="+mn-ea"/>
                          <a:cs typeface="+mn-cs"/>
                        </a:rPr>
                        <a:t> yang </a:t>
                      </a:r>
                      <a:r>
                        <a:rPr lang="en-US" sz="2400" dirty="0" err="1" smtClean="0">
                          <a:solidFill>
                            <a:schemeClr val="dk1"/>
                          </a:solidFill>
                          <a:latin typeface="+mn-lt"/>
                          <a:ea typeface="+mn-ea"/>
                          <a:cs typeface="+mn-cs"/>
                        </a:rPr>
                        <a:t>berguna</a:t>
                      </a:r>
                      <a:r>
                        <a:rPr lang="en-US" sz="2400" dirty="0" smtClean="0">
                          <a:solidFill>
                            <a:schemeClr val="dk1"/>
                          </a:solidFill>
                          <a:latin typeface="+mn-lt"/>
                          <a:ea typeface="+mn-ea"/>
                          <a:cs typeface="+mn-cs"/>
                        </a:rPr>
                        <a:t>?</a:t>
                      </a:r>
                      <a:endParaRPr lang="id-ID" sz="2400" dirty="0"/>
                    </a:p>
                  </a:txBody>
                  <a:tcPr/>
                </a:tc>
                <a:tc>
                  <a:txBody>
                    <a:bodyPr/>
                    <a:lstStyle/>
                    <a:p>
                      <a:pPr>
                        <a:lnSpc>
                          <a:spcPct val="115000"/>
                        </a:lnSpc>
                        <a:spcBef>
                          <a:spcPts val="600"/>
                        </a:spcBef>
                        <a:spcAft>
                          <a:spcPts val="0"/>
                        </a:spcAft>
                      </a:pPr>
                      <a:r>
                        <a:rPr lang="en-US" sz="2400" dirty="0" err="1">
                          <a:latin typeface="Maiandra GD"/>
                          <a:ea typeface="Calibri"/>
                          <a:cs typeface="Times New Roman"/>
                        </a:rPr>
                        <a:t>Apa</a:t>
                      </a:r>
                      <a:r>
                        <a:rPr lang="en-US" sz="2400" dirty="0">
                          <a:latin typeface="Maiandra GD"/>
                          <a:ea typeface="Calibri"/>
                          <a:cs typeface="Times New Roman"/>
                        </a:rPr>
                        <a:t> yang </a:t>
                      </a:r>
                      <a:r>
                        <a:rPr lang="en-US" sz="2400" dirty="0" err="1">
                          <a:latin typeface="Maiandra GD"/>
                          <a:ea typeface="Calibri"/>
                          <a:cs typeface="Times New Roman"/>
                        </a:rPr>
                        <a:t>harus</a:t>
                      </a:r>
                      <a:r>
                        <a:rPr lang="en-US" sz="2400" dirty="0">
                          <a:latin typeface="Maiandra GD"/>
                          <a:ea typeface="Calibri"/>
                          <a:cs typeface="Times New Roman"/>
                        </a:rPr>
                        <a:t> </a:t>
                      </a:r>
                      <a:r>
                        <a:rPr lang="en-US" sz="2400" dirty="0" err="1">
                          <a:latin typeface="Maiandra GD"/>
                          <a:ea typeface="Calibri"/>
                          <a:cs typeface="Times New Roman"/>
                        </a:rPr>
                        <a:t>saya</a:t>
                      </a:r>
                      <a:r>
                        <a:rPr lang="en-US" sz="2400" dirty="0">
                          <a:latin typeface="Maiandra GD"/>
                          <a:ea typeface="Calibri"/>
                          <a:cs typeface="Times New Roman"/>
                        </a:rPr>
                        <a:t> </a:t>
                      </a:r>
                      <a:r>
                        <a:rPr lang="en-US" sz="2400" dirty="0" err="1">
                          <a:latin typeface="Maiandra GD"/>
                          <a:ea typeface="Calibri"/>
                          <a:cs typeface="Times New Roman"/>
                        </a:rPr>
                        <a:t>lakukan</a:t>
                      </a:r>
                      <a:r>
                        <a:rPr lang="en-US" sz="2400" dirty="0">
                          <a:latin typeface="Maiandra GD"/>
                          <a:ea typeface="Calibri"/>
                          <a:cs typeface="Times New Roman"/>
                        </a:rPr>
                        <a:t> </a:t>
                      </a:r>
                      <a:r>
                        <a:rPr lang="en-US" sz="2400" dirty="0" err="1">
                          <a:latin typeface="Maiandra GD"/>
                          <a:ea typeface="Calibri"/>
                          <a:cs typeface="Times New Roman"/>
                        </a:rPr>
                        <a:t>untuk</a:t>
                      </a:r>
                      <a:r>
                        <a:rPr lang="en-US" sz="2400" dirty="0">
                          <a:latin typeface="Maiandra GD"/>
                          <a:ea typeface="Calibri"/>
                          <a:cs typeface="Times New Roman"/>
                        </a:rPr>
                        <a:t> </a:t>
                      </a:r>
                      <a:r>
                        <a:rPr lang="en-US" sz="2400" dirty="0" err="1">
                          <a:latin typeface="Maiandra GD"/>
                          <a:ea typeface="Calibri"/>
                          <a:cs typeface="Times New Roman"/>
                        </a:rPr>
                        <a:t>membantu</a:t>
                      </a:r>
                      <a:r>
                        <a:rPr lang="en-US" sz="2400" dirty="0">
                          <a:latin typeface="Maiandra GD"/>
                          <a:ea typeface="Calibri"/>
                          <a:cs typeface="Times New Roman"/>
                        </a:rPr>
                        <a:t> </a:t>
                      </a:r>
                      <a:r>
                        <a:rPr lang="en-US" sz="2400" dirty="0" err="1">
                          <a:latin typeface="Maiandra GD"/>
                          <a:ea typeface="Calibri"/>
                          <a:cs typeface="Times New Roman"/>
                        </a:rPr>
                        <a:t>perusahaan</a:t>
                      </a:r>
                      <a:r>
                        <a:rPr lang="en-US" sz="2400" dirty="0">
                          <a:latin typeface="Maiandra GD"/>
                          <a:ea typeface="Calibri"/>
                          <a:cs typeface="Times New Roman"/>
                        </a:rPr>
                        <a:t> </a:t>
                      </a:r>
                      <a:r>
                        <a:rPr lang="en-US" sz="2400" dirty="0" err="1">
                          <a:latin typeface="Maiandra GD"/>
                          <a:ea typeface="Calibri"/>
                          <a:cs typeface="Times New Roman"/>
                        </a:rPr>
                        <a:t>saya</a:t>
                      </a:r>
                      <a:r>
                        <a:rPr lang="en-US" sz="2400" dirty="0">
                          <a:latin typeface="Maiandra GD"/>
                          <a:ea typeface="Calibri"/>
                          <a:cs typeface="Times New Roman"/>
                        </a:rPr>
                        <a:t> </a:t>
                      </a:r>
                      <a:r>
                        <a:rPr lang="en-US" sz="2400" dirty="0" err="1">
                          <a:latin typeface="Maiandra GD"/>
                          <a:ea typeface="Calibri"/>
                          <a:cs typeface="Times New Roman"/>
                        </a:rPr>
                        <a:t>mencapai</a:t>
                      </a:r>
                      <a:r>
                        <a:rPr lang="en-US" sz="2400" dirty="0">
                          <a:latin typeface="Maiandra GD"/>
                          <a:ea typeface="Calibri"/>
                          <a:cs typeface="Times New Roman"/>
                        </a:rPr>
                        <a:t> </a:t>
                      </a:r>
                      <a:r>
                        <a:rPr lang="en-US" sz="2400" dirty="0" err="1">
                          <a:latin typeface="Maiandra GD"/>
                          <a:ea typeface="Calibri"/>
                          <a:cs typeface="Times New Roman"/>
                        </a:rPr>
                        <a:t>kesuksesan</a:t>
                      </a:r>
                      <a:r>
                        <a:rPr lang="en-US" sz="2400" dirty="0">
                          <a:latin typeface="Maiandra GD"/>
                          <a:ea typeface="Calibri"/>
                          <a:cs typeface="Times New Roman"/>
                        </a:rPr>
                        <a:t>?</a:t>
                      </a:r>
                      <a:endParaRPr lang="id-ID" sz="24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6746"/>
          </a:xfrm>
        </p:spPr>
        <p:txBody>
          <a:bodyPr>
            <a:normAutofit/>
          </a:bodyPr>
          <a:lstStyle/>
          <a:p>
            <a:r>
              <a:rPr lang="id-ID" sz="3600" dirty="0" smtClean="0"/>
              <a:t>TIGA Pemberdayaan</a:t>
            </a:r>
            <a:endParaRPr lang="id-ID" sz="3600" dirty="0"/>
          </a:p>
        </p:txBody>
      </p:sp>
      <p:sp>
        <p:nvSpPr>
          <p:cNvPr id="5" name="Content Placeholder 4"/>
          <p:cNvSpPr>
            <a:spLocks noGrp="1"/>
          </p:cNvSpPr>
          <p:nvPr>
            <p:ph idx="1"/>
          </p:nvPr>
        </p:nvSpPr>
        <p:spPr/>
        <p:txBody>
          <a:bodyPr/>
          <a:lstStyle/>
          <a:p>
            <a:pPr marL="288000" lvl="0" indent="-288000"/>
            <a:r>
              <a:rPr lang="en-US" sz="3600" dirty="0" err="1" smtClean="0"/>
              <a:t>Berbagi</a:t>
            </a:r>
            <a:r>
              <a:rPr lang="en-US" sz="3600" dirty="0" smtClean="0"/>
              <a:t> </a:t>
            </a:r>
            <a:r>
              <a:rPr lang="en-US" sz="3600" dirty="0" err="1" smtClean="0"/>
              <a:t>Informasi</a:t>
            </a:r>
            <a:endParaRPr lang="id-ID" sz="3600" dirty="0" smtClean="0"/>
          </a:p>
          <a:p>
            <a:pPr marL="288000" lvl="0" indent="-288000"/>
            <a:r>
              <a:rPr lang="en-US" sz="3600" dirty="0" err="1" smtClean="0"/>
              <a:t>Menetapkan</a:t>
            </a:r>
            <a:r>
              <a:rPr lang="en-US" sz="3600" dirty="0" smtClean="0"/>
              <a:t> </a:t>
            </a:r>
            <a:r>
              <a:rPr lang="en-US" sz="3600" dirty="0" err="1" smtClean="0"/>
              <a:t>batasan-batasan</a:t>
            </a:r>
            <a:endParaRPr lang="id-ID" sz="3600" dirty="0" smtClean="0"/>
          </a:p>
          <a:p>
            <a:pPr marL="288000" lvl="0" indent="-288000"/>
            <a:r>
              <a:rPr lang="en-US" sz="3600" dirty="0" err="1" smtClean="0"/>
              <a:t>Mengganti</a:t>
            </a:r>
            <a:r>
              <a:rPr lang="en-US" sz="3600" dirty="0" smtClean="0"/>
              <a:t> </a:t>
            </a:r>
            <a:r>
              <a:rPr lang="en-US" sz="3600" dirty="0" err="1" smtClean="0"/>
              <a:t>Birokrasi</a:t>
            </a:r>
            <a:r>
              <a:rPr lang="en-US" sz="3600" dirty="0" smtClean="0"/>
              <a:t> lama </a:t>
            </a:r>
            <a:r>
              <a:rPr lang="en-US" sz="3600" dirty="0" err="1" smtClean="0"/>
              <a:t>dengan</a:t>
            </a:r>
            <a:r>
              <a:rPr lang="id-ID" sz="3600" dirty="0" smtClean="0"/>
              <a:t> I</a:t>
            </a:r>
            <a:r>
              <a:rPr lang="en-US" sz="3600" dirty="0" err="1" smtClean="0"/>
              <a:t>ndividu</a:t>
            </a:r>
            <a:r>
              <a:rPr lang="en-US" sz="3600" dirty="0" smtClean="0"/>
              <a:t> </a:t>
            </a:r>
            <a:r>
              <a:rPr lang="en-US" sz="3600" dirty="0" err="1" smtClean="0"/>
              <a:t>dan</a:t>
            </a:r>
            <a:r>
              <a:rPr lang="en-US" sz="3600" dirty="0" smtClean="0"/>
              <a:t> Tim yang </a:t>
            </a:r>
            <a:r>
              <a:rPr lang="en-US" sz="3600" dirty="0" err="1" smtClean="0"/>
              <a:t>mandiri</a:t>
            </a:r>
            <a:r>
              <a:rPr lang="en-US" dirty="0" smtClean="0"/>
              <a:t>.</a:t>
            </a:r>
            <a:endParaRPr lang="id-ID" dirty="0" smtClean="0"/>
          </a:p>
          <a:p>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944562"/>
          </a:xfrm>
          <a:solidFill>
            <a:srgbClr val="33CCCC"/>
          </a:solidFill>
        </p:spPr>
        <p:txBody>
          <a:bodyPr/>
          <a:lstStyle/>
          <a:p>
            <a:r>
              <a:rPr lang="en-US" sz="3600">
                <a:solidFill>
                  <a:schemeClr val="accent2"/>
                </a:solidFill>
                <a:latin typeface="Arial Rounded MT Bold" pitchFamily="34" charset="0"/>
              </a:rPr>
              <a:t>KARAKTERISKTIK PENDIDIKAN KEJURUAN</a:t>
            </a:r>
          </a:p>
        </p:txBody>
      </p:sp>
      <p:sp>
        <p:nvSpPr>
          <p:cNvPr id="30723" name="Rectangle 3"/>
          <p:cNvSpPr>
            <a:spLocks noGrp="1" noChangeArrowheads="1"/>
          </p:cNvSpPr>
          <p:nvPr>
            <p:ph type="body" sz="half" idx="1"/>
          </p:nvPr>
        </p:nvSpPr>
        <p:spPr>
          <a:xfrm>
            <a:off x="457200" y="1219200"/>
            <a:ext cx="8229600" cy="5410200"/>
          </a:xfrm>
          <a:solidFill>
            <a:srgbClr val="CCFFCC"/>
          </a:solidFill>
          <a:effectLst>
            <a:outerShdw dist="107763" dir="8100000" algn="ctr" rotWithShape="0">
              <a:schemeClr val="bg2">
                <a:alpha val="50000"/>
              </a:schemeClr>
            </a:outerShdw>
          </a:effectLst>
        </p:spPr>
        <p:txBody>
          <a:bodyPr/>
          <a:lstStyle/>
          <a:p>
            <a:pPr marL="533400" indent="-533400">
              <a:buFontTx/>
              <a:buAutoNum type="arabicPeriod"/>
            </a:pPr>
            <a:r>
              <a:rPr lang="sv-SE" sz="2400" b="1">
                <a:solidFill>
                  <a:srgbClr val="FF0000"/>
                </a:solidFill>
              </a:rPr>
              <a:t>Mempersiapkan peserta didik memasuki lapangan kerja</a:t>
            </a:r>
          </a:p>
          <a:p>
            <a:pPr marL="533400" indent="-533400">
              <a:buFontTx/>
              <a:buAutoNum type="arabicPeriod"/>
            </a:pPr>
            <a:r>
              <a:rPr lang="en-US" sz="2400" b="1"/>
              <a:t>Didasarkan kebutuhan dunia kerja “</a:t>
            </a:r>
            <a:r>
              <a:rPr lang="en-US" sz="2400" b="1" i="1">
                <a:solidFill>
                  <a:schemeClr val="hlink"/>
                </a:solidFill>
              </a:rPr>
              <a:t>Demand-Mar</a:t>
            </a:r>
            <a:r>
              <a:rPr lang="en-US" sz="2400" b="1" i="1"/>
              <a:t>ket-</a:t>
            </a:r>
            <a:r>
              <a:rPr lang="en-US" sz="2400" b="1" i="1">
                <a:solidFill>
                  <a:schemeClr val="hlink"/>
                </a:solidFill>
              </a:rPr>
              <a:t>Driven”</a:t>
            </a:r>
            <a:endParaRPr lang="en-US" sz="2400" b="1">
              <a:solidFill>
                <a:schemeClr val="hlink"/>
              </a:solidFill>
            </a:endParaRPr>
          </a:p>
          <a:p>
            <a:pPr marL="533400" indent="-533400">
              <a:buFontTx/>
              <a:buAutoNum type="arabicPeriod"/>
            </a:pPr>
            <a:r>
              <a:rPr lang="en-US" sz="2400" b="1"/>
              <a:t>Penguasaan kompetensi yang dibutuhkan oleh dunia kerja</a:t>
            </a:r>
          </a:p>
          <a:p>
            <a:pPr marL="533400" indent="-533400">
              <a:buFontTx/>
              <a:buAutoNum type="arabicPeriod"/>
            </a:pPr>
            <a:r>
              <a:rPr lang="en-US" sz="2400" b="1">
                <a:solidFill>
                  <a:schemeClr val="accent2"/>
                </a:solidFill>
              </a:rPr>
              <a:t>Kesuksesan siswa pada “</a:t>
            </a:r>
            <a:r>
              <a:rPr lang="en-US" sz="2400" b="1" i="1">
                <a:solidFill>
                  <a:schemeClr val="accent2"/>
                </a:solidFill>
              </a:rPr>
              <a:t>Hands-On</a:t>
            </a:r>
            <a:r>
              <a:rPr lang="en-US" sz="2400" b="1">
                <a:solidFill>
                  <a:schemeClr val="accent2"/>
                </a:solidFill>
              </a:rPr>
              <a:t>” atau performa dunia kerja</a:t>
            </a:r>
          </a:p>
          <a:p>
            <a:pPr marL="533400" indent="-533400">
              <a:buFontTx/>
              <a:buAutoNum type="arabicPeriod"/>
            </a:pPr>
            <a:r>
              <a:rPr lang="en-US" sz="2400" b="1">
                <a:solidFill>
                  <a:srgbClr val="FF0000"/>
                </a:solidFill>
              </a:rPr>
              <a:t>Hubungan erat dengan Dunia Kerja merupakan Kunci Sukses Pendidikan Kejuruan</a:t>
            </a:r>
          </a:p>
          <a:p>
            <a:pPr marL="533400" indent="-533400">
              <a:buFontTx/>
              <a:buAutoNum type="arabicPeriod"/>
            </a:pPr>
            <a:r>
              <a:rPr lang="en-US" sz="2400" b="1">
                <a:solidFill>
                  <a:schemeClr val="accent2"/>
                </a:solidFill>
              </a:rPr>
              <a:t>Responsif dan antisipatif terhadap kemajuan Teknologi</a:t>
            </a:r>
          </a:p>
          <a:p>
            <a:pPr marL="533400" indent="-533400">
              <a:buFontTx/>
              <a:buNone/>
            </a:pPr>
            <a:endParaRPr lang="en-US"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to="" calcmode="lin" valueType="num">
                                      <p:cBhvr>
                                        <p:cTn id="7" dur="1" fill="hold"/>
                                        <p:tgtEl>
                                          <p:spTgt spid="3072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0723">
                                            <p:bg/>
                                          </p:spTgt>
                                        </p:tgtEl>
                                        <p:attrNameLst>
                                          <p:attrName>style.visibility</p:attrName>
                                        </p:attrNameLst>
                                      </p:cBhvr>
                                      <p:to>
                                        <p:strVal val="visible"/>
                                      </p:to>
                                    </p:set>
                                    <p:anim to="" calcmode="lin" valueType="num">
                                      <p:cBhvr>
                                        <p:cTn id="12" dur="1" fill="hold"/>
                                        <p:tgtEl>
                                          <p:spTgt spid="30723">
                                            <p:bg/>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0723">
                                            <p:txEl>
                                              <p:pRg st="0" end="0"/>
                                            </p:txEl>
                                          </p:spTgt>
                                        </p:tgtEl>
                                        <p:attrNameLst>
                                          <p:attrName>style.visibility</p:attrName>
                                        </p:attrNameLst>
                                      </p:cBhvr>
                                      <p:to>
                                        <p:strVal val="visible"/>
                                      </p:to>
                                    </p:set>
                                    <p:anim to="" calcmode="lin" valueType="num">
                                      <p:cBhvr>
                                        <p:cTn id="17" dur="1" fill="hold"/>
                                        <p:tgtEl>
                                          <p:spTgt spid="30723">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0723">
                                            <p:txEl>
                                              <p:pRg st="1" end="1"/>
                                            </p:txEl>
                                          </p:spTgt>
                                        </p:tgtEl>
                                        <p:attrNameLst>
                                          <p:attrName>style.visibility</p:attrName>
                                        </p:attrNameLst>
                                      </p:cBhvr>
                                      <p:to>
                                        <p:strVal val="visible"/>
                                      </p:to>
                                    </p:set>
                                    <p:anim to="" calcmode="lin" valueType="num">
                                      <p:cBhvr>
                                        <p:cTn id="22" dur="1" fill="hold"/>
                                        <p:tgtEl>
                                          <p:spTgt spid="30723">
                                            <p:txEl>
                                              <p:pRg st="1" end="1"/>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0723">
                                            <p:txEl>
                                              <p:pRg st="2" end="2"/>
                                            </p:txEl>
                                          </p:spTgt>
                                        </p:tgtEl>
                                        <p:attrNameLst>
                                          <p:attrName>style.visibility</p:attrName>
                                        </p:attrNameLst>
                                      </p:cBhvr>
                                      <p:to>
                                        <p:strVal val="visible"/>
                                      </p:to>
                                    </p:set>
                                    <p:anim to="" calcmode="lin" valueType="num">
                                      <p:cBhvr>
                                        <p:cTn id="27" dur="1" fill="hold"/>
                                        <p:tgtEl>
                                          <p:spTgt spid="30723">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0723">
                                            <p:txEl>
                                              <p:pRg st="3" end="3"/>
                                            </p:txEl>
                                          </p:spTgt>
                                        </p:tgtEl>
                                        <p:attrNameLst>
                                          <p:attrName>style.visibility</p:attrName>
                                        </p:attrNameLst>
                                      </p:cBhvr>
                                      <p:to>
                                        <p:strVal val="visible"/>
                                      </p:to>
                                    </p:set>
                                    <p:anim to="" calcmode="lin" valueType="num">
                                      <p:cBhvr>
                                        <p:cTn id="32" dur="1" fill="hold"/>
                                        <p:tgtEl>
                                          <p:spTgt spid="30723">
                                            <p:txEl>
                                              <p:pRg st="3" end="3"/>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0723">
                                            <p:txEl>
                                              <p:pRg st="4" end="4"/>
                                            </p:txEl>
                                          </p:spTgt>
                                        </p:tgtEl>
                                        <p:attrNameLst>
                                          <p:attrName>style.visibility</p:attrName>
                                        </p:attrNameLst>
                                      </p:cBhvr>
                                      <p:to>
                                        <p:strVal val="visible"/>
                                      </p:to>
                                    </p:set>
                                    <p:anim to="" calcmode="lin" valueType="num">
                                      <p:cBhvr>
                                        <p:cTn id="37" dur="1" fill="hold"/>
                                        <p:tgtEl>
                                          <p:spTgt spid="30723">
                                            <p:txEl>
                                              <p:pRg st="4" end="4"/>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0723">
                                            <p:txEl>
                                              <p:pRg st="5" end="5"/>
                                            </p:txEl>
                                          </p:spTgt>
                                        </p:tgtEl>
                                        <p:attrNameLst>
                                          <p:attrName>style.visibility</p:attrName>
                                        </p:attrNameLst>
                                      </p:cBhvr>
                                      <p:to>
                                        <p:strVal val="visible"/>
                                      </p:to>
                                    </p:set>
                                    <p:anim to="" calcmode="lin" valueType="num">
                                      <p:cBhvr>
                                        <p:cTn id="42" dur="1" fill="hold"/>
                                        <p:tgtEl>
                                          <p:spTgt spid="3072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nimBg="1"/>
      <p:bldP spid="3072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944562"/>
          </a:xfrm>
          <a:solidFill>
            <a:srgbClr val="33CCCC"/>
          </a:solidFill>
        </p:spPr>
        <p:txBody>
          <a:bodyPr/>
          <a:lstStyle/>
          <a:p>
            <a:r>
              <a:rPr lang="en-US" sz="3600">
                <a:solidFill>
                  <a:schemeClr val="accent2"/>
                </a:solidFill>
                <a:latin typeface="Arial Rounded MT Bold" pitchFamily="34" charset="0"/>
              </a:rPr>
              <a:t>KARAKTERISKTIK PENDIDIKAN KEJURUAN</a:t>
            </a:r>
          </a:p>
        </p:txBody>
      </p:sp>
      <p:sp>
        <p:nvSpPr>
          <p:cNvPr id="31747" name="Rectangle 3"/>
          <p:cNvSpPr>
            <a:spLocks noGrp="1" noChangeArrowheads="1"/>
          </p:cNvSpPr>
          <p:nvPr>
            <p:ph type="body" sz="half" idx="1"/>
          </p:nvPr>
        </p:nvSpPr>
        <p:spPr>
          <a:xfrm>
            <a:off x="457200" y="1219200"/>
            <a:ext cx="8229600" cy="4343400"/>
          </a:xfrm>
          <a:solidFill>
            <a:srgbClr val="CCFFCC"/>
          </a:solidFill>
          <a:effectLst>
            <a:outerShdw dist="107763" dir="8100000" algn="ctr" rotWithShape="0">
              <a:schemeClr val="bg2">
                <a:alpha val="50000"/>
              </a:schemeClr>
            </a:outerShdw>
          </a:effectLst>
        </p:spPr>
        <p:txBody>
          <a:bodyPr/>
          <a:lstStyle/>
          <a:p>
            <a:pPr marL="533400" indent="-533400">
              <a:buFontTx/>
              <a:buAutoNum type="arabicPeriod" startAt="7"/>
            </a:pPr>
            <a:r>
              <a:rPr lang="sv-SE" sz="3600" b="1" i="1">
                <a:solidFill>
                  <a:srgbClr val="FF0000"/>
                </a:solidFill>
              </a:rPr>
              <a:t>Learning By Doing dan Hands On Experience</a:t>
            </a:r>
          </a:p>
          <a:p>
            <a:pPr marL="533400" indent="-533400">
              <a:buFontTx/>
              <a:buAutoNum type="arabicPeriod" startAt="7"/>
            </a:pPr>
            <a:r>
              <a:rPr lang="en-US" sz="3600" b="1"/>
              <a:t>Membutuhkan pasilitas Mutakhir untuk praktek</a:t>
            </a:r>
            <a:endParaRPr lang="en-US" sz="3600" b="1">
              <a:solidFill>
                <a:schemeClr val="hlink"/>
              </a:solidFill>
            </a:endParaRPr>
          </a:p>
          <a:p>
            <a:pPr marL="533400" indent="-533400">
              <a:buFontTx/>
              <a:buAutoNum type="arabicPeriod" startAt="7"/>
            </a:pPr>
            <a:r>
              <a:rPr lang="en-US" sz="3600" b="1"/>
              <a:t>Memerlukan biaya investasi dan operasional yang lebih besar dari pendidikan umum</a:t>
            </a:r>
          </a:p>
          <a:p>
            <a:pPr marL="533400" indent="-533400">
              <a:buFontTx/>
              <a:buNone/>
            </a:pPr>
            <a:endParaRPr lang="en-US"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1747">
                                            <p:bg/>
                                          </p:spTgt>
                                        </p:tgtEl>
                                        <p:attrNameLst>
                                          <p:attrName>style.visibility</p:attrName>
                                        </p:attrNameLst>
                                      </p:cBhvr>
                                      <p:to>
                                        <p:strVal val="visible"/>
                                      </p:to>
                                    </p:set>
                                    <p:anim to="" calcmode="lin" valueType="num">
                                      <p:cBhvr>
                                        <p:cTn id="7" dur="1" fill="hold"/>
                                        <p:tgtEl>
                                          <p:spTgt spid="31747">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 to="" calcmode="lin" valueType="num">
                                      <p:cBhvr>
                                        <p:cTn id="12" dur="1" fill="hold"/>
                                        <p:tgtEl>
                                          <p:spTgt spid="3174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1747">
                                            <p:txEl>
                                              <p:pRg st="1" end="1"/>
                                            </p:txEl>
                                          </p:spTgt>
                                        </p:tgtEl>
                                        <p:attrNameLst>
                                          <p:attrName>style.visibility</p:attrName>
                                        </p:attrNameLst>
                                      </p:cBhvr>
                                      <p:to>
                                        <p:strVal val="visible"/>
                                      </p:to>
                                    </p:set>
                                    <p:anim to="" calcmode="lin" valueType="num">
                                      <p:cBhvr>
                                        <p:cTn id="17" dur="1" fill="hold"/>
                                        <p:tgtEl>
                                          <p:spTgt spid="31747">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1747">
                                            <p:txEl>
                                              <p:pRg st="2" end="2"/>
                                            </p:txEl>
                                          </p:spTgt>
                                        </p:tgtEl>
                                        <p:attrNameLst>
                                          <p:attrName>style.visibility</p:attrName>
                                        </p:attrNameLst>
                                      </p:cBhvr>
                                      <p:to>
                                        <p:strVal val="visible"/>
                                      </p:to>
                                    </p:set>
                                    <p:anim to="" calcmode="lin" valueType="num">
                                      <p:cBhvr>
                                        <p:cTn id="22" dur="1" fill="hold"/>
                                        <p:tgtEl>
                                          <p:spTgt spid="3174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944562"/>
          </a:xfrm>
          <a:solidFill>
            <a:srgbClr val="33CCCC"/>
          </a:solidFill>
        </p:spPr>
        <p:txBody>
          <a:bodyPr/>
          <a:lstStyle/>
          <a:p>
            <a:r>
              <a:rPr lang="en-US" sz="3600">
                <a:solidFill>
                  <a:schemeClr val="accent2"/>
                </a:solidFill>
                <a:latin typeface="Arial Rounded MT Bold" pitchFamily="34" charset="0"/>
              </a:rPr>
              <a:t>PRINSIP-PRINSIP PENDIDIKAN KEJURUAN </a:t>
            </a:r>
            <a:r>
              <a:rPr lang="en-US" sz="1800">
                <a:solidFill>
                  <a:schemeClr val="accent2"/>
                </a:solidFill>
                <a:latin typeface="Arial Rounded MT Bold" pitchFamily="34" charset="0"/>
              </a:rPr>
              <a:t>(Charles Prosser)</a:t>
            </a:r>
          </a:p>
        </p:txBody>
      </p:sp>
      <p:sp>
        <p:nvSpPr>
          <p:cNvPr id="32771" name="Rectangle 3"/>
          <p:cNvSpPr>
            <a:spLocks noGrp="1" noChangeArrowheads="1"/>
          </p:cNvSpPr>
          <p:nvPr>
            <p:ph type="body" sz="half" idx="1"/>
          </p:nvPr>
        </p:nvSpPr>
        <p:spPr>
          <a:xfrm>
            <a:off x="457200" y="1219200"/>
            <a:ext cx="8229600" cy="5486400"/>
          </a:xfrm>
          <a:solidFill>
            <a:srgbClr val="CCFFCC"/>
          </a:solidFill>
          <a:effectLst>
            <a:outerShdw dist="107763" dir="8100000" algn="ctr" rotWithShape="0">
              <a:schemeClr val="bg2">
                <a:alpha val="50000"/>
              </a:schemeClr>
            </a:outerShdw>
          </a:effectLst>
        </p:spPr>
        <p:txBody>
          <a:bodyPr/>
          <a:lstStyle/>
          <a:p>
            <a:pPr marL="533400" indent="-533400">
              <a:buFontTx/>
              <a:buAutoNum type="arabicPeriod"/>
            </a:pPr>
            <a:r>
              <a:rPr lang="sv-SE" sz="2400" b="1" dirty="0">
                <a:solidFill>
                  <a:srgbClr val="FF0000"/>
                </a:solidFill>
              </a:rPr>
              <a:t>Efisien jika lingkungan dimana siswa dilatih merupakan replika lingkungan dimana nanti bekerja</a:t>
            </a:r>
          </a:p>
          <a:p>
            <a:pPr marL="533400" indent="-533400">
              <a:buFontTx/>
              <a:buAutoNum type="arabicPeriod"/>
            </a:pPr>
            <a:r>
              <a:rPr lang="sv-SE" sz="2400" b="1" dirty="0">
                <a:solidFill>
                  <a:schemeClr val="accent2"/>
                </a:solidFill>
              </a:rPr>
              <a:t>Efektif jika tugas-tugas diklat dilakukan dengan </a:t>
            </a:r>
            <a:r>
              <a:rPr lang="sv-SE" sz="2400" b="1" dirty="0">
                <a:solidFill>
                  <a:srgbClr val="FF0000"/>
                </a:solidFill>
              </a:rPr>
              <a:t>cara, alat, dan mesin</a:t>
            </a:r>
            <a:r>
              <a:rPr lang="sv-SE" sz="2400" b="1" dirty="0">
                <a:solidFill>
                  <a:schemeClr val="accent2"/>
                </a:solidFill>
              </a:rPr>
              <a:t> yang sama seperti yang diperlukan dalam pekerjaan itu.</a:t>
            </a:r>
          </a:p>
          <a:p>
            <a:pPr marL="533400" indent="-533400">
              <a:buFontTx/>
              <a:buAutoNum type="arabicPeriod"/>
            </a:pPr>
            <a:r>
              <a:rPr lang="en-US" sz="2400" b="1" dirty="0" err="1">
                <a:solidFill>
                  <a:schemeClr val="accent2"/>
                </a:solidFill>
              </a:rPr>
              <a:t>Efektif</a:t>
            </a:r>
            <a:r>
              <a:rPr lang="en-US" sz="2400" b="1" dirty="0">
                <a:solidFill>
                  <a:schemeClr val="accent2"/>
                </a:solidFill>
              </a:rPr>
              <a:t> </a:t>
            </a:r>
            <a:r>
              <a:rPr lang="en-US" sz="2400" b="1" dirty="0" err="1">
                <a:solidFill>
                  <a:schemeClr val="accent2"/>
                </a:solidFill>
              </a:rPr>
              <a:t>jika</a:t>
            </a:r>
            <a:r>
              <a:rPr lang="en-US" sz="2400" b="1" dirty="0">
                <a:solidFill>
                  <a:schemeClr val="accent2"/>
                </a:solidFill>
              </a:rPr>
              <a:t> </a:t>
            </a:r>
            <a:r>
              <a:rPr lang="en-US" sz="2400" b="1" dirty="0" err="1">
                <a:solidFill>
                  <a:schemeClr val="accent2"/>
                </a:solidFill>
              </a:rPr>
              <a:t>melatih</a:t>
            </a:r>
            <a:r>
              <a:rPr lang="en-US" sz="2400" b="1" dirty="0">
                <a:solidFill>
                  <a:schemeClr val="accent2"/>
                </a:solidFill>
              </a:rPr>
              <a:t> </a:t>
            </a:r>
            <a:r>
              <a:rPr lang="en-US" sz="2400" b="1" dirty="0" err="1">
                <a:solidFill>
                  <a:schemeClr val="accent2"/>
                </a:solidFill>
              </a:rPr>
              <a:t>kebiasaan</a:t>
            </a:r>
            <a:r>
              <a:rPr lang="en-US" sz="2400" b="1" dirty="0">
                <a:solidFill>
                  <a:schemeClr val="accent2"/>
                </a:solidFill>
              </a:rPr>
              <a:t> </a:t>
            </a:r>
            <a:r>
              <a:rPr lang="en-US" sz="2400" b="1" dirty="0" err="1">
                <a:solidFill>
                  <a:schemeClr val="accent2"/>
                </a:solidFill>
              </a:rPr>
              <a:t>berpikir</a:t>
            </a:r>
            <a:r>
              <a:rPr lang="en-US" sz="2400" b="1" dirty="0">
                <a:solidFill>
                  <a:schemeClr val="accent2"/>
                </a:solidFill>
              </a:rPr>
              <a:t> </a:t>
            </a:r>
            <a:r>
              <a:rPr lang="en-US" sz="2400" b="1" dirty="0" err="1">
                <a:solidFill>
                  <a:schemeClr val="accent2"/>
                </a:solidFill>
              </a:rPr>
              <a:t>dan</a:t>
            </a:r>
            <a:r>
              <a:rPr lang="en-US" sz="2400" b="1" dirty="0">
                <a:solidFill>
                  <a:schemeClr val="accent2"/>
                </a:solidFill>
              </a:rPr>
              <a:t> </a:t>
            </a:r>
            <a:r>
              <a:rPr lang="en-US" sz="2400" b="1" dirty="0" err="1">
                <a:solidFill>
                  <a:schemeClr val="accent2"/>
                </a:solidFill>
              </a:rPr>
              <a:t>bekerja</a:t>
            </a:r>
            <a:r>
              <a:rPr lang="en-US" sz="2400" b="1" dirty="0">
                <a:solidFill>
                  <a:schemeClr val="accent2"/>
                </a:solidFill>
              </a:rPr>
              <a:t> </a:t>
            </a:r>
            <a:r>
              <a:rPr lang="en-US" sz="2400" b="1" dirty="0" err="1">
                <a:solidFill>
                  <a:schemeClr val="accent2"/>
                </a:solidFill>
              </a:rPr>
              <a:t>seperti</a:t>
            </a:r>
            <a:r>
              <a:rPr lang="en-US" sz="2400" b="1" dirty="0">
                <a:solidFill>
                  <a:schemeClr val="accent2"/>
                </a:solidFill>
              </a:rPr>
              <a:t> </a:t>
            </a:r>
            <a:r>
              <a:rPr lang="en-US" sz="2400" b="1" dirty="0" err="1">
                <a:solidFill>
                  <a:schemeClr val="accent2"/>
                </a:solidFill>
              </a:rPr>
              <a:t>di</a:t>
            </a:r>
            <a:r>
              <a:rPr lang="en-US" sz="2400" b="1" dirty="0">
                <a:solidFill>
                  <a:schemeClr val="accent2"/>
                </a:solidFill>
              </a:rPr>
              <a:t> </a:t>
            </a:r>
            <a:r>
              <a:rPr lang="en-US" sz="2400" b="1" dirty="0" err="1">
                <a:solidFill>
                  <a:schemeClr val="accent2"/>
                </a:solidFill>
              </a:rPr>
              <a:t>DuDi</a:t>
            </a:r>
            <a:endParaRPr lang="en-US" sz="2400" b="1" dirty="0">
              <a:solidFill>
                <a:schemeClr val="accent2"/>
              </a:solidFill>
            </a:endParaRPr>
          </a:p>
          <a:p>
            <a:pPr marL="533400" indent="-533400">
              <a:buFontTx/>
              <a:buAutoNum type="arabicPeriod"/>
            </a:pPr>
            <a:r>
              <a:rPr lang="en-US" sz="2400" b="1" dirty="0" err="1">
                <a:solidFill>
                  <a:schemeClr val="accent2"/>
                </a:solidFill>
              </a:rPr>
              <a:t>Efektif</a:t>
            </a:r>
            <a:r>
              <a:rPr lang="en-US" sz="2400" b="1" dirty="0">
                <a:solidFill>
                  <a:schemeClr val="accent2"/>
                </a:solidFill>
              </a:rPr>
              <a:t> </a:t>
            </a:r>
            <a:r>
              <a:rPr lang="en-US" sz="2400" b="1" dirty="0" err="1">
                <a:solidFill>
                  <a:schemeClr val="accent2"/>
                </a:solidFill>
              </a:rPr>
              <a:t>jika</a:t>
            </a:r>
            <a:r>
              <a:rPr lang="en-US" sz="2400" b="1" dirty="0">
                <a:solidFill>
                  <a:schemeClr val="accent2"/>
                </a:solidFill>
              </a:rPr>
              <a:t> </a:t>
            </a:r>
            <a:r>
              <a:rPr lang="en-US" sz="2400" b="1" dirty="0" err="1">
                <a:solidFill>
                  <a:schemeClr val="accent2"/>
                </a:solidFill>
              </a:rPr>
              <a:t>setiap</a:t>
            </a:r>
            <a:r>
              <a:rPr lang="en-US" sz="2400" b="1" dirty="0">
                <a:solidFill>
                  <a:schemeClr val="accent2"/>
                </a:solidFill>
              </a:rPr>
              <a:t> </a:t>
            </a:r>
            <a:r>
              <a:rPr lang="en-US" sz="2400" b="1" dirty="0" err="1">
                <a:solidFill>
                  <a:schemeClr val="accent2"/>
                </a:solidFill>
              </a:rPr>
              <a:t>individu</a:t>
            </a:r>
            <a:r>
              <a:rPr lang="en-US" sz="2400" b="1" dirty="0">
                <a:solidFill>
                  <a:schemeClr val="accent2"/>
                </a:solidFill>
              </a:rPr>
              <a:t> </a:t>
            </a:r>
            <a:r>
              <a:rPr lang="en-US" sz="2400" b="1" dirty="0" err="1">
                <a:solidFill>
                  <a:schemeClr val="accent2"/>
                </a:solidFill>
              </a:rPr>
              <a:t>memodali</a:t>
            </a:r>
            <a:r>
              <a:rPr lang="en-US" sz="2400" b="1" dirty="0">
                <a:solidFill>
                  <a:schemeClr val="accent2"/>
                </a:solidFill>
              </a:rPr>
              <a:t> </a:t>
            </a:r>
            <a:r>
              <a:rPr lang="en-US" sz="2400" b="1" dirty="0" err="1">
                <a:solidFill>
                  <a:schemeClr val="accent2"/>
                </a:solidFill>
              </a:rPr>
              <a:t>minatnya</a:t>
            </a:r>
            <a:r>
              <a:rPr lang="en-US" sz="2400" b="1" dirty="0">
                <a:solidFill>
                  <a:schemeClr val="accent2"/>
                </a:solidFill>
              </a:rPr>
              <a:t>, </a:t>
            </a:r>
            <a:r>
              <a:rPr lang="en-US" sz="2400" b="1" dirty="0" err="1">
                <a:solidFill>
                  <a:schemeClr val="accent2"/>
                </a:solidFill>
              </a:rPr>
              <a:t>pengetahuan</a:t>
            </a:r>
            <a:r>
              <a:rPr lang="en-US" sz="2400" b="1" dirty="0">
                <a:solidFill>
                  <a:schemeClr val="accent2"/>
                </a:solidFill>
              </a:rPr>
              <a:t> </a:t>
            </a:r>
            <a:r>
              <a:rPr lang="en-US" sz="2400" b="1" dirty="0" err="1">
                <a:solidFill>
                  <a:schemeClr val="accent2"/>
                </a:solidFill>
              </a:rPr>
              <a:t>dan</a:t>
            </a:r>
            <a:r>
              <a:rPr lang="en-US" sz="2400" b="1" dirty="0">
                <a:solidFill>
                  <a:schemeClr val="accent2"/>
                </a:solidFill>
              </a:rPr>
              <a:t> </a:t>
            </a:r>
            <a:r>
              <a:rPr lang="en-US" sz="2400" b="1" dirty="0" err="1">
                <a:solidFill>
                  <a:schemeClr val="accent2"/>
                </a:solidFill>
              </a:rPr>
              <a:t>ketrampilannya</a:t>
            </a:r>
            <a:r>
              <a:rPr lang="en-US" sz="2400" b="1" dirty="0">
                <a:solidFill>
                  <a:schemeClr val="accent2"/>
                </a:solidFill>
              </a:rPr>
              <a:t> </a:t>
            </a:r>
            <a:r>
              <a:rPr lang="en-US" sz="2400" b="1" dirty="0" err="1">
                <a:solidFill>
                  <a:schemeClr val="accent2"/>
                </a:solidFill>
              </a:rPr>
              <a:t>pada</a:t>
            </a:r>
            <a:r>
              <a:rPr lang="en-US" sz="2400" b="1" dirty="0">
                <a:solidFill>
                  <a:schemeClr val="accent2"/>
                </a:solidFill>
              </a:rPr>
              <a:t> </a:t>
            </a:r>
            <a:r>
              <a:rPr lang="en-US" sz="2400" b="1" dirty="0" err="1">
                <a:solidFill>
                  <a:schemeClr val="accent2"/>
                </a:solidFill>
              </a:rPr>
              <a:t>tingkat</a:t>
            </a:r>
            <a:r>
              <a:rPr lang="en-US" sz="2400" b="1" dirty="0">
                <a:solidFill>
                  <a:schemeClr val="accent2"/>
                </a:solidFill>
              </a:rPr>
              <a:t> yang paling </a:t>
            </a:r>
            <a:r>
              <a:rPr lang="en-US" sz="2400" b="1" dirty="0" err="1">
                <a:solidFill>
                  <a:schemeClr val="accent2"/>
                </a:solidFill>
              </a:rPr>
              <a:t>tinggi</a:t>
            </a:r>
            <a:endParaRPr lang="en-US" sz="2400" b="1" dirty="0">
              <a:solidFill>
                <a:schemeClr val="accent2"/>
              </a:solidFill>
            </a:endParaRPr>
          </a:p>
          <a:p>
            <a:pPr marL="533400" indent="-533400">
              <a:buFontTx/>
              <a:buAutoNum type="arabicPeriod"/>
            </a:pPr>
            <a:r>
              <a:rPr lang="en-US" sz="2400" b="1" dirty="0" err="1">
                <a:solidFill>
                  <a:schemeClr val="accent2"/>
                </a:solidFill>
              </a:rPr>
              <a:t>Efektif</a:t>
            </a:r>
            <a:r>
              <a:rPr lang="en-US" sz="2400" b="1" dirty="0">
                <a:solidFill>
                  <a:schemeClr val="accent2"/>
                </a:solidFill>
              </a:rPr>
              <a:t> </a:t>
            </a:r>
            <a:r>
              <a:rPr lang="en-US" sz="2400" b="1" dirty="0" err="1">
                <a:solidFill>
                  <a:schemeClr val="accent2"/>
                </a:solidFill>
              </a:rPr>
              <a:t>untuk</a:t>
            </a:r>
            <a:r>
              <a:rPr lang="en-US" sz="2400" b="1" dirty="0">
                <a:solidFill>
                  <a:schemeClr val="accent2"/>
                </a:solidFill>
              </a:rPr>
              <a:t> </a:t>
            </a:r>
            <a:r>
              <a:rPr lang="en-US" sz="2400" b="1" dirty="0" err="1">
                <a:solidFill>
                  <a:schemeClr val="accent2"/>
                </a:solidFill>
              </a:rPr>
              <a:t>setiap</a:t>
            </a:r>
            <a:r>
              <a:rPr lang="en-US" sz="2400" b="1" dirty="0">
                <a:solidFill>
                  <a:schemeClr val="accent2"/>
                </a:solidFill>
              </a:rPr>
              <a:t> </a:t>
            </a:r>
            <a:r>
              <a:rPr lang="en-US" sz="2400" b="1" dirty="0" err="1">
                <a:solidFill>
                  <a:schemeClr val="accent2"/>
                </a:solidFill>
              </a:rPr>
              <a:t>profesi</a:t>
            </a:r>
            <a:r>
              <a:rPr lang="en-US" sz="2400" b="1" dirty="0">
                <a:solidFill>
                  <a:schemeClr val="accent2"/>
                </a:solidFill>
              </a:rPr>
              <a:t>, </a:t>
            </a:r>
            <a:r>
              <a:rPr lang="en-US" sz="2400" b="1" dirty="0" err="1">
                <a:solidFill>
                  <a:schemeClr val="accent2"/>
                </a:solidFill>
              </a:rPr>
              <a:t>jabatan</a:t>
            </a:r>
            <a:r>
              <a:rPr lang="en-US" sz="2400" b="1" dirty="0">
                <a:solidFill>
                  <a:schemeClr val="accent2"/>
                </a:solidFill>
              </a:rPr>
              <a:t>, </a:t>
            </a:r>
            <a:r>
              <a:rPr lang="en-US" sz="2400" b="1" dirty="0" err="1">
                <a:solidFill>
                  <a:schemeClr val="accent2"/>
                </a:solidFill>
              </a:rPr>
              <a:t>pekerjaan</a:t>
            </a:r>
            <a:r>
              <a:rPr lang="en-US" sz="2400" b="1" dirty="0">
                <a:solidFill>
                  <a:schemeClr val="accent2"/>
                </a:solidFill>
              </a:rPr>
              <a:t> </a:t>
            </a:r>
            <a:r>
              <a:rPr lang="en-US" sz="2400" b="1" dirty="0" err="1">
                <a:solidFill>
                  <a:schemeClr val="accent2"/>
                </a:solidFill>
              </a:rPr>
              <a:t>untuk</a:t>
            </a:r>
            <a:r>
              <a:rPr lang="en-US" sz="2400" b="1" dirty="0">
                <a:solidFill>
                  <a:schemeClr val="accent2"/>
                </a:solidFill>
              </a:rPr>
              <a:t> </a:t>
            </a:r>
            <a:r>
              <a:rPr lang="en-US" sz="2400" b="1" dirty="0" err="1" smtClean="0">
                <a:solidFill>
                  <a:schemeClr val="accent2"/>
                </a:solidFill>
              </a:rPr>
              <a:t>seti</a:t>
            </a:r>
            <a:r>
              <a:rPr lang="id-ID" sz="2400" b="1" dirty="0" smtClean="0">
                <a:solidFill>
                  <a:schemeClr val="accent2"/>
                </a:solidFill>
              </a:rPr>
              <a:t>a</a:t>
            </a:r>
            <a:r>
              <a:rPr lang="en-US" sz="2400" b="1" smtClean="0">
                <a:solidFill>
                  <a:schemeClr val="accent2"/>
                </a:solidFill>
              </a:rPr>
              <a:t>p </a:t>
            </a:r>
            <a:r>
              <a:rPr lang="en-US" sz="2400" b="1" dirty="0" err="1">
                <a:solidFill>
                  <a:schemeClr val="accent2"/>
                </a:solidFill>
              </a:rPr>
              <a:t>orang</a:t>
            </a:r>
            <a:r>
              <a:rPr lang="en-US" sz="2400" b="1" dirty="0">
                <a:solidFill>
                  <a:schemeClr val="accent2"/>
                </a:solidFill>
              </a:rPr>
              <a:t> yang </a:t>
            </a:r>
            <a:r>
              <a:rPr lang="en-US" sz="2400" b="1" dirty="0" err="1">
                <a:solidFill>
                  <a:schemeClr val="accent2"/>
                </a:solidFill>
              </a:rPr>
              <a:t>menginginkan</a:t>
            </a:r>
            <a:r>
              <a:rPr lang="en-US" sz="2400" b="1" dirty="0">
                <a:solidFill>
                  <a:schemeClr val="accent2"/>
                </a:solidFill>
              </a:rPr>
              <a:t> </a:t>
            </a:r>
            <a:r>
              <a:rPr lang="en-US" sz="2400" b="1" dirty="0" err="1">
                <a:solidFill>
                  <a:schemeClr val="accent2"/>
                </a:solidFill>
              </a:rPr>
              <a:t>dan</a:t>
            </a:r>
            <a:r>
              <a:rPr lang="en-US" sz="2400" b="1" dirty="0">
                <a:solidFill>
                  <a:schemeClr val="accent2"/>
                </a:solidFill>
              </a:rPr>
              <a:t> </a:t>
            </a:r>
            <a:r>
              <a:rPr lang="en-US" sz="2400" b="1" dirty="0" err="1">
                <a:solidFill>
                  <a:schemeClr val="accent2"/>
                </a:solidFill>
              </a:rPr>
              <a:t>memerlukan</a:t>
            </a:r>
            <a:r>
              <a:rPr lang="en-US" sz="2400" b="1" dirty="0">
                <a:solidFill>
                  <a:schemeClr val="accent2"/>
                </a:solidFill>
              </a:rPr>
              <a:t> </a:t>
            </a:r>
            <a:r>
              <a:rPr lang="en-US" sz="2400" b="1" dirty="0" err="1">
                <a:solidFill>
                  <a:schemeClr val="accent2"/>
                </a:solidFill>
              </a:rPr>
              <a:t>dan</a:t>
            </a:r>
            <a:r>
              <a:rPr lang="en-US" sz="2400" b="1" dirty="0">
                <a:solidFill>
                  <a:schemeClr val="accent2"/>
                </a:solidFill>
              </a:rPr>
              <a:t> </a:t>
            </a:r>
            <a:r>
              <a:rPr lang="en-US" sz="2400" b="1" dirty="0" err="1">
                <a:solidFill>
                  <a:schemeClr val="accent2"/>
                </a:solidFill>
              </a:rPr>
              <a:t>dapat</a:t>
            </a:r>
            <a:r>
              <a:rPr lang="en-US" sz="2400" b="1" dirty="0">
                <a:solidFill>
                  <a:schemeClr val="accent2"/>
                </a:solidFill>
              </a:rPr>
              <a:t> </a:t>
            </a:r>
            <a:r>
              <a:rPr lang="en-US" sz="2400" b="1" dirty="0" err="1">
                <a:solidFill>
                  <a:schemeClr val="accent2"/>
                </a:solidFill>
              </a:rPr>
              <a:t>untung</a:t>
            </a:r>
            <a:endParaRPr lang="en-US" sz="2400" b="1" dirty="0">
              <a:solidFill>
                <a:schemeClr val="accent2"/>
              </a:solidFill>
            </a:endParaRPr>
          </a:p>
          <a:p>
            <a:pPr marL="533400" indent="-533400">
              <a:buFontTx/>
              <a:buNone/>
            </a:pPr>
            <a:endParaRPr lang="en-US" sz="2400" b="1"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to="" calcmode="lin" valueType="num">
                                      <p:cBhvr>
                                        <p:cTn id="7" dur="1" fill="hold"/>
                                        <p:tgtEl>
                                          <p:spTgt spid="3277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2771">
                                            <p:bg/>
                                          </p:spTgt>
                                        </p:tgtEl>
                                        <p:attrNameLst>
                                          <p:attrName>style.visibility</p:attrName>
                                        </p:attrNameLst>
                                      </p:cBhvr>
                                      <p:to>
                                        <p:strVal val="visible"/>
                                      </p:to>
                                    </p:set>
                                    <p:anim to="" calcmode="lin" valueType="num">
                                      <p:cBhvr>
                                        <p:cTn id="12" dur="1" fill="hold"/>
                                        <p:tgtEl>
                                          <p:spTgt spid="32771">
                                            <p:bg/>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2771">
                                            <p:txEl>
                                              <p:pRg st="0" end="0"/>
                                            </p:txEl>
                                          </p:spTgt>
                                        </p:tgtEl>
                                        <p:attrNameLst>
                                          <p:attrName>style.visibility</p:attrName>
                                        </p:attrNameLst>
                                      </p:cBhvr>
                                      <p:to>
                                        <p:strVal val="visible"/>
                                      </p:to>
                                    </p:set>
                                    <p:anim to="" calcmode="lin" valueType="num">
                                      <p:cBhvr>
                                        <p:cTn id="17" dur="1" fill="hold"/>
                                        <p:tgtEl>
                                          <p:spTgt spid="32771">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2771">
                                            <p:txEl>
                                              <p:pRg st="1" end="1"/>
                                            </p:txEl>
                                          </p:spTgt>
                                        </p:tgtEl>
                                        <p:attrNameLst>
                                          <p:attrName>style.visibility</p:attrName>
                                        </p:attrNameLst>
                                      </p:cBhvr>
                                      <p:to>
                                        <p:strVal val="visible"/>
                                      </p:to>
                                    </p:set>
                                    <p:anim to="" calcmode="lin" valueType="num">
                                      <p:cBhvr>
                                        <p:cTn id="22" dur="1" fill="hold"/>
                                        <p:tgtEl>
                                          <p:spTgt spid="32771">
                                            <p:txEl>
                                              <p:pRg st="1" end="1"/>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2771">
                                            <p:txEl>
                                              <p:pRg st="2" end="2"/>
                                            </p:txEl>
                                          </p:spTgt>
                                        </p:tgtEl>
                                        <p:attrNameLst>
                                          <p:attrName>style.visibility</p:attrName>
                                        </p:attrNameLst>
                                      </p:cBhvr>
                                      <p:to>
                                        <p:strVal val="visible"/>
                                      </p:to>
                                    </p:set>
                                    <p:anim to="" calcmode="lin" valueType="num">
                                      <p:cBhvr>
                                        <p:cTn id="27" dur="1" fill="hold"/>
                                        <p:tgtEl>
                                          <p:spTgt spid="32771">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2771">
                                            <p:txEl>
                                              <p:pRg st="3" end="3"/>
                                            </p:txEl>
                                          </p:spTgt>
                                        </p:tgtEl>
                                        <p:attrNameLst>
                                          <p:attrName>style.visibility</p:attrName>
                                        </p:attrNameLst>
                                      </p:cBhvr>
                                      <p:to>
                                        <p:strVal val="visible"/>
                                      </p:to>
                                    </p:set>
                                    <p:anim to="" calcmode="lin" valueType="num">
                                      <p:cBhvr>
                                        <p:cTn id="32" dur="1" fill="hold"/>
                                        <p:tgtEl>
                                          <p:spTgt spid="32771">
                                            <p:txEl>
                                              <p:pRg st="3" end="3"/>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2771">
                                            <p:txEl>
                                              <p:pRg st="4" end="4"/>
                                            </p:txEl>
                                          </p:spTgt>
                                        </p:tgtEl>
                                        <p:attrNameLst>
                                          <p:attrName>style.visibility</p:attrName>
                                        </p:attrNameLst>
                                      </p:cBhvr>
                                      <p:to>
                                        <p:strVal val="visible"/>
                                      </p:to>
                                    </p:set>
                                    <p:anim to="" calcmode="lin" valueType="num">
                                      <p:cBhvr>
                                        <p:cTn id="37" dur="1" fill="hold"/>
                                        <p:tgtEl>
                                          <p:spTgt spid="3277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nimBg="1"/>
      <p:bldP spid="32771"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944562"/>
          </a:xfrm>
          <a:solidFill>
            <a:srgbClr val="33CCCC"/>
          </a:solidFill>
        </p:spPr>
        <p:txBody>
          <a:bodyPr/>
          <a:lstStyle/>
          <a:p>
            <a:r>
              <a:rPr lang="en-US" sz="3600">
                <a:solidFill>
                  <a:schemeClr val="accent2"/>
                </a:solidFill>
                <a:latin typeface="Arial Rounded MT Bold" pitchFamily="34" charset="0"/>
              </a:rPr>
              <a:t>PRINSIP-PRINSIP PENDIDIKAN KEJURUAN </a:t>
            </a:r>
            <a:r>
              <a:rPr lang="en-US" sz="1800">
                <a:solidFill>
                  <a:schemeClr val="accent2"/>
                </a:solidFill>
                <a:latin typeface="Arial Rounded MT Bold" pitchFamily="34" charset="0"/>
              </a:rPr>
              <a:t>(Charles Prosser)</a:t>
            </a:r>
          </a:p>
        </p:txBody>
      </p:sp>
      <p:sp>
        <p:nvSpPr>
          <p:cNvPr id="33795" name="Rectangle 3"/>
          <p:cNvSpPr>
            <a:spLocks noGrp="1" noChangeArrowheads="1"/>
          </p:cNvSpPr>
          <p:nvPr>
            <p:ph type="body" sz="half" idx="1"/>
          </p:nvPr>
        </p:nvSpPr>
        <p:spPr>
          <a:xfrm>
            <a:off x="457200" y="1219200"/>
            <a:ext cx="8229600" cy="5486400"/>
          </a:xfrm>
          <a:solidFill>
            <a:srgbClr val="CCFFCC"/>
          </a:solidFill>
          <a:effectLst>
            <a:outerShdw dist="107763" dir="8100000" algn="ctr" rotWithShape="0">
              <a:schemeClr val="bg2">
                <a:alpha val="50000"/>
              </a:schemeClr>
            </a:outerShdw>
          </a:effectLst>
        </p:spPr>
        <p:txBody>
          <a:bodyPr/>
          <a:lstStyle/>
          <a:p>
            <a:pPr marL="533400" indent="-533400">
              <a:buFontTx/>
              <a:buAutoNum type="arabicPeriod" startAt="6"/>
            </a:pPr>
            <a:r>
              <a:rPr lang="sv-SE" sz="2400" b="1">
                <a:solidFill>
                  <a:srgbClr val="FF0000"/>
                </a:solidFill>
              </a:rPr>
              <a:t>Efektif jika diklat membentuk kebiasaan kerja dan kebiasaan berfikir yang benar diulang sehingga sesuai/cocok dengan pekerjaan</a:t>
            </a:r>
          </a:p>
          <a:p>
            <a:pPr marL="533400" indent="-533400">
              <a:buFontTx/>
              <a:buAutoNum type="arabicPeriod" startAt="6"/>
            </a:pPr>
            <a:r>
              <a:rPr lang="sv-SE" sz="2400" b="1">
                <a:solidFill>
                  <a:schemeClr val="accent2"/>
                </a:solidFill>
              </a:rPr>
              <a:t>Efektif jika GURUnya mempunyai pengalaman yang sukses dalam penerapan kompetensi pada operasi dan proses kerja yang telah dilakukan.</a:t>
            </a:r>
          </a:p>
          <a:p>
            <a:pPr marL="533400" indent="-533400">
              <a:buFontTx/>
              <a:buAutoNum type="arabicPeriod" startAt="6"/>
            </a:pPr>
            <a:r>
              <a:rPr lang="en-US" sz="2400" b="1">
                <a:solidFill>
                  <a:schemeClr val="accent2"/>
                </a:solidFill>
              </a:rPr>
              <a:t>Pada setiap jabatan ada kemampuan minimum yang harus dipunyai oleh seseorang agar dia dapat bekerja pada jabatan tersebut</a:t>
            </a:r>
          </a:p>
          <a:p>
            <a:pPr marL="533400" indent="-533400">
              <a:buFontTx/>
              <a:buAutoNum type="arabicPeriod" startAt="6"/>
            </a:pPr>
            <a:r>
              <a:rPr lang="en-US" sz="2400" b="1">
                <a:solidFill>
                  <a:srgbClr val="FF0000"/>
                </a:solidFill>
              </a:rPr>
              <a:t>Pendidikan Kejuruan harus memperhatikan permintaan pasar / tanda-tanda pasar</a:t>
            </a:r>
          </a:p>
          <a:p>
            <a:pPr marL="533400" indent="-533400">
              <a:buFontTx/>
              <a:buAutoNum type="arabicPeriod" startAt="6"/>
            </a:pPr>
            <a:r>
              <a:rPr lang="en-US" sz="2400" b="1">
                <a:solidFill>
                  <a:schemeClr val="accent2"/>
                </a:solidFill>
              </a:rPr>
              <a:t>Pembiasaan efektif pada siswa tercapai jika pelatihan diberikan pada pekerjaan nyata sarat nilai</a:t>
            </a:r>
          </a:p>
          <a:p>
            <a:pPr marL="533400" indent="-533400">
              <a:buFontTx/>
              <a:buNone/>
            </a:pPr>
            <a:endParaRPr lang="en-US" sz="2400" b="1">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3795">
                                            <p:bg/>
                                          </p:spTgt>
                                        </p:tgtEl>
                                        <p:attrNameLst>
                                          <p:attrName>style.visibility</p:attrName>
                                        </p:attrNameLst>
                                      </p:cBhvr>
                                      <p:to>
                                        <p:strVal val="visible"/>
                                      </p:to>
                                    </p:set>
                                    <p:anim to="" calcmode="lin" valueType="num">
                                      <p:cBhvr>
                                        <p:cTn id="7" dur="1" fill="hold"/>
                                        <p:tgtEl>
                                          <p:spTgt spid="33795">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3795">
                                            <p:txEl>
                                              <p:pRg st="0" end="0"/>
                                            </p:txEl>
                                          </p:spTgt>
                                        </p:tgtEl>
                                        <p:attrNameLst>
                                          <p:attrName>style.visibility</p:attrName>
                                        </p:attrNameLst>
                                      </p:cBhvr>
                                      <p:to>
                                        <p:strVal val="visible"/>
                                      </p:to>
                                    </p:set>
                                    <p:anim to="" calcmode="lin" valueType="num">
                                      <p:cBhvr>
                                        <p:cTn id="12" dur="1" fill="hold"/>
                                        <p:tgtEl>
                                          <p:spTgt spid="3379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3795">
                                            <p:txEl>
                                              <p:pRg st="1" end="1"/>
                                            </p:txEl>
                                          </p:spTgt>
                                        </p:tgtEl>
                                        <p:attrNameLst>
                                          <p:attrName>style.visibility</p:attrName>
                                        </p:attrNameLst>
                                      </p:cBhvr>
                                      <p:to>
                                        <p:strVal val="visible"/>
                                      </p:to>
                                    </p:set>
                                    <p:anim to="" calcmode="lin" valueType="num">
                                      <p:cBhvr>
                                        <p:cTn id="17" dur="1" fill="hold"/>
                                        <p:tgtEl>
                                          <p:spTgt spid="33795">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3795">
                                            <p:txEl>
                                              <p:pRg st="2" end="2"/>
                                            </p:txEl>
                                          </p:spTgt>
                                        </p:tgtEl>
                                        <p:attrNameLst>
                                          <p:attrName>style.visibility</p:attrName>
                                        </p:attrNameLst>
                                      </p:cBhvr>
                                      <p:to>
                                        <p:strVal val="visible"/>
                                      </p:to>
                                    </p:set>
                                    <p:anim to="" calcmode="lin" valueType="num">
                                      <p:cBhvr>
                                        <p:cTn id="22" dur="1" fill="hold"/>
                                        <p:tgtEl>
                                          <p:spTgt spid="33795">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3795">
                                            <p:txEl>
                                              <p:pRg st="3" end="3"/>
                                            </p:txEl>
                                          </p:spTgt>
                                        </p:tgtEl>
                                        <p:attrNameLst>
                                          <p:attrName>style.visibility</p:attrName>
                                        </p:attrNameLst>
                                      </p:cBhvr>
                                      <p:to>
                                        <p:strVal val="visible"/>
                                      </p:to>
                                    </p:set>
                                    <p:anim to="" calcmode="lin" valueType="num">
                                      <p:cBhvr>
                                        <p:cTn id="27" dur="1" fill="hold"/>
                                        <p:tgtEl>
                                          <p:spTgt spid="33795">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3795">
                                            <p:txEl>
                                              <p:pRg st="4" end="4"/>
                                            </p:txEl>
                                          </p:spTgt>
                                        </p:tgtEl>
                                        <p:attrNameLst>
                                          <p:attrName>style.visibility</p:attrName>
                                        </p:attrNameLst>
                                      </p:cBhvr>
                                      <p:to>
                                        <p:strVal val="visible"/>
                                      </p:to>
                                    </p:set>
                                    <p:anim to="" calcmode="lin" valueType="num">
                                      <p:cBhvr>
                                        <p:cTn id="32" dur="1" fill="hold"/>
                                        <p:tgtEl>
                                          <p:spTgt spid="33795">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8229600" cy="944562"/>
          </a:xfrm>
          <a:solidFill>
            <a:srgbClr val="33CCCC"/>
          </a:solidFill>
        </p:spPr>
        <p:txBody>
          <a:bodyPr/>
          <a:lstStyle/>
          <a:p>
            <a:r>
              <a:rPr lang="en-US" sz="3600">
                <a:solidFill>
                  <a:schemeClr val="accent2"/>
                </a:solidFill>
                <a:latin typeface="Arial Rounded MT Bold" pitchFamily="34" charset="0"/>
              </a:rPr>
              <a:t>PRINSIP-PRINSIP PENDIDIKAN KEJURUAN </a:t>
            </a:r>
            <a:r>
              <a:rPr lang="en-US" sz="1800">
                <a:solidFill>
                  <a:schemeClr val="accent2"/>
                </a:solidFill>
                <a:latin typeface="Arial Rounded MT Bold" pitchFamily="34" charset="0"/>
              </a:rPr>
              <a:t>(Charles Prosser)</a:t>
            </a:r>
          </a:p>
        </p:txBody>
      </p:sp>
      <p:sp>
        <p:nvSpPr>
          <p:cNvPr id="34819" name="Rectangle 3"/>
          <p:cNvSpPr>
            <a:spLocks noGrp="1" noChangeArrowheads="1"/>
          </p:cNvSpPr>
          <p:nvPr>
            <p:ph type="body" sz="half" idx="1"/>
          </p:nvPr>
        </p:nvSpPr>
        <p:spPr>
          <a:xfrm>
            <a:off x="457200" y="1219200"/>
            <a:ext cx="8229600" cy="5486400"/>
          </a:xfrm>
          <a:solidFill>
            <a:srgbClr val="CCFFCC"/>
          </a:solidFill>
          <a:effectLst>
            <a:outerShdw dist="107763" dir="8100000" algn="ctr" rotWithShape="0">
              <a:schemeClr val="bg2">
                <a:alpha val="50000"/>
              </a:schemeClr>
            </a:outerShdw>
          </a:effectLst>
        </p:spPr>
        <p:txBody>
          <a:bodyPr/>
          <a:lstStyle/>
          <a:p>
            <a:pPr marL="533400" indent="-533400">
              <a:buFontTx/>
              <a:buAutoNum type="arabicPeriod" startAt="11"/>
            </a:pPr>
            <a:r>
              <a:rPr lang="sv-SE" sz="2400" b="1">
                <a:solidFill>
                  <a:srgbClr val="FF0000"/>
                </a:solidFill>
              </a:rPr>
              <a:t>Isi diklat merupakan okupasi pengalaman para ahli</a:t>
            </a:r>
          </a:p>
          <a:p>
            <a:pPr marL="533400" indent="-533400">
              <a:buFontTx/>
              <a:buAutoNum type="arabicPeriod" startAt="11"/>
            </a:pPr>
            <a:r>
              <a:rPr lang="sv-SE" sz="2400" b="1">
                <a:solidFill>
                  <a:schemeClr val="accent2"/>
                </a:solidFill>
              </a:rPr>
              <a:t>Setiap okupasi mempunyai ciri-ciri isi (Body of content) yang berbeda-beda satu dengan lainnya</a:t>
            </a:r>
          </a:p>
          <a:p>
            <a:pPr marL="533400" indent="-533400">
              <a:buFontTx/>
              <a:buAutoNum type="arabicPeriod" startAt="11"/>
            </a:pPr>
            <a:r>
              <a:rPr lang="en-US" sz="2400" b="1">
                <a:solidFill>
                  <a:schemeClr val="accent2"/>
                </a:solidFill>
              </a:rPr>
              <a:t>Sebagai layanan sosial efisien jika sesuai dengan kebutuhan seseorang yang memerlukan</a:t>
            </a:r>
          </a:p>
          <a:p>
            <a:pPr marL="533400" indent="-533400">
              <a:buFontTx/>
              <a:buAutoNum type="arabicPeriod" startAt="11"/>
            </a:pPr>
            <a:r>
              <a:rPr lang="en-US" sz="2400" b="1">
                <a:solidFill>
                  <a:srgbClr val="FF0000"/>
                </a:solidFill>
              </a:rPr>
              <a:t>Pendidikan Kejuruan efisien jika metoda pengajarannya mempertimbangkan sifat-sifat peserta didik</a:t>
            </a:r>
          </a:p>
          <a:p>
            <a:pPr marL="533400" indent="-533400">
              <a:buFontTx/>
              <a:buAutoNum type="arabicPeriod" startAt="11"/>
            </a:pPr>
            <a:r>
              <a:rPr lang="en-US" sz="2400" b="1">
                <a:solidFill>
                  <a:schemeClr val="accent2"/>
                </a:solidFill>
              </a:rPr>
              <a:t>Pembiasaan efektif pada siswa tercapai jika pelatihan diberikan pada pekerjaan nyata sarat nilai</a:t>
            </a:r>
          </a:p>
          <a:p>
            <a:pPr marL="533400" indent="-533400">
              <a:buFontTx/>
              <a:buNone/>
            </a:pPr>
            <a:endParaRPr lang="en-US" sz="2400" b="1">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4819">
                                            <p:bg/>
                                          </p:spTgt>
                                        </p:tgtEl>
                                        <p:attrNameLst>
                                          <p:attrName>style.visibility</p:attrName>
                                        </p:attrNameLst>
                                      </p:cBhvr>
                                      <p:to>
                                        <p:strVal val="visible"/>
                                      </p:to>
                                    </p:set>
                                    <p:anim to="" calcmode="lin" valueType="num">
                                      <p:cBhvr>
                                        <p:cTn id="7" dur="1" fill="hold"/>
                                        <p:tgtEl>
                                          <p:spTgt spid="34819">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 to="" calcmode="lin" valueType="num">
                                      <p:cBhvr>
                                        <p:cTn id="12" dur="1" fill="hold"/>
                                        <p:tgtEl>
                                          <p:spTgt spid="3481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4819">
                                            <p:txEl>
                                              <p:pRg st="1" end="1"/>
                                            </p:txEl>
                                          </p:spTgt>
                                        </p:tgtEl>
                                        <p:attrNameLst>
                                          <p:attrName>style.visibility</p:attrName>
                                        </p:attrNameLst>
                                      </p:cBhvr>
                                      <p:to>
                                        <p:strVal val="visible"/>
                                      </p:to>
                                    </p:set>
                                    <p:anim to="" calcmode="lin" valueType="num">
                                      <p:cBhvr>
                                        <p:cTn id="17" dur="1" fill="hold"/>
                                        <p:tgtEl>
                                          <p:spTgt spid="34819">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4819">
                                            <p:txEl>
                                              <p:pRg st="2" end="2"/>
                                            </p:txEl>
                                          </p:spTgt>
                                        </p:tgtEl>
                                        <p:attrNameLst>
                                          <p:attrName>style.visibility</p:attrName>
                                        </p:attrNameLst>
                                      </p:cBhvr>
                                      <p:to>
                                        <p:strVal val="visible"/>
                                      </p:to>
                                    </p:set>
                                    <p:anim to="" calcmode="lin" valueType="num">
                                      <p:cBhvr>
                                        <p:cTn id="22" dur="1" fill="hold"/>
                                        <p:tgtEl>
                                          <p:spTgt spid="34819">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4819">
                                            <p:txEl>
                                              <p:pRg st="3" end="3"/>
                                            </p:txEl>
                                          </p:spTgt>
                                        </p:tgtEl>
                                        <p:attrNameLst>
                                          <p:attrName>style.visibility</p:attrName>
                                        </p:attrNameLst>
                                      </p:cBhvr>
                                      <p:to>
                                        <p:strVal val="visible"/>
                                      </p:to>
                                    </p:set>
                                    <p:anim to="" calcmode="lin" valueType="num">
                                      <p:cBhvr>
                                        <p:cTn id="27" dur="1" fill="hold"/>
                                        <p:tgtEl>
                                          <p:spTgt spid="34819">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4819">
                                            <p:txEl>
                                              <p:pRg st="4" end="4"/>
                                            </p:txEl>
                                          </p:spTgt>
                                        </p:tgtEl>
                                        <p:attrNameLst>
                                          <p:attrName>style.visibility</p:attrName>
                                        </p:attrNameLst>
                                      </p:cBhvr>
                                      <p:to>
                                        <p:strVal val="visible"/>
                                      </p:to>
                                    </p:set>
                                    <p:anim to="" calcmode="lin" valueType="num">
                                      <p:cBhvr>
                                        <p:cTn id="32" dur="1" fill="hold"/>
                                        <p:tgtEl>
                                          <p:spTgt spid="3481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7200" y="274638"/>
            <a:ext cx="8458200" cy="1173162"/>
          </a:xfrm>
          <a:solidFill>
            <a:srgbClr val="33CCCC"/>
          </a:solidFill>
          <a:ln w="57150">
            <a:solidFill>
              <a:srgbClr val="0000FF"/>
            </a:solidFill>
          </a:ln>
        </p:spPr>
        <p:txBody>
          <a:bodyPr/>
          <a:lstStyle/>
          <a:p>
            <a:r>
              <a:rPr lang="en-US" sz="3600">
                <a:solidFill>
                  <a:schemeClr val="accent2"/>
                </a:solidFill>
                <a:latin typeface="Arial Rounded MT Bold" pitchFamily="34" charset="0"/>
              </a:rPr>
              <a:t>PERMASALAHAN </a:t>
            </a:r>
            <a:br>
              <a:rPr lang="en-US" sz="3600">
                <a:solidFill>
                  <a:schemeClr val="accent2"/>
                </a:solidFill>
                <a:latin typeface="Arial Rounded MT Bold" pitchFamily="34" charset="0"/>
              </a:rPr>
            </a:br>
            <a:r>
              <a:rPr lang="en-US" sz="3600">
                <a:solidFill>
                  <a:srgbClr val="FF0000"/>
                </a:solidFill>
                <a:latin typeface="Arial Rounded MT Bold" pitchFamily="34" charset="0"/>
              </a:rPr>
              <a:t>PENDIDIKAN KEJURUAN</a:t>
            </a:r>
            <a:r>
              <a:rPr lang="en-US" sz="4000">
                <a:solidFill>
                  <a:srgbClr val="FF0000"/>
                </a:solidFill>
                <a:latin typeface="Arial Rounded MT Bold" pitchFamily="34" charset="0"/>
              </a:rPr>
              <a:t> </a:t>
            </a:r>
          </a:p>
        </p:txBody>
      </p:sp>
      <p:sp>
        <p:nvSpPr>
          <p:cNvPr id="2053" name="Rectangle 5"/>
          <p:cNvSpPr>
            <a:spLocks noGrp="1" noChangeArrowheads="1"/>
          </p:cNvSpPr>
          <p:nvPr>
            <p:ph type="body" sz="half" idx="1"/>
          </p:nvPr>
        </p:nvSpPr>
        <p:spPr>
          <a:xfrm>
            <a:off x="457200" y="1676400"/>
            <a:ext cx="8534400" cy="4648200"/>
          </a:xfrm>
          <a:solidFill>
            <a:srgbClr val="CCFFCC"/>
          </a:solidFill>
          <a:effectLst>
            <a:outerShdw dist="107763" dir="8100000" algn="ctr" rotWithShape="0">
              <a:schemeClr val="bg2">
                <a:alpha val="50000"/>
              </a:schemeClr>
            </a:outerShdw>
          </a:effectLst>
        </p:spPr>
        <p:txBody>
          <a:bodyPr/>
          <a:lstStyle/>
          <a:p>
            <a:pPr>
              <a:buFontTx/>
              <a:buNone/>
            </a:pPr>
            <a:r>
              <a:rPr lang="en-US" sz="3500" i="1"/>
              <a:t>SUPPLY Driven</a:t>
            </a:r>
          </a:p>
          <a:p>
            <a:r>
              <a:rPr lang="en-US" sz="3500"/>
              <a:t>Totalitas pendidikan kejuruan (penyusun kurikulum, pelaksana pembelajaran, penilaian dilakukan secara sepihak hanya oleh para pelaku pendidikan, kurang memiliki wawasan dunia kerja karena tidak memiliki pengalaman kerja di DuDi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 to="" calcmode="lin" valueType="num">
                                      <p:cBhvr>
                                        <p:cTn id="7" dur="1" fill="hold"/>
                                        <p:tgtEl>
                                          <p:spTgt spid="205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053">
                                            <p:bg/>
                                          </p:spTgt>
                                        </p:tgtEl>
                                        <p:attrNameLst>
                                          <p:attrName>style.visibility</p:attrName>
                                        </p:attrNameLst>
                                      </p:cBhvr>
                                      <p:to>
                                        <p:strVal val="visible"/>
                                      </p:to>
                                    </p:set>
                                    <p:anim to="" calcmode="lin" valueType="num">
                                      <p:cBhvr>
                                        <p:cTn id="12" dur="1" fill="hold"/>
                                        <p:tgtEl>
                                          <p:spTgt spid="2053">
                                            <p:bg/>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053">
                                            <p:txEl>
                                              <p:pRg st="0" end="0"/>
                                            </p:txEl>
                                          </p:spTgt>
                                        </p:tgtEl>
                                        <p:attrNameLst>
                                          <p:attrName>style.visibility</p:attrName>
                                        </p:attrNameLst>
                                      </p:cBhvr>
                                      <p:to>
                                        <p:strVal val="visible"/>
                                      </p:to>
                                    </p:set>
                                    <p:anim to="" calcmode="lin" valueType="num">
                                      <p:cBhvr>
                                        <p:cTn id="17" dur="1" fill="hold"/>
                                        <p:tgtEl>
                                          <p:spTgt spid="2053">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053">
                                            <p:txEl>
                                              <p:pRg st="1" end="1"/>
                                            </p:txEl>
                                          </p:spTgt>
                                        </p:tgtEl>
                                        <p:attrNameLst>
                                          <p:attrName>style.visibility</p:attrName>
                                        </p:attrNameLst>
                                      </p:cBhvr>
                                      <p:to>
                                        <p:strVal val="visible"/>
                                      </p:to>
                                    </p:set>
                                    <p:anim to="" calcmode="lin" valueType="num">
                                      <p:cBhvr>
                                        <p:cTn id="22" dur="1" fill="hold"/>
                                        <p:tgtEl>
                                          <p:spTgt spid="205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P spid="205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534400" cy="1173162"/>
          </a:xfrm>
          <a:solidFill>
            <a:srgbClr val="33CCCC"/>
          </a:solidFill>
          <a:ln w="57150">
            <a:solidFill>
              <a:srgbClr val="0000FF"/>
            </a:solidFill>
          </a:ln>
        </p:spPr>
        <p:txBody>
          <a:bodyPr/>
          <a:lstStyle/>
          <a:p>
            <a:r>
              <a:rPr lang="en-US" sz="3600">
                <a:solidFill>
                  <a:schemeClr val="accent2"/>
                </a:solidFill>
                <a:latin typeface="Arial Rounded MT Bold" pitchFamily="34" charset="0"/>
              </a:rPr>
              <a:t>PERMASALAHAN </a:t>
            </a:r>
            <a:br>
              <a:rPr lang="en-US" sz="3600">
                <a:solidFill>
                  <a:schemeClr val="accent2"/>
                </a:solidFill>
                <a:latin typeface="Arial Rounded MT Bold" pitchFamily="34" charset="0"/>
              </a:rPr>
            </a:br>
            <a:r>
              <a:rPr lang="en-US" sz="3600">
                <a:solidFill>
                  <a:srgbClr val="FF0000"/>
                </a:solidFill>
                <a:latin typeface="Arial Rounded MT Bold" pitchFamily="34" charset="0"/>
              </a:rPr>
              <a:t>PENDIDIKAN KEJURUAN</a:t>
            </a:r>
            <a:r>
              <a:rPr lang="en-US" sz="4000">
                <a:solidFill>
                  <a:srgbClr val="FF0000"/>
                </a:solidFill>
                <a:latin typeface="Arial Rounded MT Bold" pitchFamily="34" charset="0"/>
              </a:rPr>
              <a:t> </a:t>
            </a:r>
          </a:p>
        </p:txBody>
      </p:sp>
      <p:sp>
        <p:nvSpPr>
          <p:cNvPr id="25603" name="Rectangle 3"/>
          <p:cNvSpPr>
            <a:spLocks noGrp="1" noChangeArrowheads="1"/>
          </p:cNvSpPr>
          <p:nvPr>
            <p:ph type="body" sz="half" idx="1"/>
          </p:nvPr>
        </p:nvSpPr>
        <p:spPr>
          <a:xfrm>
            <a:off x="457200" y="1676400"/>
            <a:ext cx="8534400" cy="4648200"/>
          </a:xfrm>
          <a:solidFill>
            <a:srgbClr val="CCFFCC"/>
          </a:solidFill>
          <a:effectLst>
            <a:outerShdw dist="107763" dir="8100000" algn="ctr" rotWithShape="0">
              <a:schemeClr val="bg2">
                <a:alpha val="50000"/>
              </a:schemeClr>
            </a:outerShdw>
          </a:effectLst>
        </p:spPr>
        <p:txBody>
          <a:bodyPr/>
          <a:lstStyle/>
          <a:p>
            <a:pPr>
              <a:lnSpc>
                <a:spcPct val="80000"/>
              </a:lnSpc>
              <a:buFontTx/>
              <a:buNone/>
            </a:pPr>
            <a:r>
              <a:rPr lang="en-US" sz="2600" i="1"/>
              <a:t>SCHOLL Based Program</a:t>
            </a:r>
          </a:p>
          <a:p>
            <a:pPr>
              <a:lnSpc>
                <a:spcPct val="80000"/>
              </a:lnSpc>
            </a:pPr>
            <a:r>
              <a:rPr lang="en-US">
                <a:solidFill>
                  <a:srgbClr val="FF0000"/>
                </a:solidFill>
              </a:rPr>
              <a:t>Seluruh kegiatan pendidikan dilakukan di sekolah, 38 jam pelajaran per minggu, setiap hari rata-rata belajar mulai pukul 07.00 s/d 13.30. Sekolah berusaha melengkapi dan memodernisasi perlatan praktek kejuruan dengan maksud menghasilkan tamatan yang berkualitas profesional dan siap pakai, Secara teoritis tidak mungkin, pemborosan. Selengkap dan semodern apapun fasilitas kejuruan yang ada di sekolah, kegiatan PBM tetap bersifat simulasi (tiruan) tidak mencapai kualitas profesional.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5603">
                                            <p:bg/>
                                          </p:spTgt>
                                        </p:tgtEl>
                                        <p:attrNameLst>
                                          <p:attrName>style.visibility</p:attrName>
                                        </p:attrNameLst>
                                      </p:cBhvr>
                                      <p:to>
                                        <p:strVal val="visible"/>
                                      </p:to>
                                    </p:set>
                                    <p:anim to="" calcmode="lin" valueType="num">
                                      <p:cBhvr>
                                        <p:cTn id="7" dur="1" fill="hold"/>
                                        <p:tgtEl>
                                          <p:spTgt spid="25603">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 to="" calcmode="lin" valueType="num">
                                      <p:cBhvr>
                                        <p:cTn id="12" dur="1" fill="hold"/>
                                        <p:tgtEl>
                                          <p:spTgt spid="2560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 to="" calcmode="lin" valueType="num">
                                      <p:cBhvr>
                                        <p:cTn id="17" dur="1" fill="hold"/>
                                        <p:tgtEl>
                                          <p:spTgt spid="2560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6746"/>
          </a:xfrm>
        </p:spPr>
        <p:txBody>
          <a:bodyPr/>
          <a:lstStyle/>
          <a:p>
            <a:r>
              <a:rPr lang="id-ID" sz="3600" dirty="0" smtClean="0">
                <a:solidFill>
                  <a:srgbClr val="FF0000"/>
                </a:solidFill>
              </a:rPr>
              <a:t>Paradigma Pendidikan</a:t>
            </a:r>
            <a:endParaRPr lang="id-ID" sz="3600" dirty="0">
              <a:solidFill>
                <a:srgbClr val="FF0000"/>
              </a:solidFill>
            </a:endParaRPr>
          </a:p>
        </p:txBody>
      </p:sp>
      <p:sp>
        <p:nvSpPr>
          <p:cNvPr id="7" name="Content Placeholder 6"/>
          <p:cNvSpPr>
            <a:spLocks noGrp="1"/>
          </p:cNvSpPr>
          <p:nvPr>
            <p:ph idx="1"/>
          </p:nvPr>
        </p:nvSpPr>
        <p:spPr>
          <a:xfrm>
            <a:off x="228600" y="914400"/>
            <a:ext cx="8610600" cy="4900634"/>
          </a:xfrm>
        </p:spPr>
        <p:txBody>
          <a:bodyPr/>
          <a:lstStyle/>
          <a:p>
            <a:pPr marL="273050" indent="-273050"/>
            <a:r>
              <a:rPr lang="id-ID" dirty="0" smtClean="0"/>
              <a:t>Paradigma pendidikan mekanik-reduksionisme, dan determinasi</a:t>
            </a:r>
          </a:p>
          <a:p>
            <a:pPr marL="531813" indent="-258763">
              <a:buFont typeface="Wingdings" pitchFamily="2" charset="2"/>
              <a:buChar char="ü"/>
            </a:pPr>
            <a:r>
              <a:rPr lang="id-ID" sz="2400" dirty="0" smtClean="0">
                <a:solidFill>
                  <a:schemeClr val="bg1"/>
                </a:solidFill>
              </a:rPr>
              <a:t>Paradigma ini mereduksi makna pendidikan menjadi sekolah.</a:t>
            </a:r>
          </a:p>
          <a:p>
            <a:pPr marL="531813" indent="-258763">
              <a:buFont typeface="Wingdings" pitchFamily="2" charset="2"/>
              <a:buChar char="ü"/>
            </a:pPr>
            <a:r>
              <a:rPr lang="id-ID" sz="2400" dirty="0" smtClean="0">
                <a:solidFill>
                  <a:schemeClr val="bg1"/>
                </a:solidFill>
              </a:rPr>
              <a:t>Pendidikan merupakan unit-unit kausalitas yang bersifat linier</a:t>
            </a:r>
            <a:r>
              <a:rPr lang="id-ID" sz="1800" dirty="0" smtClean="0">
                <a:solidFill>
                  <a:srgbClr val="FF0000"/>
                </a:solidFill>
              </a:rPr>
              <a:t>.</a:t>
            </a:r>
          </a:p>
          <a:p>
            <a:pPr marL="273050" indent="-273050"/>
            <a:r>
              <a:rPr lang="id-ID" dirty="0" smtClean="0"/>
              <a:t>Paradigma pendidikan organik</a:t>
            </a:r>
          </a:p>
          <a:p>
            <a:pPr marL="531813" indent="-258763">
              <a:buFont typeface="Wingdings" pitchFamily="2" charset="2"/>
              <a:buChar char="ü"/>
            </a:pPr>
            <a:r>
              <a:rPr lang="id-ID" sz="2400" dirty="0" smtClean="0">
                <a:solidFill>
                  <a:schemeClr val="bg1"/>
                </a:solidFill>
              </a:rPr>
              <a:t>Pendidikan sebagai proses kultural</a:t>
            </a:r>
          </a:p>
          <a:p>
            <a:pPr marL="531813" indent="-258763">
              <a:buFont typeface="Wingdings" pitchFamily="2" charset="2"/>
              <a:buChar char="ü"/>
            </a:pPr>
            <a:r>
              <a:rPr lang="id-ID" sz="2400" dirty="0" smtClean="0">
                <a:solidFill>
                  <a:schemeClr val="bg1"/>
                </a:solidFill>
              </a:rPr>
              <a:t>Pendidikan terjadi di keluarga, masyarakat, sekolah (Ki Hajar Dewantara)</a:t>
            </a:r>
          </a:p>
          <a:p>
            <a:pPr marL="531813" indent="-258763">
              <a:buFont typeface="Wingdings" pitchFamily="2" charset="2"/>
              <a:buChar char="ü"/>
            </a:pPr>
            <a:r>
              <a:rPr lang="id-ID" sz="2400" dirty="0" smtClean="0">
                <a:solidFill>
                  <a:schemeClr val="bg1"/>
                </a:solidFill>
              </a:rPr>
              <a:t>Sekolah sebagai bagian dari pendidikan.</a:t>
            </a:r>
          </a:p>
          <a:p>
            <a:pPr marL="273050" indent="-273050">
              <a:buNone/>
            </a:pPr>
            <a:endParaRPr lang="id-ID"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458200" cy="1173162"/>
          </a:xfrm>
          <a:solidFill>
            <a:srgbClr val="33CCCC"/>
          </a:solidFill>
          <a:ln w="57150">
            <a:solidFill>
              <a:srgbClr val="0000FF"/>
            </a:solidFill>
          </a:ln>
        </p:spPr>
        <p:txBody>
          <a:bodyPr/>
          <a:lstStyle/>
          <a:p>
            <a:r>
              <a:rPr lang="en-US" sz="3600">
                <a:solidFill>
                  <a:schemeClr val="accent2"/>
                </a:solidFill>
                <a:latin typeface="Arial Rounded MT Bold" pitchFamily="34" charset="0"/>
              </a:rPr>
              <a:t>PERMASALAHAN </a:t>
            </a:r>
            <a:br>
              <a:rPr lang="en-US" sz="3600">
                <a:solidFill>
                  <a:schemeClr val="accent2"/>
                </a:solidFill>
                <a:latin typeface="Arial Rounded MT Bold" pitchFamily="34" charset="0"/>
              </a:rPr>
            </a:br>
            <a:r>
              <a:rPr lang="en-US" sz="3600">
                <a:solidFill>
                  <a:srgbClr val="FF0000"/>
                </a:solidFill>
                <a:latin typeface="Arial Rounded MT Bold" pitchFamily="34" charset="0"/>
              </a:rPr>
              <a:t>PENDIDIKAN KEJURUAN</a:t>
            </a:r>
            <a:r>
              <a:rPr lang="en-US" sz="4000">
                <a:solidFill>
                  <a:srgbClr val="FF0000"/>
                </a:solidFill>
                <a:latin typeface="Arial Rounded MT Bold" pitchFamily="34" charset="0"/>
              </a:rPr>
              <a:t> </a:t>
            </a:r>
          </a:p>
        </p:txBody>
      </p:sp>
      <p:sp>
        <p:nvSpPr>
          <p:cNvPr id="26627" name="Rectangle 3"/>
          <p:cNvSpPr>
            <a:spLocks noGrp="1" noChangeArrowheads="1"/>
          </p:cNvSpPr>
          <p:nvPr>
            <p:ph type="body" sz="half" idx="1"/>
          </p:nvPr>
        </p:nvSpPr>
        <p:spPr>
          <a:xfrm>
            <a:off x="457200" y="1676400"/>
            <a:ext cx="8534400" cy="4953000"/>
          </a:xfrm>
          <a:solidFill>
            <a:srgbClr val="CCFFCC"/>
          </a:solidFill>
          <a:effectLst>
            <a:outerShdw dist="107763" dir="8100000" algn="ctr" rotWithShape="0">
              <a:schemeClr val="bg2">
                <a:alpha val="50000"/>
              </a:schemeClr>
            </a:outerShdw>
          </a:effectLst>
        </p:spPr>
        <p:txBody>
          <a:bodyPr/>
          <a:lstStyle/>
          <a:p>
            <a:pPr>
              <a:lnSpc>
                <a:spcPct val="80000"/>
              </a:lnSpc>
              <a:buFontTx/>
              <a:buNone/>
            </a:pPr>
            <a:r>
              <a:rPr lang="en-US" sz="2600" i="1"/>
              <a:t>Dunia Sekolah jauh berbeda dengan dunia Industri</a:t>
            </a:r>
          </a:p>
          <a:p>
            <a:pPr>
              <a:lnSpc>
                <a:spcPct val="80000"/>
              </a:lnSpc>
            </a:pPr>
            <a:r>
              <a:rPr lang="en-US">
                <a:solidFill>
                  <a:srgbClr val="FF0000"/>
                </a:solidFill>
              </a:rPr>
              <a:t>Siswa SMK terbiasa santai dengan jam belajar dan bekerja sedikit, padahal di industri harus bekerja keras dengan jam rata-rata 40 jam per minggu</a:t>
            </a:r>
          </a:p>
          <a:p>
            <a:pPr>
              <a:lnSpc>
                <a:spcPct val="80000"/>
              </a:lnSpc>
            </a:pPr>
            <a:r>
              <a:rPr lang="en-US">
                <a:solidFill>
                  <a:schemeClr val="accent2"/>
                </a:solidFill>
              </a:rPr>
              <a:t>Tamatan SMK kurang memiliki kepedulian dan keterkaitan dengan </a:t>
            </a:r>
            <a:r>
              <a:rPr lang="en-US">
                <a:solidFill>
                  <a:srgbClr val="FF0000"/>
                </a:solidFill>
              </a:rPr>
              <a:t>mutu</a:t>
            </a:r>
            <a:r>
              <a:rPr lang="en-US">
                <a:solidFill>
                  <a:schemeClr val="accent2"/>
                </a:solidFill>
              </a:rPr>
              <a:t>, karena sekolah kurang mengajarkan resiko kerugian atas kegagalan, sedangkan industri kegagalan adalah kerugian yang harus ditanggung oleh pekerja</a:t>
            </a:r>
          </a:p>
          <a:p>
            <a:pPr>
              <a:lnSpc>
                <a:spcPct val="80000"/>
              </a:lnSpc>
            </a:pPr>
            <a:r>
              <a:rPr lang="en-US">
                <a:solidFill>
                  <a:schemeClr val="accent2"/>
                </a:solidFill>
              </a:rPr>
              <a:t>Di SMK pertanian misalnya kegiatan kehlian dilaksanakan pagi, sore, atau malam (mengawinkan ikan, memerah susu, dsb.)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6627">
                                            <p:bg/>
                                          </p:spTgt>
                                        </p:tgtEl>
                                        <p:attrNameLst>
                                          <p:attrName>style.visibility</p:attrName>
                                        </p:attrNameLst>
                                      </p:cBhvr>
                                      <p:to>
                                        <p:strVal val="visible"/>
                                      </p:to>
                                    </p:set>
                                    <p:anim to="" calcmode="lin" valueType="num">
                                      <p:cBhvr>
                                        <p:cTn id="7" dur="1" fill="hold"/>
                                        <p:tgtEl>
                                          <p:spTgt spid="26627">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 to="" calcmode="lin" valueType="num">
                                      <p:cBhvr>
                                        <p:cTn id="12" dur="1" fill="hold"/>
                                        <p:tgtEl>
                                          <p:spTgt spid="2662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6627">
                                            <p:txEl>
                                              <p:pRg st="1" end="1"/>
                                            </p:txEl>
                                          </p:spTgt>
                                        </p:tgtEl>
                                        <p:attrNameLst>
                                          <p:attrName>style.visibility</p:attrName>
                                        </p:attrNameLst>
                                      </p:cBhvr>
                                      <p:to>
                                        <p:strVal val="visible"/>
                                      </p:to>
                                    </p:set>
                                    <p:anim to="" calcmode="lin" valueType="num">
                                      <p:cBhvr>
                                        <p:cTn id="17" dur="1" fill="hold"/>
                                        <p:tgtEl>
                                          <p:spTgt spid="26627">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6627">
                                            <p:txEl>
                                              <p:pRg st="2" end="2"/>
                                            </p:txEl>
                                          </p:spTgt>
                                        </p:tgtEl>
                                        <p:attrNameLst>
                                          <p:attrName>style.visibility</p:attrName>
                                        </p:attrNameLst>
                                      </p:cBhvr>
                                      <p:to>
                                        <p:strVal val="visible"/>
                                      </p:to>
                                    </p:set>
                                    <p:anim to="" calcmode="lin" valueType="num">
                                      <p:cBhvr>
                                        <p:cTn id="22" dur="1" fill="hold"/>
                                        <p:tgtEl>
                                          <p:spTgt spid="26627">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6627">
                                            <p:txEl>
                                              <p:pRg st="3" end="3"/>
                                            </p:txEl>
                                          </p:spTgt>
                                        </p:tgtEl>
                                        <p:attrNameLst>
                                          <p:attrName>style.visibility</p:attrName>
                                        </p:attrNameLst>
                                      </p:cBhvr>
                                      <p:to>
                                        <p:strVal val="visible"/>
                                      </p:to>
                                    </p:set>
                                    <p:anim to="" calcmode="lin" valueType="num">
                                      <p:cBhvr>
                                        <p:cTn id="27" dur="1" fill="hold"/>
                                        <p:tgtEl>
                                          <p:spTgt spid="26627">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152400"/>
            <a:ext cx="8534400" cy="1143000"/>
          </a:xfrm>
          <a:solidFill>
            <a:srgbClr val="33CCCC"/>
          </a:solidFill>
          <a:ln w="57150">
            <a:solidFill>
              <a:srgbClr val="0000FF"/>
            </a:solidFill>
          </a:ln>
        </p:spPr>
        <p:txBody>
          <a:bodyPr/>
          <a:lstStyle/>
          <a:p>
            <a:r>
              <a:rPr lang="en-US" sz="3600" dirty="0">
                <a:solidFill>
                  <a:schemeClr val="accent2"/>
                </a:solidFill>
                <a:latin typeface="Arial Rounded MT Bold" pitchFamily="34" charset="0"/>
              </a:rPr>
              <a:t>PERMASALAHAN </a:t>
            </a:r>
            <a:r>
              <a:rPr lang="en-US" sz="3600" dirty="0">
                <a:solidFill>
                  <a:srgbClr val="FF0000"/>
                </a:solidFill>
                <a:latin typeface="Arial Rounded MT Bold" pitchFamily="34" charset="0"/>
              </a:rPr>
              <a:t>PEMBELAJARAN</a:t>
            </a:r>
            <a:br>
              <a:rPr lang="en-US" sz="3600" dirty="0">
                <a:solidFill>
                  <a:srgbClr val="FF0000"/>
                </a:solidFill>
                <a:latin typeface="Arial Rounded MT Bold" pitchFamily="34" charset="0"/>
              </a:rPr>
            </a:br>
            <a:r>
              <a:rPr lang="en-US" sz="3600" dirty="0" err="1">
                <a:solidFill>
                  <a:srgbClr val="FF0000"/>
                </a:solidFill>
                <a:latin typeface="Arial Rounded MT Bold" pitchFamily="34" charset="0"/>
              </a:rPr>
              <a:t>di</a:t>
            </a:r>
            <a:r>
              <a:rPr lang="en-US" sz="3600" dirty="0">
                <a:solidFill>
                  <a:srgbClr val="FF0000"/>
                </a:solidFill>
                <a:latin typeface="Arial Rounded MT Bold" pitchFamily="34" charset="0"/>
              </a:rPr>
              <a:t> SMK</a:t>
            </a:r>
            <a:r>
              <a:rPr lang="en-US" sz="4000" dirty="0">
                <a:solidFill>
                  <a:srgbClr val="FF0000"/>
                </a:solidFill>
                <a:latin typeface="Arial Rounded MT Bold" pitchFamily="34" charset="0"/>
              </a:rPr>
              <a:t> </a:t>
            </a:r>
          </a:p>
        </p:txBody>
      </p:sp>
      <p:sp>
        <p:nvSpPr>
          <p:cNvPr id="24579" name="Rectangle 3"/>
          <p:cNvSpPr>
            <a:spLocks noGrp="1" noChangeArrowheads="1"/>
          </p:cNvSpPr>
          <p:nvPr>
            <p:ph type="body" sz="half" idx="1"/>
          </p:nvPr>
        </p:nvSpPr>
        <p:spPr>
          <a:xfrm>
            <a:off x="457200" y="1447800"/>
            <a:ext cx="8534400" cy="5105400"/>
          </a:xfrm>
          <a:solidFill>
            <a:srgbClr val="CCFFCC"/>
          </a:solidFill>
          <a:effectLst>
            <a:outerShdw dist="107763" dir="8100000" algn="ctr" rotWithShape="0">
              <a:schemeClr val="bg2">
                <a:alpha val="50000"/>
              </a:schemeClr>
            </a:outerShdw>
          </a:effectLst>
        </p:spPr>
        <p:txBody>
          <a:bodyPr/>
          <a:lstStyle/>
          <a:p>
            <a:r>
              <a:rPr lang="en-US" sz="3500"/>
              <a:t>Kebiasaan Belajar-Mengajar di Sekolah terkonsepsi sebagai ” </a:t>
            </a:r>
            <a:r>
              <a:rPr lang="en-US" sz="3500">
                <a:solidFill>
                  <a:srgbClr val="FF0000"/>
                </a:solidFill>
              </a:rPr>
              <a:t>DUNIA-SEKOLAH</a:t>
            </a:r>
            <a:r>
              <a:rPr lang="en-US" sz="3500"/>
              <a:t>” jauh dari kebiasaan “</a:t>
            </a:r>
            <a:r>
              <a:rPr lang="en-US" sz="3500">
                <a:solidFill>
                  <a:schemeClr val="accent2"/>
                </a:solidFill>
              </a:rPr>
              <a:t>Dunia Industri</a:t>
            </a:r>
            <a:r>
              <a:rPr lang="en-US" sz="3500"/>
              <a:t>” </a:t>
            </a:r>
          </a:p>
          <a:p>
            <a:r>
              <a:rPr lang="en-US" sz="3500"/>
              <a:t>Cendrung melaksanakan “</a:t>
            </a:r>
            <a:r>
              <a:rPr lang="en-US" sz="3500">
                <a:solidFill>
                  <a:srgbClr val="FF0000"/>
                </a:solidFill>
              </a:rPr>
              <a:t>Pendidikan demi Pendidikan</a:t>
            </a:r>
            <a:r>
              <a:rPr lang="en-US" sz="3500"/>
              <a:t>”</a:t>
            </a:r>
          </a:p>
          <a:p>
            <a:r>
              <a:rPr lang="en-US" sz="3500"/>
              <a:t>Kurang memahami Pasar, Wawasan Mutu, Wawasan Keunggulan, Persaingan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4579">
                                            <p:bg/>
                                          </p:spTgt>
                                        </p:tgtEl>
                                        <p:attrNameLst>
                                          <p:attrName>style.visibility</p:attrName>
                                        </p:attrNameLst>
                                      </p:cBhvr>
                                      <p:to>
                                        <p:strVal val="visible"/>
                                      </p:to>
                                    </p:set>
                                    <p:anim to="" calcmode="lin" valueType="num">
                                      <p:cBhvr>
                                        <p:cTn id="7" dur="1" fill="hold"/>
                                        <p:tgtEl>
                                          <p:spTgt spid="24579">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 to="" calcmode="lin" valueType="num">
                                      <p:cBhvr>
                                        <p:cTn id="12" dur="1" fill="hold"/>
                                        <p:tgtEl>
                                          <p:spTgt spid="2457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 to="" calcmode="lin" valueType="num">
                                      <p:cBhvr>
                                        <p:cTn id="17" dur="1" fill="hold"/>
                                        <p:tgtEl>
                                          <p:spTgt spid="24579">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4579">
                                            <p:txEl>
                                              <p:pRg st="2" end="2"/>
                                            </p:txEl>
                                          </p:spTgt>
                                        </p:tgtEl>
                                        <p:attrNameLst>
                                          <p:attrName>style.visibility</p:attrName>
                                        </p:attrNameLst>
                                      </p:cBhvr>
                                      <p:to>
                                        <p:strVal val="visible"/>
                                      </p:to>
                                    </p:set>
                                    <p:anim to="" calcmode="lin" valueType="num">
                                      <p:cBhvr>
                                        <p:cTn id="22" dur="1" fill="hold"/>
                                        <p:tgtEl>
                                          <p:spTgt spid="24579">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534400" cy="1143000"/>
          </a:xfrm>
          <a:solidFill>
            <a:srgbClr val="33CCCC"/>
          </a:solidFill>
        </p:spPr>
        <p:txBody>
          <a:bodyPr/>
          <a:lstStyle/>
          <a:p>
            <a:r>
              <a:rPr lang="en-US" sz="3600" dirty="0">
                <a:solidFill>
                  <a:schemeClr val="accent2"/>
                </a:solidFill>
                <a:latin typeface="Arial Rounded MT Bold" pitchFamily="34" charset="0"/>
              </a:rPr>
              <a:t>KEBIASAAN-KEBIASAAN SALAH </a:t>
            </a:r>
            <a:r>
              <a:rPr lang="en-US" sz="3600" dirty="0">
                <a:solidFill>
                  <a:srgbClr val="FF0000"/>
                </a:solidFill>
                <a:latin typeface="Arial Rounded MT Bold" pitchFamily="34" charset="0"/>
              </a:rPr>
              <a:t/>
            </a:r>
            <a:br>
              <a:rPr lang="en-US" sz="3600" dirty="0">
                <a:solidFill>
                  <a:srgbClr val="FF0000"/>
                </a:solidFill>
                <a:latin typeface="Arial Rounded MT Bold" pitchFamily="34" charset="0"/>
              </a:rPr>
            </a:br>
            <a:r>
              <a:rPr lang="en-US" sz="3600" dirty="0" err="1">
                <a:solidFill>
                  <a:srgbClr val="FF0000"/>
                </a:solidFill>
                <a:latin typeface="Arial Rounded MT Bold" pitchFamily="34" charset="0"/>
              </a:rPr>
              <a:t>di</a:t>
            </a:r>
            <a:r>
              <a:rPr lang="en-US" sz="3600" dirty="0">
                <a:solidFill>
                  <a:srgbClr val="FF0000"/>
                </a:solidFill>
                <a:latin typeface="Arial Rounded MT Bold" pitchFamily="34" charset="0"/>
              </a:rPr>
              <a:t> SMK</a:t>
            </a:r>
            <a:r>
              <a:rPr lang="en-US" sz="4000" dirty="0">
                <a:solidFill>
                  <a:srgbClr val="FF0000"/>
                </a:solidFill>
                <a:latin typeface="Arial Rounded MT Bold" pitchFamily="34" charset="0"/>
              </a:rPr>
              <a:t> </a:t>
            </a:r>
          </a:p>
        </p:txBody>
      </p:sp>
      <p:sp>
        <p:nvSpPr>
          <p:cNvPr id="4099" name="Rectangle 3"/>
          <p:cNvSpPr>
            <a:spLocks noGrp="1" noChangeArrowheads="1"/>
          </p:cNvSpPr>
          <p:nvPr>
            <p:ph type="body" sz="half" idx="1"/>
          </p:nvPr>
        </p:nvSpPr>
        <p:spPr>
          <a:xfrm>
            <a:off x="457200" y="1447800"/>
            <a:ext cx="8534400" cy="5105400"/>
          </a:xfrm>
          <a:solidFill>
            <a:srgbClr val="CCFFCC"/>
          </a:solidFill>
          <a:effectLst>
            <a:outerShdw dist="107763" dir="8100000" algn="ctr" rotWithShape="0">
              <a:schemeClr val="bg2">
                <a:alpha val="50000"/>
              </a:schemeClr>
            </a:outerShdw>
          </a:effectLst>
        </p:spPr>
        <p:txBody>
          <a:bodyPr/>
          <a:lstStyle/>
          <a:p>
            <a:pPr marL="533400" indent="-533400">
              <a:lnSpc>
                <a:spcPct val="90000"/>
              </a:lnSpc>
              <a:buFontTx/>
              <a:buAutoNum type="arabicPeriod"/>
            </a:pPr>
            <a:r>
              <a:rPr lang="en-US" sz="3100"/>
              <a:t>Diklat dasar kompetensi kejuruan tidak diajarkan secara mendasar.</a:t>
            </a:r>
          </a:p>
          <a:p>
            <a:pPr marL="533400" indent="-533400">
              <a:lnSpc>
                <a:spcPct val="90000"/>
              </a:lnSpc>
              <a:buFontTx/>
              <a:buAutoNum type="arabicPeriod"/>
            </a:pPr>
            <a:r>
              <a:rPr lang="en-US" sz="3100">
                <a:solidFill>
                  <a:srgbClr val="FF0000"/>
                </a:solidFill>
              </a:rPr>
              <a:t>Kesalahan diterima dan dimaafkan sebagai suatu kewajaran</a:t>
            </a:r>
          </a:p>
          <a:p>
            <a:pPr marL="533400" indent="-533400">
              <a:lnSpc>
                <a:spcPct val="90000"/>
              </a:lnSpc>
              <a:buFontTx/>
              <a:buAutoNum type="arabicPeriod"/>
            </a:pPr>
            <a:r>
              <a:rPr lang="en-US" sz="3100"/>
              <a:t>Mutu hasil kerja dibiarkan apa adanya tanpa standar mutu</a:t>
            </a:r>
          </a:p>
          <a:p>
            <a:pPr marL="533400" indent="-533400">
              <a:lnSpc>
                <a:spcPct val="90000"/>
              </a:lnSpc>
              <a:buFontTx/>
              <a:buAutoNum type="arabicPeriod"/>
            </a:pPr>
            <a:r>
              <a:rPr lang="en-US" sz="3100"/>
              <a:t>Guru yang lemah mutunya ditugaskan mengajar di tingkat X</a:t>
            </a:r>
          </a:p>
          <a:p>
            <a:pPr marL="533400" indent="-533400">
              <a:lnSpc>
                <a:spcPct val="90000"/>
              </a:lnSpc>
              <a:buFontTx/>
              <a:buAutoNum type="arabicPeriod"/>
            </a:pPr>
            <a:r>
              <a:rPr lang="en-US" sz="3100"/>
              <a:t>Alat yang sudah tua, tidak standar dipakai oleh siswa tingkat 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099">
                                            <p:bg/>
                                          </p:spTgt>
                                        </p:tgtEl>
                                        <p:attrNameLst>
                                          <p:attrName>style.visibility</p:attrName>
                                        </p:attrNameLst>
                                      </p:cBhvr>
                                      <p:to>
                                        <p:strVal val="visible"/>
                                      </p:to>
                                    </p:set>
                                    <p:anim to="" calcmode="lin" valueType="num">
                                      <p:cBhvr>
                                        <p:cTn id="7" dur="1" fill="hold"/>
                                        <p:tgtEl>
                                          <p:spTgt spid="4099">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 to="" calcmode="lin" valueType="num">
                                      <p:cBhvr>
                                        <p:cTn id="12" dur="1" fill="hold"/>
                                        <p:tgtEl>
                                          <p:spTgt spid="409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 to="" calcmode="lin" valueType="num">
                                      <p:cBhvr>
                                        <p:cTn id="17" dur="1" fill="hold"/>
                                        <p:tgtEl>
                                          <p:spTgt spid="4099">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 to="" calcmode="lin" valueType="num">
                                      <p:cBhvr>
                                        <p:cTn id="22" dur="1" fill="hold"/>
                                        <p:tgtEl>
                                          <p:spTgt spid="4099">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099">
                                            <p:txEl>
                                              <p:pRg st="3" end="3"/>
                                            </p:txEl>
                                          </p:spTgt>
                                        </p:tgtEl>
                                        <p:attrNameLst>
                                          <p:attrName>style.visibility</p:attrName>
                                        </p:attrNameLst>
                                      </p:cBhvr>
                                      <p:to>
                                        <p:strVal val="visible"/>
                                      </p:to>
                                    </p:set>
                                    <p:anim to="" calcmode="lin" valueType="num">
                                      <p:cBhvr>
                                        <p:cTn id="27" dur="1" fill="hold"/>
                                        <p:tgtEl>
                                          <p:spTgt spid="4099">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4099">
                                            <p:txEl>
                                              <p:pRg st="4" end="4"/>
                                            </p:txEl>
                                          </p:spTgt>
                                        </p:tgtEl>
                                        <p:attrNameLst>
                                          <p:attrName>style.visibility</p:attrName>
                                        </p:attrNameLst>
                                      </p:cBhvr>
                                      <p:to>
                                        <p:strVal val="visible"/>
                                      </p:to>
                                    </p:set>
                                    <p:anim to="" calcmode="lin" valueType="num">
                                      <p:cBhvr>
                                        <p:cTn id="32" dur="1" fill="hold"/>
                                        <p:tgtEl>
                                          <p:spTgt spid="409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152400"/>
            <a:ext cx="8229600" cy="1143000"/>
          </a:xfrm>
          <a:solidFill>
            <a:srgbClr val="33CCCC"/>
          </a:solidFill>
        </p:spPr>
        <p:txBody>
          <a:bodyPr/>
          <a:lstStyle/>
          <a:p>
            <a:r>
              <a:rPr lang="en-US" sz="3600" dirty="0">
                <a:solidFill>
                  <a:schemeClr val="accent2"/>
                </a:solidFill>
                <a:latin typeface="Arial Rounded MT Bold" pitchFamily="34" charset="0"/>
              </a:rPr>
              <a:t>KEBIASAAN-KEBIASAAN SALAH </a:t>
            </a:r>
            <a:r>
              <a:rPr lang="en-US" sz="3600" dirty="0">
                <a:solidFill>
                  <a:srgbClr val="FF0000"/>
                </a:solidFill>
                <a:latin typeface="Arial Rounded MT Bold" pitchFamily="34" charset="0"/>
              </a:rPr>
              <a:t/>
            </a:r>
            <a:br>
              <a:rPr lang="en-US" sz="3600" dirty="0">
                <a:solidFill>
                  <a:srgbClr val="FF0000"/>
                </a:solidFill>
                <a:latin typeface="Arial Rounded MT Bold" pitchFamily="34" charset="0"/>
              </a:rPr>
            </a:br>
            <a:r>
              <a:rPr lang="en-US" sz="3600" dirty="0" err="1">
                <a:solidFill>
                  <a:srgbClr val="FF0000"/>
                </a:solidFill>
                <a:latin typeface="Arial Rounded MT Bold" pitchFamily="34" charset="0"/>
              </a:rPr>
              <a:t>di</a:t>
            </a:r>
            <a:r>
              <a:rPr lang="en-US" sz="3600" dirty="0">
                <a:solidFill>
                  <a:srgbClr val="FF0000"/>
                </a:solidFill>
                <a:latin typeface="Arial Rounded MT Bold" pitchFamily="34" charset="0"/>
              </a:rPr>
              <a:t> SMK</a:t>
            </a:r>
            <a:r>
              <a:rPr lang="en-US" sz="4000" dirty="0">
                <a:solidFill>
                  <a:srgbClr val="FF0000"/>
                </a:solidFill>
                <a:latin typeface="Arial Rounded MT Bold" pitchFamily="34" charset="0"/>
              </a:rPr>
              <a:t> </a:t>
            </a:r>
          </a:p>
        </p:txBody>
      </p:sp>
      <p:sp>
        <p:nvSpPr>
          <p:cNvPr id="27651" name="Rectangle 3"/>
          <p:cNvSpPr>
            <a:spLocks noGrp="1" noChangeArrowheads="1"/>
          </p:cNvSpPr>
          <p:nvPr>
            <p:ph type="body" sz="half" idx="1"/>
          </p:nvPr>
        </p:nvSpPr>
        <p:spPr>
          <a:xfrm>
            <a:off x="457200" y="1447800"/>
            <a:ext cx="8229600" cy="5105400"/>
          </a:xfrm>
          <a:solidFill>
            <a:srgbClr val="CCFFCC"/>
          </a:solidFill>
          <a:effectLst>
            <a:outerShdw dist="107763" dir="8100000" algn="ctr" rotWithShape="0">
              <a:schemeClr val="bg2">
                <a:alpha val="50000"/>
              </a:schemeClr>
            </a:outerShdw>
          </a:effectLst>
        </p:spPr>
        <p:txBody>
          <a:bodyPr/>
          <a:lstStyle/>
          <a:p>
            <a:pPr marL="533400" indent="-533400">
              <a:lnSpc>
                <a:spcPct val="80000"/>
              </a:lnSpc>
              <a:buFontTx/>
              <a:buAutoNum type="arabicPeriod" startAt="6"/>
            </a:pPr>
            <a:r>
              <a:rPr lang="en-US" sz="2600"/>
              <a:t>Kebiasaan salah Tingkat awal mutu tidak penting. Padahal untuk mendapat hasil pendidikan yang bermutu harus diawali dengan dasar yang kuat dan benar</a:t>
            </a:r>
          </a:p>
          <a:p>
            <a:pPr marL="533400" indent="-533400">
              <a:lnSpc>
                <a:spcPct val="80000"/>
              </a:lnSpc>
              <a:buFontTx/>
              <a:buAutoNum type="arabicPeriod" startAt="6"/>
            </a:pPr>
            <a:r>
              <a:rPr lang="en-US" sz="2700">
                <a:solidFill>
                  <a:srgbClr val="FF0000"/>
                </a:solidFill>
              </a:rPr>
              <a:t>Dalam praktek siswa dibiarkan bekerja dengan cara yang salah</a:t>
            </a:r>
          </a:p>
          <a:p>
            <a:pPr marL="533400" indent="-533400">
              <a:lnSpc>
                <a:spcPct val="80000"/>
              </a:lnSpc>
              <a:buFontTx/>
              <a:buAutoNum type="arabicPeriod" startAt="6"/>
            </a:pPr>
            <a:r>
              <a:rPr lang="en-US" sz="2700"/>
              <a:t>Tidak mengikuti langkah, posisi tubuh dan gerak yang benar. Padahal kualitas teknis dan produktivitas kerja  sangat ditentukan oleh cara kerja yang benar</a:t>
            </a:r>
          </a:p>
          <a:p>
            <a:pPr marL="533400" indent="-533400">
              <a:lnSpc>
                <a:spcPct val="80000"/>
              </a:lnSpc>
              <a:buFontTx/>
              <a:buAutoNum type="arabicPeriod" startAt="6"/>
            </a:pPr>
            <a:r>
              <a:rPr lang="en-US" sz="2700"/>
              <a:t>Membiarkan siswa bekerja di lantai bukan di tempat kerja</a:t>
            </a:r>
          </a:p>
          <a:p>
            <a:pPr marL="533400" indent="-533400">
              <a:lnSpc>
                <a:spcPct val="80000"/>
              </a:lnSpc>
              <a:buFontTx/>
              <a:buAutoNum type="arabicPeriod" startAt="6"/>
            </a:pPr>
            <a:r>
              <a:rPr lang="en-US" sz="2700"/>
              <a:t>Membiarkan siswa menggunakan peralatan tidak sesuai dengan fungsi dan tempatnya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7651">
                                            <p:bg/>
                                          </p:spTgt>
                                        </p:tgtEl>
                                        <p:attrNameLst>
                                          <p:attrName>style.visibility</p:attrName>
                                        </p:attrNameLst>
                                      </p:cBhvr>
                                      <p:to>
                                        <p:strVal val="visible"/>
                                      </p:to>
                                    </p:set>
                                    <p:anim to="" calcmode="lin" valueType="num">
                                      <p:cBhvr>
                                        <p:cTn id="7" dur="1" fill="hold"/>
                                        <p:tgtEl>
                                          <p:spTgt spid="27651">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 to="" calcmode="lin" valueType="num">
                                      <p:cBhvr>
                                        <p:cTn id="12" dur="1" fill="hold"/>
                                        <p:tgtEl>
                                          <p:spTgt spid="2765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7651">
                                            <p:txEl>
                                              <p:pRg st="1" end="1"/>
                                            </p:txEl>
                                          </p:spTgt>
                                        </p:tgtEl>
                                        <p:attrNameLst>
                                          <p:attrName>style.visibility</p:attrName>
                                        </p:attrNameLst>
                                      </p:cBhvr>
                                      <p:to>
                                        <p:strVal val="visible"/>
                                      </p:to>
                                    </p:set>
                                    <p:anim to="" calcmode="lin" valueType="num">
                                      <p:cBhvr>
                                        <p:cTn id="17" dur="1" fill="hold"/>
                                        <p:tgtEl>
                                          <p:spTgt spid="27651">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7651">
                                            <p:txEl>
                                              <p:pRg st="2" end="2"/>
                                            </p:txEl>
                                          </p:spTgt>
                                        </p:tgtEl>
                                        <p:attrNameLst>
                                          <p:attrName>style.visibility</p:attrName>
                                        </p:attrNameLst>
                                      </p:cBhvr>
                                      <p:to>
                                        <p:strVal val="visible"/>
                                      </p:to>
                                    </p:set>
                                    <p:anim to="" calcmode="lin" valueType="num">
                                      <p:cBhvr>
                                        <p:cTn id="22" dur="1" fill="hold"/>
                                        <p:tgtEl>
                                          <p:spTgt spid="27651">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7651">
                                            <p:txEl>
                                              <p:pRg st="3" end="3"/>
                                            </p:txEl>
                                          </p:spTgt>
                                        </p:tgtEl>
                                        <p:attrNameLst>
                                          <p:attrName>style.visibility</p:attrName>
                                        </p:attrNameLst>
                                      </p:cBhvr>
                                      <p:to>
                                        <p:strVal val="visible"/>
                                      </p:to>
                                    </p:set>
                                    <p:anim to="" calcmode="lin" valueType="num">
                                      <p:cBhvr>
                                        <p:cTn id="27" dur="1" fill="hold"/>
                                        <p:tgtEl>
                                          <p:spTgt spid="27651">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27651">
                                            <p:txEl>
                                              <p:pRg st="4" end="4"/>
                                            </p:txEl>
                                          </p:spTgt>
                                        </p:tgtEl>
                                        <p:attrNameLst>
                                          <p:attrName>style.visibility</p:attrName>
                                        </p:attrNameLst>
                                      </p:cBhvr>
                                      <p:to>
                                        <p:strVal val="visible"/>
                                      </p:to>
                                    </p:set>
                                    <p:anim to="" calcmode="lin" valueType="num">
                                      <p:cBhvr>
                                        <p:cTn id="32" dur="1" fill="hold"/>
                                        <p:tgtEl>
                                          <p:spTgt spid="2765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1020762"/>
          </a:xfrm>
          <a:solidFill>
            <a:srgbClr val="33CCCC"/>
          </a:solidFill>
        </p:spPr>
        <p:txBody>
          <a:bodyPr/>
          <a:lstStyle/>
          <a:p>
            <a:r>
              <a:rPr lang="en-US" sz="3600">
                <a:solidFill>
                  <a:schemeClr val="accent2"/>
                </a:solidFill>
                <a:latin typeface="Arial Rounded MT Bold" pitchFamily="34" charset="0"/>
              </a:rPr>
              <a:t>KEBIASAAN-KEBIASAAN SALAH </a:t>
            </a:r>
            <a:r>
              <a:rPr lang="en-US" sz="3600">
                <a:solidFill>
                  <a:srgbClr val="FF0000"/>
                </a:solidFill>
                <a:latin typeface="Arial Rounded MT Bold" pitchFamily="34" charset="0"/>
              </a:rPr>
              <a:t/>
            </a:r>
            <a:br>
              <a:rPr lang="en-US" sz="3600">
                <a:solidFill>
                  <a:srgbClr val="FF0000"/>
                </a:solidFill>
                <a:latin typeface="Arial Rounded MT Bold" pitchFamily="34" charset="0"/>
              </a:rPr>
            </a:br>
            <a:r>
              <a:rPr lang="en-US" sz="3600">
                <a:solidFill>
                  <a:srgbClr val="FF0000"/>
                </a:solidFill>
                <a:latin typeface="Arial Rounded MT Bold" pitchFamily="34" charset="0"/>
              </a:rPr>
              <a:t>di SMK</a:t>
            </a:r>
            <a:r>
              <a:rPr lang="en-US" sz="4000">
                <a:solidFill>
                  <a:srgbClr val="FF0000"/>
                </a:solidFill>
                <a:latin typeface="Arial Rounded MT Bold" pitchFamily="34" charset="0"/>
              </a:rPr>
              <a:t> </a:t>
            </a:r>
          </a:p>
        </p:txBody>
      </p:sp>
      <p:sp>
        <p:nvSpPr>
          <p:cNvPr id="28675" name="Rectangle 3"/>
          <p:cNvSpPr>
            <a:spLocks noGrp="1" noChangeArrowheads="1"/>
          </p:cNvSpPr>
          <p:nvPr>
            <p:ph type="body" sz="half" idx="1"/>
          </p:nvPr>
        </p:nvSpPr>
        <p:spPr>
          <a:xfrm>
            <a:off x="457200" y="1447800"/>
            <a:ext cx="8229600" cy="5105400"/>
          </a:xfrm>
          <a:solidFill>
            <a:srgbClr val="CCFFCC"/>
          </a:solidFill>
          <a:effectLst>
            <a:outerShdw dist="107763" dir="8100000" algn="ctr" rotWithShape="0">
              <a:schemeClr val="bg2">
                <a:alpha val="50000"/>
              </a:schemeClr>
            </a:outerShdw>
          </a:effectLst>
        </p:spPr>
        <p:txBody>
          <a:bodyPr/>
          <a:lstStyle/>
          <a:p>
            <a:pPr marL="533400" indent="-533400">
              <a:lnSpc>
                <a:spcPct val="90000"/>
              </a:lnSpc>
              <a:buFontTx/>
              <a:buAutoNum type="arabicPeriod" startAt="11"/>
            </a:pPr>
            <a:r>
              <a:rPr lang="en-US" sz="2600"/>
              <a:t>Membiarkan siswa dengan mutu hasil kerja asal jadi. Hanya formalitas telah mengerjakan tanpa standar mutu. Guru memberi angka :”</a:t>
            </a:r>
            <a:r>
              <a:rPr lang="en-US" sz="2600">
                <a:solidFill>
                  <a:srgbClr val="FF0000"/>
                </a:solidFill>
              </a:rPr>
              <a:t>Angka Guru</a:t>
            </a:r>
            <a:r>
              <a:rPr lang="en-US" sz="2600"/>
              <a:t>” tidak ada hubungannya dengan standar mutu dunia kerja.</a:t>
            </a:r>
          </a:p>
          <a:p>
            <a:pPr marL="533400" indent="-533400">
              <a:lnSpc>
                <a:spcPct val="90000"/>
              </a:lnSpc>
              <a:buFontTx/>
              <a:buAutoNum type="arabicPeriod" startAt="11"/>
            </a:pPr>
            <a:r>
              <a:rPr lang="en-US" sz="2600">
                <a:solidFill>
                  <a:srgbClr val="FF0000"/>
                </a:solidFill>
              </a:rPr>
              <a:t>Siswa tidak peduli dengan </a:t>
            </a:r>
            <a:r>
              <a:rPr lang="en-US" sz="2600" i="1">
                <a:solidFill>
                  <a:srgbClr val="FF0000"/>
                </a:solidFill>
              </a:rPr>
              <a:t>“Sense of Quality” dan “Sense of added Value”</a:t>
            </a:r>
            <a:endParaRPr lang="en-US" sz="2600">
              <a:solidFill>
                <a:srgbClr val="FF0000"/>
              </a:solidFill>
            </a:endParaRPr>
          </a:p>
          <a:p>
            <a:pPr marL="533400" indent="-533400">
              <a:lnSpc>
                <a:spcPct val="90000"/>
              </a:lnSpc>
              <a:buFontTx/>
              <a:buAutoNum type="arabicPeriod" startAt="11"/>
            </a:pPr>
            <a:r>
              <a:rPr lang="en-US" sz="2600"/>
              <a:t>Kegiatan Prektaek tidak mengikuti prinsip belajar Tuntas “</a:t>
            </a:r>
            <a:r>
              <a:rPr lang="en-US" sz="2600" i="1">
                <a:solidFill>
                  <a:schemeClr val="accent2"/>
                </a:solidFill>
              </a:rPr>
              <a:t>Mastery Learning”</a:t>
            </a:r>
            <a:endParaRPr lang="en-US" sz="2600">
              <a:solidFill>
                <a:schemeClr val="accent2"/>
              </a:solidFill>
            </a:endParaRPr>
          </a:p>
          <a:p>
            <a:pPr marL="533400" indent="-533400">
              <a:lnSpc>
                <a:spcPct val="90000"/>
              </a:lnSpc>
              <a:buFontTx/>
              <a:buAutoNum type="arabicPeriod" startAt="11"/>
            </a:pPr>
            <a:r>
              <a:rPr lang="en-US" sz="2600"/>
              <a:t>Siswa bekerja tanpa bimbingan dan pengawasan guru</a:t>
            </a:r>
          </a:p>
          <a:p>
            <a:pPr marL="533400" indent="-533400">
              <a:lnSpc>
                <a:spcPct val="90000"/>
              </a:lnSpc>
              <a:buFontTx/>
              <a:buAutoNum type="arabicPeriod" startAt="11"/>
            </a:pPr>
            <a:r>
              <a:rPr lang="en-US" sz="2600"/>
              <a:t>Siswa bekerja tanpa persyaratan Keselamatan Kerja, tidak bertanggung jawab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8675">
                                            <p:bg/>
                                          </p:spTgt>
                                        </p:tgtEl>
                                        <p:attrNameLst>
                                          <p:attrName>style.visibility</p:attrName>
                                        </p:attrNameLst>
                                      </p:cBhvr>
                                      <p:to>
                                        <p:strVal val="visible"/>
                                      </p:to>
                                    </p:set>
                                    <p:anim to="" calcmode="lin" valueType="num">
                                      <p:cBhvr>
                                        <p:cTn id="7" dur="1" fill="hold"/>
                                        <p:tgtEl>
                                          <p:spTgt spid="28675">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 to="" calcmode="lin" valueType="num">
                                      <p:cBhvr>
                                        <p:cTn id="12" dur="1" fill="hold"/>
                                        <p:tgtEl>
                                          <p:spTgt spid="2867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8675">
                                            <p:txEl>
                                              <p:pRg st="1" end="1"/>
                                            </p:txEl>
                                          </p:spTgt>
                                        </p:tgtEl>
                                        <p:attrNameLst>
                                          <p:attrName>style.visibility</p:attrName>
                                        </p:attrNameLst>
                                      </p:cBhvr>
                                      <p:to>
                                        <p:strVal val="visible"/>
                                      </p:to>
                                    </p:set>
                                    <p:anim to="" calcmode="lin" valueType="num">
                                      <p:cBhvr>
                                        <p:cTn id="17" dur="1" fill="hold"/>
                                        <p:tgtEl>
                                          <p:spTgt spid="28675">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8675">
                                            <p:txEl>
                                              <p:pRg st="2" end="2"/>
                                            </p:txEl>
                                          </p:spTgt>
                                        </p:tgtEl>
                                        <p:attrNameLst>
                                          <p:attrName>style.visibility</p:attrName>
                                        </p:attrNameLst>
                                      </p:cBhvr>
                                      <p:to>
                                        <p:strVal val="visible"/>
                                      </p:to>
                                    </p:set>
                                    <p:anim to="" calcmode="lin" valueType="num">
                                      <p:cBhvr>
                                        <p:cTn id="22" dur="1" fill="hold"/>
                                        <p:tgtEl>
                                          <p:spTgt spid="28675">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8675">
                                            <p:txEl>
                                              <p:pRg st="3" end="3"/>
                                            </p:txEl>
                                          </p:spTgt>
                                        </p:tgtEl>
                                        <p:attrNameLst>
                                          <p:attrName>style.visibility</p:attrName>
                                        </p:attrNameLst>
                                      </p:cBhvr>
                                      <p:to>
                                        <p:strVal val="visible"/>
                                      </p:to>
                                    </p:set>
                                    <p:anim to="" calcmode="lin" valueType="num">
                                      <p:cBhvr>
                                        <p:cTn id="27" dur="1" fill="hold"/>
                                        <p:tgtEl>
                                          <p:spTgt spid="28675">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28675">
                                            <p:txEl>
                                              <p:pRg st="4" end="4"/>
                                            </p:txEl>
                                          </p:spTgt>
                                        </p:tgtEl>
                                        <p:attrNameLst>
                                          <p:attrName>style.visibility</p:attrName>
                                        </p:attrNameLst>
                                      </p:cBhvr>
                                      <p:to>
                                        <p:strVal val="visible"/>
                                      </p:to>
                                    </p:set>
                                    <p:anim to="" calcmode="lin" valueType="num">
                                      <p:cBhvr>
                                        <p:cTn id="32" dur="1" fill="hold"/>
                                        <p:tgtEl>
                                          <p:spTgt spid="28675">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1020762"/>
          </a:xfrm>
          <a:solidFill>
            <a:srgbClr val="33CCCC"/>
          </a:solidFill>
        </p:spPr>
        <p:txBody>
          <a:bodyPr/>
          <a:lstStyle/>
          <a:p>
            <a:r>
              <a:rPr lang="en-US" sz="3600">
                <a:solidFill>
                  <a:schemeClr val="accent2"/>
                </a:solidFill>
                <a:latin typeface="Arial Rounded MT Bold" pitchFamily="34" charset="0"/>
              </a:rPr>
              <a:t>KEBIASAAN-KEBIASAAN SALAH </a:t>
            </a:r>
            <a:r>
              <a:rPr lang="en-US" sz="3600">
                <a:solidFill>
                  <a:srgbClr val="FF0000"/>
                </a:solidFill>
                <a:latin typeface="Arial Rounded MT Bold" pitchFamily="34" charset="0"/>
              </a:rPr>
              <a:t/>
            </a:r>
            <a:br>
              <a:rPr lang="en-US" sz="3600">
                <a:solidFill>
                  <a:srgbClr val="FF0000"/>
                </a:solidFill>
                <a:latin typeface="Arial Rounded MT Bold" pitchFamily="34" charset="0"/>
              </a:rPr>
            </a:br>
            <a:r>
              <a:rPr lang="en-US" sz="3600">
                <a:solidFill>
                  <a:srgbClr val="FF0000"/>
                </a:solidFill>
                <a:latin typeface="Arial Rounded MT Bold" pitchFamily="34" charset="0"/>
              </a:rPr>
              <a:t>di SMK</a:t>
            </a:r>
            <a:r>
              <a:rPr lang="en-US" sz="4000">
                <a:solidFill>
                  <a:srgbClr val="FF0000"/>
                </a:solidFill>
                <a:latin typeface="Arial Rounded MT Bold" pitchFamily="34" charset="0"/>
              </a:rPr>
              <a:t> </a:t>
            </a:r>
          </a:p>
        </p:txBody>
      </p:sp>
      <p:sp>
        <p:nvSpPr>
          <p:cNvPr id="29699" name="Rectangle 3"/>
          <p:cNvSpPr>
            <a:spLocks noGrp="1" noChangeArrowheads="1"/>
          </p:cNvSpPr>
          <p:nvPr>
            <p:ph type="body" sz="half" idx="1"/>
          </p:nvPr>
        </p:nvSpPr>
        <p:spPr>
          <a:xfrm>
            <a:off x="457200" y="1447800"/>
            <a:ext cx="8229600" cy="5105400"/>
          </a:xfrm>
          <a:solidFill>
            <a:srgbClr val="CCFFCC"/>
          </a:solidFill>
          <a:effectLst>
            <a:outerShdw dist="107763" dir="8100000" algn="ctr" rotWithShape="0">
              <a:schemeClr val="bg2">
                <a:alpha val="50000"/>
              </a:schemeClr>
            </a:outerShdw>
          </a:effectLst>
        </p:spPr>
        <p:txBody>
          <a:bodyPr/>
          <a:lstStyle/>
          <a:p>
            <a:pPr marL="533400" indent="-533400">
              <a:buFontTx/>
              <a:buAutoNum type="arabicPeriod" startAt="16"/>
            </a:pPr>
            <a:r>
              <a:rPr lang="en-US" sz="3000"/>
              <a:t>Siswa bekerja tanpa lembar kerja.</a:t>
            </a:r>
          </a:p>
          <a:p>
            <a:pPr marL="533400" indent="-533400">
              <a:buFontTx/>
              <a:buAutoNum type="arabicPeriod" startAt="16"/>
            </a:pPr>
            <a:r>
              <a:rPr lang="en-US" sz="3100">
                <a:solidFill>
                  <a:srgbClr val="FF0000"/>
                </a:solidFill>
              </a:rPr>
              <a:t>Guru berada di sekolah hanya pada jam-jam mengajar saja.</a:t>
            </a:r>
          </a:p>
          <a:p>
            <a:pPr marL="533400" indent="-533400">
              <a:buFontTx/>
              <a:buAutoNum type="arabicPeriod" startAt="16"/>
            </a:pPr>
            <a:r>
              <a:rPr lang="en-US" sz="3100"/>
              <a:t>Menjadi Guru Provinsi atau Kabupaten</a:t>
            </a:r>
          </a:p>
          <a:p>
            <a:pPr marL="533400" indent="-533400">
              <a:buFontTx/>
              <a:buAutoNum type="arabicPeriod" startAt="16"/>
            </a:pPr>
            <a:r>
              <a:rPr lang="en-US" sz="3100"/>
              <a:t>Menggunakan waktu belajar hanya untuk catat mencatat</a:t>
            </a:r>
          </a:p>
          <a:p>
            <a:pPr marL="533400" indent="-533400">
              <a:buFontTx/>
              <a:buAutoNum type="arabicPeriod" startAt="16"/>
            </a:pPr>
            <a:r>
              <a:rPr lang="en-US" sz="3100"/>
              <a:t>SMK kurang memiliki wawasan Ekonomi. Mesin rendah waktu pemakaiannya.</a:t>
            </a:r>
          </a:p>
          <a:p>
            <a:pPr marL="533400" indent="-533400">
              <a:buFontTx/>
              <a:buAutoNum type="arabicPeriod" startAt="16"/>
            </a:pPr>
            <a:r>
              <a:rPr lang="en-US" sz="3100"/>
              <a:t>Kurang etos kerja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9699">
                                            <p:bg/>
                                          </p:spTgt>
                                        </p:tgtEl>
                                        <p:attrNameLst>
                                          <p:attrName>style.visibility</p:attrName>
                                        </p:attrNameLst>
                                      </p:cBhvr>
                                      <p:to>
                                        <p:strVal val="visible"/>
                                      </p:to>
                                    </p:set>
                                    <p:anim to="" calcmode="lin" valueType="num">
                                      <p:cBhvr>
                                        <p:cTn id="7" dur="1" fill="hold"/>
                                        <p:tgtEl>
                                          <p:spTgt spid="29699">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 to="" calcmode="lin" valueType="num">
                                      <p:cBhvr>
                                        <p:cTn id="12" dur="1" fill="hold"/>
                                        <p:tgtEl>
                                          <p:spTgt spid="2969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9699">
                                            <p:txEl>
                                              <p:pRg st="1" end="1"/>
                                            </p:txEl>
                                          </p:spTgt>
                                        </p:tgtEl>
                                        <p:attrNameLst>
                                          <p:attrName>style.visibility</p:attrName>
                                        </p:attrNameLst>
                                      </p:cBhvr>
                                      <p:to>
                                        <p:strVal val="visible"/>
                                      </p:to>
                                    </p:set>
                                    <p:anim to="" calcmode="lin" valueType="num">
                                      <p:cBhvr>
                                        <p:cTn id="17" dur="1" fill="hold"/>
                                        <p:tgtEl>
                                          <p:spTgt spid="29699">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9699">
                                            <p:txEl>
                                              <p:pRg st="2" end="2"/>
                                            </p:txEl>
                                          </p:spTgt>
                                        </p:tgtEl>
                                        <p:attrNameLst>
                                          <p:attrName>style.visibility</p:attrName>
                                        </p:attrNameLst>
                                      </p:cBhvr>
                                      <p:to>
                                        <p:strVal val="visible"/>
                                      </p:to>
                                    </p:set>
                                    <p:anim to="" calcmode="lin" valueType="num">
                                      <p:cBhvr>
                                        <p:cTn id="22" dur="1" fill="hold"/>
                                        <p:tgtEl>
                                          <p:spTgt spid="29699">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9699">
                                            <p:txEl>
                                              <p:pRg st="3" end="3"/>
                                            </p:txEl>
                                          </p:spTgt>
                                        </p:tgtEl>
                                        <p:attrNameLst>
                                          <p:attrName>style.visibility</p:attrName>
                                        </p:attrNameLst>
                                      </p:cBhvr>
                                      <p:to>
                                        <p:strVal val="visible"/>
                                      </p:to>
                                    </p:set>
                                    <p:anim to="" calcmode="lin" valueType="num">
                                      <p:cBhvr>
                                        <p:cTn id="27" dur="1" fill="hold"/>
                                        <p:tgtEl>
                                          <p:spTgt spid="29699">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29699">
                                            <p:txEl>
                                              <p:pRg st="4" end="4"/>
                                            </p:txEl>
                                          </p:spTgt>
                                        </p:tgtEl>
                                        <p:attrNameLst>
                                          <p:attrName>style.visibility</p:attrName>
                                        </p:attrNameLst>
                                      </p:cBhvr>
                                      <p:to>
                                        <p:strVal val="visible"/>
                                      </p:to>
                                    </p:set>
                                    <p:anim to="" calcmode="lin" valueType="num">
                                      <p:cBhvr>
                                        <p:cTn id="32" dur="1" fill="hold"/>
                                        <p:tgtEl>
                                          <p:spTgt spid="29699">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29699">
                                            <p:txEl>
                                              <p:pRg st="5" end="5"/>
                                            </p:txEl>
                                          </p:spTgt>
                                        </p:tgtEl>
                                        <p:attrNameLst>
                                          <p:attrName>style.visibility</p:attrName>
                                        </p:attrNameLst>
                                      </p:cBhvr>
                                      <p:to>
                                        <p:strVal val="visible"/>
                                      </p:to>
                                    </p:set>
                                    <p:anim to="" calcmode="lin" valueType="num">
                                      <p:cBhvr>
                                        <p:cTn id="37" dur="1" fill="hold"/>
                                        <p:tgtEl>
                                          <p:spTgt spid="29699">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6746"/>
          </a:xfrm>
        </p:spPr>
        <p:txBody>
          <a:bodyPr/>
          <a:lstStyle/>
          <a:p>
            <a:r>
              <a:rPr lang="id-ID" sz="3200" dirty="0" smtClean="0">
                <a:solidFill>
                  <a:srgbClr val="FF0000"/>
                </a:solidFill>
              </a:rPr>
              <a:t>Paradigma Pendidikan</a:t>
            </a:r>
            <a:endParaRPr lang="id-ID" sz="3200" dirty="0">
              <a:solidFill>
                <a:srgbClr val="FF0000"/>
              </a:solidFill>
            </a:endParaRPr>
          </a:p>
        </p:txBody>
      </p:sp>
      <p:graphicFrame>
        <p:nvGraphicFramePr>
          <p:cNvPr id="5" name="Diagram 4"/>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5" name="Title 1"/>
          <p:cNvSpPr txBox="1">
            <a:spLocks/>
          </p:cNvSpPr>
          <p:nvPr/>
        </p:nvSpPr>
        <p:spPr>
          <a:xfrm rot="5400000">
            <a:off x="-2707734" y="2723236"/>
            <a:ext cx="6253669" cy="838200"/>
          </a:xfrm>
          <a:prstGeom prst="rect">
            <a:avLst/>
          </a:prstGeom>
          <a:noFill/>
        </p:spPr>
        <p:txBody>
          <a:bodyPr vert="horz" lIns="91440" tIns="45720" rIns="91440" bIns="45720" rtlCol="0" anchor="ctr">
            <a:normAutofit fontScale="90000" lnSpcReduction="20000"/>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1" i="0" u="none" strike="noStrike" kern="1200" normalizeH="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rPr>
              <a:t> </a:t>
            </a:r>
            <a:r>
              <a:rPr kumimoji="0" lang="en-US" sz="6600" b="1" i="0" u="none" strike="noStrike" kern="1200" normalizeH="0" noProof="0" dirty="0" err="1" smtClean="0">
                <a:ln w="11430"/>
                <a:solidFill>
                  <a:srgbClr val="FFFF00"/>
                </a:solidFill>
                <a:effectLst>
                  <a:outerShdw blurRad="80000" dist="40000" dir="5040000" algn="tl">
                    <a:srgbClr val="000000">
                      <a:alpha val="30000"/>
                    </a:srgbClr>
                  </a:outerShdw>
                </a:effectLst>
                <a:uLnTx/>
                <a:uFillTx/>
                <a:latin typeface="+mj-lt"/>
                <a:ea typeface="+mj-ea"/>
                <a:cs typeface="+mj-cs"/>
              </a:rPr>
              <a:t>Interaksi</a:t>
            </a:r>
            <a:r>
              <a:rPr kumimoji="0" lang="en-US" sz="6600" b="1" i="0" u="none" strike="noStrike" kern="1200" normalizeH="0" noProof="0" dirty="0" smtClean="0">
                <a:ln w="11430"/>
                <a:solidFill>
                  <a:srgbClr val="FFFF00"/>
                </a:solidFill>
                <a:effectLst>
                  <a:outerShdw blurRad="80000" dist="40000" dir="5040000" algn="tl">
                    <a:srgbClr val="000000">
                      <a:alpha val="30000"/>
                    </a:srgbClr>
                  </a:outerShdw>
                </a:effectLst>
                <a:uLnTx/>
                <a:uFillTx/>
                <a:latin typeface="+mj-lt"/>
                <a:ea typeface="+mj-ea"/>
                <a:cs typeface="+mj-cs"/>
              </a:rPr>
              <a:t> Spiral</a:t>
            </a:r>
            <a:endParaRPr kumimoji="0" lang="en-US" sz="6600" b="1" i="0" u="none" strike="noStrike" kern="1200" normalizeH="0" baseline="0" noProof="0" dirty="0" smtClean="0">
              <a:ln w="11430"/>
              <a:solidFill>
                <a:srgbClr val="FFFF00"/>
              </a:solidFill>
              <a:effectLst>
                <a:outerShdw blurRad="80000" dist="40000" dir="5040000" algn="tl">
                  <a:srgbClr val="000000">
                    <a:alpha val="30000"/>
                  </a:srgbClr>
                </a:outerShdw>
              </a:effectLst>
              <a:uLnTx/>
              <a:uFillTx/>
              <a:latin typeface="+mj-lt"/>
              <a:ea typeface="+mj-ea"/>
              <a:cs typeface="+mj-cs"/>
            </a:endParaRPr>
          </a:p>
        </p:txBody>
      </p:sp>
      <p:sp>
        <p:nvSpPr>
          <p:cNvPr id="4" name="Oval 3"/>
          <p:cNvSpPr/>
          <p:nvPr/>
        </p:nvSpPr>
        <p:spPr>
          <a:xfrm>
            <a:off x="4267200" y="5562600"/>
            <a:ext cx="533400" cy="3810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7" name="Oval 6"/>
          <p:cNvSpPr/>
          <p:nvPr/>
        </p:nvSpPr>
        <p:spPr>
          <a:xfrm>
            <a:off x="3988526" y="4787537"/>
            <a:ext cx="1066800" cy="1219200"/>
          </a:xfrm>
          <a:prstGeom prst="ellipse">
            <a:avLst/>
          </a:prstGeom>
          <a:noFill/>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8" name="Oval 7"/>
          <p:cNvSpPr/>
          <p:nvPr/>
        </p:nvSpPr>
        <p:spPr>
          <a:xfrm>
            <a:off x="3733800" y="4191000"/>
            <a:ext cx="1641566" cy="1865811"/>
          </a:xfrm>
          <a:prstGeom prst="ellipse">
            <a:avLst/>
          </a:prstGeom>
          <a:noFill/>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9" name="Oval 8"/>
          <p:cNvSpPr/>
          <p:nvPr/>
        </p:nvSpPr>
        <p:spPr>
          <a:xfrm>
            <a:off x="3442062" y="3429000"/>
            <a:ext cx="2209801" cy="2704011"/>
          </a:xfrm>
          <a:prstGeom prst="ellipse">
            <a:avLst/>
          </a:prstGeom>
          <a:noFill/>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10" name="Oval 9"/>
          <p:cNvSpPr/>
          <p:nvPr/>
        </p:nvSpPr>
        <p:spPr>
          <a:xfrm>
            <a:off x="3124200" y="2895600"/>
            <a:ext cx="2819400" cy="3313611"/>
          </a:xfrm>
          <a:prstGeom prst="ellipse">
            <a:avLst/>
          </a:prstGeom>
          <a:noFill/>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11" name="Oval 10"/>
          <p:cNvSpPr/>
          <p:nvPr/>
        </p:nvSpPr>
        <p:spPr>
          <a:xfrm>
            <a:off x="2743200" y="2209800"/>
            <a:ext cx="3581400" cy="4062548"/>
          </a:xfrm>
          <a:prstGeom prst="ellipse">
            <a:avLst/>
          </a:prstGeom>
          <a:noFill/>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12" name="Title 1"/>
          <p:cNvSpPr txBox="1">
            <a:spLocks/>
          </p:cNvSpPr>
          <p:nvPr/>
        </p:nvSpPr>
        <p:spPr>
          <a:xfrm>
            <a:off x="3707674" y="5545181"/>
            <a:ext cx="1676400" cy="838200"/>
          </a:xfrm>
          <a:prstGeom prst="rect">
            <a:avLst/>
          </a:prstGeom>
          <a:noFill/>
        </p:spPr>
        <p:txBody>
          <a:bodyPr vert="horz" lIns="91440" tIns="45720" rIns="91440" bIns="45720" rtlCol="0" anchor="ctr">
            <a:normAutofit fontScale="52500" lnSpcReduction="20000"/>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1" i="0" u="none" strike="noStrike" kern="1200" normalizeH="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rPr>
              <a:t> </a:t>
            </a:r>
            <a:r>
              <a:rPr kumimoji="0" lang="en-US" sz="4000" b="1" i="0" u="none" strike="noStrike" kern="1200" normalizeH="0" noProof="0" dirty="0" err="1" smtClean="0">
                <a:ln w="11430"/>
                <a:solidFill>
                  <a:schemeClr val="bg1"/>
                </a:solidFill>
                <a:effectLst>
                  <a:outerShdw blurRad="80000" dist="40000" dir="5040000" algn="tl">
                    <a:srgbClr val="000000">
                      <a:alpha val="30000"/>
                    </a:srgbClr>
                  </a:outerShdw>
                </a:effectLst>
                <a:uLnTx/>
                <a:uFillTx/>
                <a:latin typeface="+mj-lt"/>
                <a:ea typeface="+mj-ea"/>
                <a:cs typeface="+mj-cs"/>
              </a:rPr>
              <a:t>Individu</a:t>
            </a:r>
            <a:r>
              <a:rPr kumimoji="0" lang="en-US" sz="4000" b="1" i="0" u="none" strike="noStrike" kern="1200" normalizeH="0" noProof="0" dirty="0" smtClean="0">
                <a:ln w="11430"/>
                <a:solidFill>
                  <a:schemeClr val="bg1"/>
                </a:solidFill>
                <a:effectLst>
                  <a:outerShdw blurRad="80000" dist="40000" dir="5040000" algn="tl">
                    <a:srgbClr val="000000">
                      <a:alpha val="30000"/>
                    </a:srgbClr>
                  </a:outerShdw>
                </a:effectLst>
                <a:uLnTx/>
                <a:uFillTx/>
                <a:latin typeface="+mj-lt"/>
                <a:ea typeface="+mj-ea"/>
                <a:cs typeface="+mj-cs"/>
              </a:rPr>
              <a:t> </a:t>
            </a:r>
            <a:r>
              <a:rPr kumimoji="0" lang="en-US" sz="4000" b="1" i="0" u="none" strike="noStrike" kern="1200" normalizeH="0" noProof="0" dirty="0" err="1" smtClean="0">
                <a:ln w="11430"/>
                <a:solidFill>
                  <a:schemeClr val="bg1"/>
                </a:solidFill>
                <a:effectLst>
                  <a:outerShdw blurRad="80000" dist="40000" dir="5040000" algn="tl">
                    <a:srgbClr val="000000">
                      <a:alpha val="30000"/>
                    </a:srgbClr>
                  </a:outerShdw>
                </a:effectLst>
                <a:uLnTx/>
                <a:uFillTx/>
                <a:latin typeface="+mj-lt"/>
                <a:ea typeface="+mj-ea"/>
                <a:cs typeface="+mj-cs"/>
              </a:rPr>
              <a:t>Siswa</a:t>
            </a:r>
            <a:endParaRPr kumimoji="0" lang="en-US" sz="4000" b="1" i="0" u="none" strike="noStrike" kern="1200" normalizeH="0" baseline="0" noProof="0" dirty="0" smtClean="0">
              <a:ln w="11430"/>
              <a:solidFill>
                <a:schemeClr val="bg1"/>
              </a:solidFill>
              <a:effectLst>
                <a:outerShdw blurRad="80000" dist="40000" dir="5040000" algn="tl">
                  <a:srgbClr val="000000">
                    <a:alpha val="30000"/>
                  </a:srgbClr>
                </a:outerShdw>
              </a:effectLst>
              <a:uLnTx/>
              <a:uFillTx/>
              <a:latin typeface="+mj-lt"/>
              <a:ea typeface="+mj-ea"/>
              <a:cs typeface="+mj-cs"/>
            </a:endParaRPr>
          </a:p>
        </p:txBody>
      </p:sp>
      <p:sp>
        <p:nvSpPr>
          <p:cNvPr id="13" name="Title 1"/>
          <p:cNvSpPr txBox="1">
            <a:spLocks/>
          </p:cNvSpPr>
          <p:nvPr/>
        </p:nvSpPr>
        <p:spPr>
          <a:xfrm>
            <a:off x="3670663" y="4800600"/>
            <a:ext cx="1676400" cy="838200"/>
          </a:xfrm>
          <a:prstGeom prst="rect">
            <a:avLst/>
          </a:prstGeom>
          <a:noFill/>
        </p:spPr>
        <p:txBody>
          <a:bodyPr vert="horz" lIns="91440" tIns="45720" rIns="91440" bIns="45720" rtlCol="0" anchor="ctr">
            <a:normAutofit fontScale="90000" lnSpcReduction="20000"/>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1" i="0" u="none" strike="noStrike" kern="1200" normalizeH="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rPr>
              <a:t> </a:t>
            </a:r>
            <a:r>
              <a:rPr kumimoji="0" lang="en-US" sz="2700" b="1" i="0" u="none" strike="noStrike" kern="1200" normalizeH="0" noProof="0" dirty="0" err="1" smtClean="0">
                <a:ln w="11430"/>
                <a:solidFill>
                  <a:srgbClr val="FFFF00"/>
                </a:solidFill>
                <a:effectLst>
                  <a:outerShdw blurRad="80000" dist="40000" dir="5040000" algn="tl">
                    <a:srgbClr val="000000">
                      <a:alpha val="30000"/>
                    </a:srgbClr>
                  </a:outerShdw>
                </a:effectLst>
                <a:uLnTx/>
                <a:uFillTx/>
                <a:latin typeface="+mj-lt"/>
                <a:ea typeface="+mj-ea"/>
                <a:cs typeface="+mj-cs"/>
              </a:rPr>
              <a:t>keluarga</a:t>
            </a:r>
            <a:endParaRPr kumimoji="0" lang="en-US" sz="2700" b="1" i="0" u="none" strike="noStrike" kern="1200" normalizeH="0" baseline="0" noProof="0" dirty="0" smtClean="0">
              <a:ln w="11430"/>
              <a:solidFill>
                <a:srgbClr val="FFFF00"/>
              </a:solidFill>
              <a:effectLst>
                <a:outerShdw blurRad="80000" dist="40000" dir="5040000" algn="tl">
                  <a:srgbClr val="000000">
                    <a:alpha val="30000"/>
                  </a:srgbClr>
                </a:outerShdw>
              </a:effectLst>
              <a:uLnTx/>
              <a:uFillTx/>
              <a:latin typeface="+mj-lt"/>
              <a:ea typeface="+mj-ea"/>
              <a:cs typeface="+mj-cs"/>
            </a:endParaRPr>
          </a:p>
        </p:txBody>
      </p:sp>
      <p:sp>
        <p:nvSpPr>
          <p:cNvPr id="14" name="Title 1"/>
          <p:cNvSpPr txBox="1">
            <a:spLocks/>
          </p:cNvSpPr>
          <p:nvPr/>
        </p:nvSpPr>
        <p:spPr>
          <a:xfrm>
            <a:off x="3505201" y="4395652"/>
            <a:ext cx="1905000" cy="404948"/>
          </a:xfrm>
          <a:prstGeom prst="rect">
            <a:avLst/>
          </a:prstGeom>
          <a:noFill/>
        </p:spPr>
        <p:txBody>
          <a:bodyPr vert="horz" lIns="91440" tIns="45720" rIns="91440" bIns="45720" rtlCol="0" anchor="ct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i="0" u="none" strike="noStrike" kern="1200" normalizeH="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rPr>
              <a:t>RT/RW/DUSUN</a:t>
            </a:r>
            <a:endParaRPr kumimoji="0" lang="en-US" sz="31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endParaRPr>
          </a:p>
        </p:txBody>
      </p:sp>
      <p:sp>
        <p:nvSpPr>
          <p:cNvPr id="15" name="Title 1"/>
          <p:cNvSpPr txBox="1">
            <a:spLocks/>
          </p:cNvSpPr>
          <p:nvPr/>
        </p:nvSpPr>
        <p:spPr>
          <a:xfrm>
            <a:off x="3718559" y="3429005"/>
            <a:ext cx="1676400" cy="838200"/>
          </a:xfrm>
          <a:prstGeom prst="rect">
            <a:avLst/>
          </a:prstGeom>
          <a:noFill/>
        </p:spPr>
        <p:txBody>
          <a:bodyPr vert="horz" lIns="91440" tIns="45720" rIns="91440" bIns="45720" rtlCol="0" anchor="ctr">
            <a:normAutofit fontScale="90000" lnSpcReduction="20000"/>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1" i="0" u="none" strike="noStrike" kern="1200" normalizeH="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rPr>
              <a:t> </a:t>
            </a:r>
            <a:r>
              <a:rPr kumimoji="0" lang="en-US" sz="3600" b="1" i="0" u="none" strike="noStrike" kern="1200" normalizeH="0" noProof="0" dirty="0" err="1" smtClean="0">
                <a:ln w="11430"/>
                <a:solidFill>
                  <a:srgbClr val="FFFF00"/>
                </a:solidFill>
                <a:effectLst>
                  <a:outerShdw blurRad="80000" dist="40000" dir="5040000" algn="tl">
                    <a:srgbClr val="000000">
                      <a:alpha val="30000"/>
                    </a:srgbClr>
                  </a:outerShdw>
                </a:effectLst>
                <a:uLnTx/>
                <a:uFillTx/>
                <a:latin typeface="+mj-lt"/>
                <a:ea typeface="+mj-ea"/>
                <a:cs typeface="+mj-cs"/>
              </a:rPr>
              <a:t>Desa</a:t>
            </a:r>
            <a:endParaRPr kumimoji="0" lang="en-US" sz="3600" b="1" i="0" u="none" strike="noStrike" kern="1200" normalizeH="0" baseline="0" noProof="0" dirty="0" smtClean="0">
              <a:ln w="11430"/>
              <a:solidFill>
                <a:srgbClr val="FFFF00"/>
              </a:solidFill>
              <a:effectLst>
                <a:outerShdw blurRad="80000" dist="40000" dir="5040000" algn="tl">
                  <a:srgbClr val="000000">
                    <a:alpha val="30000"/>
                  </a:srgbClr>
                </a:outerShdw>
              </a:effectLst>
              <a:uLnTx/>
              <a:uFillTx/>
              <a:latin typeface="+mj-lt"/>
              <a:ea typeface="+mj-ea"/>
              <a:cs typeface="+mj-cs"/>
            </a:endParaRPr>
          </a:p>
        </p:txBody>
      </p:sp>
      <p:sp>
        <p:nvSpPr>
          <p:cNvPr id="16" name="Title 1"/>
          <p:cNvSpPr txBox="1">
            <a:spLocks/>
          </p:cNvSpPr>
          <p:nvPr/>
        </p:nvSpPr>
        <p:spPr>
          <a:xfrm>
            <a:off x="3718559" y="2767148"/>
            <a:ext cx="1676400" cy="838200"/>
          </a:xfrm>
          <a:prstGeom prst="rect">
            <a:avLst/>
          </a:prstGeom>
          <a:noFill/>
        </p:spPr>
        <p:txBody>
          <a:bodyPr vert="horz" lIns="91440" tIns="45720" rIns="91440" bIns="45720" rtlCol="0" anchor="ctr">
            <a:normAutofit fontScale="52500" lnSpcReduction="20000"/>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1" i="0" u="none" strike="noStrike" kern="1200" normalizeH="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rPr>
              <a:t> </a:t>
            </a:r>
            <a:r>
              <a:rPr kumimoji="0" lang="en-US" sz="4000" b="1" i="0" u="none" strike="noStrike" kern="1200" normalizeH="0" noProof="0" dirty="0" err="1" smtClean="0">
                <a:ln w="11430"/>
                <a:solidFill>
                  <a:srgbClr val="FFFF00"/>
                </a:solidFill>
                <a:effectLst>
                  <a:outerShdw blurRad="80000" dist="40000" dir="5040000" algn="tl">
                    <a:srgbClr val="000000">
                      <a:alpha val="30000"/>
                    </a:srgbClr>
                  </a:outerShdw>
                </a:effectLst>
                <a:uLnTx/>
                <a:uFillTx/>
                <a:latin typeface="+mj-lt"/>
                <a:ea typeface="+mj-ea"/>
                <a:cs typeface="+mj-cs"/>
              </a:rPr>
              <a:t>Kecamatan</a:t>
            </a:r>
            <a:endParaRPr kumimoji="0" lang="en-US" sz="4000" b="1" i="0" u="none" strike="noStrike" kern="1200" normalizeH="0" baseline="0" noProof="0" dirty="0" smtClean="0">
              <a:ln w="11430"/>
              <a:solidFill>
                <a:srgbClr val="FFFF00"/>
              </a:solidFill>
              <a:effectLst>
                <a:outerShdw blurRad="80000" dist="40000" dir="5040000" algn="tl">
                  <a:srgbClr val="000000">
                    <a:alpha val="30000"/>
                  </a:srgbClr>
                </a:outerShdw>
              </a:effectLst>
              <a:uLnTx/>
              <a:uFillTx/>
              <a:latin typeface="+mj-lt"/>
              <a:ea typeface="+mj-ea"/>
              <a:cs typeface="+mj-cs"/>
            </a:endParaRPr>
          </a:p>
        </p:txBody>
      </p:sp>
      <p:sp>
        <p:nvSpPr>
          <p:cNvPr id="17" name="Title 1"/>
          <p:cNvSpPr txBox="1">
            <a:spLocks/>
          </p:cNvSpPr>
          <p:nvPr/>
        </p:nvSpPr>
        <p:spPr>
          <a:xfrm>
            <a:off x="3735978" y="2172789"/>
            <a:ext cx="1676400" cy="838200"/>
          </a:xfrm>
          <a:prstGeom prst="rect">
            <a:avLst/>
          </a:prstGeom>
          <a:noFill/>
        </p:spPr>
        <p:txBody>
          <a:bodyPr vert="horz" lIns="91440" tIns="45720" rIns="91440" bIns="45720" rtlCol="0" anchor="ctr">
            <a:normAutofit fontScale="45000" lnSpcReduction="20000"/>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1" i="0" u="none" strike="noStrike" kern="1200" normalizeH="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rPr>
              <a:t> </a:t>
            </a:r>
            <a:r>
              <a:rPr kumimoji="0" lang="en-US" sz="4000" b="1" i="0" u="none" strike="noStrike" kern="1200" normalizeH="0" noProof="0" dirty="0" err="1" smtClean="0">
                <a:ln w="11430"/>
                <a:solidFill>
                  <a:srgbClr val="FFFF00"/>
                </a:solidFill>
                <a:effectLst>
                  <a:outerShdw blurRad="80000" dist="40000" dir="5040000" algn="tl">
                    <a:srgbClr val="000000">
                      <a:alpha val="30000"/>
                    </a:srgbClr>
                  </a:outerShdw>
                </a:effectLst>
                <a:uLnTx/>
                <a:uFillTx/>
                <a:latin typeface="+mj-lt"/>
                <a:ea typeface="+mj-ea"/>
                <a:cs typeface="+mj-cs"/>
              </a:rPr>
              <a:t>kabupaten</a:t>
            </a:r>
            <a:r>
              <a:rPr kumimoji="0" lang="en-US" sz="4000" b="1" i="0" u="none" strike="noStrike" kern="1200" normalizeH="0" noProof="0" dirty="0" smtClean="0">
                <a:ln w="11430"/>
                <a:solidFill>
                  <a:srgbClr val="FFFF00"/>
                </a:solidFill>
                <a:effectLst>
                  <a:outerShdw blurRad="80000" dist="40000" dir="5040000" algn="tl">
                    <a:srgbClr val="000000">
                      <a:alpha val="30000"/>
                    </a:srgbClr>
                  </a:outerShdw>
                </a:effectLst>
                <a:uLnTx/>
                <a:uFillTx/>
                <a:latin typeface="+mj-lt"/>
                <a:ea typeface="+mj-ea"/>
                <a:cs typeface="+mj-cs"/>
              </a:rPr>
              <a:t>/ </a:t>
            </a:r>
            <a:r>
              <a:rPr kumimoji="0" lang="en-US" sz="4000" b="1" i="0" u="none" strike="noStrike" kern="1200" normalizeH="0" noProof="0" dirty="0" err="1" smtClean="0">
                <a:ln w="11430"/>
                <a:solidFill>
                  <a:srgbClr val="FFFF00"/>
                </a:solidFill>
                <a:effectLst>
                  <a:outerShdw blurRad="80000" dist="40000" dir="5040000" algn="tl">
                    <a:srgbClr val="000000">
                      <a:alpha val="30000"/>
                    </a:srgbClr>
                  </a:outerShdw>
                </a:effectLst>
                <a:uLnTx/>
                <a:uFillTx/>
                <a:latin typeface="+mj-lt"/>
                <a:ea typeface="+mj-ea"/>
                <a:cs typeface="+mj-cs"/>
              </a:rPr>
              <a:t>kota</a:t>
            </a:r>
            <a:endParaRPr kumimoji="0" lang="en-US" sz="4000" b="1" i="0" u="none" strike="noStrike" kern="1200" normalizeH="0" baseline="0" noProof="0" dirty="0" smtClean="0">
              <a:ln w="11430"/>
              <a:solidFill>
                <a:srgbClr val="FFFF00"/>
              </a:solidFill>
              <a:effectLst>
                <a:outerShdw blurRad="80000" dist="40000" dir="5040000" algn="tl">
                  <a:srgbClr val="000000">
                    <a:alpha val="30000"/>
                  </a:srgbClr>
                </a:outerShdw>
              </a:effectLst>
              <a:uLnTx/>
              <a:uFillTx/>
              <a:latin typeface="+mj-lt"/>
              <a:ea typeface="+mj-ea"/>
              <a:cs typeface="+mj-cs"/>
            </a:endParaRPr>
          </a:p>
        </p:txBody>
      </p:sp>
      <p:sp>
        <p:nvSpPr>
          <p:cNvPr id="18" name="Oval 17"/>
          <p:cNvSpPr/>
          <p:nvPr/>
        </p:nvSpPr>
        <p:spPr>
          <a:xfrm>
            <a:off x="2362199" y="1600200"/>
            <a:ext cx="4419601" cy="4724400"/>
          </a:xfrm>
          <a:prstGeom prst="ellipse">
            <a:avLst/>
          </a:prstGeom>
          <a:noFill/>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19" name="Rectangle 18"/>
          <p:cNvSpPr/>
          <p:nvPr/>
        </p:nvSpPr>
        <p:spPr>
          <a:xfrm>
            <a:off x="4038600" y="1752600"/>
            <a:ext cx="1050352" cy="400110"/>
          </a:xfrm>
          <a:prstGeom prst="rect">
            <a:avLst/>
          </a:prstGeom>
        </p:spPr>
        <p:txBody>
          <a:bodyPr wrap="none">
            <a:spAutoFit/>
          </a:bodyPr>
          <a:lstStyle/>
          <a:p>
            <a:pPr lvl="0" algn="ctr">
              <a:spcBef>
                <a:spcPct val="0"/>
              </a:spcBef>
              <a:defRPr/>
            </a:pPr>
            <a:r>
              <a:rPr lang="en-US" sz="2000" b="1" dirty="0" err="1" smtClean="0">
                <a:ln w="11430"/>
                <a:solidFill>
                  <a:srgbClr val="FFFF00"/>
                </a:solidFill>
                <a:effectLst>
                  <a:outerShdw blurRad="80000" dist="40000" dir="5040000" algn="tl">
                    <a:srgbClr val="000000">
                      <a:alpha val="30000"/>
                    </a:srgbClr>
                  </a:outerShdw>
                </a:effectLst>
              </a:rPr>
              <a:t>Propinsi</a:t>
            </a:r>
            <a:endParaRPr lang="en-US" sz="2000" b="1" dirty="0" smtClean="0">
              <a:ln w="11430"/>
              <a:solidFill>
                <a:srgbClr val="FFFF00"/>
              </a:solidFill>
              <a:effectLst>
                <a:outerShdw blurRad="80000" dist="40000" dir="5040000" algn="tl">
                  <a:srgbClr val="000000">
                    <a:alpha val="30000"/>
                  </a:srgbClr>
                </a:outerShdw>
              </a:effectLst>
            </a:endParaRPr>
          </a:p>
        </p:txBody>
      </p:sp>
      <p:sp>
        <p:nvSpPr>
          <p:cNvPr id="20" name="Oval 19"/>
          <p:cNvSpPr/>
          <p:nvPr/>
        </p:nvSpPr>
        <p:spPr>
          <a:xfrm>
            <a:off x="2057400" y="1066800"/>
            <a:ext cx="5105400" cy="5270862"/>
          </a:xfrm>
          <a:prstGeom prst="ellipse">
            <a:avLst/>
          </a:prstGeom>
          <a:noFill/>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21" name="Rectangle 20"/>
          <p:cNvSpPr/>
          <p:nvPr/>
        </p:nvSpPr>
        <p:spPr>
          <a:xfrm>
            <a:off x="3810000" y="1143000"/>
            <a:ext cx="1524000" cy="400110"/>
          </a:xfrm>
          <a:prstGeom prst="rect">
            <a:avLst/>
          </a:prstGeom>
        </p:spPr>
        <p:txBody>
          <a:bodyPr wrap="square">
            <a:spAutoFit/>
          </a:bodyPr>
          <a:lstStyle/>
          <a:p>
            <a:pPr lvl="0" algn="ctr">
              <a:spcBef>
                <a:spcPct val="0"/>
              </a:spcBef>
              <a:defRPr/>
            </a:pPr>
            <a:r>
              <a:rPr lang="en-US" sz="2000" b="1" dirty="0" smtClean="0">
                <a:ln w="11430"/>
                <a:solidFill>
                  <a:srgbClr val="FFFF00"/>
                </a:solidFill>
                <a:effectLst>
                  <a:outerShdw blurRad="80000" dist="40000" dir="5040000" algn="tl">
                    <a:srgbClr val="000000">
                      <a:alpha val="30000"/>
                    </a:srgbClr>
                  </a:outerShdw>
                </a:effectLst>
              </a:rPr>
              <a:t>NASIONAL</a:t>
            </a:r>
          </a:p>
        </p:txBody>
      </p:sp>
      <p:sp>
        <p:nvSpPr>
          <p:cNvPr id="22" name="Oval 21"/>
          <p:cNvSpPr/>
          <p:nvPr/>
        </p:nvSpPr>
        <p:spPr>
          <a:xfrm>
            <a:off x="1752600" y="533400"/>
            <a:ext cx="5715000" cy="5804262"/>
          </a:xfrm>
          <a:prstGeom prst="ellipse">
            <a:avLst/>
          </a:prstGeom>
          <a:noFill/>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23" name="Rectangle 22"/>
          <p:cNvSpPr/>
          <p:nvPr/>
        </p:nvSpPr>
        <p:spPr>
          <a:xfrm>
            <a:off x="3886200" y="666690"/>
            <a:ext cx="1524000" cy="400110"/>
          </a:xfrm>
          <a:prstGeom prst="rect">
            <a:avLst/>
          </a:prstGeom>
        </p:spPr>
        <p:txBody>
          <a:bodyPr wrap="square">
            <a:spAutoFit/>
          </a:bodyPr>
          <a:lstStyle/>
          <a:p>
            <a:pPr lvl="0" algn="ctr">
              <a:spcBef>
                <a:spcPct val="0"/>
              </a:spcBef>
              <a:defRPr/>
            </a:pPr>
            <a:r>
              <a:rPr lang="en-US" sz="2000" b="1" dirty="0" smtClean="0">
                <a:ln w="11430"/>
                <a:solidFill>
                  <a:srgbClr val="FFFF00"/>
                </a:solidFill>
                <a:effectLst>
                  <a:outerShdw blurRad="80000" dist="40000" dir="5040000" algn="tl">
                    <a:srgbClr val="000000">
                      <a:alpha val="30000"/>
                    </a:srgbClr>
                  </a:outerShdw>
                </a:effectLst>
              </a:rPr>
              <a:t>DUNIA</a:t>
            </a:r>
          </a:p>
        </p:txBody>
      </p:sp>
      <p:sp>
        <p:nvSpPr>
          <p:cNvPr id="24" name="Title 1"/>
          <p:cNvSpPr txBox="1">
            <a:spLocks/>
          </p:cNvSpPr>
          <p:nvPr/>
        </p:nvSpPr>
        <p:spPr>
          <a:xfrm>
            <a:off x="3276600" y="-304800"/>
            <a:ext cx="2447406" cy="914401"/>
          </a:xfrm>
          <a:prstGeom prst="rect">
            <a:avLst/>
          </a:prstGeom>
          <a:noFill/>
        </p:spPr>
        <p:txBody>
          <a:bodyPr vert="horz" lIns="91440" tIns="45720" rIns="91440" bIns="45720" rtlCol="0" anchor="ctr">
            <a:normAutofit fontScale="75000" lnSpcReduction="20000"/>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1" i="0" u="none" strike="noStrike" kern="1200" normalizeH="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rPr>
              <a:t> </a:t>
            </a:r>
            <a:r>
              <a:rPr kumimoji="0" lang="en-US" sz="2200" b="1" i="0" u="none" strike="noStrike" kern="1200" normalizeH="0" noProof="0" dirty="0" err="1" smtClean="0">
                <a:ln w="11430"/>
                <a:effectLst>
                  <a:outerShdw blurRad="80000" dist="40000" dir="5040000" algn="tl">
                    <a:srgbClr val="000000">
                      <a:alpha val="30000"/>
                    </a:srgbClr>
                  </a:outerShdw>
                </a:effectLst>
                <a:uLnTx/>
                <a:uFillTx/>
                <a:latin typeface="+mj-lt"/>
                <a:ea typeface="+mj-ea"/>
                <a:cs typeface="+mj-cs"/>
              </a:rPr>
              <a:t>Kualitas</a:t>
            </a:r>
            <a:r>
              <a:rPr kumimoji="0" lang="en-US" sz="2200" b="1" i="0" u="none" strike="noStrike" kern="1200" normalizeH="0" noProof="0" dirty="0" smtClean="0">
                <a:ln w="11430"/>
                <a:effectLst>
                  <a:outerShdw blurRad="80000" dist="40000" dir="5040000" algn="tl">
                    <a:srgbClr val="000000">
                      <a:alpha val="30000"/>
                    </a:srgbClr>
                  </a:outerShdw>
                </a:effectLst>
                <a:uLnTx/>
                <a:uFillTx/>
                <a:latin typeface="+mj-lt"/>
                <a:ea typeface="+mj-ea"/>
                <a:cs typeface="+mj-cs"/>
              </a:rPr>
              <a:t> </a:t>
            </a:r>
            <a:r>
              <a:rPr kumimoji="0" lang="en-US" sz="2200" b="1" i="0" u="none" strike="noStrike" kern="1200" normalizeH="0" noProof="0" dirty="0" err="1" smtClean="0">
                <a:ln w="11430"/>
                <a:effectLst>
                  <a:outerShdw blurRad="80000" dist="40000" dir="5040000" algn="tl">
                    <a:srgbClr val="000000">
                      <a:alpha val="30000"/>
                    </a:srgbClr>
                  </a:outerShdw>
                </a:effectLst>
                <a:uLnTx/>
                <a:uFillTx/>
                <a:latin typeface="+mj-lt"/>
                <a:ea typeface="+mj-ea"/>
                <a:cs typeface="+mj-cs"/>
              </a:rPr>
              <a:t>Pendidikan</a:t>
            </a:r>
            <a:r>
              <a:rPr kumimoji="0" lang="en-US" sz="2200" b="1" i="0" u="none" strike="noStrike" kern="1200" normalizeH="0" noProof="0" dirty="0" smtClean="0">
                <a:ln w="11430"/>
                <a:effectLst>
                  <a:outerShdw blurRad="80000" dist="40000" dir="5040000" algn="tl">
                    <a:srgbClr val="000000">
                      <a:alpha val="30000"/>
                    </a:srgbClr>
                  </a:outerShdw>
                </a:effectLst>
                <a:uLnTx/>
                <a:uFillTx/>
                <a:latin typeface="+mj-lt"/>
                <a:ea typeface="+mj-ea"/>
                <a:cs typeface="+mj-cs"/>
              </a:rPr>
              <a:t> </a:t>
            </a:r>
            <a:endParaRPr kumimoji="0" lang="en-US" sz="2200" b="1" i="0" u="none" strike="noStrike" kern="1200" normalizeH="0" baseline="0" noProof="0" dirty="0" smtClean="0">
              <a:ln w="11430"/>
              <a:effectLst>
                <a:outerShdw blurRad="80000" dist="40000" dir="5040000" algn="tl">
                  <a:srgbClr val="000000">
                    <a:alpha val="30000"/>
                  </a:srgbClr>
                </a:outerShdw>
              </a:effectLst>
              <a:uLnTx/>
              <a:uFillTx/>
              <a:latin typeface="+mj-lt"/>
              <a:ea typeface="+mj-ea"/>
              <a:cs typeface="+mj-cs"/>
            </a:endParaRPr>
          </a:p>
        </p:txBody>
      </p:sp>
      <p:sp>
        <p:nvSpPr>
          <p:cNvPr id="25" name="Title 1"/>
          <p:cNvSpPr txBox="1">
            <a:spLocks/>
          </p:cNvSpPr>
          <p:nvPr/>
        </p:nvSpPr>
        <p:spPr>
          <a:xfrm>
            <a:off x="6553200" y="533400"/>
            <a:ext cx="2362200" cy="762000"/>
          </a:xfrm>
          <a:prstGeom prst="rect">
            <a:avLst/>
          </a:prstGeom>
          <a:noFill/>
        </p:spPr>
        <p:txBody>
          <a:bodyPr vert="horz" lIns="91440" tIns="45720" rIns="91440" bIns="45720" rtlCol="0" anchor="ctr">
            <a:normAutofit fontScale="82500" lnSpcReduction="10000"/>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normalizeH="0" noProof="0" dirty="0" err="1" smtClean="0">
                <a:ln w="11430"/>
                <a:effectLst>
                  <a:outerShdw blurRad="80000" dist="40000" dir="5040000" algn="tl">
                    <a:srgbClr val="000000">
                      <a:alpha val="30000"/>
                    </a:srgbClr>
                  </a:outerShdw>
                </a:effectLst>
                <a:uLnTx/>
                <a:uFillTx/>
                <a:latin typeface="+mj-lt"/>
                <a:ea typeface="+mj-ea"/>
                <a:cs typeface="+mj-cs"/>
              </a:rPr>
              <a:t>Kualitas</a:t>
            </a:r>
            <a:r>
              <a:rPr kumimoji="0" lang="en-US" sz="2200" b="1" i="0" u="none" strike="noStrike" kern="1200" normalizeH="0" noProof="0" dirty="0" smtClean="0">
                <a:ln w="11430"/>
                <a:effectLst>
                  <a:outerShdw blurRad="80000" dist="40000" dir="5040000" algn="tl">
                    <a:srgbClr val="000000">
                      <a:alpha val="30000"/>
                    </a:srgbClr>
                  </a:outerShdw>
                </a:effectLst>
                <a:uLnTx/>
                <a:uFillTx/>
                <a:latin typeface="+mj-lt"/>
                <a:ea typeface="+mj-ea"/>
                <a:cs typeface="+mj-cs"/>
              </a:rPr>
              <a:t> </a:t>
            </a: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normalizeH="0" noProof="0" dirty="0" err="1" smtClean="0">
                <a:ln w="11430"/>
                <a:effectLst>
                  <a:outerShdw blurRad="80000" dist="40000" dir="5040000" algn="tl">
                    <a:srgbClr val="000000">
                      <a:alpha val="30000"/>
                    </a:srgbClr>
                  </a:outerShdw>
                </a:effectLst>
                <a:uLnTx/>
                <a:uFillTx/>
                <a:latin typeface="+mj-lt"/>
                <a:ea typeface="+mj-ea"/>
                <a:cs typeface="+mj-cs"/>
              </a:rPr>
              <a:t>Ragam</a:t>
            </a:r>
            <a:r>
              <a:rPr kumimoji="0" lang="en-US" sz="2200" b="1" i="0" u="none" strike="noStrike" kern="1200" normalizeH="0" noProof="0" dirty="0" smtClean="0">
                <a:ln w="11430"/>
                <a:effectLst>
                  <a:outerShdw blurRad="80000" dist="40000" dir="5040000" algn="tl">
                    <a:srgbClr val="000000">
                      <a:alpha val="30000"/>
                    </a:srgbClr>
                  </a:outerShdw>
                </a:effectLst>
                <a:uLnTx/>
                <a:uFillTx/>
                <a:latin typeface="+mj-lt"/>
                <a:ea typeface="+mj-ea"/>
                <a:cs typeface="+mj-cs"/>
              </a:rPr>
              <a:t> </a:t>
            </a:r>
            <a:r>
              <a:rPr kumimoji="0" lang="en-US" sz="2200" b="1" i="0" u="none" strike="noStrike" kern="1200" normalizeH="0" noProof="0" dirty="0" err="1" smtClean="0">
                <a:ln w="11430"/>
                <a:effectLst>
                  <a:outerShdw blurRad="80000" dist="40000" dir="5040000" algn="tl">
                    <a:srgbClr val="000000">
                      <a:alpha val="30000"/>
                    </a:srgbClr>
                  </a:outerShdw>
                </a:effectLst>
                <a:uLnTx/>
                <a:uFillTx/>
                <a:latin typeface="+mj-lt"/>
                <a:ea typeface="+mj-ea"/>
                <a:cs typeface="+mj-cs"/>
              </a:rPr>
              <a:t>Lingkungan</a:t>
            </a:r>
            <a:r>
              <a:rPr kumimoji="0" lang="en-US" sz="2200" b="1" i="0" u="none" strike="noStrike" kern="1200" normalizeH="0" noProof="0" dirty="0" smtClean="0">
                <a:ln w="11430"/>
                <a:effectLst>
                  <a:outerShdw blurRad="80000" dist="40000" dir="5040000" algn="tl">
                    <a:srgbClr val="000000">
                      <a:alpha val="30000"/>
                    </a:srgbClr>
                  </a:outerShdw>
                </a:effectLst>
                <a:uLnTx/>
                <a:uFillTx/>
                <a:latin typeface="+mj-lt"/>
                <a:ea typeface="+mj-ea"/>
                <a:cs typeface="+mj-cs"/>
              </a:rPr>
              <a:t> </a:t>
            </a:r>
            <a:endParaRPr kumimoji="0" lang="en-US" sz="2200" b="1" i="0" u="none" strike="noStrike" kern="1200" normalizeH="0" baseline="0" noProof="0" dirty="0" smtClean="0">
              <a:ln w="11430"/>
              <a:effectLst>
                <a:outerShdw blurRad="80000" dist="40000" dir="5040000" algn="tl">
                  <a:srgbClr val="000000">
                    <a:alpha val="30000"/>
                  </a:srgbClr>
                </a:outerShdw>
              </a:effectLst>
              <a:uLnTx/>
              <a:uFillTx/>
              <a:latin typeface="+mj-lt"/>
              <a:ea typeface="+mj-ea"/>
              <a:cs typeface="+mj-cs"/>
            </a:endParaRPr>
          </a:p>
        </p:txBody>
      </p:sp>
      <p:sp>
        <p:nvSpPr>
          <p:cNvPr id="26" name="Title 1"/>
          <p:cNvSpPr txBox="1">
            <a:spLocks/>
          </p:cNvSpPr>
          <p:nvPr/>
        </p:nvSpPr>
        <p:spPr>
          <a:xfrm>
            <a:off x="5867400" y="5943600"/>
            <a:ext cx="2362200" cy="762000"/>
          </a:xfrm>
          <a:prstGeom prst="rect">
            <a:avLst/>
          </a:prstGeom>
          <a:noFill/>
        </p:spPr>
        <p:txBody>
          <a:bodyPr vert="horz" lIns="91440" tIns="45720" rIns="91440" bIns="45720" rtlCol="0" anchor="ct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normalizeH="0" noProof="0" dirty="0" err="1" smtClean="0">
                <a:ln w="11430"/>
                <a:effectLst>
                  <a:outerShdw blurRad="80000" dist="40000" dir="5040000" algn="tl">
                    <a:srgbClr val="000000">
                      <a:alpha val="30000"/>
                    </a:srgbClr>
                  </a:outerShdw>
                </a:effectLst>
                <a:uLnTx/>
                <a:uFillTx/>
                <a:latin typeface="+mj-lt"/>
                <a:ea typeface="+mj-ea"/>
                <a:cs typeface="+mj-cs"/>
              </a:rPr>
              <a:t>Kuantitas</a:t>
            </a:r>
            <a:r>
              <a:rPr kumimoji="0" lang="en-US" sz="2200" b="1" i="0" u="none" strike="noStrike" kern="1200" normalizeH="0" noProof="0" dirty="0" smtClean="0">
                <a:ln w="11430"/>
                <a:effectLst>
                  <a:outerShdw blurRad="80000" dist="40000" dir="5040000" algn="tl">
                    <a:srgbClr val="000000">
                      <a:alpha val="30000"/>
                    </a:srgbClr>
                  </a:outerShdw>
                </a:effectLst>
                <a:uLnTx/>
                <a:uFillTx/>
                <a:latin typeface="+mj-lt"/>
                <a:ea typeface="+mj-ea"/>
                <a:cs typeface="+mj-cs"/>
              </a:rPr>
              <a:t> &amp; </a:t>
            </a:r>
            <a:r>
              <a:rPr kumimoji="0" lang="en-US" sz="2200" b="1" i="0" u="none" strike="noStrike" kern="1200" normalizeH="0" noProof="0" dirty="0" err="1" smtClean="0">
                <a:ln w="11430"/>
                <a:effectLst>
                  <a:outerShdw blurRad="80000" dist="40000" dir="5040000" algn="tl">
                    <a:srgbClr val="000000">
                      <a:alpha val="30000"/>
                    </a:srgbClr>
                  </a:outerShdw>
                </a:effectLst>
                <a:uLnTx/>
                <a:uFillTx/>
                <a:latin typeface="+mj-lt"/>
                <a:ea typeface="+mj-ea"/>
                <a:cs typeface="+mj-cs"/>
              </a:rPr>
              <a:t>Kualitas</a:t>
            </a:r>
            <a:r>
              <a:rPr kumimoji="0" lang="en-US" sz="2200" b="1" i="0" u="none" strike="noStrike" kern="1200" normalizeH="0" noProof="0" dirty="0" smtClean="0">
                <a:ln w="11430"/>
                <a:effectLst>
                  <a:outerShdw blurRad="80000" dist="40000" dir="5040000" algn="tl">
                    <a:srgbClr val="000000">
                      <a:alpha val="30000"/>
                    </a:srgbClr>
                  </a:outerShdw>
                </a:effectLst>
                <a:uLnTx/>
                <a:uFillTx/>
                <a:latin typeface="+mj-lt"/>
                <a:ea typeface="+mj-ea"/>
                <a:cs typeface="+mj-cs"/>
              </a:rPr>
              <a:t> </a:t>
            </a:r>
            <a:r>
              <a:rPr kumimoji="0" lang="en-US" sz="2200" b="1" i="0" u="none" strike="noStrike" kern="1200" normalizeH="0" noProof="0" dirty="0" err="1" smtClean="0">
                <a:ln w="11430"/>
                <a:effectLst>
                  <a:outerShdw blurRad="80000" dist="40000" dir="5040000" algn="tl">
                    <a:srgbClr val="000000">
                      <a:alpha val="30000"/>
                    </a:srgbClr>
                  </a:outerShdw>
                </a:effectLst>
                <a:uLnTx/>
                <a:uFillTx/>
                <a:latin typeface="+mj-lt"/>
                <a:ea typeface="+mj-ea"/>
                <a:cs typeface="+mj-cs"/>
              </a:rPr>
              <a:t>Interaksi</a:t>
            </a:r>
            <a:endParaRPr kumimoji="0" lang="en-US" sz="2200" b="1" i="0" u="none" strike="noStrike" kern="1200" normalizeH="0" noProof="0" dirty="0" smtClean="0">
              <a:ln w="11430"/>
              <a:effectLst>
                <a:outerShdw blurRad="80000" dist="40000" dir="5040000" algn="tl">
                  <a:srgbClr val="000000">
                    <a:alpha val="30000"/>
                  </a:srgbClr>
                </a:outerShdw>
              </a:effectLst>
              <a:uLnTx/>
              <a:uFillTx/>
              <a:latin typeface="+mj-lt"/>
              <a:ea typeface="+mj-ea"/>
              <a:cs typeface="+mj-cs"/>
            </a:endParaRPr>
          </a:p>
        </p:txBody>
      </p:sp>
      <p:sp>
        <p:nvSpPr>
          <p:cNvPr id="27" name="Title 1"/>
          <p:cNvSpPr txBox="1">
            <a:spLocks/>
          </p:cNvSpPr>
          <p:nvPr/>
        </p:nvSpPr>
        <p:spPr>
          <a:xfrm>
            <a:off x="1066800" y="5991496"/>
            <a:ext cx="2362200" cy="762000"/>
          </a:xfrm>
          <a:prstGeom prst="rect">
            <a:avLst/>
          </a:prstGeom>
          <a:noFill/>
        </p:spPr>
        <p:txBody>
          <a:bodyPr vert="horz" lIns="91440" tIns="45720" rIns="91440" bIns="45720" rtlCol="0" anchor="ctr">
            <a:normAutofit fontScale="82500" lnSpcReduction="20000"/>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normalizeH="0" noProof="0" dirty="0" err="1" smtClean="0">
                <a:ln w="11430"/>
                <a:effectLst>
                  <a:outerShdw blurRad="80000" dist="40000" dir="5040000" algn="tl">
                    <a:srgbClr val="000000">
                      <a:alpha val="30000"/>
                    </a:srgbClr>
                  </a:outerShdw>
                </a:effectLst>
                <a:uLnTx/>
                <a:uFillTx/>
                <a:latin typeface="+mj-lt"/>
                <a:ea typeface="+mj-ea"/>
                <a:cs typeface="+mj-cs"/>
              </a:rPr>
              <a:t>Dukungan</a:t>
            </a:r>
            <a:r>
              <a:rPr kumimoji="0" lang="en-US" sz="2200" b="1" i="0" u="none" strike="noStrike" kern="1200" normalizeH="0" noProof="0" dirty="0" smtClean="0">
                <a:ln w="11430"/>
                <a:effectLst>
                  <a:outerShdw blurRad="80000" dist="40000" dir="5040000" algn="tl">
                    <a:srgbClr val="000000">
                      <a:alpha val="30000"/>
                    </a:srgbClr>
                  </a:outerShdw>
                </a:effectLst>
                <a:uLnTx/>
                <a:uFillTx/>
                <a:latin typeface="+mj-lt"/>
                <a:ea typeface="+mj-ea"/>
                <a:cs typeface="+mj-cs"/>
              </a:rPr>
              <a:t> </a:t>
            </a:r>
            <a:r>
              <a:rPr kumimoji="0" lang="en-US" sz="2200" b="1" i="0" u="none" strike="noStrike" kern="1200" normalizeH="0" noProof="0" dirty="0" err="1" smtClean="0">
                <a:ln w="11430"/>
                <a:effectLst>
                  <a:outerShdw blurRad="80000" dist="40000" dir="5040000" algn="tl">
                    <a:srgbClr val="000000">
                      <a:alpha val="30000"/>
                    </a:srgbClr>
                  </a:outerShdw>
                </a:effectLst>
                <a:uLnTx/>
                <a:uFillTx/>
                <a:latin typeface="+mj-lt"/>
                <a:ea typeface="+mj-ea"/>
                <a:cs typeface="+mj-cs"/>
              </a:rPr>
              <a:t>Perkembangan</a:t>
            </a:r>
            <a:r>
              <a:rPr kumimoji="0" lang="en-US" sz="2200" b="1" i="0" u="none" strike="noStrike" kern="1200" normalizeH="0" noProof="0" dirty="0" smtClean="0">
                <a:ln w="11430"/>
                <a:effectLst>
                  <a:outerShdw blurRad="80000" dist="40000" dir="5040000" algn="tl">
                    <a:srgbClr val="000000">
                      <a:alpha val="30000"/>
                    </a:srgbClr>
                  </a:outerShdw>
                </a:effectLst>
                <a:uLnTx/>
                <a:uFillTx/>
                <a:latin typeface="+mj-lt"/>
                <a:ea typeface="+mj-ea"/>
                <a:cs typeface="+mj-cs"/>
              </a:rPr>
              <a:t> IPTEKS</a:t>
            </a:r>
          </a:p>
        </p:txBody>
      </p:sp>
      <p:sp>
        <p:nvSpPr>
          <p:cNvPr id="28" name="Rectangle 27"/>
          <p:cNvSpPr/>
          <p:nvPr/>
        </p:nvSpPr>
        <p:spPr>
          <a:xfrm rot="1745356">
            <a:off x="4953000" y="890452"/>
            <a:ext cx="1524000" cy="400110"/>
          </a:xfrm>
          <a:prstGeom prst="rect">
            <a:avLst/>
          </a:prstGeom>
        </p:spPr>
        <p:txBody>
          <a:bodyPr wrap="square">
            <a:spAutoFit/>
          </a:bodyPr>
          <a:lstStyle/>
          <a:p>
            <a:pPr lvl="0" algn="ctr">
              <a:spcBef>
                <a:spcPct val="0"/>
              </a:spcBef>
              <a:defRPr/>
            </a:pPr>
            <a:r>
              <a:rPr lang="en-US" sz="2000" b="1" dirty="0" smtClean="0">
                <a:ln w="11430"/>
                <a:solidFill>
                  <a:srgbClr val="FFFF00"/>
                </a:solidFill>
                <a:effectLst>
                  <a:outerShdw blurRad="80000" dist="40000" dir="5040000" algn="tl">
                    <a:srgbClr val="000000">
                      <a:alpha val="30000"/>
                    </a:srgbClr>
                  </a:outerShdw>
                </a:effectLst>
              </a:rPr>
              <a:t>Regional</a:t>
            </a:r>
          </a:p>
        </p:txBody>
      </p:sp>
      <p:sp>
        <p:nvSpPr>
          <p:cNvPr id="29" name="Rectangle 28"/>
          <p:cNvSpPr/>
          <p:nvPr/>
        </p:nvSpPr>
        <p:spPr>
          <a:xfrm rot="20092510">
            <a:off x="2820543" y="838011"/>
            <a:ext cx="1524000" cy="400110"/>
          </a:xfrm>
          <a:prstGeom prst="rect">
            <a:avLst/>
          </a:prstGeom>
        </p:spPr>
        <p:txBody>
          <a:bodyPr wrap="square">
            <a:spAutoFit/>
          </a:bodyPr>
          <a:lstStyle/>
          <a:p>
            <a:pPr lvl="0" algn="ctr">
              <a:spcBef>
                <a:spcPct val="0"/>
              </a:spcBef>
              <a:defRPr/>
            </a:pPr>
            <a:r>
              <a:rPr lang="en-US" sz="2000" b="1" dirty="0" smtClean="0">
                <a:ln w="11430"/>
                <a:solidFill>
                  <a:srgbClr val="FFFF00"/>
                </a:solidFill>
                <a:effectLst>
                  <a:outerShdw blurRad="80000" dist="40000" dir="5040000" algn="tl">
                    <a:srgbClr val="000000">
                      <a:alpha val="30000"/>
                    </a:srgbClr>
                  </a:outerShdw>
                </a:effectLst>
              </a:rPr>
              <a:t>Global</a:t>
            </a:r>
          </a:p>
        </p:txBody>
      </p:sp>
      <p:sp>
        <p:nvSpPr>
          <p:cNvPr id="30" name="Oval 29"/>
          <p:cNvSpPr/>
          <p:nvPr/>
        </p:nvSpPr>
        <p:spPr>
          <a:xfrm>
            <a:off x="5334000" y="4419600"/>
            <a:ext cx="291737" cy="330926"/>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1" name="Oval 30"/>
          <p:cNvSpPr/>
          <p:nvPr/>
        </p:nvSpPr>
        <p:spPr>
          <a:xfrm>
            <a:off x="5601789" y="4014652"/>
            <a:ext cx="291737" cy="330926"/>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2" name="Oval 31"/>
          <p:cNvSpPr/>
          <p:nvPr/>
        </p:nvSpPr>
        <p:spPr>
          <a:xfrm>
            <a:off x="5893526" y="3618411"/>
            <a:ext cx="291737" cy="330926"/>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3" name="Oval 32"/>
          <p:cNvSpPr/>
          <p:nvPr/>
        </p:nvSpPr>
        <p:spPr>
          <a:xfrm>
            <a:off x="5029200" y="4800600"/>
            <a:ext cx="291737" cy="330926"/>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4" name="Oval 33"/>
          <p:cNvSpPr/>
          <p:nvPr/>
        </p:nvSpPr>
        <p:spPr>
          <a:xfrm>
            <a:off x="6274526" y="3161211"/>
            <a:ext cx="291737" cy="330926"/>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5" name="Oval 34"/>
          <p:cNvSpPr/>
          <p:nvPr/>
        </p:nvSpPr>
        <p:spPr>
          <a:xfrm>
            <a:off x="6629400" y="2667000"/>
            <a:ext cx="291737" cy="330926"/>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6" name="Oval 35"/>
          <p:cNvSpPr/>
          <p:nvPr/>
        </p:nvSpPr>
        <p:spPr>
          <a:xfrm>
            <a:off x="7620000" y="2057400"/>
            <a:ext cx="291737" cy="330926"/>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7" name="Title 1"/>
          <p:cNvSpPr txBox="1">
            <a:spLocks/>
          </p:cNvSpPr>
          <p:nvPr/>
        </p:nvSpPr>
        <p:spPr>
          <a:xfrm>
            <a:off x="7848600" y="1828800"/>
            <a:ext cx="1066800" cy="762000"/>
          </a:xfrm>
          <a:prstGeom prst="rect">
            <a:avLst/>
          </a:prstGeom>
          <a:noFill/>
        </p:spPr>
        <p:txBody>
          <a:bodyPr vert="horz" lIns="91440" tIns="45720" rIns="91440" bIns="45720" rtlCol="0" anchor="ctr">
            <a:normAutofit fontScale="97500"/>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normalizeH="0" noProof="0" dirty="0" smtClean="0">
                <a:ln w="11430"/>
                <a:effectLst>
                  <a:outerShdw blurRad="80000" dist="40000" dir="5040000" algn="tl">
                    <a:srgbClr val="000000">
                      <a:alpha val="30000"/>
                    </a:srgbClr>
                  </a:outerShdw>
                </a:effectLst>
                <a:uLnTx/>
                <a:uFillTx/>
                <a:latin typeface="+mj-lt"/>
                <a:ea typeface="+mj-ea"/>
                <a:cs typeface="+mj-cs"/>
              </a:rPr>
              <a:t>SMK</a:t>
            </a:r>
            <a:endParaRPr kumimoji="0" lang="en-US" sz="2200" b="1" i="0" u="none" strike="noStrike" kern="1200" normalizeH="0" baseline="0" noProof="0" dirty="0" smtClean="0">
              <a:ln w="11430"/>
              <a:effectLst>
                <a:outerShdw blurRad="80000" dist="40000" dir="5040000" algn="tl">
                  <a:srgbClr val="000000">
                    <a:alpha val="30000"/>
                  </a:srgbClr>
                </a:outerShdw>
              </a:effectLst>
              <a:uLnTx/>
              <a:uFillTx/>
              <a:latin typeface="+mj-lt"/>
              <a:ea typeface="+mj-ea"/>
              <a:cs typeface="+mj-cs"/>
            </a:endParaRPr>
          </a:p>
        </p:txBody>
      </p:sp>
      <p:sp>
        <p:nvSpPr>
          <p:cNvPr id="38" name="Oval 37">
            <a:hlinkClick r:id="rId2" action="ppaction://hlinksldjump"/>
          </p:cNvPr>
          <p:cNvSpPr/>
          <p:nvPr/>
        </p:nvSpPr>
        <p:spPr>
          <a:xfrm>
            <a:off x="8382000" y="5943600"/>
            <a:ext cx="533400" cy="685800"/>
          </a:xfrm>
          <a:prstGeom prst="ellipse">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52600"/>
          </a:xfrm>
        </p:spPr>
        <p:txBody>
          <a:bodyPr>
            <a:noAutofit/>
          </a:bodyPr>
          <a:lstStyle/>
          <a:p>
            <a:r>
              <a:rPr lang="id-ID" sz="4800" dirty="0" smtClean="0"/>
              <a:t>Orientasi pendidikan organik adalah </a:t>
            </a:r>
            <a:r>
              <a:rPr lang="id-ID" sz="4800" i="1" dirty="0" smtClean="0"/>
              <a:t>learning</a:t>
            </a:r>
            <a:r>
              <a:rPr lang="id-ID" sz="4800" dirty="0" smtClean="0"/>
              <a:t>:</a:t>
            </a:r>
            <a:endParaRPr lang="id-ID" sz="4800" b="1" dirty="0">
              <a:solidFill>
                <a:srgbClr val="C00000"/>
              </a:solidFill>
            </a:endParaRPr>
          </a:p>
        </p:txBody>
      </p:sp>
      <p:sp>
        <p:nvSpPr>
          <p:cNvPr id="5" name="Content Placeholder 4"/>
          <p:cNvSpPr>
            <a:spLocks noGrp="1"/>
          </p:cNvSpPr>
          <p:nvPr>
            <p:ph idx="1"/>
          </p:nvPr>
        </p:nvSpPr>
        <p:spPr>
          <a:xfrm>
            <a:off x="457200" y="1828800"/>
            <a:ext cx="8229600" cy="4297363"/>
          </a:xfrm>
        </p:spPr>
        <p:txBody>
          <a:bodyPr/>
          <a:lstStyle/>
          <a:p>
            <a:pPr marL="288000" lvl="0" indent="-288000"/>
            <a:r>
              <a:rPr lang="en-US" sz="3600" dirty="0" smtClean="0">
                <a:solidFill>
                  <a:schemeClr val="bg1"/>
                </a:solidFill>
              </a:rPr>
              <a:t>B</a:t>
            </a:r>
            <a:r>
              <a:rPr lang="id-ID" sz="3600" dirty="0" smtClean="0">
                <a:solidFill>
                  <a:schemeClr val="bg1"/>
                </a:solidFill>
              </a:rPr>
              <a:t>elajar Mengetahui (Learning to Know)</a:t>
            </a:r>
          </a:p>
          <a:p>
            <a:pPr marL="288000" lvl="0" indent="-288000"/>
            <a:r>
              <a:rPr lang="en-US" sz="3600" dirty="0" smtClean="0">
                <a:solidFill>
                  <a:schemeClr val="bg1"/>
                </a:solidFill>
              </a:rPr>
              <a:t>B</a:t>
            </a:r>
            <a:r>
              <a:rPr lang="id-ID" sz="3600" dirty="0" smtClean="0">
                <a:solidFill>
                  <a:schemeClr val="bg1"/>
                </a:solidFill>
              </a:rPr>
              <a:t>elajar Bekerja (Learning to Do)</a:t>
            </a:r>
          </a:p>
          <a:p>
            <a:pPr marL="288000" lvl="0" indent="-288000"/>
            <a:r>
              <a:rPr lang="en-US" sz="3600" dirty="0" smtClean="0">
                <a:solidFill>
                  <a:schemeClr val="bg1"/>
                </a:solidFill>
              </a:rPr>
              <a:t>B</a:t>
            </a:r>
            <a:r>
              <a:rPr lang="id-ID" sz="3600" dirty="0" smtClean="0">
                <a:solidFill>
                  <a:schemeClr val="bg1"/>
                </a:solidFill>
              </a:rPr>
              <a:t>elajar menjadi Diri Sendiri (Learning to Be)</a:t>
            </a:r>
            <a:r>
              <a:rPr lang="en-US" dirty="0" smtClean="0">
                <a:solidFill>
                  <a:schemeClr val="bg1"/>
                </a:solidFill>
              </a:rPr>
              <a:t>.</a:t>
            </a:r>
            <a:endParaRPr lang="id-ID" dirty="0" smtClean="0">
              <a:solidFill>
                <a:schemeClr val="bg1"/>
              </a:solidFill>
            </a:endParaRPr>
          </a:p>
          <a:p>
            <a:pPr marL="288000" lvl="0" indent="-288000"/>
            <a:r>
              <a:rPr lang="id-ID" dirty="0" smtClean="0">
                <a:solidFill>
                  <a:schemeClr val="bg1"/>
                </a:solidFill>
              </a:rPr>
              <a:t>Belajar hidup Bersama (Learning to live together)</a:t>
            </a:r>
          </a:p>
          <a:p>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52600"/>
          </a:xfrm>
        </p:spPr>
        <p:txBody>
          <a:bodyPr>
            <a:noAutofit/>
          </a:bodyPr>
          <a:lstStyle/>
          <a:p>
            <a:r>
              <a:rPr lang="id-ID" sz="4800" dirty="0" smtClean="0"/>
              <a:t>Membangun karakter:</a:t>
            </a:r>
            <a:endParaRPr lang="id-ID" sz="4800" b="1" dirty="0">
              <a:solidFill>
                <a:srgbClr val="C00000"/>
              </a:solidFill>
            </a:endParaRPr>
          </a:p>
        </p:txBody>
      </p:sp>
      <p:sp>
        <p:nvSpPr>
          <p:cNvPr id="5" name="Content Placeholder 4"/>
          <p:cNvSpPr>
            <a:spLocks noGrp="1"/>
          </p:cNvSpPr>
          <p:nvPr>
            <p:ph idx="1"/>
          </p:nvPr>
        </p:nvSpPr>
        <p:spPr>
          <a:xfrm>
            <a:off x="457200" y="1828800"/>
            <a:ext cx="8229600" cy="4297363"/>
          </a:xfrm>
        </p:spPr>
        <p:txBody>
          <a:bodyPr/>
          <a:lstStyle/>
          <a:p>
            <a:pPr marL="288000" lvl="0" indent="-288000"/>
            <a:r>
              <a:rPr lang="en-US" sz="3600" dirty="0" smtClean="0">
                <a:solidFill>
                  <a:schemeClr val="bg1"/>
                </a:solidFill>
              </a:rPr>
              <a:t>K</a:t>
            </a:r>
            <a:r>
              <a:rPr lang="id-ID" sz="3600" dirty="0" smtClean="0">
                <a:solidFill>
                  <a:schemeClr val="bg1"/>
                </a:solidFill>
              </a:rPr>
              <a:t>arakter tidak bisa diajarkan</a:t>
            </a:r>
          </a:p>
          <a:p>
            <a:pPr marL="288000" lvl="0" indent="-288000"/>
            <a:r>
              <a:rPr lang="id-ID" sz="3600" dirty="0" smtClean="0">
                <a:solidFill>
                  <a:schemeClr val="bg1"/>
                </a:solidFill>
              </a:rPr>
              <a:t>Karakter Bisa ditularkan</a:t>
            </a:r>
          </a:p>
          <a:p>
            <a:pPr marL="288000" lvl="0" indent="-288000"/>
            <a:r>
              <a:rPr lang="id-ID" sz="3600" dirty="0" smtClean="0">
                <a:solidFill>
                  <a:schemeClr val="bg1"/>
                </a:solidFill>
              </a:rPr>
              <a:t>Intensitas penularan antar penular dan tertular menentukan</a:t>
            </a:r>
          </a:p>
          <a:p>
            <a:pPr marL="288000" lvl="0" indent="-288000"/>
            <a:r>
              <a:rPr lang="id-ID" sz="3600" dirty="0" smtClean="0">
                <a:solidFill>
                  <a:schemeClr val="bg1"/>
                </a:solidFill>
              </a:rPr>
              <a:t>Diperlukan lingkungan penularan yang terkondisi</a:t>
            </a:r>
            <a:endParaRPr lang="id-ID" dirty="0" smtClean="0">
              <a:solidFill>
                <a:schemeClr val="bg1"/>
              </a:solidFill>
            </a:endParaRPr>
          </a:p>
          <a:p>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6746"/>
          </a:xfrm>
        </p:spPr>
        <p:txBody>
          <a:bodyPr>
            <a:normAutofit/>
          </a:bodyPr>
          <a:lstStyle/>
          <a:p>
            <a:r>
              <a:rPr lang="id-ID" sz="3600" b="1" dirty="0" smtClean="0">
                <a:solidFill>
                  <a:srgbClr val="FF0000"/>
                </a:solidFill>
              </a:rPr>
              <a:t>Payung Know/Do/Be</a:t>
            </a:r>
            <a:endParaRPr lang="id-ID" sz="3600" b="1" dirty="0">
              <a:solidFill>
                <a:srgbClr val="FF0000"/>
              </a:solidFill>
            </a:endParaRPr>
          </a:p>
        </p:txBody>
      </p:sp>
      <p:sp>
        <p:nvSpPr>
          <p:cNvPr id="4" name="Moon 3"/>
          <p:cNvSpPr/>
          <p:nvPr/>
        </p:nvSpPr>
        <p:spPr>
          <a:xfrm rot="5400000">
            <a:off x="2590800" y="152400"/>
            <a:ext cx="3962400" cy="7010400"/>
          </a:xfrm>
          <a:prstGeom prst="moon">
            <a:avLst>
              <a:gd name="adj" fmla="val 74883"/>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Isosceles Triangle 4"/>
          <p:cNvSpPr/>
          <p:nvPr/>
        </p:nvSpPr>
        <p:spPr>
          <a:xfrm>
            <a:off x="4330521" y="1167684"/>
            <a:ext cx="457200" cy="533400"/>
          </a:xfrm>
          <a:prstGeom prst="triangle">
            <a:avLst/>
          </a:prstGeom>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7"/>
          <p:cNvSpPr/>
          <p:nvPr/>
        </p:nvSpPr>
        <p:spPr>
          <a:xfrm>
            <a:off x="3962400" y="2057400"/>
            <a:ext cx="1295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id-ID" sz="2800" b="1" dirty="0" smtClean="0">
                <a:solidFill>
                  <a:srgbClr val="FF0000"/>
                </a:solidFill>
              </a:rPr>
              <a:t>BE</a:t>
            </a:r>
            <a:endParaRPr lang="id-ID" sz="2800" b="1" dirty="0">
              <a:solidFill>
                <a:srgbClr val="FF0000"/>
              </a:solidFill>
            </a:endParaRPr>
          </a:p>
        </p:txBody>
      </p:sp>
      <p:sp>
        <p:nvSpPr>
          <p:cNvPr id="9" name="Rectangle 8"/>
          <p:cNvSpPr/>
          <p:nvPr/>
        </p:nvSpPr>
        <p:spPr>
          <a:xfrm>
            <a:off x="4724400" y="2895600"/>
            <a:ext cx="1295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id-ID" sz="2800" b="1" dirty="0" smtClean="0">
                <a:solidFill>
                  <a:srgbClr val="FFFF00"/>
                </a:solidFill>
              </a:rPr>
              <a:t>DO</a:t>
            </a:r>
            <a:endParaRPr lang="id-ID" sz="2800" b="1" dirty="0">
              <a:solidFill>
                <a:srgbClr val="FFFF00"/>
              </a:solidFill>
            </a:endParaRPr>
          </a:p>
        </p:txBody>
      </p:sp>
      <p:sp>
        <p:nvSpPr>
          <p:cNvPr id="10" name="Rectangle 9"/>
          <p:cNvSpPr/>
          <p:nvPr/>
        </p:nvSpPr>
        <p:spPr>
          <a:xfrm>
            <a:off x="3276600" y="2895600"/>
            <a:ext cx="1295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id-ID" sz="2800" b="1" dirty="0" smtClean="0">
                <a:solidFill>
                  <a:srgbClr val="7030A0"/>
                </a:solidFill>
              </a:rPr>
              <a:t>KNOW</a:t>
            </a:r>
            <a:endParaRPr lang="id-ID" sz="2800" b="1" dirty="0">
              <a:solidFill>
                <a:srgbClr val="7030A0"/>
              </a:solidFill>
            </a:endParaRPr>
          </a:p>
        </p:txBody>
      </p:sp>
      <p:sp>
        <p:nvSpPr>
          <p:cNvPr id="11" name="Arc 10"/>
          <p:cNvSpPr/>
          <p:nvPr/>
        </p:nvSpPr>
        <p:spPr>
          <a:xfrm>
            <a:off x="4354130" y="2362200"/>
            <a:ext cx="1056070" cy="990600"/>
          </a:xfrm>
          <a:prstGeom prst="arc">
            <a:avLst>
              <a:gd name="adj1" fmla="val 16200000"/>
              <a:gd name="adj2" fmla="val 1368320"/>
            </a:avLst>
          </a:prstGeom>
          <a:ln w="381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2" name="Arc 11"/>
          <p:cNvSpPr/>
          <p:nvPr/>
        </p:nvSpPr>
        <p:spPr>
          <a:xfrm rot="7701432">
            <a:off x="4020141" y="2583160"/>
            <a:ext cx="1201498" cy="1214835"/>
          </a:xfrm>
          <a:prstGeom prst="arc">
            <a:avLst>
              <a:gd name="adj1" fmla="val 14666881"/>
              <a:gd name="adj2" fmla="val 2293507"/>
            </a:avLst>
          </a:prstGeom>
          <a:ln w="381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3" name="Arc 12"/>
          <p:cNvSpPr/>
          <p:nvPr/>
        </p:nvSpPr>
        <p:spPr>
          <a:xfrm rot="15121173">
            <a:off x="3741012" y="2394574"/>
            <a:ext cx="1040132" cy="933842"/>
          </a:xfrm>
          <a:prstGeom prst="arc">
            <a:avLst>
              <a:gd name="adj1" fmla="val 16200000"/>
              <a:gd name="adj2" fmla="val 1727688"/>
            </a:avLst>
          </a:prstGeom>
          <a:ln w="381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5" name="Rectangle 14"/>
          <p:cNvSpPr/>
          <p:nvPr/>
        </p:nvSpPr>
        <p:spPr>
          <a:xfrm>
            <a:off x="1447800" y="5614116"/>
            <a:ext cx="1600200" cy="762000"/>
          </a:xfrm>
          <a:prstGeom prst="rect">
            <a:avLst/>
          </a:prstGeom>
          <a:gradFill>
            <a:gsLst>
              <a:gs pos="0">
                <a:srgbClr val="03D4A8"/>
              </a:gs>
              <a:gs pos="25000">
                <a:srgbClr val="21D6E0"/>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bg1"/>
                </a:solidFill>
              </a:rPr>
              <a:t>NORMATIF</a:t>
            </a:r>
            <a:endParaRPr lang="id-ID" b="1" dirty="0">
              <a:solidFill>
                <a:schemeClr val="bg1"/>
              </a:solidFill>
            </a:endParaRPr>
          </a:p>
        </p:txBody>
      </p:sp>
      <p:sp>
        <p:nvSpPr>
          <p:cNvPr id="16" name="Rectangle 15"/>
          <p:cNvSpPr/>
          <p:nvPr/>
        </p:nvSpPr>
        <p:spPr>
          <a:xfrm>
            <a:off x="3733800" y="5626995"/>
            <a:ext cx="1676400" cy="762000"/>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ADAPTIF</a:t>
            </a:r>
            <a:endParaRPr lang="id-ID" b="1" dirty="0"/>
          </a:p>
        </p:txBody>
      </p:sp>
      <p:sp>
        <p:nvSpPr>
          <p:cNvPr id="17" name="Rectangle 16"/>
          <p:cNvSpPr/>
          <p:nvPr/>
        </p:nvSpPr>
        <p:spPr>
          <a:xfrm>
            <a:off x="5982237" y="5626995"/>
            <a:ext cx="1752600" cy="762000"/>
          </a:xfrm>
          <a:prstGeom prst="rect">
            <a:avLst/>
          </a:prstGeom>
          <a:gradFill>
            <a:gsLst>
              <a:gs pos="0">
                <a:srgbClr val="000000"/>
              </a:gs>
              <a:gs pos="20000">
                <a:srgbClr val="000040"/>
              </a:gs>
              <a:gs pos="50000">
                <a:srgbClr val="400040"/>
              </a:gs>
              <a:gs pos="75000">
                <a:srgbClr val="8F0040"/>
              </a:gs>
              <a:gs pos="89999">
                <a:srgbClr val="F27300"/>
              </a:gs>
              <a:gs pos="100000">
                <a:srgbClr val="FFBF0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PRODUKTIF</a:t>
            </a:r>
            <a:endParaRPr lang="id-ID" b="1" dirty="0"/>
          </a:p>
        </p:txBody>
      </p:sp>
      <p:sp>
        <p:nvSpPr>
          <p:cNvPr id="18" name="Up Arrow 17"/>
          <p:cNvSpPr/>
          <p:nvPr/>
        </p:nvSpPr>
        <p:spPr>
          <a:xfrm>
            <a:off x="4267200" y="4495800"/>
            <a:ext cx="533400" cy="113012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Up Arrow 18"/>
          <p:cNvSpPr/>
          <p:nvPr/>
        </p:nvSpPr>
        <p:spPr>
          <a:xfrm>
            <a:off x="6477000" y="4800600"/>
            <a:ext cx="533400" cy="80063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Up Arrow 19"/>
          <p:cNvSpPr/>
          <p:nvPr/>
        </p:nvSpPr>
        <p:spPr>
          <a:xfrm>
            <a:off x="1917879" y="4876800"/>
            <a:ext cx="533400" cy="7126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Title 1"/>
          <p:cNvSpPr txBox="1">
            <a:spLocks/>
          </p:cNvSpPr>
          <p:nvPr/>
        </p:nvSpPr>
        <p:spPr bwMode="auto">
          <a:xfrm>
            <a:off x="3352800" y="1524000"/>
            <a:ext cx="2362200" cy="7667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1600" b="1" i="0" u="none" strike="noStrike" kern="0" cap="none" spc="0" normalizeH="0" baseline="0" noProof="0" dirty="0" smtClean="0">
                <a:ln>
                  <a:noFill/>
                </a:ln>
                <a:solidFill>
                  <a:srgbClr val="002060"/>
                </a:solidFill>
                <a:effectLst/>
                <a:uLnTx/>
                <a:uFillTx/>
                <a:latin typeface="+mj-lt"/>
                <a:ea typeface="+mj-ea"/>
                <a:cs typeface="+mj-cs"/>
              </a:rPr>
              <a:t>Insan Produktif</a:t>
            </a:r>
            <a:endParaRPr kumimoji="0" lang="id-ID" sz="1600" b="1" i="0" u="none" strike="noStrike" kern="0" cap="none" spc="0" normalizeH="0" baseline="0" noProof="0" dirty="0">
              <a:ln>
                <a:noFill/>
              </a:ln>
              <a:solidFill>
                <a:srgbClr val="00206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20000">
              <a:srgbClr val="000040"/>
            </a:gs>
            <a:gs pos="50000">
              <a:srgbClr val="400040"/>
            </a:gs>
            <a:gs pos="75000">
              <a:srgbClr val="8F0040"/>
            </a:gs>
            <a:gs pos="89999">
              <a:srgbClr val="F27300"/>
            </a:gs>
            <a:gs pos="100000">
              <a:srgbClr val="FFBF00"/>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Contoh</a:t>
            </a:r>
            <a:endParaRPr lang="id-ID" dirty="0">
              <a:solidFill>
                <a:schemeClr val="bg1"/>
              </a:solidFill>
            </a:endParaRPr>
          </a:p>
        </p:txBody>
      </p:sp>
      <p:graphicFrame>
        <p:nvGraphicFramePr>
          <p:cNvPr id="4" name="Table 3"/>
          <p:cNvGraphicFramePr>
            <a:graphicFrameLocks noGrp="1"/>
          </p:cNvGraphicFramePr>
          <p:nvPr/>
        </p:nvGraphicFramePr>
        <p:xfrm>
          <a:off x="381000" y="1397000"/>
          <a:ext cx="8305800" cy="4546600"/>
        </p:xfrm>
        <a:graphic>
          <a:graphicData uri="http://schemas.openxmlformats.org/drawingml/2006/table">
            <a:tbl>
              <a:tblPr firstRow="1" bandRow="1">
                <a:effectLst>
                  <a:innerShdw blurRad="63500" dist="50800" dir="5400000">
                    <a:prstClr val="black">
                      <a:alpha val="50000"/>
                    </a:prstClr>
                  </a:innerShdw>
                </a:effectLst>
                <a:tableStyleId>{5C22544A-7EE6-4342-B048-85BDC9FD1C3A}</a:tableStyleId>
              </a:tblPr>
              <a:tblGrid>
                <a:gridCol w="2076450"/>
                <a:gridCol w="2076450"/>
                <a:gridCol w="2076450"/>
                <a:gridCol w="2076450"/>
              </a:tblGrid>
              <a:tr h="564177">
                <a:tc>
                  <a:txBody>
                    <a:bodyPr/>
                    <a:lstStyle/>
                    <a:p>
                      <a:pPr algn="ctr"/>
                      <a:r>
                        <a:rPr lang="id-ID" sz="2800" dirty="0" smtClean="0">
                          <a:solidFill>
                            <a:srgbClr val="7030A0"/>
                          </a:solidFill>
                        </a:rPr>
                        <a:t>KD</a:t>
                      </a:r>
                      <a:endParaRPr lang="id-ID" sz="2800" dirty="0">
                        <a:solidFill>
                          <a:srgbClr val="7030A0"/>
                        </a:solidFill>
                      </a:endParaRPr>
                    </a:p>
                  </a:txBody>
                  <a:tcPr/>
                </a:tc>
                <a:tc>
                  <a:txBody>
                    <a:bodyPr/>
                    <a:lstStyle/>
                    <a:p>
                      <a:pPr algn="ctr"/>
                      <a:r>
                        <a:rPr lang="id-ID" sz="2800" dirty="0" smtClean="0">
                          <a:solidFill>
                            <a:srgbClr val="7030A0"/>
                          </a:solidFill>
                        </a:rPr>
                        <a:t>KNOW</a:t>
                      </a:r>
                      <a:endParaRPr lang="id-ID" sz="2800" dirty="0">
                        <a:solidFill>
                          <a:srgbClr val="7030A0"/>
                        </a:solidFill>
                      </a:endParaRPr>
                    </a:p>
                  </a:txBody>
                  <a:tcPr/>
                </a:tc>
                <a:tc>
                  <a:txBody>
                    <a:bodyPr/>
                    <a:lstStyle/>
                    <a:p>
                      <a:pPr algn="ctr"/>
                      <a:r>
                        <a:rPr lang="id-ID" sz="2800" dirty="0" smtClean="0">
                          <a:solidFill>
                            <a:srgbClr val="7030A0"/>
                          </a:solidFill>
                        </a:rPr>
                        <a:t>DO</a:t>
                      </a:r>
                      <a:endParaRPr lang="id-ID" sz="2800" dirty="0">
                        <a:solidFill>
                          <a:srgbClr val="7030A0"/>
                        </a:solidFill>
                      </a:endParaRPr>
                    </a:p>
                  </a:txBody>
                  <a:tcPr/>
                </a:tc>
                <a:tc>
                  <a:txBody>
                    <a:bodyPr/>
                    <a:lstStyle/>
                    <a:p>
                      <a:pPr algn="ctr"/>
                      <a:r>
                        <a:rPr lang="id-ID" sz="2800" dirty="0" smtClean="0">
                          <a:solidFill>
                            <a:srgbClr val="7030A0"/>
                          </a:solidFill>
                        </a:rPr>
                        <a:t>BE</a:t>
                      </a:r>
                      <a:endParaRPr lang="id-ID" sz="2800" dirty="0">
                        <a:solidFill>
                          <a:srgbClr val="7030A0"/>
                        </a:solidFill>
                      </a:endParaRPr>
                    </a:p>
                  </a:txBody>
                  <a:tcPr/>
                </a:tc>
              </a:tr>
              <a:tr h="3982423">
                <a:tc>
                  <a:txBody>
                    <a:bodyPr/>
                    <a:lstStyle/>
                    <a:p>
                      <a:r>
                        <a:rPr lang="id-ID" sz="2400" b="1" i="1" dirty="0" smtClean="0">
                          <a:solidFill>
                            <a:srgbClr val="C00000"/>
                          </a:solidFill>
                        </a:rPr>
                        <a:t>Mengidentifikasi</a:t>
                      </a:r>
                      <a:r>
                        <a:rPr lang="id-ID" sz="2400" b="1" baseline="0" dirty="0" smtClean="0">
                          <a:solidFill>
                            <a:srgbClr val="C00000"/>
                          </a:solidFill>
                        </a:rPr>
                        <a:t> pengaruh Positif dan Negatif dari Teknologi Telephon Genggam (HP)</a:t>
                      </a:r>
                      <a:endParaRPr lang="id-ID" sz="2400" b="1" dirty="0">
                        <a:solidFill>
                          <a:srgbClr val="C00000"/>
                        </a:solidFill>
                      </a:endParaRPr>
                    </a:p>
                  </a:txBody>
                  <a:tcPr/>
                </a:tc>
                <a:tc>
                  <a:txBody>
                    <a:bodyPr/>
                    <a:lstStyle/>
                    <a:p>
                      <a:r>
                        <a:rPr lang="id-ID" sz="2400" b="1" baseline="0" dirty="0" smtClean="0">
                          <a:solidFill>
                            <a:schemeClr val="bg1"/>
                          </a:solidFill>
                        </a:rPr>
                        <a:t>Pengaruh Positif dan Negatif dari Teknologi Telephon Genggam</a:t>
                      </a:r>
                      <a:endParaRPr lang="id-ID" sz="2400" dirty="0">
                        <a:solidFill>
                          <a:schemeClr val="bg1"/>
                        </a:solidFill>
                      </a:endParaRPr>
                    </a:p>
                  </a:txBody>
                  <a:tcPr>
                    <a:solidFill>
                      <a:schemeClr val="accent2"/>
                    </a:solidFill>
                  </a:tcPr>
                </a:tc>
                <a:tc>
                  <a:txBody>
                    <a:bodyPr/>
                    <a:lstStyle/>
                    <a:p>
                      <a:r>
                        <a:rPr lang="id-ID" sz="2000" b="1" i="1" dirty="0" smtClean="0">
                          <a:solidFill>
                            <a:srgbClr val="C00000"/>
                          </a:solidFill>
                        </a:rPr>
                        <a:t>Meng-identifikasi</a:t>
                      </a:r>
                      <a:endParaRPr lang="id-ID" sz="2000" dirty="0"/>
                    </a:p>
                  </a:txBody>
                  <a:tcPr>
                    <a:solidFill>
                      <a:srgbClr val="FFFF00"/>
                    </a:solidFill>
                  </a:tcPr>
                </a:tc>
                <a:tc>
                  <a:txBody>
                    <a:bodyPr/>
                    <a:lstStyle/>
                    <a:p>
                      <a:r>
                        <a:rPr lang="id-ID" dirty="0" smtClean="0"/>
                        <a:t>Siswa mampu</a:t>
                      </a:r>
                      <a:r>
                        <a:rPr lang="id-ID" baseline="0" dirty="0" smtClean="0"/>
                        <a:t> membuat keputusan penilaian nilai POSITIF apa dan nilai NEGATIF apa dari teknologi HP  sehingga mereka dapat memanfaatkan teknologi HP dengan baik dan benar</a:t>
                      </a:r>
                      <a:endParaRPr lang="id-ID"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6746"/>
          </a:xfrm>
        </p:spPr>
        <p:txBody>
          <a:bodyPr>
            <a:normAutofit fontScale="90000"/>
          </a:bodyPr>
          <a:lstStyle/>
          <a:p>
            <a:r>
              <a:rPr lang="id-ID" sz="3600" dirty="0" smtClean="0"/>
              <a:t>Pendidikan sebagai Proses Pemberdayaan</a:t>
            </a:r>
            <a:endParaRPr lang="id-ID" sz="3600" dirty="0"/>
          </a:p>
        </p:txBody>
      </p:sp>
      <p:sp>
        <p:nvSpPr>
          <p:cNvPr id="3" name="Content Placeholder 2"/>
          <p:cNvSpPr>
            <a:spLocks noGrp="1"/>
          </p:cNvSpPr>
          <p:nvPr>
            <p:ph idx="1"/>
          </p:nvPr>
        </p:nvSpPr>
        <p:spPr>
          <a:xfrm>
            <a:off x="457200" y="1143000"/>
            <a:ext cx="8229600" cy="4525963"/>
          </a:xfrm>
        </p:spPr>
        <p:txBody>
          <a:bodyPr/>
          <a:lstStyle/>
          <a:p>
            <a:pPr marL="432000" indent="-432000"/>
            <a:r>
              <a:rPr lang="id-ID" sz="2800" b="1" dirty="0" smtClean="0">
                <a:solidFill>
                  <a:schemeClr val="bg1"/>
                </a:solidFill>
                <a:latin typeface="Arial" pitchFamily="34" charset="0"/>
                <a:cs typeface="Arial" pitchFamily="34" charset="0"/>
              </a:rPr>
              <a:t>K</a:t>
            </a:r>
            <a:r>
              <a:rPr lang="en-US" sz="2800" b="1" dirty="0" err="1" smtClean="0">
                <a:solidFill>
                  <a:schemeClr val="bg1"/>
                </a:solidFill>
                <a:latin typeface="Arial" pitchFamily="34" charset="0"/>
                <a:cs typeface="Arial" pitchFamily="34" charset="0"/>
              </a:rPr>
              <a:t>emampuan</a:t>
            </a:r>
            <a:r>
              <a:rPr lang="en-US" sz="2800" b="1" dirty="0" smtClean="0">
                <a:solidFill>
                  <a:schemeClr val="bg1"/>
                </a:solidFill>
                <a:latin typeface="Arial" pitchFamily="34" charset="0"/>
                <a:cs typeface="Arial" pitchFamily="34" charset="0"/>
              </a:rPr>
              <a:t> </a:t>
            </a:r>
            <a:r>
              <a:rPr lang="en-US" sz="2800" b="1" dirty="0" err="1" smtClean="0">
                <a:solidFill>
                  <a:schemeClr val="bg1"/>
                </a:solidFill>
                <a:latin typeface="Arial" pitchFamily="34" charset="0"/>
                <a:cs typeface="Arial" pitchFamily="34" charset="0"/>
              </a:rPr>
              <a:t>mempengaruhi</a:t>
            </a:r>
            <a:r>
              <a:rPr lang="en-US" sz="2800" b="1" dirty="0" smtClean="0">
                <a:solidFill>
                  <a:schemeClr val="bg1"/>
                </a:solidFill>
                <a:latin typeface="Arial" pitchFamily="34" charset="0"/>
                <a:cs typeface="Arial" pitchFamily="34" charset="0"/>
              </a:rPr>
              <a:t> </a:t>
            </a:r>
            <a:r>
              <a:rPr lang="en-US" sz="2800" b="1" dirty="0" err="1" smtClean="0">
                <a:solidFill>
                  <a:schemeClr val="bg1"/>
                </a:solidFill>
                <a:latin typeface="Arial" pitchFamily="34" charset="0"/>
                <a:cs typeface="Arial" pitchFamily="34" charset="0"/>
              </a:rPr>
              <a:t>orang</a:t>
            </a:r>
            <a:r>
              <a:rPr lang="en-US" sz="2800" b="1" dirty="0" smtClean="0">
                <a:solidFill>
                  <a:schemeClr val="bg1"/>
                </a:solidFill>
                <a:latin typeface="Arial" pitchFamily="34" charset="0"/>
                <a:cs typeface="Arial" pitchFamily="34" charset="0"/>
              </a:rPr>
              <a:t> lain </a:t>
            </a:r>
            <a:r>
              <a:rPr lang="en-US" sz="2800" b="1" dirty="0" err="1" smtClean="0">
                <a:solidFill>
                  <a:schemeClr val="bg1"/>
                </a:solidFill>
                <a:latin typeface="Arial" pitchFamily="34" charset="0"/>
                <a:cs typeface="Arial" pitchFamily="34" charset="0"/>
              </a:rPr>
              <a:t>untuk</a:t>
            </a:r>
            <a:r>
              <a:rPr lang="en-US" sz="2800" b="1" dirty="0" smtClean="0">
                <a:solidFill>
                  <a:schemeClr val="bg1"/>
                </a:solidFill>
                <a:latin typeface="Arial" pitchFamily="34" charset="0"/>
                <a:cs typeface="Arial" pitchFamily="34" charset="0"/>
              </a:rPr>
              <a:t> </a:t>
            </a:r>
            <a:r>
              <a:rPr lang="en-US" sz="2800" b="1" dirty="0" err="1" smtClean="0">
                <a:solidFill>
                  <a:schemeClr val="bg1"/>
                </a:solidFill>
                <a:latin typeface="Arial" pitchFamily="34" charset="0"/>
                <a:cs typeface="Arial" pitchFamily="34" charset="0"/>
              </a:rPr>
              <a:t>melepaskan</a:t>
            </a:r>
            <a:r>
              <a:rPr lang="en-US" sz="2800" b="1" dirty="0" smtClean="0">
                <a:solidFill>
                  <a:schemeClr val="bg1"/>
                </a:solidFill>
                <a:latin typeface="Arial" pitchFamily="34" charset="0"/>
                <a:cs typeface="Arial" pitchFamily="34" charset="0"/>
              </a:rPr>
              <a:t> </a:t>
            </a:r>
            <a:r>
              <a:rPr lang="en-US" sz="2800" b="1" dirty="0" err="1" smtClean="0">
                <a:solidFill>
                  <a:schemeClr val="bg1"/>
                </a:solidFill>
                <a:latin typeface="Arial" pitchFamily="34" charset="0"/>
                <a:cs typeface="Arial" pitchFamily="34" charset="0"/>
              </a:rPr>
              <a:t>kekuatan</a:t>
            </a:r>
            <a:r>
              <a:rPr lang="en-US" sz="2800" b="1" dirty="0" smtClean="0">
                <a:solidFill>
                  <a:schemeClr val="bg1"/>
                </a:solidFill>
                <a:latin typeface="Arial" pitchFamily="34" charset="0"/>
                <a:cs typeface="Arial" pitchFamily="34" charset="0"/>
              </a:rPr>
              <a:t> </a:t>
            </a:r>
            <a:r>
              <a:rPr lang="en-US" sz="2800" b="1" dirty="0" err="1" smtClean="0">
                <a:solidFill>
                  <a:schemeClr val="bg1"/>
                </a:solidFill>
                <a:latin typeface="Arial" pitchFamily="34" charset="0"/>
                <a:cs typeface="Arial" pitchFamily="34" charset="0"/>
              </a:rPr>
              <a:t>dan</a:t>
            </a:r>
            <a:r>
              <a:rPr lang="en-US" sz="2800" b="1" dirty="0" smtClean="0">
                <a:solidFill>
                  <a:schemeClr val="bg1"/>
                </a:solidFill>
                <a:latin typeface="Arial" pitchFamily="34" charset="0"/>
                <a:cs typeface="Arial" pitchFamily="34" charset="0"/>
              </a:rPr>
              <a:t> </a:t>
            </a:r>
            <a:r>
              <a:rPr lang="en-US" sz="2800" b="1" dirty="0" err="1" smtClean="0">
                <a:solidFill>
                  <a:schemeClr val="bg1"/>
                </a:solidFill>
                <a:latin typeface="Arial" pitchFamily="34" charset="0"/>
                <a:cs typeface="Arial" pitchFamily="34" charset="0"/>
              </a:rPr>
              <a:t>potensi</a:t>
            </a:r>
            <a:r>
              <a:rPr lang="en-US" sz="2800" b="1" dirty="0" smtClean="0">
                <a:solidFill>
                  <a:schemeClr val="bg1"/>
                </a:solidFill>
                <a:latin typeface="Arial" pitchFamily="34" charset="0"/>
                <a:cs typeface="Arial" pitchFamily="34" charset="0"/>
              </a:rPr>
              <a:t> yang </a:t>
            </a:r>
            <a:r>
              <a:rPr lang="en-US" sz="2800" b="1" dirty="0" err="1" smtClean="0">
                <a:solidFill>
                  <a:schemeClr val="bg1"/>
                </a:solidFill>
                <a:latin typeface="Arial" pitchFamily="34" charset="0"/>
                <a:cs typeface="Arial" pitchFamily="34" charset="0"/>
              </a:rPr>
              <a:t>mereka</a:t>
            </a:r>
            <a:r>
              <a:rPr lang="en-US" sz="2800" b="1" dirty="0" smtClean="0">
                <a:solidFill>
                  <a:schemeClr val="bg1"/>
                </a:solidFill>
                <a:latin typeface="Arial" pitchFamily="34" charset="0"/>
                <a:cs typeface="Arial" pitchFamily="34" charset="0"/>
              </a:rPr>
              <a:t> </a:t>
            </a:r>
            <a:r>
              <a:rPr lang="en-US" sz="2800" b="1" dirty="0" err="1" smtClean="0">
                <a:solidFill>
                  <a:schemeClr val="bg1"/>
                </a:solidFill>
                <a:latin typeface="Arial" pitchFamily="34" charset="0"/>
                <a:cs typeface="Arial" pitchFamily="34" charset="0"/>
              </a:rPr>
              <a:t>miliki</a:t>
            </a:r>
            <a:r>
              <a:rPr lang="en-US" sz="2800" b="1" dirty="0" smtClean="0">
                <a:solidFill>
                  <a:schemeClr val="bg1"/>
                </a:solidFill>
                <a:latin typeface="Arial" pitchFamily="34" charset="0"/>
                <a:cs typeface="Arial" pitchFamily="34" charset="0"/>
              </a:rPr>
              <a:t> yang </a:t>
            </a:r>
            <a:r>
              <a:rPr lang="en-US" sz="2800" b="1" dirty="0" err="1" smtClean="0">
                <a:solidFill>
                  <a:schemeClr val="bg1"/>
                </a:solidFill>
                <a:latin typeface="Arial" pitchFamily="34" charset="0"/>
                <a:cs typeface="Arial" pitchFamily="34" charset="0"/>
              </a:rPr>
              <a:t>memberikan</a:t>
            </a:r>
            <a:r>
              <a:rPr lang="en-US" sz="2800" b="1" dirty="0" smtClean="0">
                <a:solidFill>
                  <a:schemeClr val="bg1"/>
                </a:solidFill>
                <a:latin typeface="Arial" pitchFamily="34" charset="0"/>
                <a:cs typeface="Arial" pitchFamily="34" charset="0"/>
              </a:rPr>
              <a:t> </a:t>
            </a:r>
            <a:r>
              <a:rPr lang="en-US" sz="2800" b="1" dirty="0" err="1" smtClean="0">
                <a:solidFill>
                  <a:schemeClr val="bg1"/>
                </a:solidFill>
                <a:latin typeface="Arial" pitchFamily="34" charset="0"/>
                <a:cs typeface="Arial" pitchFamily="34" charset="0"/>
              </a:rPr>
              <a:t>dampak</a:t>
            </a:r>
            <a:r>
              <a:rPr lang="en-US" sz="2800" b="1" dirty="0" smtClean="0">
                <a:solidFill>
                  <a:schemeClr val="bg1"/>
                </a:solidFill>
                <a:latin typeface="Arial" pitchFamily="34" charset="0"/>
                <a:cs typeface="Arial" pitchFamily="34" charset="0"/>
              </a:rPr>
              <a:t> </a:t>
            </a:r>
            <a:r>
              <a:rPr lang="en-US" sz="2800" b="1" dirty="0" err="1" smtClean="0">
                <a:solidFill>
                  <a:schemeClr val="bg1"/>
                </a:solidFill>
                <a:latin typeface="Arial" pitchFamily="34" charset="0"/>
                <a:cs typeface="Arial" pitchFamily="34" charset="0"/>
              </a:rPr>
              <a:t>bagi</a:t>
            </a:r>
            <a:r>
              <a:rPr lang="en-US" sz="2800" b="1" dirty="0" smtClean="0">
                <a:solidFill>
                  <a:schemeClr val="bg1"/>
                </a:solidFill>
                <a:latin typeface="Arial" pitchFamily="34" charset="0"/>
                <a:cs typeface="Arial" pitchFamily="34" charset="0"/>
              </a:rPr>
              <a:t> </a:t>
            </a:r>
            <a:r>
              <a:rPr lang="en-US" sz="2800" b="1" dirty="0" err="1" smtClean="0">
                <a:solidFill>
                  <a:schemeClr val="bg1"/>
                </a:solidFill>
                <a:latin typeface="Arial" pitchFamily="34" charset="0"/>
                <a:cs typeface="Arial" pitchFamily="34" charset="0"/>
              </a:rPr>
              <a:t>kebaikan</a:t>
            </a:r>
            <a:r>
              <a:rPr lang="en-US" sz="2800" b="1" dirty="0" smtClean="0">
                <a:solidFill>
                  <a:schemeClr val="bg1"/>
                </a:solidFill>
                <a:latin typeface="Arial" pitchFamily="34" charset="0"/>
                <a:cs typeface="Arial" pitchFamily="34" charset="0"/>
              </a:rPr>
              <a:t> </a:t>
            </a:r>
            <a:r>
              <a:rPr lang="en-US" sz="2800" b="1" dirty="0" err="1" smtClean="0">
                <a:solidFill>
                  <a:schemeClr val="bg1"/>
                </a:solidFill>
                <a:latin typeface="Arial" pitchFamily="34" charset="0"/>
                <a:cs typeface="Arial" pitchFamily="34" charset="0"/>
              </a:rPr>
              <a:t>ekstra</a:t>
            </a:r>
            <a:r>
              <a:rPr lang="id-ID" sz="2800" b="1" dirty="0" smtClean="0">
                <a:solidFill>
                  <a:schemeClr val="bg1"/>
                </a:solidFill>
                <a:latin typeface="Arial" pitchFamily="34" charset="0"/>
                <a:cs typeface="Arial" pitchFamily="34" charset="0"/>
              </a:rPr>
              <a:t>/lebih besar</a:t>
            </a:r>
            <a:r>
              <a:rPr lang="en-US" sz="2800" b="1" dirty="0" smtClean="0">
                <a:solidFill>
                  <a:schemeClr val="bg1"/>
                </a:solidFill>
                <a:latin typeface="Arial" pitchFamily="34" charset="0"/>
                <a:cs typeface="Arial" pitchFamily="34" charset="0"/>
              </a:rPr>
              <a:t>. </a:t>
            </a:r>
            <a:r>
              <a:rPr lang="id-ID" sz="2800" b="1" dirty="0" smtClean="0">
                <a:solidFill>
                  <a:schemeClr val="bg1"/>
                </a:solidFill>
                <a:latin typeface="Arial" pitchFamily="34" charset="0"/>
                <a:cs typeface="Arial" pitchFamily="34" charset="0"/>
              </a:rPr>
              <a:t>(Blanchard)</a:t>
            </a:r>
          </a:p>
          <a:p>
            <a:pPr marL="432000" indent="-432000"/>
            <a:r>
              <a:rPr lang="en-US" sz="2800" b="1" dirty="0" err="1" smtClean="0">
                <a:solidFill>
                  <a:srgbClr val="FFFF00"/>
                </a:solidFill>
                <a:latin typeface="Arial" pitchFamily="34" charset="0"/>
                <a:cs typeface="Arial" pitchFamily="34" charset="0"/>
              </a:rPr>
              <a:t>Pemberdayaan</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adalah</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proses</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melepaskan</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kekuatan</a:t>
            </a:r>
            <a:r>
              <a:rPr lang="en-US" sz="2800" b="1" dirty="0" smtClean="0">
                <a:solidFill>
                  <a:srgbClr val="FFFF00"/>
                </a:solidFill>
                <a:latin typeface="Arial" pitchFamily="34" charset="0"/>
                <a:cs typeface="Arial" pitchFamily="34" charset="0"/>
              </a:rPr>
              <a:t> yang </a:t>
            </a:r>
            <a:r>
              <a:rPr lang="en-US" sz="2800" b="1" dirty="0" err="1" smtClean="0">
                <a:solidFill>
                  <a:srgbClr val="FFFF00"/>
                </a:solidFill>
                <a:latin typeface="Arial" pitchFamily="34" charset="0"/>
                <a:cs typeface="Arial" pitchFamily="34" charset="0"/>
              </a:rPr>
              <a:t>ada</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di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dalam</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diri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setiap</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orang</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pengetahuan</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pengalaman</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motivasi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dan</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mengarahkan</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kekuatan</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tersebut</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untuk</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mencapai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hasil-hasil</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positif</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bagi</a:t>
            </a:r>
            <a:r>
              <a:rPr lang="en-US" sz="2800" b="1" dirty="0" smtClean="0">
                <a:solidFill>
                  <a:srgbClr val="FFFF00"/>
                </a:solidFill>
                <a:latin typeface="Arial" pitchFamily="34" charset="0"/>
                <a:cs typeface="Arial" pitchFamily="34" charset="0"/>
              </a:rPr>
              <a:t> </a:t>
            </a:r>
            <a:r>
              <a:rPr lang="id-ID" sz="2800" b="1" dirty="0" smtClean="0">
                <a:solidFill>
                  <a:srgbClr val="FFFF00"/>
                </a:solidFill>
                <a:latin typeface="Arial" pitchFamily="34" charset="0"/>
                <a:cs typeface="Arial" pitchFamily="34" charset="0"/>
              </a:rPr>
              <a:t>dirinya, orang lain, dan lingkungan</a:t>
            </a:r>
            <a:r>
              <a:rPr lang="en-US" dirty="0" smtClean="0">
                <a:solidFill>
                  <a:srgbClr val="FFFF00"/>
                </a:solidFill>
              </a:rPr>
              <a:t>. </a:t>
            </a:r>
            <a:endParaRPr lang="id-ID" dirty="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1298</TotalTime>
  <Words>1242</Words>
  <Application>Microsoft Office PowerPoint</Application>
  <PresentationFormat>On-screen Show (4:3)</PresentationFormat>
  <Paragraphs>154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Slide 1</vt:lpstr>
      <vt:lpstr>Paradigma Pendidikan</vt:lpstr>
      <vt:lpstr>Paradigma Pendidikan</vt:lpstr>
      <vt:lpstr>Slide 4</vt:lpstr>
      <vt:lpstr>Orientasi pendidikan organik adalah learning:</vt:lpstr>
      <vt:lpstr>Membangun karakter:</vt:lpstr>
      <vt:lpstr>Payung Know/Do/Be</vt:lpstr>
      <vt:lpstr>Contoh</vt:lpstr>
      <vt:lpstr>Pendidikan sebagai Proses Pemberdayaan</vt:lpstr>
      <vt:lpstr>Pendidikan sebagai Proses Pemberdayaan</vt:lpstr>
      <vt:lpstr>KEKUATAN Pemberdayaan</vt:lpstr>
      <vt:lpstr>TIGA Pemberdayaan</vt:lpstr>
      <vt:lpstr>KARAKTERISKTIK PENDIDIKAN KEJURUAN</vt:lpstr>
      <vt:lpstr>KARAKTERISKTIK PENDIDIKAN KEJURUAN</vt:lpstr>
      <vt:lpstr>PRINSIP-PRINSIP PENDIDIKAN KEJURUAN (Charles Prosser)</vt:lpstr>
      <vt:lpstr>PRINSIP-PRINSIP PENDIDIKAN KEJURUAN (Charles Prosser)</vt:lpstr>
      <vt:lpstr>PRINSIP-PRINSIP PENDIDIKAN KEJURUAN (Charles Prosser)</vt:lpstr>
      <vt:lpstr>PERMASALAHAN  PENDIDIKAN KEJURUAN </vt:lpstr>
      <vt:lpstr>PERMASALAHAN  PENDIDIKAN KEJURUAN </vt:lpstr>
      <vt:lpstr>PERMASALAHAN  PENDIDIKAN KEJURUAN </vt:lpstr>
      <vt:lpstr>PERMASALAHAN PEMBELAJARAN di SMK </vt:lpstr>
      <vt:lpstr>KEBIASAAN-KEBIASAAN SALAH  di SMK </vt:lpstr>
      <vt:lpstr>KEBIASAAN-KEBIASAAN SALAH  di SMK </vt:lpstr>
      <vt:lpstr>KEBIASAAN-KEBIASAAN SALAH  di SMK </vt:lpstr>
      <vt:lpstr>KEBIASAAN-KEBIASAAN SALAH  di SMK </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PERMASALAHAN PEMBELAJARAN di SMK</dc:title>
  <dc:creator>User</dc:creator>
  <cp:lastModifiedBy>Putu Sudira</cp:lastModifiedBy>
  <cp:revision>37</cp:revision>
  <dcterms:created xsi:type="dcterms:W3CDTF">2006-09-21T02:34:58Z</dcterms:created>
  <dcterms:modified xsi:type="dcterms:W3CDTF">2014-02-27T03:18:00Z</dcterms:modified>
</cp:coreProperties>
</file>