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96" r:id="rId5"/>
    <p:sldId id="273" r:id="rId6"/>
    <p:sldId id="278" r:id="rId7"/>
    <p:sldId id="279" r:id="rId8"/>
    <p:sldId id="258" r:id="rId9"/>
    <p:sldId id="267" r:id="rId10"/>
    <p:sldId id="268" r:id="rId11"/>
    <p:sldId id="257" r:id="rId12"/>
    <p:sldId id="269" r:id="rId13"/>
    <p:sldId id="275" r:id="rId14"/>
    <p:sldId id="276" r:id="rId15"/>
    <p:sldId id="277" r:id="rId16"/>
    <p:sldId id="270" r:id="rId17"/>
    <p:sldId id="274" r:id="rId18"/>
    <p:sldId id="271" r:id="rId19"/>
    <p:sldId id="260" r:id="rId20"/>
    <p:sldId id="291" r:id="rId21"/>
    <p:sldId id="292" r:id="rId22"/>
    <p:sldId id="261" r:id="rId23"/>
    <p:sldId id="262" r:id="rId24"/>
    <p:sldId id="263" r:id="rId25"/>
    <p:sldId id="264" r:id="rId26"/>
    <p:sldId id="265" r:id="rId27"/>
    <p:sldId id="266" r:id="rId28"/>
    <p:sldId id="280" r:id="rId29"/>
    <p:sldId id="281" r:id="rId30"/>
    <p:sldId id="293" r:id="rId31"/>
    <p:sldId id="294" r:id="rId32"/>
    <p:sldId id="295" r:id="rId33"/>
    <p:sldId id="282" r:id="rId34"/>
    <p:sldId id="283" r:id="rId35"/>
    <p:sldId id="284" r:id="rId36"/>
    <p:sldId id="285" r:id="rId37"/>
    <p:sldId id="286" r:id="rId38"/>
    <p:sldId id="288" r:id="rId39"/>
    <p:sldId id="289" r:id="rId40"/>
    <p:sldId id="290" r:id="rId41"/>
    <p:sldId id="28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A204F-37A3-43AA-A270-1345CB722C4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27DE8F-85A7-4E9D-9E1E-8F74EC12FD94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Tindakan</a:t>
          </a:r>
          <a:endParaRPr lang="en-US" dirty="0"/>
        </a:p>
      </dgm:t>
    </dgm:pt>
    <dgm:pt modelId="{ECF80D26-5539-46B8-9C4C-B2F2641EC675}" type="parTrans" cxnId="{17147AFB-8D8C-42A7-992F-FB1D39E33A11}">
      <dgm:prSet/>
      <dgm:spPr/>
      <dgm:t>
        <a:bodyPr/>
        <a:lstStyle/>
        <a:p>
          <a:endParaRPr lang="en-US"/>
        </a:p>
      </dgm:t>
    </dgm:pt>
    <dgm:pt modelId="{07B249D6-0B70-4411-AC21-A807D6037B14}" type="sibTrans" cxnId="{17147AFB-8D8C-42A7-992F-FB1D39E33A11}">
      <dgm:prSet/>
      <dgm:spPr/>
      <dgm:t>
        <a:bodyPr/>
        <a:lstStyle/>
        <a:p>
          <a:endParaRPr lang="en-US"/>
        </a:p>
      </dgm:t>
    </dgm:pt>
    <dgm:pt modelId="{F4DAC8B4-B5A0-4135-A0A1-D526091C478D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Pengamatan</a:t>
          </a:r>
          <a:endParaRPr lang="en-US" dirty="0"/>
        </a:p>
      </dgm:t>
    </dgm:pt>
    <dgm:pt modelId="{CA8202AC-0ADB-4FAD-AA37-49558F03839C}" type="parTrans" cxnId="{9285A2ED-895C-49DA-9D94-68E2AA3E31FA}">
      <dgm:prSet/>
      <dgm:spPr/>
      <dgm:t>
        <a:bodyPr/>
        <a:lstStyle/>
        <a:p>
          <a:endParaRPr lang="en-US"/>
        </a:p>
      </dgm:t>
    </dgm:pt>
    <dgm:pt modelId="{19BC6230-1359-445E-98C2-50246510E7F7}" type="sibTrans" cxnId="{9285A2ED-895C-49DA-9D94-68E2AA3E31FA}">
      <dgm:prSet/>
      <dgm:spPr/>
      <dgm:t>
        <a:bodyPr/>
        <a:lstStyle/>
        <a:p>
          <a:endParaRPr lang="en-US"/>
        </a:p>
      </dgm:t>
    </dgm:pt>
    <dgm:pt modelId="{9886901A-8DB8-4844-B1A3-53A1E802AC7B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Refleksi</a:t>
          </a:r>
          <a:endParaRPr lang="en-US" dirty="0"/>
        </a:p>
      </dgm:t>
    </dgm:pt>
    <dgm:pt modelId="{F755E222-B82C-4483-9781-C9C452289EE5}" type="parTrans" cxnId="{270632D8-0218-40C6-8254-4278C94DEC0F}">
      <dgm:prSet/>
      <dgm:spPr/>
      <dgm:t>
        <a:bodyPr/>
        <a:lstStyle/>
        <a:p>
          <a:endParaRPr lang="en-US"/>
        </a:p>
      </dgm:t>
    </dgm:pt>
    <dgm:pt modelId="{68BD8C4A-3830-4DB4-B504-7EFE042AD9A6}" type="sibTrans" cxnId="{270632D8-0218-40C6-8254-4278C94DEC0F}">
      <dgm:prSet/>
      <dgm:spPr/>
      <dgm:t>
        <a:bodyPr/>
        <a:lstStyle/>
        <a:p>
          <a:endParaRPr lang="en-US"/>
        </a:p>
      </dgm:t>
    </dgm:pt>
    <dgm:pt modelId="{2C4A2CCF-43B7-400D-B4BA-449B407F0887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Perencanaan</a:t>
          </a:r>
          <a:endParaRPr lang="en-US" dirty="0"/>
        </a:p>
      </dgm:t>
    </dgm:pt>
    <dgm:pt modelId="{013520FD-2C7E-4E20-A569-72F95C3CDF4B}" type="parTrans" cxnId="{D0C6AF76-3A25-4503-8011-C073D7B68F96}">
      <dgm:prSet/>
      <dgm:spPr/>
      <dgm:t>
        <a:bodyPr/>
        <a:lstStyle/>
        <a:p>
          <a:endParaRPr lang="en-US"/>
        </a:p>
      </dgm:t>
    </dgm:pt>
    <dgm:pt modelId="{ED350B1B-F74D-4C79-AEDB-BECB40849F17}" type="sibTrans" cxnId="{D0C6AF76-3A25-4503-8011-C073D7B68F96}">
      <dgm:prSet/>
      <dgm:spPr/>
      <dgm:t>
        <a:bodyPr/>
        <a:lstStyle/>
        <a:p>
          <a:endParaRPr lang="en-US"/>
        </a:p>
      </dgm:t>
    </dgm:pt>
    <dgm:pt modelId="{CD081114-8192-4F08-A9C7-547689616C47}" type="pres">
      <dgm:prSet presAssocID="{67AA204F-37A3-43AA-A270-1345CB722C4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E0B9E-BB93-4D66-BEA8-4C62739F7040}" type="pres">
      <dgm:prSet presAssocID="{67AA204F-37A3-43AA-A270-1345CB722C42}" presName="cycle" presStyleCnt="0"/>
      <dgm:spPr/>
    </dgm:pt>
    <dgm:pt modelId="{F4C1F90D-FAB1-48DA-A2B8-BE2A79B4D061}" type="pres">
      <dgm:prSet presAssocID="{6727DE8F-85A7-4E9D-9E1E-8F74EC12FD94}" presName="nodeFirstNode" presStyleLbl="node1" presStyleIdx="0" presStyleCnt="4" custScaleX="64267" custScaleY="48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BB40B-51AE-4FC8-966C-1A44E2C8D70F}" type="pres">
      <dgm:prSet presAssocID="{07B249D6-0B70-4411-AC21-A807D6037B14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B364EE0F-6533-4326-AAA7-6943DFDEC0EA}" type="pres">
      <dgm:prSet presAssocID="{F4DAC8B4-B5A0-4135-A0A1-D526091C478D}" presName="nodeFollowingNodes" presStyleLbl="node1" presStyleIdx="1" presStyleCnt="4" custScaleX="69344" custScaleY="41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C8C59-F7CB-4ADC-AB35-48D6E108A8AC}" type="pres">
      <dgm:prSet presAssocID="{9886901A-8DB8-4844-B1A3-53A1E802AC7B}" presName="nodeFollowingNodes" presStyleLbl="node1" presStyleIdx="2" presStyleCnt="4" custScaleX="61706" custScaleY="36962" custRadScaleRad="136434" custRadScaleInc="-2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B2ACF-7720-497B-B393-AE99527AC5B3}" type="pres">
      <dgm:prSet presAssocID="{2C4A2CCF-43B7-400D-B4BA-449B407F0887}" presName="nodeFollowingNodes" presStyleLbl="node1" presStyleIdx="3" presStyleCnt="4" custScaleX="72260" custScaleY="50031" custRadScaleRad="114279" custRadScaleInc="-1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F6EBDB-A3F4-4B4B-AC6D-CA3A94C7A4EA}" type="presOf" srcId="{2C4A2CCF-43B7-400D-B4BA-449B407F0887}" destId="{244B2ACF-7720-497B-B393-AE99527AC5B3}" srcOrd="0" destOrd="0" presId="urn:microsoft.com/office/officeart/2005/8/layout/cycle3"/>
    <dgm:cxn modelId="{270632D8-0218-40C6-8254-4278C94DEC0F}" srcId="{67AA204F-37A3-43AA-A270-1345CB722C42}" destId="{9886901A-8DB8-4844-B1A3-53A1E802AC7B}" srcOrd="2" destOrd="0" parTransId="{F755E222-B82C-4483-9781-C9C452289EE5}" sibTransId="{68BD8C4A-3830-4DB4-B504-7EFE042AD9A6}"/>
    <dgm:cxn modelId="{F5D94245-E025-4A77-93F6-53A2FF434EFC}" type="presOf" srcId="{07B249D6-0B70-4411-AC21-A807D6037B14}" destId="{F35BB40B-51AE-4FC8-966C-1A44E2C8D70F}" srcOrd="0" destOrd="0" presId="urn:microsoft.com/office/officeart/2005/8/layout/cycle3"/>
    <dgm:cxn modelId="{71BCA075-519C-450A-A033-5690F5BED619}" type="presOf" srcId="{6727DE8F-85A7-4E9D-9E1E-8F74EC12FD94}" destId="{F4C1F90D-FAB1-48DA-A2B8-BE2A79B4D061}" srcOrd="0" destOrd="0" presId="urn:microsoft.com/office/officeart/2005/8/layout/cycle3"/>
    <dgm:cxn modelId="{95A56F90-B76C-468D-AA97-048D276E673D}" type="presOf" srcId="{F4DAC8B4-B5A0-4135-A0A1-D526091C478D}" destId="{B364EE0F-6533-4326-AAA7-6943DFDEC0EA}" srcOrd="0" destOrd="0" presId="urn:microsoft.com/office/officeart/2005/8/layout/cycle3"/>
    <dgm:cxn modelId="{D0C6AF76-3A25-4503-8011-C073D7B68F96}" srcId="{67AA204F-37A3-43AA-A270-1345CB722C42}" destId="{2C4A2CCF-43B7-400D-B4BA-449B407F0887}" srcOrd="3" destOrd="0" parTransId="{013520FD-2C7E-4E20-A569-72F95C3CDF4B}" sibTransId="{ED350B1B-F74D-4C79-AEDB-BECB40849F17}"/>
    <dgm:cxn modelId="{17147AFB-8D8C-42A7-992F-FB1D39E33A11}" srcId="{67AA204F-37A3-43AA-A270-1345CB722C42}" destId="{6727DE8F-85A7-4E9D-9E1E-8F74EC12FD94}" srcOrd="0" destOrd="0" parTransId="{ECF80D26-5539-46B8-9C4C-B2F2641EC675}" sibTransId="{07B249D6-0B70-4411-AC21-A807D6037B14}"/>
    <dgm:cxn modelId="{9285A2ED-895C-49DA-9D94-68E2AA3E31FA}" srcId="{67AA204F-37A3-43AA-A270-1345CB722C42}" destId="{F4DAC8B4-B5A0-4135-A0A1-D526091C478D}" srcOrd="1" destOrd="0" parTransId="{CA8202AC-0ADB-4FAD-AA37-49558F03839C}" sibTransId="{19BC6230-1359-445E-98C2-50246510E7F7}"/>
    <dgm:cxn modelId="{DE7F2751-EAA5-4C4F-A5CB-099783A44E7F}" type="presOf" srcId="{9886901A-8DB8-4844-B1A3-53A1E802AC7B}" destId="{BB6C8C59-F7CB-4ADC-AB35-48D6E108A8AC}" srcOrd="0" destOrd="0" presId="urn:microsoft.com/office/officeart/2005/8/layout/cycle3"/>
    <dgm:cxn modelId="{D46C753B-E43C-4CA2-B950-1ECE5090C91F}" type="presOf" srcId="{67AA204F-37A3-43AA-A270-1345CB722C42}" destId="{CD081114-8192-4F08-A9C7-547689616C47}" srcOrd="0" destOrd="0" presId="urn:microsoft.com/office/officeart/2005/8/layout/cycle3"/>
    <dgm:cxn modelId="{8AD87EE5-819B-4FE6-AE6F-E7CFEB76BB7A}" type="presParOf" srcId="{CD081114-8192-4F08-A9C7-547689616C47}" destId="{055E0B9E-BB93-4D66-BEA8-4C62739F7040}" srcOrd="0" destOrd="0" presId="urn:microsoft.com/office/officeart/2005/8/layout/cycle3"/>
    <dgm:cxn modelId="{9B2254D9-D312-4027-9D05-8560AB66BD58}" type="presParOf" srcId="{055E0B9E-BB93-4D66-BEA8-4C62739F7040}" destId="{F4C1F90D-FAB1-48DA-A2B8-BE2A79B4D061}" srcOrd="0" destOrd="0" presId="urn:microsoft.com/office/officeart/2005/8/layout/cycle3"/>
    <dgm:cxn modelId="{705135C4-EC73-4474-AEBA-CD3A3A25784C}" type="presParOf" srcId="{055E0B9E-BB93-4D66-BEA8-4C62739F7040}" destId="{F35BB40B-51AE-4FC8-966C-1A44E2C8D70F}" srcOrd="1" destOrd="0" presId="urn:microsoft.com/office/officeart/2005/8/layout/cycle3"/>
    <dgm:cxn modelId="{40F688A4-CCA9-4F6C-8BA4-F3BA8EA34C1D}" type="presParOf" srcId="{055E0B9E-BB93-4D66-BEA8-4C62739F7040}" destId="{B364EE0F-6533-4326-AAA7-6943DFDEC0EA}" srcOrd="2" destOrd="0" presId="urn:microsoft.com/office/officeart/2005/8/layout/cycle3"/>
    <dgm:cxn modelId="{EB8AE99E-FA09-417A-B442-99B748E47EE2}" type="presParOf" srcId="{055E0B9E-BB93-4D66-BEA8-4C62739F7040}" destId="{BB6C8C59-F7CB-4ADC-AB35-48D6E108A8AC}" srcOrd="3" destOrd="0" presId="urn:microsoft.com/office/officeart/2005/8/layout/cycle3"/>
    <dgm:cxn modelId="{981EDCC5-C9D4-4728-8431-F202CA5A3ECC}" type="presParOf" srcId="{055E0B9E-BB93-4D66-BEA8-4C62739F7040}" destId="{244B2ACF-7720-497B-B393-AE99527AC5B3}" srcOrd="4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1CD5C-7E82-44D2-A6D9-B13C619ACCE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F6A6-1E97-41A2-B3D5-7ECE458C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PENELITIAN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TINDAKAN KELAS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(PTK)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057400"/>
            <a:ext cx="5355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Classroom Action </a:t>
            </a:r>
            <a:r>
              <a:rPr lang="en-US" sz="2800" dirty="0" smtClean="0">
                <a:solidFill>
                  <a:srgbClr val="FFFF00"/>
                </a:solidFill>
              </a:rPr>
              <a:t>Research </a:t>
            </a:r>
            <a:r>
              <a:rPr lang="en-US" sz="2800" dirty="0">
                <a:solidFill>
                  <a:srgbClr val="FFFF00"/>
                </a:solidFill>
              </a:rPr>
              <a:t>(CAR).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Khusus</a:t>
            </a:r>
            <a:r>
              <a:rPr lang="en-US" dirty="0" smtClean="0">
                <a:solidFill>
                  <a:schemeClr val="bg1"/>
                </a:solidFill>
              </a:rPr>
              <a:t>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90600"/>
            <a:ext cx="6629400" cy="54102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 err="1" smtClean="0">
                <a:solidFill>
                  <a:schemeClr val="bg2">
                    <a:lumMod val="50000"/>
                  </a:schemeClr>
                </a:solidFill>
              </a:rPr>
              <a:t>Meningkatkan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mutu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isi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masukan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proses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pendidikan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sekolah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 smtClean="0">
                <a:solidFill>
                  <a:schemeClr val="bg2">
                    <a:lumMod val="50000"/>
                  </a:schemeClr>
                </a:solidFill>
              </a:rPr>
              <a:t>Membantu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guru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tenaga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kependidikan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lainnya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mengatasi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masalah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pendidikan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luar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kelas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 smtClean="0">
                <a:solidFill>
                  <a:schemeClr val="bg2">
                    <a:lumMod val="50000"/>
                  </a:schemeClr>
                </a:solidFill>
              </a:rPr>
              <a:t>Meningkatkan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sikap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profesional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pendidik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tenaga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kependidikan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 smtClean="0">
                <a:solidFill>
                  <a:schemeClr val="bg2">
                    <a:lumMod val="50000"/>
                  </a:schemeClr>
                </a:solidFill>
              </a:rPr>
              <a:t>Menumbuh-kembangkan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budaya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akademik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lingkungan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sekolah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sehingga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tercipta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sikap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proaktif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mutu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pendidikan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secara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50000"/>
                  </a:schemeClr>
                </a:solidFill>
              </a:rPr>
              <a:t>berkelanjutan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-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762000"/>
            <a:ext cx="6477000" cy="5715000"/>
          </a:xfrm>
        </p:spPr>
        <p:txBody>
          <a:bodyPr>
            <a:noAutofit/>
          </a:bodyPr>
          <a:lstStyle/>
          <a:p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Bertujuan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mencari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penyelesaian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problema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pendidikan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Diawali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oleh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suatu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kajian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terhadap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suatu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masalah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secara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sistematis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Kemmis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Taggart, 1988). </a:t>
            </a:r>
            <a:endParaRPr lang="en-US" sz="23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kajian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ini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dijadikan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dasar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menyusun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suatu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rencana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tindakan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sebagai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upaya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mengatasi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masalah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tersebut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3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Pelaksanaan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tindakan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dilanjutkan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observasi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evaluasi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3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observasi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evaluasi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digunakan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sebagai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masukkan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refleksi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atas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apa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terjadi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pada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saat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pelaksanaan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tindakan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3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refleksi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kemudian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dijadikan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landasan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menentukan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serta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penyempurnaan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tindakan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</a:rPr>
              <a:t>selanjutnya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OUTPUT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90600"/>
            <a:ext cx="6629400" cy="4953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Peningkatan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kinerja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siswa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sekolah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Peningkatan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mutu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proses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kelas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Peningkatan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kualitas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penggunaan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media,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alat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bantu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belajar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sumber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belajar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lainya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Peningkatan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kualitas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prosedur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alat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evaluasi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digunakan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mengukur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proses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belajar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siswa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Peningkatan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penangan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masalah-masalah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pendidikan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anak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sekolah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Peningkatan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kualitas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penerapan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kurikulum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pengembangan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kompetensi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siswa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</a:rPr>
              <a:t>sekolah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MANFAAT 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90600"/>
            <a:ext cx="6629400" cy="4953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Menghasilkan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laporan-laporan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PTK yang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dapat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dijadikan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bahan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panduan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bagi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para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pendidik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(guru)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meningkatkan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kulitas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Selain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itu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hasil-hasil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PTK yang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dilaporkan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dapat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dijadikan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sebagai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bahan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artikel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ilmiah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makalah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berbagai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kepentingan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antara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lain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disajikan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forum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ilmiah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dimuat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jurnal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ilmiah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Menumbuhkembangkan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kebiasaan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budaya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tradisi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meneliti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menulis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artikel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ilmiah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kalangan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pendidik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Hal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ini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ikut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mendukung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professionalisme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karir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pendidik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MANFAAT 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90600"/>
            <a:ext cx="6629400" cy="4953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Mewujudkan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sama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kaloborasi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sinergi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antarpendidik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satu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sekolah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beberapa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sekolah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bersama-sama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memecahkan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masalah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meningkatkan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mutu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Meningkatkan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kemampuan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pendidik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upaya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menjabarkan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kurikulum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program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sesuai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tuntutan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konteks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lokal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sekolah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kelas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Hal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ini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turut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memperkuat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relevansi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bagi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kebutuhan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peserta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didik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MANFAAT 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90600"/>
            <a:ext cx="6629400" cy="46482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Memupuk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meningkatkan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keterlibatan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kegairahan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ketertarikan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kenyamanan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kesenangan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siswa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mengikuti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proses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kelas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Di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samping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itu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belajar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siswa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pun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dapat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meningkat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Mendorong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terwujudnya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proses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menarik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menantang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nyaman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menyenangkan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serta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melibatkan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siswa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karena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strategi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metode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teknik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media yang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digunakan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demikian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bervariasi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dipilih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secara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sungguh-sungguh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Permasalahan</a:t>
            </a:r>
            <a:r>
              <a:rPr lang="en-US" dirty="0" smtClean="0">
                <a:solidFill>
                  <a:schemeClr val="bg1"/>
                </a:solidFill>
              </a:rPr>
              <a:t> 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629400" cy="47244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0">
              <a:buNone/>
            </a:pPr>
            <a:r>
              <a:rPr lang="en-US" sz="4000" dirty="0" err="1" smtClean="0">
                <a:solidFill>
                  <a:schemeClr val="bg1"/>
                </a:solidFill>
              </a:rPr>
              <a:t>Bukan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hasil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dari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kajian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teoretik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atau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penelitian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terdahulu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457200" indent="0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457200" indent="0">
              <a:buNone/>
            </a:pPr>
            <a:r>
              <a:rPr lang="en-US" sz="4000" dirty="0" err="1" smtClean="0">
                <a:solidFill>
                  <a:srgbClr val="FFFF00"/>
                </a:solidFill>
              </a:rPr>
              <a:t>tetapi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berasal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dari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adanya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permasalahan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NYATA </a:t>
            </a:r>
            <a:r>
              <a:rPr lang="en-US" sz="4000" dirty="0" err="1">
                <a:solidFill>
                  <a:srgbClr val="FFFF00"/>
                </a:solidFill>
              </a:rPr>
              <a:t>dan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AKTUAL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6" name="Quad Arrow 5"/>
          <p:cNvSpPr/>
          <p:nvPr/>
        </p:nvSpPr>
        <p:spPr>
          <a:xfrm rot="2757772">
            <a:off x="5204079" y="2553068"/>
            <a:ext cx="914400" cy="877627"/>
          </a:xfrm>
          <a:prstGeom prst="quadArrow">
            <a:avLst>
              <a:gd name="adj1" fmla="val 22500"/>
              <a:gd name="adj2" fmla="val 25573"/>
              <a:gd name="adj3" fmla="val 2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6705600" cy="99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 </a:t>
            </a:r>
            <a:r>
              <a:rPr lang="en-US" sz="3600" b="1" dirty="0" err="1" smtClean="0">
                <a:solidFill>
                  <a:schemeClr val="bg1"/>
                </a:solidFill>
              </a:rPr>
              <a:t>hal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penting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</a:rPr>
              <a:t>P T K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629400" cy="4953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yang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mengikutsertakan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secara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aktif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guru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siswa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berbagai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tindakan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Kegiatan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refleksi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perenungan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pemikiran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evaluasi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berdasarkan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pertimbangan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rasional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menggunakan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konsep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teori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) yang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mantap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valid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guna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tindakan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upaya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memecahkan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masalah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terjadi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Tindakan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perbaikan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terhadap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situasi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kondisi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segera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secara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praktis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dapat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praktik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Permasalahan</a:t>
            </a:r>
            <a:r>
              <a:rPr lang="en-US" dirty="0" smtClean="0">
                <a:solidFill>
                  <a:schemeClr val="bg1"/>
                </a:solidFill>
              </a:rPr>
              <a:t> 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629400" cy="4953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0">
              <a:buNone/>
            </a:pPr>
            <a:r>
              <a:rPr lang="en-US" sz="2800" dirty="0" err="1" smtClean="0">
                <a:solidFill>
                  <a:srgbClr val="FFFF00"/>
                </a:solidFill>
              </a:rPr>
              <a:t>Dimulai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dari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permasalahan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yang </a:t>
            </a:r>
            <a:r>
              <a:rPr lang="en-US" sz="2800" dirty="0" err="1">
                <a:solidFill>
                  <a:srgbClr val="FFFF00"/>
                </a:solidFill>
              </a:rPr>
              <a:t>sederhana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nyata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jelas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tajam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mengenai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hal-hal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terjadi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dalam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kelas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457200" indent="0">
              <a:buNone/>
            </a:pPr>
            <a:r>
              <a:rPr lang="en-US" sz="2800" dirty="0" err="1" smtClean="0">
                <a:solidFill>
                  <a:srgbClr val="FFFF00"/>
                </a:solidFill>
              </a:rPr>
              <a:t>Adanya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kolaborasi</a:t>
            </a:r>
            <a:r>
              <a:rPr lang="en-US" sz="2800" dirty="0">
                <a:solidFill>
                  <a:srgbClr val="FFFF00"/>
                </a:solidFill>
              </a:rPr>
              <a:t> (</a:t>
            </a:r>
            <a:r>
              <a:rPr lang="en-US" sz="2800" dirty="0" err="1">
                <a:solidFill>
                  <a:srgbClr val="FFFF00"/>
                </a:solidFill>
              </a:rPr>
              <a:t>kerjasama</a:t>
            </a:r>
            <a:r>
              <a:rPr lang="en-US" sz="2800" dirty="0">
                <a:solidFill>
                  <a:srgbClr val="FFFF00"/>
                </a:solidFill>
              </a:rPr>
              <a:t>) </a:t>
            </a:r>
            <a:r>
              <a:rPr lang="en-US" sz="2800" dirty="0" err="1">
                <a:solidFill>
                  <a:srgbClr val="FFFF00"/>
                </a:solidFill>
              </a:rPr>
              <a:t>antara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praktisi</a:t>
            </a:r>
            <a:r>
              <a:rPr lang="en-US" sz="2800" dirty="0">
                <a:solidFill>
                  <a:srgbClr val="FFFF00"/>
                </a:solidFill>
              </a:rPr>
              <a:t> (guru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kepala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sekolah</a:t>
            </a:r>
            <a:r>
              <a:rPr lang="en-US" sz="2800" dirty="0">
                <a:solidFill>
                  <a:srgbClr val="FFFF00"/>
                </a:solidFill>
              </a:rPr>
              <a:t>) </a:t>
            </a:r>
            <a:r>
              <a:rPr lang="en-US" sz="2800" dirty="0" err="1">
                <a:solidFill>
                  <a:srgbClr val="FFFF00"/>
                </a:solidFill>
              </a:rPr>
              <a:t>dengan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peneliti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dalam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hal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pemahaman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kesepakatan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tentang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permasalahan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pengambilan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keputusan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akhirnya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melahirkan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kesamaan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tentang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tindakan</a:t>
            </a:r>
            <a:r>
              <a:rPr lang="en-US" sz="2800" dirty="0">
                <a:solidFill>
                  <a:srgbClr val="FFFF00"/>
                </a:solidFill>
              </a:rPr>
              <a:t> (action)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Sasasaran</a:t>
            </a:r>
            <a:r>
              <a:rPr lang="en-US" dirty="0" smtClean="0">
                <a:solidFill>
                  <a:schemeClr val="bg1"/>
                </a:solidFill>
              </a:rPr>
              <a:t>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19200"/>
            <a:ext cx="2971800" cy="42672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Siswa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Guru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Materi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Pelajaran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Sarana</a:t>
            </a:r>
            <a:r>
              <a:rPr lang="en-US" sz="2800" dirty="0" smtClean="0">
                <a:solidFill>
                  <a:schemeClr val="bg1"/>
                </a:solidFill>
              </a:rPr>
              <a:t> /</a:t>
            </a:r>
            <a:r>
              <a:rPr lang="en-US" sz="2800" dirty="0" err="1" smtClean="0">
                <a:solidFill>
                  <a:schemeClr val="bg1"/>
                </a:solidFill>
              </a:rPr>
              <a:t>Prasarana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Pendidikan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Hasil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Pembelajaran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91200" y="1219200"/>
            <a:ext cx="2971800" cy="4191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800" dirty="0" err="1" smtClean="0">
                <a:solidFill>
                  <a:schemeClr val="bg1"/>
                </a:solidFill>
              </a:rPr>
              <a:t>Lingkungan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belajar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n-US" sz="2800" dirty="0" err="1" smtClean="0">
                <a:solidFill>
                  <a:schemeClr val="bg1"/>
                </a:solidFill>
              </a:rPr>
              <a:t>Pengalaman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Belajar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Pengelolaan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Assesment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Kurikulum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4102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 T K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19200"/>
            <a:ext cx="6477000" cy="5105400"/>
          </a:xfrm>
          <a:noFill/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marL="457200" indent="-4572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 I was student at the National University of Singapore (NUS), I was taught by </a:t>
            </a:r>
            <a:r>
              <a:rPr lang="en-US" b="1" dirty="0" smtClean="0">
                <a:solidFill>
                  <a:srgbClr val="FF0000"/>
                </a:solidFill>
              </a:rPr>
              <a:t>dedicated teachers who cared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their students. </a:t>
            </a:r>
          </a:p>
          <a:p>
            <a:pPr marL="457200" indent="-4572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 I attended graduate school at the University of Chicago, I was influenced by teachers who      excel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led in their </a:t>
            </a:r>
            <a:r>
              <a:rPr lang="en-US" b="1" dirty="0" smtClean="0">
                <a:solidFill>
                  <a:srgbClr val="FF0000"/>
                </a:solidFill>
              </a:rPr>
              <a:t>research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57200" indent="-457200" algn="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Dr. Ho Kong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54102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DESAIN 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19400" y="5715000"/>
            <a:ext cx="5410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 Kurt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Lewin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600200" y="990600"/>
          <a:ext cx="73152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76200"/>
            <a:ext cx="54102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DESAIN 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14800" y="5867400"/>
            <a:ext cx="396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Kemmis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Taggart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 l="18600" t="17912" r="22460" b="20157"/>
          <a:stretch>
            <a:fillRect/>
          </a:stretch>
        </p:blipFill>
        <p:spPr bwMode="auto">
          <a:xfrm>
            <a:off x="2590800" y="1066800"/>
            <a:ext cx="6248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Contoh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Permasalahan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Siswa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76400"/>
            <a:ext cx="5943600" cy="3429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</a:rPr>
              <a:t>perilaku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disiplin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siswa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motivasi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atau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semangat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belajar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siswa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keterampilan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berpikir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kritis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kemampuan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memecahkan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masalah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lain-lain.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Contoh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Permasalahan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Guru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76400"/>
            <a:ext cx="5943600" cy="3429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penggunaan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metode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strategi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pembelajaran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penggunaan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pendekatan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pembelajaran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sebagainya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Contoh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Permasalahan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Pelajaran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981200"/>
            <a:ext cx="5943600" cy="28956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urutan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penyajian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materi</a:t>
            </a:r>
            <a:r>
              <a:rPr lang="en-US" dirty="0">
                <a:solidFill>
                  <a:schemeClr val="bg1"/>
                </a:solidFill>
              </a:rPr>
              <a:t>,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pengorganisasian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materi</a:t>
            </a:r>
            <a:r>
              <a:rPr lang="en-US" dirty="0">
                <a:solidFill>
                  <a:schemeClr val="bg1"/>
                </a:solidFill>
              </a:rPr>
              <a:t>,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integrasi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materi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lain </a:t>
            </a:r>
            <a:r>
              <a:rPr lang="en-US" dirty="0" err="1">
                <a:solidFill>
                  <a:schemeClr val="bg1"/>
                </a:solidFill>
              </a:rPr>
              <a:t>sebagainya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Contoh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Permasalahan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lingkungan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belajar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09800"/>
            <a:ext cx="5943600" cy="24384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lingkungan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siswa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kelas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sekolah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maupun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lingkungan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siswa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rumah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Contoh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Permasalahan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Sarana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09800"/>
            <a:ext cx="5943600" cy="29718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pemanfaatan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laboratorium</a:t>
            </a:r>
            <a:r>
              <a:rPr lang="en-US" dirty="0">
                <a:solidFill>
                  <a:schemeClr val="bg1"/>
                </a:solidFill>
              </a:rPr>
              <a:t>,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penggunaan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media </a:t>
            </a:r>
            <a:r>
              <a:rPr lang="en-US" dirty="0" err="1">
                <a:solidFill>
                  <a:schemeClr val="bg1"/>
                </a:solidFill>
              </a:rPr>
              <a:t>pembelajaran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penggunaan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belajar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Contoh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Permasalahan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Pembelajaran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09800"/>
            <a:ext cx="5943600" cy="1905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kesalahan-kesalahan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pembelajaran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miskonsepsi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misstrategi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lain </a:t>
            </a:r>
            <a:r>
              <a:rPr lang="en-US" dirty="0" err="1">
                <a:solidFill>
                  <a:schemeClr val="bg1"/>
                </a:solidFill>
              </a:rPr>
              <a:t>sebagainya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Prosedur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Pelaksanaan</a:t>
            </a:r>
            <a:r>
              <a:rPr lang="en-US" sz="3600" dirty="0" smtClean="0">
                <a:solidFill>
                  <a:schemeClr val="bg1"/>
                </a:solidFill>
              </a:rPr>
              <a:t> PTK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447800"/>
            <a:ext cx="6477000" cy="47244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Penetapan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fokus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permasalahan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Perencanaan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tindakan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Pelaksanaan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tindakan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Pengumpulan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data (</a:t>
            </a:r>
            <a:r>
              <a:rPr lang="en-US" dirty="0" err="1">
                <a:solidFill>
                  <a:srgbClr val="FFFF00"/>
                </a:solidFill>
              </a:rPr>
              <a:t>pengamatan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observasi</a:t>
            </a:r>
            <a:r>
              <a:rPr lang="en-US" dirty="0">
                <a:solidFill>
                  <a:srgbClr val="FFFF00"/>
                </a:solidFill>
              </a:rPr>
              <a:t>) 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Refleksi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analisis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interpretasi</a:t>
            </a:r>
            <a:r>
              <a:rPr lang="en-US" dirty="0">
                <a:solidFill>
                  <a:srgbClr val="FFFF00"/>
                </a:solidFill>
              </a:rPr>
              <a:t>) 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Perencanaan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tindak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lanjut</a:t>
            </a:r>
            <a:r>
              <a:rPr lang="en-US" dirty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PROPOSAL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19200"/>
            <a:ext cx="6324600" cy="4953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JUDUL </a:t>
            </a:r>
            <a:r>
              <a:rPr lang="en-US" dirty="0" smtClean="0">
                <a:solidFill>
                  <a:schemeClr val="bg1"/>
                </a:solidFill>
              </a:rPr>
              <a:t>PENELITIAN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BAB I PENDAHULUAN </a:t>
            </a:r>
            <a:endParaRPr lang="en-US" sz="2800" dirty="0">
              <a:solidFill>
                <a:schemeClr val="bg1"/>
              </a:solidFill>
            </a:endParaRPr>
          </a:p>
          <a:p>
            <a:pPr marL="640080" lvl="2"/>
            <a:r>
              <a:rPr lang="en-US" dirty="0" err="1">
                <a:solidFill>
                  <a:schemeClr val="bg1"/>
                </a:solidFill>
              </a:rPr>
              <a:t>Latar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Belakang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640080" lvl="2"/>
            <a:r>
              <a:rPr lang="en-US" dirty="0" err="1">
                <a:solidFill>
                  <a:schemeClr val="bg1"/>
                </a:solidFill>
              </a:rPr>
              <a:t>Perumusan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Cara </a:t>
            </a:r>
            <a:r>
              <a:rPr lang="en-US" dirty="0" err="1">
                <a:solidFill>
                  <a:schemeClr val="bg1"/>
                </a:solidFill>
              </a:rPr>
              <a:t>Pemecahan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640080" lvl="2"/>
            <a:r>
              <a:rPr lang="en-US" dirty="0" err="1">
                <a:solidFill>
                  <a:schemeClr val="bg1"/>
                </a:solidFill>
              </a:rPr>
              <a:t>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Manfaat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Penelitian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240030" lvl="1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BAB II KERANGKA TEORETIK DAN HIPOTESIS TINDAKAN </a:t>
            </a:r>
            <a:endParaRPr lang="en-US" dirty="0" smtClean="0">
              <a:solidFill>
                <a:schemeClr val="bg1"/>
              </a:solidFill>
            </a:endParaRPr>
          </a:p>
          <a:p>
            <a:pPr marL="240030" lvl="1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BAB III PROSEDUR PENELITIAN </a:t>
            </a:r>
          </a:p>
          <a:p>
            <a:pPr marL="240030" lvl="1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640080" lvl="2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7724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GURU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Berlin Sans FB Demi" pitchFamily="34" charset="0"/>
              </a:rPr>
              <a:t>profesional</a:t>
            </a:r>
            <a:r>
              <a:rPr lang="en-US" dirty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Berlin Sans FB Demi" pitchFamily="34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Berlin Sans FB Demi" pitchFamily="34" charset="0"/>
              </a:rPr>
              <a:t>mampu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Berlin Sans FB Demi" pitchFamily="34" charset="0"/>
              </a:rPr>
              <a:t>mengajar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</a:rPr>
              <a:t>/MENDIDIK </a:t>
            </a:r>
            <a:r>
              <a:rPr lang="en-US" dirty="0" err="1">
                <a:solidFill>
                  <a:srgbClr val="FFFF00"/>
                </a:solidFill>
                <a:latin typeface="Berlin Sans FB Demi" pitchFamily="34" charset="0"/>
              </a:rPr>
              <a:t>sekaligus</a:t>
            </a:r>
            <a:r>
              <a:rPr lang="en-US" dirty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</a:rPr>
              <a:t>MENELITI </a:t>
            </a:r>
            <a:endParaRPr lang="en-US" dirty="0">
              <a:solidFill>
                <a:srgbClr val="FFFF00"/>
              </a:solidFill>
              <a:latin typeface="Berlin Sans FB Dem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LANGKAH-LANGKAH  </a:t>
            </a:r>
            <a:r>
              <a:rPr lang="en-US" sz="3600" dirty="0" smtClean="0">
                <a:solidFill>
                  <a:schemeClr val="bg1"/>
                </a:solidFill>
              </a:rPr>
              <a:t>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19200"/>
            <a:ext cx="6781800" cy="4953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Identifikasi Masalah dan Merumuskan Masalah 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Masalahnya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penting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mengajukan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sekaligus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signifikan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diajukan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hendaknya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jangkauan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penanganan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Pernyataan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mengungkapkan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beberapa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dimensi</a:t>
            </a:r>
            <a:r>
              <a:rPr lang="en-US" dirty="0" smtClean="0">
                <a:solidFill>
                  <a:schemeClr val="bg1"/>
                </a:solidFill>
              </a:rPr>
              <a:t> fundamental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40030" lvl="1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640080" lvl="2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LANGKAH-LANGKAH  </a:t>
            </a:r>
            <a:r>
              <a:rPr lang="en-US" sz="3600" dirty="0" smtClean="0">
                <a:solidFill>
                  <a:schemeClr val="bg1"/>
                </a:solidFill>
              </a:rPr>
              <a:t>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19200"/>
            <a:ext cx="6781800" cy="4953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Analisis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Merumuskan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hipotesis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tindakan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Penyusunan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Tindakan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40030" lvl="1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640080" lvl="2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64770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err="1" smtClean="0">
                <a:solidFill>
                  <a:schemeClr val="bg1"/>
                </a:solidFill>
              </a:rPr>
              <a:t>Rencana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tindakan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memuat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informasi</a:t>
            </a:r>
            <a:r>
              <a:rPr lang="en-US" sz="3600" dirty="0" smtClean="0">
                <a:solidFill>
                  <a:schemeClr val="bg1"/>
                </a:solidFill>
              </a:rPr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19200"/>
            <a:ext cx="6781800" cy="51816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Apa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diperlukan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menentukan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pemecahan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masalah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dirumuskan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Alat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teknik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apa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diperlukan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pengumpul</a:t>
            </a:r>
            <a:r>
              <a:rPr lang="en-US" sz="2400" dirty="0" smtClean="0">
                <a:solidFill>
                  <a:schemeClr val="bg1"/>
                </a:solidFill>
              </a:rPr>
              <a:t> data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Rencana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perekaman</a:t>
            </a:r>
            <a:r>
              <a:rPr lang="en-US" sz="2400" dirty="0" smtClean="0">
                <a:solidFill>
                  <a:schemeClr val="bg1"/>
                </a:solidFill>
              </a:rPr>
              <a:t> data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Rencana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pengolahan</a:t>
            </a:r>
            <a:r>
              <a:rPr lang="en-US" sz="2400" dirty="0" smtClean="0">
                <a:solidFill>
                  <a:schemeClr val="bg1"/>
                </a:solidFill>
              </a:rPr>
              <a:t> data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>
                <a:solidFill>
                  <a:schemeClr val="bg1"/>
                </a:solidFill>
              </a:rPr>
              <a:t>Rencana untuk melaksanakan tindakan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Rencana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mengevaluasi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Pelaksanaan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Penelitian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Refleksi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Analisis</a:t>
            </a:r>
            <a:r>
              <a:rPr lang="en-US" sz="2400" dirty="0" smtClean="0">
                <a:solidFill>
                  <a:schemeClr val="bg1"/>
                </a:solidFill>
              </a:rPr>
              <a:t> Data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Pelaporan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Hasil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40030" lvl="1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640080" lvl="2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PENULISAN KARYA ILMIAH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KARYA </a:t>
            </a:r>
            <a:r>
              <a:rPr lang="en-US" sz="3600" dirty="0" smtClean="0">
                <a:solidFill>
                  <a:schemeClr val="bg1"/>
                </a:solidFill>
              </a:rPr>
              <a:t>ILMIAH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781800" cy="41148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didasari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pengamatan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peninjauan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penelitian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disusun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sistematika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penulisan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bersantun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bahasa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isinya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dipertanggungjawabkan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kebenarannya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keilmiahannya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</a:p>
          <a:p>
            <a:pPr marL="240030" lvl="1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640080" lvl="2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KARYA </a:t>
            </a:r>
            <a:r>
              <a:rPr lang="en-US" sz="3600" dirty="0" smtClean="0">
                <a:solidFill>
                  <a:schemeClr val="bg1"/>
                </a:solidFill>
              </a:rPr>
              <a:t>ILMIAH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781800" cy="41148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kajiannya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lingkup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ilmiah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langkah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pengerjaannya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dijiwai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ilmiah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sosok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tampilannya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memenuhi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syarat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keilmuan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marL="240030" lvl="1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640080" lvl="2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KARYA </a:t>
            </a:r>
            <a:r>
              <a:rPr lang="en-US" sz="3600" dirty="0" smtClean="0">
                <a:solidFill>
                  <a:schemeClr val="bg1"/>
                </a:solidFill>
              </a:rPr>
              <a:t>ILMIAH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781800" cy="41148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empat komponen utama dalam metode ilmiah, yakni </a:t>
            </a:r>
          </a:p>
          <a:p>
            <a:pPr lvl="1"/>
            <a:r>
              <a:rPr lang="sv-SE" dirty="0" smtClean="0">
                <a:solidFill>
                  <a:schemeClr val="bg1"/>
                </a:solidFill>
              </a:rPr>
              <a:t>masalah, </a:t>
            </a:r>
          </a:p>
          <a:p>
            <a:pPr lvl="1"/>
            <a:r>
              <a:rPr lang="sv-SE" dirty="0" smtClean="0">
                <a:solidFill>
                  <a:schemeClr val="bg1"/>
                </a:solidFill>
              </a:rPr>
              <a:t>hipotesis, </a:t>
            </a:r>
          </a:p>
          <a:p>
            <a:pPr lvl="1"/>
            <a:r>
              <a:rPr lang="sv-SE" dirty="0" smtClean="0">
                <a:solidFill>
                  <a:schemeClr val="bg1"/>
                </a:solidFill>
              </a:rPr>
              <a:t>verifikasi, dan </a:t>
            </a:r>
          </a:p>
          <a:p>
            <a:pPr lvl="1"/>
            <a:r>
              <a:rPr lang="sv-SE" dirty="0" smtClean="0">
                <a:solidFill>
                  <a:schemeClr val="bg1"/>
                </a:solidFill>
              </a:rPr>
              <a:t>kesimpulan. </a:t>
            </a:r>
          </a:p>
          <a:p>
            <a:pPr marL="240030" lvl="1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640080" lvl="2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Ciri-Ciri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KARYA </a:t>
            </a:r>
            <a:r>
              <a:rPr lang="en-US" sz="3600" dirty="0" smtClean="0">
                <a:solidFill>
                  <a:schemeClr val="bg1"/>
                </a:solidFill>
              </a:rPr>
              <a:t>ILMIAH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781800" cy="41148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logis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yakni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segala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disajikan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argumentasi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diterima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sehat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sistematis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yakni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segala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dikemukakan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disusun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berdasarkan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urutan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berjenjang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berkesinambungan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pPr marL="640080" lvl="2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Ciri-Ciri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KARYA </a:t>
            </a:r>
            <a:r>
              <a:rPr lang="en-US" sz="3600" dirty="0" smtClean="0">
                <a:solidFill>
                  <a:schemeClr val="bg1"/>
                </a:solidFill>
              </a:rPr>
              <a:t>ILMIAH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781800" cy="3810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bg1"/>
                </a:solidFill>
              </a:rPr>
              <a:t>Objektif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yakni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segala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dikemukakan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bersifat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fiktif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bg1"/>
                </a:solidFill>
              </a:rPr>
              <a:t>tuntas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menyeluruh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yakni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segi-segi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dikemukakan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ditelaah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lengkap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Ciri-Ciri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KARYA </a:t>
            </a:r>
            <a:r>
              <a:rPr lang="en-US" sz="3600" dirty="0" smtClean="0">
                <a:solidFill>
                  <a:schemeClr val="bg1"/>
                </a:solidFill>
              </a:rPr>
              <a:t>ILMIAH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781800" cy="41148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bg1"/>
                </a:solidFill>
              </a:rPr>
              <a:t>seksama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yakni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berusaha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menghindarkan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kesalahan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bg1"/>
                </a:solidFill>
              </a:rPr>
              <a:t>jelas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yakni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segala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keterangan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dikemukakan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mengungkapkan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maksud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jernih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bg1"/>
                </a:solidFill>
              </a:rPr>
              <a:t>kebenarannya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teruji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4102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 T K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19200"/>
            <a:ext cx="6477000" cy="5105400"/>
          </a:xfrm>
          <a:noFill/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marL="457200" indent="-45720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PTK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adalah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penelitian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tindakan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dilaksanakan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dalam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kelas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ketika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pembelajaran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berlangsung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PTK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tujuan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memperbaiki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atau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meningkatkan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kualitas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pembelajaran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hasil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 </a:t>
            </a:r>
          </a:p>
          <a:p>
            <a:pPr marL="457200" indent="-4572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PTK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berfokus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pada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kelas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atau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pada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proses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pembelajaran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terjadi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dalam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kelas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Ciri-Ciri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KARYA </a:t>
            </a:r>
            <a:r>
              <a:rPr lang="en-US" sz="3600" dirty="0" smtClean="0">
                <a:solidFill>
                  <a:schemeClr val="bg1"/>
                </a:solidFill>
              </a:rPr>
              <a:t>ILMIAH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781800" cy="48006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>
                <a:solidFill>
                  <a:schemeClr val="bg1"/>
                </a:solidFill>
              </a:rPr>
              <a:t>terbuka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maksudnya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sesuatu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dikemukakan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berubah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seandainya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muncul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>
                <a:solidFill>
                  <a:schemeClr val="bg1"/>
                </a:solidFill>
              </a:rPr>
              <a:t>berlaku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yakni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kesimpulannya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berlaku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populasinya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>
                <a:solidFill>
                  <a:schemeClr val="bg1"/>
                </a:solidFill>
              </a:rPr>
              <a:t>penyajiannya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memperhatikan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santun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bahasa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tulis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640080" lvl="2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419600"/>
            <a:ext cx="64770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MATUR  </a:t>
            </a:r>
            <a:r>
              <a:rPr lang="en-US" sz="3600" dirty="0" smtClean="0">
                <a:solidFill>
                  <a:schemeClr val="bg1"/>
                </a:solidFill>
              </a:rPr>
              <a:t>NUWUN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co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600200"/>
            <a:ext cx="2247900" cy="292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69342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Prinsip-prinsip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PTK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629400" cy="51816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/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Tidak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boleh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mengganggu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atau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menghambat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kegiatan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pembelajaran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</a:p>
          <a:p>
            <a:pPr marL="457200" indent="-457200"/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Tidak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mengganggu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tugas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guru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pengajar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marL="457200" indent="-457200"/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Prosedur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pengumpulan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data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ditangani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sendiri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oleh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guru, </a:t>
            </a:r>
          </a:p>
          <a:p>
            <a:pPr marL="457200" indent="-45720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Guru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tetap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aktif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berfungsi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guru yang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bertugas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secara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penuh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marL="457200" indent="-457200"/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Rencana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tindakan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dirumuskan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dalam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suatu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hipotesis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tindakan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dapat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diuji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di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lapangan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KARAKTERISTIK 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90600"/>
            <a:ext cx="6629400" cy="55626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saja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berupaya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memecahkan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masalah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tetapi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sekaligus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mencari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dukungan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ilmiah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atas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pemecahan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masalah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tersebut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Bagian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penting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upaya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pengembangan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profesi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guru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melalui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aktivitas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berpikir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kritis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sistematis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serta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membelajarkan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guru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menulis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membuat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catatan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Permasalahan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yang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dikaji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PTK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bukan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dihasilkan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kajian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teoretik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terdahulu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tetapi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berasal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adanya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permasalahan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nyata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aktual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(yang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terjadi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saat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ini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kelas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PTK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berfokus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pada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pemecahan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masalah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praktis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bukan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masalah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teoretis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KARAKTERISTIK 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90600"/>
            <a:ext cx="6629400" cy="5334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PTK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dimulai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permasalahan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sederhana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nyata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jelas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tajam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mengenai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hal-hal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terjadi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kelas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Adanya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kolaborasi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kerjasama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antara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praktisi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(guru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kepala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sekolah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peneliti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hal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pemahaman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kesepakatan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tentang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permasalahan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pengambilan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keputusan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akhirnya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melahirkan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kesamaan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tentang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tindakan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(action)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19200"/>
            <a:ext cx="6781800" cy="4953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Memperbaiki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praktik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Pengembangan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profesional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arti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meningkatkan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pemahaman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para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Guru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terhadap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praktik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dilaksanakan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Memperbaiki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keadaan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situasi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mana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praktik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tersebut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dilaksanakan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54102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P T 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90600"/>
            <a:ext cx="6629400" cy="56388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memecahkan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permasalahan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nyata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terjadi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kelas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sekaligus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mencari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jawaban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ilmiah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mengapa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hal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tersebut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dapat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dipecahkan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melalui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tindakan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akan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meningkatkan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kegiatan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nyata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guru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pengembangan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profesi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memperbaiki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meningkatkan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kualitas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proses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pembelajaran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kelas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1484</Words>
  <Application>Microsoft Office PowerPoint</Application>
  <PresentationFormat>On-screen Show (4:3)</PresentationFormat>
  <Paragraphs>201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PENELITIAN TINDAKAN KELAS (PTK)</vt:lpstr>
      <vt:lpstr>P T K</vt:lpstr>
      <vt:lpstr>GURU profesional  mampu mengajar/MENDIDIK sekaligus MENELITI </vt:lpstr>
      <vt:lpstr>P T K</vt:lpstr>
      <vt:lpstr>Prinsip-prinsip pelaksanaan PTK</vt:lpstr>
      <vt:lpstr>KARAKTERISTIK  P T K</vt:lpstr>
      <vt:lpstr>KARAKTERISTIK  P T K</vt:lpstr>
      <vt:lpstr>Tujuan P T K</vt:lpstr>
      <vt:lpstr>Tujuan P T K</vt:lpstr>
      <vt:lpstr>Tujuan Khusus P T K</vt:lpstr>
      <vt:lpstr>P T K</vt:lpstr>
      <vt:lpstr>OUTPUT P T K</vt:lpstr>
      <vt:lpstr>MANFAAT  P T K</vt:lpstr>
      <vt:lpstr>MANFAAT  P T K</vt:lpstr>
      <vt:lpstr>MANFAAT  P T K</vt:lpstr>
      <vt:lpstr>Permasalahan  P T K</vt:lpstr>
      <vt:lpstr>3 hal penting P T K</vt:lpstr>
      <vt:lpstr>Permasalahan  P T K</vt:lpstr>
      <vt:lpstr>Sasasaran P T K</vt:lpstr>
      <vt:lpstr>DESAIN  P T K</vt:lpstr>
      <vt:lpstr>DESAIN  P T K</vt:lpstr>
      <vt:lpstr>Contoh Permasalahan Siswa</vt:lpstr>
      <vt:lpstr>Contoh Permasalahan Guru</vt:lpstr>
      <vt:lpstr>Contoh Permasalahan  Materi Pelajaran</vt:lpstr>
      <vt:lpstr>Contoh Permasalahan  lingkungan belajar</vt:lpstr>
      <vt:lpstr>Contoh Permasalahan  Sarana Pendidikan</vt:lpstr>
      <vt:lpstr>Contoh Permasalahan  Pembelajaran di Kelas</vt:lpstr>
      <vt:lpstr>Prosedur Pelaksanaan PTK</vt:lpstr>
      <vt:lpstr>PROPOSAL  P T K</vt:lpstr>
      <vt:lpstr>LANGKAH-LANGKAH  P T K</vt:lpstr>
      <vt:lpstr>LANGKAH-LANGKAH  P T K</vt:lpstr>
      <vt:lpstr>Rencana tindakan memuat informasi : </vt:lpstr>
      <vt:lpstr>PENULISAN KARYA ILMIAH</vt:lpstr>
      <vt:lpstr>KARYA ILMIAH</vt:lpstr>
      <vt:lpstr>KARYA ILMIAH</vt:lpstr>
      <vt:lpstr>KARYA ILMIAH</vt:lpstr>
      <vt:lpstr>Ciri-Ciri KARYA ILMIAH</vt:lpstr>
      <vt:lpstr>Ciri-Ciri KARYA ILMIAH</vt:lpstr>
      <vt:lpstr>Ciri-Ciri KARYA ILMIAH</vt:lpstr>
      <vt:lpstr>Ciri-Ciri KARYA ILMIAH</vt:lpstr>
      <vt:lpstr>MATUR  NUWUN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PENELITIAN TINDAKAN KELAS </dc:title>
  <dc:creator>user</dc:creator>
  <cp:lastModifiedBy>Putu Panji</cp:lastModifiedBy>
  <cp:revision>12</cp:revision>
  <dcterms:created xsi:type="dcterms:W3CDTF">2011-08-30T10:18:19Z</dcterms:created>
  <dcterms:modified xsi:type="dcterms:W3CDTF">2011-11-07T08:35:21Z</dcterms:modified>
</cp:coreProperties>
</file>