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9" r:id="rId3"/>
    <p:sldId id="275" r:id="rId4"/>
    <p:sldId id="276" r:id="rId5"/>
    <p:sldId id="277" r:id="rId6"/>
    <p:sldId id="278" r:id="rId7"/>
    <p:sldId id="279" r:id="rId8"/>
    <p:sldId id="280" r:id="rId9"/>
    <p:sldId id="303" r:id="rId10"/>
    <p:sldId id="304" r:id="rId11"/>
    <p:sldId id="281" r:id="rId12"/>
    <p:sldId id="282" r:id="rId13"/>
    <p:sldId id="283" r:id="rId14"/>
    <p:sldId id="286" r:id="rId15"/>
    <p:sldId id="284" r:id="rId16"/>
    <p:sldId id="285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27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E383F-168A-4788-8FD4-0BF2C0654577}" type="datetimeFigureOut">
              <a:rPr lang="id-ID" smtClean="0"/>
              <a:pPr/>
              <a:t>11/10/2014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B128C-0801-4791-B5A2-5B3D9CB9BF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449B-03B6-46DE-BD3F-33C7AAB72BF1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D2F7E-D0CE-447D-9EE8-4E901B492533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7F6B-1801-4953-8B16-B34F22BD6B24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DD3-91C3-4E62-A18B-C043B37E14D4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C512-2565-4D3B-89A3-F80C43671B43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E442-0B89-48FD-96B6-64978E1519B1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FF16-0ECF-4F13-8FC1-6CDE63682BAB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A623-0FED-4E0E-A665-79DFB278E0D3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F1773-C8FB-49F9-9CE0-C13C61717402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A158-10E5-4339-9289-C78736EDA0EE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479A4-5A84-4668-BEF0-2A4BD511C100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47B5-42A5-419F-9476-254024B2DB89}" type="datetime1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4358A-BB3C-43D8-BE9E-A8EEFE1B0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putupanji@uny.ac.i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914400"/>
            <a:ext cx="6096000" cy="3048000"/>
          </a:xfrm>
          <a:prstGeom prst="roundRect">
            <a:avLst>
              <a:gd name="adj" fmla="val 50000"/>
            </a:avLst>
          </a:prstGeom>
          <a:blipFill dpi="0" rotWithShape="1">
            <a:blip r:embed="rId3" cstate="print">
              <a:alphaModFix amt="33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0"/>
            <a:ext cx="6705600" cy="2057400"/>
          </a:xfrm>
        </p:spPr>
        <p:txBody>
          <a:bodyPr>
            <a:noAutofit/>
          </a:bodyPr>
          <a:lstStyle/>
          <a:p>
            <a:r>
              <a:rPr lang="id-ID" sz="4800" b="1" dirty="0" smtClean="0">
                <a:solidFill>
                  <a:srgbClr val="002060"/>
                </a:solidFill>
              </a:rPr>
              <a:t>LITERATUR REVIEW</a:t>
            </a:r>
            <a:endParaRPr lang="en-US" sz="4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4114800"/>
            <a:ext cx="6705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 Putu Sudira, M.P.</a:t>
            </a:r>
          </a:p>
          <a:p>
            <a:pPr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  <a:hlinkClick r:id="rId4"/>
              </a:rPr>
              <a:t>putupanji@uny.ac.id</a:t>
            </a:r>
            <a:r>
              <a:rPr lang="id-ID" sz="2400" b="1" dirty="0" smtClean="0">
                <a:latin typeface="+mj-lt"/>
                <a:ea typeface="+mj-ea"/>
                <a:cs typeface="+mj-cs"/>
              </a:rPr>
              <a:t> – </a:t>
            </a:r>
            <a:r>
              <a:rPr lang="id-ID" sz="2400" b="1" dirty="0" smtClean="0"/>
              <a:t>08164222678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b="1" dirty="0" smtClean="0">
                <a:latin typeface="+mj-lt"/>
                <a:ea typeface="+mj-ea"/>
                <a:cs typeface="+mj-cs"/>
              </a:rPr>
              <a:t>http://staff.uny.ac.id/cari/staff?title=Putu+Sudira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Sek.Prodi</a:t>
            </a:r>
            <a:r>
              <a:rPr kumimoji="0" lang="id-ID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PTK PPs  UNY, peneliti terbaik Hibah Disertasi 2011, lulusan cumlaude S2  TP PPs UGM – S3 PTK PPS UNY; Kantor: Vocational and Technology Education Lantai II sayap   timur  Gedung Pascasarjana UNY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7391400" cy="4648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menunjukkan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mengarah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Permasalahan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Tujuan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Pertanyaan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jelas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menghubungkan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kembali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smtClean="0">
                <a:solidFill>
                  <a:schemeClr val="bg1"/>
                </a:solidFill>
              </a:rPr>
              <a:t>berarti?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Dirumuskan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setelah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Landasan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Pikir</a:t>
            </a:r>
            <a:r>
              <a:rPr lang="en-US" sz="3600" b="1" dirty="0" smtClean="0">
                <a:solidFill>
                  <a:schemeClr val="bg1"/>
                </a:solidFill>
              </a:rPr>
              <a:t>/</a:t>
            </a:r>
            <a:r>
              <a:rPr lang="en-US" sz="3600" b="1" dirty="0" err="1" smtClean="0">
                <a:solidFill>
                  <a:schemeClr val="bg1"/>
                </a:solidFill>
              </a:rPr>
              <a:t>Paradigma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semua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merumuskan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95800" y="4495800"/>
            <a:ext cx="1143000" cy="14478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Jawaban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Sementara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atas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Rumusan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Masalah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Baru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didasarkan</a:t>
            </a:r>
            <a:r>
              <a:rPr lang="en-US" sz="3600" b="1" dirty="0" smtClean="0">
                <a:solidFill>
                  <a:schemeClr val="bg1"/>
                </a:solidFill>
              </a:rPr>
              <a:t> TEORI </a:t>
            </a:r>
            <a:r>
              <a:rPr lang="en-US" sz="3600" b="1" dirty="0" err="1" smtClean="0">
                <a:solidFill>
                  <a:schemeClr val="bg1"/>
                </a:solidFill>
              </a:rPr>
              <a:t>relevan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Belum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didasarkan</a:t>
            </a:r>
            <a:r>
              <a:rPr lang="en-US" sz="3600" b="1" dirty="0" smtClean="0">
                <a:solidFill>
                  <a:schemeClr val="bg1"/>
                </a:solidFill>
              </a:rPr>
              <a:t> FAKTA </a:t>
            </a:r>
            <a:r>
              <a:rPr lang="en-US" sz="3600" b="1" dirty="0" err="1" smtClean="0">
                <a:solidFill>
                  <a:schemeClr val="bg1"/>
                </a:solidFill>
              </a:rPr>
              <a:t>Empiris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95800" y="4495800"/>
            <a:ext cx="1143000" cy="14478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PENELITIAN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STATISTIK (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jika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bekerja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SAMPEL).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Jika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menggunakan</a:t>
            </a:r>
            <a:r>
              <a:rPr lang="en-US" sz="3600" b="1" dirty="0" smtClean="0">
                <a:solidFill>
                  <a:schemeClr val="bg1"/>
                </a:solidFill>
              </a:rPr>
              <a:t> SAMPEL </a:t>
            </a: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 POPULASI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2133600" y="1752600"/>
            <a:ext cx="5105400" cy="46482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POPULASI</a:t>
            </a:r>
          </a:p>
          <a:p>
            <a:pPr algn="ctr"/>
            <a:r>
              <a:rPr lang="en-US" sz="3200" dirty="0" err="1" smtClean="0"/>
              <a:t>Penelitian</a:t>
            </a:r>
            <a:endParaRPr lang="en-US" sz="3200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162800" y="2133600"/>
            <a:ext cx="1219200" cy="762000"/>
          </a:xfrm>
          <a:prstGeom prst="wedgeRoundRectCallout">
            <a:avLst>
              <a:gd name="adj1" fmla="val -158538"/>
              <a:gd name="adj2" fmla="val 13725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DATA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00600" y="5486400"/>
            <a:ext cx="4038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HIPOTESIS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Statistik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ross 10"/>
          <p:cNvSpPr/>
          <p:nvPr/>
        </p:nvSpPr>
        <p:spPr>
          <a:xfrm rot="2590047">
            <a:off x="6190221" y="5315644"/>
            <a:ext cx="1066800" cy="1143000"/>
          </a:xfrm>
          <a:prstGeom prst="plus">
            <a:avLst>
              <a:gd name="adj" fmla="val 4467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KERJA: </a:t>
            </a:r>
            <a:r>
              <a:rPr lang="en-US" sz="3600" b="1" dirty="0" err="1" smtClean="0">
                <a:solidFill>
                  <a:schemeClr val="bg1"/>
                </a:solidFill>
              </a:rPr>
              <a:t>Diuji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berdasarkan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handal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</a:rPr>
              <a:t>Dinyatakan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Kalimat</a:t>
            </a:r>
            <a:r>
              <a:rPr lang="en-US" sz="3600" b="1" dirty="0" smtClean="0">
                <a:solidFill>
                  <a:schemeClr val="bg1"/>
                </a:solidFill>
              </a:rPr>
              <a:t> POSITIF</a:t>
            </a:r>
          </a:p>
          <a:p>
            <a:pPr marL="432000" indent="-432000" algn="l"/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NOL (</a:t>
            </a:r>
            <a:r>
              <a:rPr lang="en-US" sz="3600" b="1" dirty="0" err="1" smtClean="0">
                <a:solidFill>
                  <a:schemeClr val="bg1"/>
                </a:solidFill>
              </a:rPr>
              <a:t>Nihil</a:t>
            </a:r>
            <a:r>
              <a:rPr lang="en-US" sz="3600" b="1" dirty="0" smtClean="0">
                <a:solidFill>
                  <a:schemeClr val="bg1"/>
                </a:solidFill>
              </a:rPr>
              <a:t>):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keraguan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terhadap</a:t>
            </a:r>
            <a:r>
              <a:rPr lang="en-US" sz="3600" b="1" dirty="0" smtClean="0">
                <a:solidFill>
                  <a:schemeClr val="bg1"/>
                </a:solidFill>
              </a:rPr>
              <a:t> TEORI yang </a:t>
            </a:r>
            <a:r>
              <a:rPr lang="en-US" sz="3600" b="1" dirty="0" err="1" smtClean="0">
                <a:solidFill>
                  <a:schemeClr val="bg1"/>
                </a:solidFill>
              </a:rPr>
              <a:t>digunakan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r>
              <a:rPr lang="en-US" sz="3600" b="1" dirty="0" err="1" smtClean="0">
                <a:solidFill>
                  <a:schemeClr val="bg1"/>
                </a:solidFill>
              </a:rPr>
              <a:t>Dinyatakan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Kalimat</a:t>
            </a:r>
            <a:r>
              <a:rPr lang="en-US" sz="3600" b="1" dirty="0" smtClean="0">
                <a:solidFill>
                  <a:schemeClr val="bg1"/>
                </a:solidFill>
              </a:rPr>
              <a:t> NEGATIF.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400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</a:t>
            </a:r>
            <a:r>
              <a:rPr lang="en-US" sz="5400" b="1" dirty="0" err="1" smtClean="0">
                <a:solidFill>
                  <a:schemeClr val="bg1"/>
                </a:solidFill>
              </a:rPr>
              <a:t>Statistik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Pembuktian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Signifikansi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Hasil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Teknik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 INFERENSIAL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Data </a:t>
            </a:r>
            <a:r>
              <a:rPr lang="en-US" sz="3600" b="1" dirty="0" err="1" smtClean="0">
                <a:solidFill>
                  <a:schemeClr val="bg1"/>
                </a:solidFill>
              </a:rPr>
              <a:t>diperoleh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</a:rPr>
              <a:t> SAMPEL </a:t>
            </a:r>
            <a:r>
              <a:rPr lang="en-US" sz="3600" b="1" dirty="0" err="1" smtClean="0">
                <a:solidFill>
                  <a:schemeClr val="bg1"/>
                </a:solidFill>
              </a:rPr>
              <a:t>lalu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diinferen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POPULASI.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Jika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dari</a:t>
            </a:r>
            <a:r>
              <a:rPr lang="en-US" sz="3600" b="1" dirty="0" smtClean="0">
                <a:solidFill>
                  <a:schemeClr val="bg1"/>
                </a:solidFill>
              </a:rPr>
              <a:t> POPULASI </a:t>
            </a:r>
            <a:r>
              <a:rPr lang="en-US" sz="3600" b="1" dirty="0" err="1" smtClean="0">
                <a:solidFill>
                  <a:schemeClr val="bg1"/>
                </a:solidFill>
              </a:rPr>
              <a:t>maka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Statistik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digunakan</a:t>
            </a:r>
            <a:r>
              <a:rPr lang="en-US" sz="3600" b="1" dirty="0" smtClean="0">
                <a:solidFill>
                  <a:schemeClr val="bg1"/>
                </a:solidFill>
              </a:rPr>
              <a:t> DESKRIPTIF.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Pengujian</a:t>
            </a:r>
            <a:r>
              <a:rPr lang="en-US" sz="3200" b="1" dirty="0" smtClean="0">
                <a:solidFill>
                  <a:schemeClr val="bg1"/>
                </a:solidFill>
              </a:rPr>
              <a:t> HIPOTESIS </a:t>
            </a:r>
            <a:r>
              <a:rPr lang="en-US" sz="3200" b="1" dirty="0" err="1" smtClean="0">
                <a:solidFill>
                  <a:schemeClr val="bg1"/>
                </a:solidFill>
              </a:rPr>
              <a:t>Statistik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9" name="Explosion 2 8"/>
          <p:cNvSpPr/>
          <p:nvPr/>
        </p:nvSpPr>
        <p:spPr>
          <a:xfrm>
            <a:off x="1219200" y="1143000"/>
            <a:ext cx="3886200" cy="3581400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POPULASI</a:t>
            </a: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Penelitian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Explosion 2 7"/>
          <p:cNvSpPr/>
          <p:nvPr/>
        </p:nvSpPr>
        <p:spPr>
          <a:xfrm>
            <a:off x="4114800" y="3886200"/>
            <a:ext cx="3048000" cy="2438400"/>
          </a:xfrm>
          <a:prstGeom prst="irregularSeal2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SAMPEL</a:t>
            </a:r>
          </a:p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Penelitian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752600" y="5486400"/>
            <a:ext cx="1447800" cy="1143000"/>
          </a:xfrm>
          <a:prstGeom prst="wedgeRoundRectCallout">
            <a:avLst>
              <a:gd name="adj1" fmla="val 174853"/>
              <a:gd name="adj2" fmla="val -5422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DATA</a:t>
            </a:r>
          </a:p>
          <a:p>
            <a:pPr algn="ctr"/>
            <a:r>
              <a:rPr lang="en-US" sz="1400" b="1" dirty="0" err="1" smtClean="0">
                <a:solidFill>
                  <a:srgbClr val="C00000"/>
                </a:solidFill>
              </a:rPr>
              <a:t>Disimpulkan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</a:rPr>
              <a:t>utk</a:t>
            </a:r>
            <a:r>
              <a:rPr lang="en-US" sz="1400" b="1" dirty="0" smtClean="0">
                <a:solidFill>
                  <a:srgbClr val="C00000"/>
                </a:solidFill>
              </a:rPr>
              <a:t> POPULASI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>
            <a:off x="1905000" y="2514600"/>
            <a:ext cx="4495800" cy="3124200"/>
          </a:xfrm>
          <a:prstGeom prst="arc">
            <a:avLst/>
          </a:prstGeom>
          <a:ln w="412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10800000">
            <a:off x="2362200" y="1828800"/>
            <a:ext cx="4648200" cy="3505200"/>
          </a:xfrm>
          <a:prstGeom prst="arc">
            <a:avLst/>
          </a:prstGeom>
          <a:ln w="412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53000" y="2819400"/>
            <a:ext cx="16002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SAMPLING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1981200" y="4800600"/>
            <a:ext cx="16002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GENERALISASI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Uji</a:t>
            </a:r>
            <a:r>
              <a:rPr lang="en-US" sz="5400" b="1" dirty="0" smtClean="0">
                <a:solidFill>
                  <a:schemeClr val="bg1"/>
                </a:solidFill>
              </a:rPr>
              <a:t> HIPOTESIS </a:t>
            </a:r>
            <a:r>
              <a:rPr lang="en-US" sz="5400" b="1" dirty="0" err="1" smtClean="0">
                <a:solidFill>
                  <a:schemeClr val="bg1"/>
                </a:solidFill>
              </a:rPr>
              <a:t>Statistik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447800" y="1447800"/>
            <a:ext cx="7315200" cy="4800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Yang </a:t>
            </a:r>
            <a:r>
              <a:rPr lang="en-US" sz="3600" b="1" dirty="0" err="1" smtClean="0">
                <a:solidFill>
                  <a:schemeClr val="bg1"/>
                </a:solidFill>
              </a:rPr>
              <a:t>diuji</a:t>
            </a:r>
            <a:r>
              <a:rPr lang="en-US" sz="3600" b="1" dirty="0" smtClean="0">
                <a:solidFill>
                  <a:schemeClr val="bg1"/>
                </a:solidFill>
              </a:rPr>
              <a:t> HIPOTESIS NOL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Menyatakan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sampel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Tidak</a:t>
            </a:r>
            <a:r>
              <a:rPr lang="en-US" sz="3600" b="1" dirty="0" smtClean="0">
                <a:solidFill>
                  <a:schemeClr val="bg1"/>
                </a:solidFill>
              </a:rPr>
              <a:t> DIHARAPKAN </a:t>
            </a:r>
            <a:r>
              <a:rPr lang="en-US" sz="3600" b="1" dirty="0" err="1" smtClean="0">
                <a:solidFill>
                  <a:schemeClr val="bg1"/>
                </a:solidFill>
              </a:rPr>
              <a:t>ada</a:t>
            </a:r>
            <a:r>
              <a:rPr lang="en-US" sz="3600" b="1" dirty="0" smtClean="0">
                <a:solidFill>
                  <a:schemeClr val="bg1"/>
                </a:solidFill>
              </a:rPr>
              <a:t> PERBEDAAN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SAMPEL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POPULASI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Bentuk</a:t>
            </a:r>
            <a:r>
              <a:rPr lang="en-US" sz="5400" b="1" dirty="0" smtClean="0">
                <a:solidFill>
                  <a:schemeClr val="bg1"/>
                </a:solidFill>
              </a:rPr>
              <a:t> HIPOTESIS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981200" y="2057400"/>
            <a:ext cx="6172200" cy="2438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Hipotesis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DESKRIPTIF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KOMPARATIF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ASOSIATIF</a:t>
            </a:r>
            <a:endParaRPr lang="id-ID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1524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fungsi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7543800" cy="4953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id-ID" sz="3600" i="1" dirty="0" smtClean="0">
                <a:solidFill>
                  <a:schemeClr val="bg1"/>
                </a:solidFill>
              </a:rPr>
              <a:t>menjelaskan</a:t>
            </a:r>
            <a:r>
              <a:rPr lang="id-ID" sz="3600" dirty="0" smtClean="0">
                <a:solidFill>
                  <a:schemeClr val="bg1"/>
                </a:solidFill>
              </a:rPr>
              <a:t>, membedakan, </a:t>
            </a:r>
            <a:r>
              <a:rPr lang="id-ID" sz="3600" i="1" dirty="0" smtClean="0">
                <a:solidFill>
                  <a:schemeClr val="bg1"/>
                </a:solidFill>
              </a:rPr>
              <a:t>meramal dan mengendalikan</a:t>
            </a:r>
            <a:r>
              <a:rPr lang="id-ID" sz="3600" dirty="0" smtClean="0">
                <a:solidFill>
                  <a:schemeClr val="bg1"/>
                </a:solidFill>
              </a:rPr>
              <a:t> suatu fenomena-fenomena </a:t>
            </a:r>
            <a:r>
              <a:rPr lang="id-ID" sz="3600" dirty="0" smtClean="0">
                <a:solidFill>
                  <a:schemeClr val="bg1"/>
                </a:solidFill>
              </a:rPr>
              <a:t>masalah </a:t>
            </a:r>
            <a:r>
              <a:rPr lang="id-ID" sz="3600" dirty="0" smtClean="0">
                <a:solidFill>
                  <a:schemeClr val="bg1"/>
                </a:solidFill>
              </a:rPr>
              <a:t>penelitian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752600" y="1600200"/>
            <a:ext cx="6934200" cy="2590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Rumusan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Masalah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</a:rPr>
              <a:t>Berapa</a:t>
            </a:r>
            <a:r>
              <a:rPr lang="en-US" sz="4000" b="1" dirty="0" smtClean="0">
                <a:solidFill>
                  <a:schemeClr val="bg1"/>
                </a:solidFill>
              </a:rPr>
              <a:t> lama </a:t>
            </a:r>
            <a:r>
              <a:rPr lang="en-US" sz="4000" b="1" dirty="0" err="1" smtClean="0">
                <a:solidFill>
                  <a:schemeClr val="bg1"/>
                </a:solidFill>
              </a:rPr>
              <a:t>daya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tahan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id-ID" sz="4000" b="1" dirty="0" smtClean="0">
                <a:solidFill>
                  <a:schemeClr val="bg1"/>
                </a:solidFill>
              </a:rPr>
              <a:t>F</a:t>
            </a:r>
            <a:r>
              <a:rPr lang="en-US" sz="4000" b="1" dirty="0" smtClean="0">
                <a:solidFill>
                  <a:schemeClr val="bg1"/>
                </a:solidFill>
              </a:rPr>
              <a:t>lash disk </a:t>
            </a:r>
            <a:r>
              <a:rPr lang="en-US" sz="4000" b="1" dirty="0" err="1" smtClean="0">
                <a:solidFill>
                  <a:schemeClr val="bg1"/>
                </a:solidFill>
              </a:rPr>
              <a:t>merek</a:t>
            </a:r>
            <a:r>
              <a:rPr lang="en-US" sz="4000" b="1" dirty="0" smtClean="0">
                <a:solidFill>
                  <a:schemeClr val="bg1"/>
                </a:solidFill>
              </a:rPr>
              <a:t> Tomcat?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HIPOTESIS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bg1"/>
                </a:solidFill>
              </a:rPr>
              <a:t>Daya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tahan</a:t>
            </a:r>
            <a:r>
              <a:rPr lang="en-US" b="1" dirty="0" smtClean="0">
                <a:solidFill>
                  <a:schemeClr val="bg1"/>
                </a:solidFill>
              </a:rPr>
              <a:t> Plash Disk </a:t>
            </a:r>
            <a:r>
              <a:rPr lang="en-US" b="1" dirty="0" err="1" smtClean="0">
                <a:solidFill>
                  <a:schemeClr val="bg1"/>
                </a:solidFill>
              </a:rPr>
              <a:t>merek</a:t>
            </a:r>
            <a:r>
              <a:rPr lang="en-US" b="1" dirty="0" smtClean="0">
                <a:solidFill>
                  <a:schemeClr val="bg1"/>
                </a:solidFill>
              </a:rPr>
              <a:t> Tomcat </a:t>
            </a:r>
            <a:r>
              <a:rPr lang="en-US" b="1" dirty="0" err="1" smtClean="0">
                <a:solidFill>
                  <a:schemeClr val="bg1"/>
                </a:solidFill>
              </a:rPr>
              <a:t>sama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dengan</a:t>
            </a:r>
            <a:r>
              <a:rPr lang="en-US" b="1" dirty="0" smtClean="0">
                <a:solidFill>
                  <a:schemeClr val="bg1"/>
                </a:solidFill>
              </a:rPr>
              <a:t> 5 </a:t>
            </a:r>
            <a:r>
              <a:rPr lang="en-US" b="1" dirty="0" err="1" smtClean="0">
                <a:solidFill>
                  <a:schemeClr val="bg1"/>
                </a:solidFill>
              </a:rPr>
              <a:t>juta</a:t>
            </a:r>
            <a:r>
              <a:rPr lang="en-US" b="1" dirty="0" smtClean="0">
                <a:solidFill>
                  <a:schemeClr val="bg1"/>
                </a:solidFill>
              </a:rPr>
              <a:t> jam.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= 5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juta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jam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 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‡ 5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juta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jam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752600" y="1600200"/>
            <a:ext cx="6934200" cy="2667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Rumusan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Masalah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4000" b="1" dirty="0" err="1" smtClean="0">
                <a:solidFill>
                  <a:schemeClr val="bg1"/>
                </a:solidFill>
              </a:rPr>
              <a:t>Seberapa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semangat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belajar</a:t>
            </a:r>
            <a:r>
              <a:rPr lang="en-US" sz="4000" b="1" dirty="0" smtClean="0">
                <a:solidFill>
                  <a:schemeClr val="bg1"/>
                </a:solidFill>
              </a:rPr>
              <a:t> MPP </a:t>
            </a:r>
            <a:r>
              <a:rPr lang="en-US" sz="4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4000" b="1" dirty="0" smtClean="0">
                <a:solidFill>
                  <a:schemeClr val="bg1"/>
                </a:solidFill>
              </a:rPr>
              <a:t> PTI/PTE?</a:t>
            </a:r>
            <a:endParaRPr lang="id-ID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=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‡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≥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&lt;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HIPOTESIS DESKRIPTIF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419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Ho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Calibri"/>
                <a:cs typeface="Calibri"/>
                <a:sym typeface="SymbolPS"/>
              </a:rPr>
              <a:t>≥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&gt; 75%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nilai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rata-rata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populasi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ditaksir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SymbolPS"/>
              </a:rPr>
              <a:t>melalui</a:t>
            </a:r>
            <a:r>
              <a:rPr lang="en-US" sz="3600" b="1" dirty="0" smtClean="0">
                <a:solidFill>
                  <a:schemeClr val="bg1"/>
                </a:solidFill>
                <a:sym typeface="SymbolPS"/>
              </a:rPr>
              <a:t> SAMPEL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4676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Masalah</a:t>
            </a:r>
            <a:r>
              <a:rPr lang="en-US" sz="5400" b="1" dirty="0" smtClean="0">
                <a:solidFill>
                  <a:schemeClr val="bg1"/>
                </a:solidFill>
              </a:rPr>
              <a:t> KOMPARATIF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3048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Rumusan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Masalah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Adakah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prestasi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belajar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600" b="1" dirty="0" smtClean="0">
                <a:solidFill>
                  <a:schemeClr val="bg1"/>
                </a:solidFill>
              </a:rPr>
              <a:t> PTI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600" b="1" dirty="0" smtClean="0">
                <a:solidFill>
                  <a:schemeClr val="bg1"/>
                </a:solidFill>
              </a:rPr>
              <a:t> PTE?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HIPOTESIS KOMPARATIF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Nol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</a:t>
            </a:r>
            <a:r>
              <a:rPr lang="en-US" sz="3000" b="1" dirty="0" err="1" smtClean="0">
                <a:solidFill>
                  <a:schemeClr val="bg1"/>
                </a:solidFill>
              </a:rPr>
              <a:t>Tidak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terdapat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antara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0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=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tinggi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atau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sama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   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≥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antara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rendah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atau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sama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</a:t>
            </a:r>
            <a:r>
              <a:rPr lang="id-ID" sz="3200" b="1" dirty="0" smtClean="0">
                <a:solidFill>
                  <a:schemeClr val="bg1"/>
                </a:solidFill>
                <a:sym typeface="SymbolPS"/>
              </a:rPr>
              <a:t>&lt;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HIPOTESIS KOMPARATIF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Alternatif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Ha :</a:t>
            </a:r>
            <a:r>
              <a:rPr lang="en-US" sz="3000" b="1" dirty="0" err="1" smtClean="0">
                <a:solidFill>
                  <a:schemeClr val="bg1"/>
                </a:solidFill>
              </a:rPr>
              <a:t>Terdapat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perbedaan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antara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0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‡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Ha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rendah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dibandingkan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dengan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   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&lt;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Ha :</a:t>
            </a:r>
            <a:r>
              <a:rPr lang="en-US" sz="3000" b="1" dirty="0" err="1" smtClean="0">
                <a:solidFill>
                  <a:schemeClr val="bg1"/>
                </a:solidFill>
              </a:rPr>
              <a:t>Prestasi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belajar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PTI </a:t>
            </a:r>
            <a:r>
              <a:rPr lang="en-US" sz="3000" b="1" dirty="0" err="1" smtClean="0">
                <a:solidFill>
                  <a:schemeClr val="bg1"/>
                </a:solidFill>
              </a:rPr>
              <a:t>lebih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tinggi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dari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000" b="1" dirty="0" smtClean="0">
                <a:solidFill>
                  <a:schemeClr val="bg1"/>
                </a:solidFill>
              </a:rPr>
              <a:t> PTE. </a:t>
            </a:r>
            <a:r>
              <a:rPr lang="en-US" sz="3200" b="1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&gt;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HIPOTESIS KOMPARATIF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133600" y="1524000"/>
            <a:ext cx="60960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971550" lvl="1" indent="-514350" algn="l"/>
            <a:r>
              <a:rPr lang="en-US" b="1" dirty="0" smtClean="0">
                <a:solidFill>
                  <a:schemeClr val="bg1"/>
                </a:solidFill>
                <a:sym typeface="SymbolPS"/>
              </a:rPr>
              <a:t>1.    Ho  : </a:t>
            </a:r>
            <a:r>
              <a:rPr lang="id-ID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b="1" dirty="0" smtClean="0">
                <a:solidFill>
                  <a:schemeClr val="bg1"/>
                </a:solidFill>
                <a:sym typeface="SymbolPS"/>
              </a:rPr>
              <a:t>1 = </a:t>
            </a:r>
            <a:r>
              <a:rPr lang="en-US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b="1" dirty="0" smtClean="0">
                <a:solidFill>
                  <a:schemeClr val="bg1"/>
                </a:solidFill>
                <a:sym typeface="SymbolPS"/>
              </a:rPr>
              <a:t>2 </a:t>
            </a:r>
          </a:p>
          <a:p>
            <a:pPr marL="889200" lvl="1" indent="-432000" algn="l"/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    Ha  : </a:t>
            </a:r>
            <a:r>
              <a:rPr lang="id-ID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‡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/>
            <a:r>
              <a:rPr lang="en-US" sz="3000" b="1" dirty="0" smtClean="0">
                <a:solidFill>
                  <a:schemeClr val="bg1"/>
                </a:solidFill>
              </a:rPr>
              <a:t>2.   Ho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≥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b="1" dirty="0" smtClean="0">
              <a:solidFill>
                <a:schemeClr val="bg1"/>
              </a:solidFill>
              <a:sym typeface="SymbolPS"/>
            </a:endParaRPr>
          </a:p>
          <a:p>
            <a:pPr marL="889200" lvl="1" indent="-432000" algn="l"/>
            <a:r>
              <a:rPr lang="en-US" sz="3000" b="1" dirty="0" smtClean="0">
                <a:solidFill>
                  <a:schemeClr val="bg1"/>
                </a:solidFill>
                <a:sym typeface="SymbolPS"/>
              </a:rPr>
              <a:t>       Ha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&lt;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/>
            <a:r>
              <a:rPr lang="en-US" sz="3000" b="1" dirty="0" smtClean="0">
                <a:solidFill>
                  <a:schemeClr val="bg1"/>
                </a:solidFill>
              </a:rPr>
              <a:t>3.    Ho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</a:t>
            </a: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  <a:sym typeface="SymbolPS"/>
              </a:rPr>
              <a:t>≤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889200" lvl="1" indent="-432000" algn="l"/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     Ha  :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1 &gt;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2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6705600" cy="838200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Pengertian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TEORI: </a:t>
            </a:r>
            <a:r>
              <a:rPr lang="en-US" sz="3600" b="1" dirty="0" err="1" smtClean="0">
                <a:solidFill>
                  <a:schemeClr val="bg1"/>
                </a:solidFill>
              </a:rPr>
              <a:t>mempunyai</a:t>
            </a:r>
            <a:r>
              <a:rPr lang="en-US" sz="3600" b="1" dirty="0" smtClean="0">
                <a:solidFill>
                  <a:schemeClr val="bg1"/>
                </a:solidFill>
              </a:rPr>
              <a:t> ARTI </a:t>
            </a:r>
            <a:r>
              <a:rPr lang="en-US" sz="3600" b="1" dirty="0" err="1" smtClean="0">
                <a:solidFill>
                  <a:schemeClr val="bg1"/>
                </a:solidFill>
              </a:rPr>
              <a:t>penting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Melukiskan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variabel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Melukiskan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menerangkan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meramalkan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04800"/>
            <a:ext cx="7467600" cy="838200"/>
          </a:xfrm>
        </p:spPr>
        <p:txBody>
          <a:bodyPr>
            <a:no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</a:rPr>
              <a:t>Masalah</a:t>
            </a:r>
            <a:r>
              <a:rPr lang="en-US" sz="5400" b="1" dirty="0" smtClean="0">
                <a:solidFill>
                  <a:schemeClr val="bg1"/>
                </a:solidFill>
              </a:rPr>
              <a:t> ASOSIATIF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3048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Rumusan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Masalah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Adakah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hubungan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positif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signifikan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antara</a:t>
            </a:r>
            <a:r>
              <a:rPr lang="en-US" sz="3600" b="1" dirty="0" smtClean="0">
                <a:solidFill>
                  <a:schemeClr val="bg1"/>
                </a:solidFill>
              </a:rPr>
              <a:t>   </a:t>
            </a:r>
            <a:r>
              <a:rPr lang="en-US" sz="3600" b="1" dirty="0" err="1" smtClean="0">
                <a:solidFill>
                  <a:schemeClr val="bg1"/>
                </a:solidFill>
              </a:rPr>
              <a:t>prestasi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belajar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600" b="1" dirty="0" smtClean="0">
                <a:solidFill>
                  <a:schemeClr val="bg1"/>
                </a:solidFill>
              </a:rPr>
              <a:t> PTI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jenis</a:t>
            </a:r>
            <a:r>
              <a:rPr lang="en-US" sz="3600" b="1" dirty="0" smtClean="0">
                <a:solidFill>
                  <a:schemeClr val="bg1"/>
                </a:solidFill>
              </a:rPr>
              <a:t>  Laptop yang </a:t>
            </a:r>
            <a:r>
              <a:rPr lang="en-US" sz="3600" b="1" dirty="0" err="1" smtClean="0">
                <a:solidFill>
                  <a:schemeClr val="bg1"/>
                </a:solidFill>
              </a:rPr>
              <a:t>digunakan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HIPOTESIS ASOSIATIF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chemeClr val="bg1"/>
                </a:solidFill>
              </a:rPr>
              <a:t>Terdapat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hubungan</a:t>
            </a:r>
            <a:r>
              <a:rPr lang="en-US" sz="3200" b="1" dirty="0" smtClean="0">
                <a:solidFill>
                  <a:schemeClr val="bg1"/>
                </a:solidFill>
              </a:rPr>
              <a:t> yang </a:t>
            </a:r>
            <a:r>
              <a:rPr lang="en-US" sz="3200" b="1" dirty="0" err="1" smtClean="0">
                <a:solidFill>
                  <a:schemeClr val="bg1"/>
                </a:solidFill>
              </a:rPr>
              <a:t>positif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dan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signifikan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antara</a:t>
            </a:r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n-US" sz="3200" b="1" dirty="0" err="1" smtClean="0">
                <a:solidFill>
                  <a:schemeClr val="bg1"/>
                </a:solidFill>
              </a:rPr>
              <a:t>prestasi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belajar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mahasiswa</a:t>
            </a:r>
            <a:r>
              <a:rPr lang="en-US" sz="3200" b="1" dirty="0" smtClean="0">
                <a:solidFill>
                  <a:schemeClr val="bg1"/>
                </a:solidFill>
              </a:rPr>
              <a:t> PTI </a:t>
            </a:r>
            <a:r>
              <a:rPr lang="en-US" sz="3200" b="1" dirty="0" err="1" smtClean="0">
                <a:solidFill>
                  <a:schemeClr val="bg1"/>
                </a:solidFill>
              </a:rPr>
              <a:t>dengan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jenis</a:t>
            </a:r>
            <a:r>
              <a:rPr lang="en-US" sz="3200" b="1" dirty="0" smtClean="0">
                <a:solidFill>
                  <a:schemeClr val="bg1"/>
                </a:solidFill>
              </a:rPr>
              <a:t>  Laptop yang </a:t>
            </a:r>
            <a:r>
              <a:rPr lang="en-US" sz="3200" b="1" dirty="0" err="1" smtClean="0">
                <a:solidFill>
                  <a:schemeClr val="bg1"/>
                </a:solidFill>
              </a:rPr>
              <a:t>digunakan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371600" y="228600"/>
            <a:ext cx="75438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6781800" cy="838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HIPOTESIS ASOSIATIF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  </a:t>
            </a:r>
            <a:r>
              <a:rPr lang="en-US" dirty="0" err="1" smtClean="0"/>
              <a:t>Prodi</a:t>
            </a:r>
            <a:r>
              <a:rPr lang="en-US" dirty="0" smtClean="0"/>
              <a:t> PTK PPs UNY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143000" y="1600200"/>
            <a:ext cx="7848600" cy="47244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4400" b="1" dirty="0" err="1" smtClean="0">
                <a:solidFill>
                  <a:schemeClr val="bg1"/>
                </a:solidFill>
              </a:rPr>
              <a:t>Hipotesis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Statistik</a:t>
            </a:r>
            <a:r>
              <a:rPr lang="en-US" sz="4400" b="1" dirty="0" smtClean="0">
                <a:solidFill>
                  <a:schemeClr val="bg1"/>
                </a:solidFill>
              </a:rPr>
              <a:t>:</a:t>
            </a:r>
          </a:p>
          <a:p>
            <a:pPr marL="432000" indent="-432000" algn="l"/>
            <a:endParaRPr lang="en-US" sz="4400" b="1" dirty="0" smtClean="0">
              <a:solidFill>
                <a:schemeClr val="bg1"/>
              </a:solidFill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000" b="1" dirty="0" smtClean="0">
                <a:solidFill>
                  <a:schemeClr val="bg1"/>
                </a:solidFill>
              </a:rPr>
              <a:t>Ho : </a:t>
            </a:r>
            <a:r>
              <a:rPr lang="id-ID" sz="3000" b="1" dirty="0" smtClean="0">
                <a:solidFill>
                  <a:schemeClr val="bg1"/>
                </a:solidFill>
              </a:rPr>
              <a:t>    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= 0 :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tidak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ada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hubungan</a:t>
            </a:r>
            <a:endParaRPr lang="en-US" sz="3200" b="1" dirty="0" smtClean="0">
              <a:solidFill>
                <a:schemeClr val="bg1"/>
              </a:solidFill>
              <a:sym typeface="SymbolPS"/>
            </a:endParaRPr>
          </a:p>
          <a:p>
            <a:pPr marL="889200" lvl="1" indent="-432000" algn="l"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Ha : </a:t>
            </a:r>
            <a:r>
              <a:rPr lang="id-ID" sz="3200" b="1" dirty="0" smtClean="0">
                <a:solidFill>
                  <a:schemeClr val="bg1"/>
                </a:solidFill>
                <a:sym typeface="SymbolPS"/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  <a:latin typeface="Perpetua Titling MT" pitchFamily="18" charset="0"/>
                <a:sym typeface="Symbol"/>
              </a:rPr>
              <a:t>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 ‡ 0 :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ada</a:t>
            </a:r>
            <a:r>
              <a:rPr lang="en-US" sz="3200" b="1" dirty="0" smtClean="0">
                <a:solidFill>
                  <a:schemeClr val="bg1"/>
                </a:solidFill>
                <a:sym typeface="SymbolPS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sym typeface="SymbolPS"/>
              </a:rPr>
              <a:t>hubungan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00"/>
            <a:ext cx="7010400" cy="1981200"/>
          </a:xfrm>
        </p:spPr>
        <p:txBody>
          <a:bodyPr>
            <a:normAutofit/>
          </a:bodyPr>
          <a:lstStyle/>
          <a:p>
            <a:r>
              <a:rPr lang="id-ID" b="1" dirty="0" smtClean="0"/>
              <a:t>Terimakasih</a:t>
            </a:r>
            <a:br>
              <a:rPr lang="id-ID" b="1" dirty="0" smtClean="0"/>
            </a:br>
            <a:r>
              <a:rPr lang="id-ID" sz="4000" b="1" dirty="0" smtClean="0">
                <a:solidFill>
                  <a:srgbClr val="C00000"/>
                </a:solidFill>
              </a:rPr>
              <a:t>Belajar Budayanya orang Hidup</a:t>
            </a:r>
            <a:br>
              <a:rPr lang="id-ID" sz="4000" b="1" dirty="0" smtClean="0">
                <a:solidFill>
                  <a:srgbClr val="C00000"/>
                </a:solidFill>
              </a:rPr>
            </a:br>
            <a:r>
              <a:rPr lang="id-ID" sz="1800" b="1" dirty="0" smtClean="0"/>
              <a:t> Panji Sudira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0" y="2209800"/>
            <a:ext cx="7010400" cy="2117360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0"/>
            <a:ext cx="1066800" cy="12677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762000"/>
            <a:ext cx="5334000" cy="838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Tiga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Macam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DEDUKTIF: </a:t>
            </a:r>
            <a:r>
              <a:rPr lang="en-US" sz="3600" b="1" dirty="0" err="1" smtClean="0">
                <a:solidFill>
                  <a:schemeClr val="bg1"/>
                </a:solidFill>
              </a:rPr>
              <a:t>Pikiran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spekulatif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DATA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INDUKTIF: DATA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TEORI.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FUNGSIONAL: </a:t>
            </a:r>
            <a:r>
              <a:rPr lang="en-US" sz="3600" b="1" dirty="0" err="1" smtClean="0">
                <a:solidFill>
                  <a:schemeClr val="bg1"/>
                </a:solidFill>
              </a:rPr>
              <a:t>Interaksi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TEORI. 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133600" y="6858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762000"/>
            <a:ext cx="5334000" cy="8382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Tiga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Macam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Teori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7543800" cy="3124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DEDUKTIF: </a:t>
            </a:r>
            <a:r>
              <a:rPr lang="en-US" sz="3600" b="1" dirty="0" err="1" smtClean="0">
                <a:solidFill>
                  <a:schemeClr val="bg1"/>
                </a:solidFill>
              </a:rPr>
              <a:t>Pikiran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spekulatif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DATA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INDUKTIF: DATA </a:t>
            </a:r>
            <a:r>
              <a:rPr lang="en-US" sz="3600" b="1" dirty="0" err="1" smtClean="0">
                <a:solidFill>
                  <a:schemeClr val="bg1"/>
                </a:solidFill>
              </a:rPr>
              <a:t>ke</a:t>
            </a:r>
            <a:r>
              <a:rPr lang="en-US" sz="3600" b="1" dirty="0" smtClean="0">
                <a:solidFill>
                  <a:schemeClr val="bg1"/>
                </a:solidFill>
              </a:rPr>
              <a:t> TEORI.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TEORI FUNGSINAL: </a:t>
            </a:r>
            <a:r>
              <a:rPr lang="en-US" sz="3600" b="1" dirty="0" err="1" smtClean="0">
                <a:solidFill>
                  <a:schemeClr val="bg1"/>
                </a:solidFill>
              </a:rPr>
              <a:t>Interaksi</a:t>
            </a:r>
            <a:r>
              <a:rPr lang="en-US" sz="3600" b="1" dirty="0" smtClean="0">
                <a:solidFill>
                  <a:schemeClr val="bg1"/>
                </a:solidFill>
              </a:rPr>
              <a:t> Data </a:t>
            </a:r>
            <a:r>
              <a:rPr lang="en-US" sz="3600" b="1" dirty="0" err="1" smtClean="0">
                <a:solidFill>
                  <a:schemeClr val="bg1"/>
                </a:solidFill>
              </a:rPr>
              <a:t>dengan</a:t>
            </a:r>
            <a:r>
              <a:rPr lang="en-US" sz="3600" b="1" dirty="0" smtClean="0">
                <a:solidFill>
                  <a:schemeClr val="bg1"/>
                </a:solidFill>
              </a:rPr>
              <a:t> TEORI.  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7543800" cy="48768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Sekelompok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tersusun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Logis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Bersifat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Deduktif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Rangkuman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hukum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diperoleh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Empiris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chemeClr val="bg1"/>
                </a:solidFill>
                <a:sym typeface="Wingdings" pitchFamily="2" charset="2"/>
              </a:rPr>
              <a:t>konsep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Wingdings" pitchFamily="2" charset="2"/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sym typeface="Wingdings" pitchFamily="2" charset="2"/>
              </a:rPr>
              <a:t>Induktif</a:t>
            </a:r>
            <a:r>
              <a:rPr lang="en-US" sz="3600" b="1" dirty="0" smtClean="0">
                <a:solidFill>
                  <a:schemeClr val="bg1"/>
                </a:solidFill>
                <a:sym typeface="Wingdings" pitchFamily="2" charset="2"/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Cara </a:t>
            </a:r>
            <a:r>
              <a:rPr lang="en-US" sz="3600" b="1" dirty="0" err="1" smtClean="0">
                <a:solidFill>
                  <a:schemeClr val="bg1"/>
                </a:solidFill>
              </a:rPr>
              <a:t>menerangkan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secara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Generalisasi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7543800" cy="41910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Suatu</a:t>
            </a:r>
            <a:r>
              <a:rPr lang="en-US" sz="3600" b="1" dirty="0" smtClean="0">
                <a:solidFill>
                  <a:schemeClr val="bg1"/>
                </a:solidFill>
              </a:rPr>
              <a:t> KONSEPTUALISASI </a:t>
            </a:r>
            <a:r>
              <a:rPr lang="en-US" sz="36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Sistematis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dapat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diuji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Kebenarannya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empiris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Alur</a:t>
            </a:r>
            <a:r>
              <a:rPr lang="en-US" sz="3600" b="1" dirty="0" smtClean="0">
                <a:solidFill>
                  <a:schemeClr val="bg1"/>
                </a:solidFill>
              </a:rPr>
              <a:t> LOGIKA </a:t>
            </a:r>
            <a:r>
              <a:rPr lang="en-US" sz="3600" b="1" dirty="0" err="1" smtClean="0">
                <a:solidFill>
                  <a:schemeClr val="bg1"/>
                </a:solidFill>
              </a:rPr>
              <a:t>atau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Penalaran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seperangkap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konsep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definisi</a:t>
            </a:r>
            <a:r>
              <a:rPr lang="en-US" sz="3600" b="1" dirty="0" smtClean="0">
                <a:solidFill>
                  <a:schemeClr val="bg1"/>
                </a:solidFill>
              </a:rPr>
              <a:t>, </a:t>
            </a:r>
            <a:r>
              <a:rPr lang="en-US" sz="3600" b="1" dirty="0" err="1" smtClean="0">
                <a:solidFill>
                  <a:schemeClr val="bg1"/>
                </a:solidFill>
              </a:rPr>
              <a:t>proposisi</a:t>
            </a:r>
            <a:r>
              <a:rPr lang="en-US" sz="3600" b="1" dirty="0" smtClean="0">
                <a:solidFill>
                  <a:schemeClr val="bg1"/>
                </a:solidFill>
              </a:rPr>
              <a:t>.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057400" y="1828800"/>
            <a:ext cx="5486400" cy="25146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Menjelaskan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Meramalkan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Mengendalikan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Gejala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981200" y="228600"/>
            <a:ext cx="6096000" cy="10668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FF200">
                  <a:alpha val="68000"/>
                </a:srgbClr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81000"/>
            <a:ext cx="53340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FUNGSI T E O R 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 Putu Sudira, M.P.  Prodi PTK PPs UNY</a:t>
            </a:r>
            <a:endParaRPr lang="en-US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7391400" cy="4648200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3600" b="1" dirty="0" smtClean="0">
                <a:solidFill>
                  <a:schemeClr val="bg1"/>
                </a:solidFill>
              </a:rPr>
              <a:t> Review </a:t>
            </a:r>
            <a:r>
              <a:rPr lang="en-US" sz="3600" b="1" dirty="0" err="1" smtClean="0">
                <a:solidFill>
                  <a:schemeClr val="bg1"/>
                </a:solidFill>
              </a:rPr>
              <a:t>Literatur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mengarah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langsung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menetapkan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dasar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yang </a:t>
            </a:r>
            <a:r>
              <a:rPr lang="en-US" sz="3600" b="1" dirty="0" err="1" smtClean="0">
                <a:solidFill>
                  <a:schemeClr val="bg1"/>
                </a:solidFill>
              </a:rPr>
              <a:t>jelas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</a:p>
          <a:p>
            <a:pPr marL="432000" indent="-432000" algn="l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bg1"/>
                </a:solidFill>
              </a:rPr>
              <a:t>Apakah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peneliti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menghitung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Asumsi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Teoritis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dalam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membuat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urutan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Logis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sehingga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Kerangka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Teori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koheren</a:t>
            </a:r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id-ID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1216</Words>
  <Application>Microsoft Office PowerPoint</Application>
  <PresentationFormat>On-screen Show (4:3)</PresentationFormat>
  <Paragraphs>174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LITERATUR REVIEW</vt:lpstr>
      <vt:lpstr>fungsi</vt:lpstr>
      <vt:lpstr>Pengertian Teori</vt:lpstr>
      <vt:lpstr>Tiga Macam Teori</vt:lpstr>
      <vt:lpstr>Tiga Macam Teori</vt:lpstr>
      <vt:lpstr>T E O R I</vt:lpstr>
      <vt:lpstr>T E O R I</vt:lpstr>
      <vt:lpstr>FUNGSI T E O R I</vt:lpstr>
      <vt:lpstr>FUNGSI T E O R I</vt:lpstr>
      <vt:lpstr>FUNGSI T E O R I</vt:lpstr>
      <vt:lpstr>HIPOTESIS</vt:lpstr>
      <vt:lpstr>HIPOTESIS</vt:lpstr>
      <vt:lpstr>HIPOTESIS</vt:lpstr>
      <vt:lpstr>HIPOTESIS</vt:lpstr>
      <vt:lpstr>HIPOTESIS</vt:lpstr>
      <vt:lpstr>HIPOTESIS Statistik</vt:lpstr>
      <vt:lpstr>Pengujian HIPOTESIS Statistik</vt:lpstr>
      <vt:lpstr>Uji HIPOTESIS Statistik</vt:lpstr>
      <vt:lpstr>Bentuk HIPOTESIS</vt:lpstr>
      <vt:lpstr>HIPOTESIS DESKRIPTIF</vt:lpstr>
      <vt:lpstr>HIPOTESIS DESKRIPTIF</vt:lpstr>
      <vt:lpstr>HIPOTESIS DESKRIPTIF</vt:lpstr>
      <vt:lpstr>HIPOTESIS DESKRIPTIF</vt:lpstr>
      <vt:lpstr>HIPOTESIS DESKRIPTIF</vt:lpstr>
      <vt:lpstr>HIPOTESIS DESKRIPTIF</vt:lpstr>
      <vt:lpstr>Masalah KOMPARATIF</vt:lpstr>
      <vt:lpstr>HIPOTESIS KOMPARATIF</vt:lpstr>
      <vt:lpstr>HIPOTESIS KOMPARATIF</vt:lpstr>
      <vt:lpstr>HIPOTESIS KOMPARATIF</vt:lpstr>
      <vt:lpstr>Masalah ASOSIATIF</vt:lpstr>
      <vt:lpstr>HIPOTESIS ASOSIATIF</vt:lpstr>
      <vt:lpstr>HIPOTESIS ASOSIATIF</vt:lpstr>
      <vt:lpstr>Terimakasih Belajar Budayanya orang Hidup  Panji Sudira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CONCEPTUAL LEARNING</dc:title>
  <dc:creator>Putu Panji</dc:creator>
  <cp:lastModifiedBy>Putu Sudira</cp:lastModifiedBy>
  <cp:revision>82</cp:revision>
  <dcterms:created xsi:type="dcterms:W3CDTF">2012-01-26T22:45:00Z</dcterms:created>
  <dcterms:modified xsi:type="dcterms:W3CDTF">2014-10-11T05:39:49Z</dcterms:modified>
</cp:coreProperties>
</file>