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89" r:id="rId12"/>
    <p:sldId id="266" r:id="rId13"/>
    <p:sldId id="267" r:id="rId14"/>
    <p:sldId id="288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8" r:id="rId24"/>
    <p:sldId id="276" r:id="rId25"/>
    <p:sldId id="279" r:id="rId26"/>
    <p:sldId id="275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A48-B408-42BB-A674-7E646259797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D5C-CA8B-4F39-8FFA-CE75EDFB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A48-B408-42BB-A674-7E646259797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D5C-CA8B-4F39-8FFA-CE75EDFB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A48-B408-42BB-A674-7E646259797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D5C-CA8B-4F39-8FFA-CE75EDFB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A48-B408-42BB-A674-7E646259797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D5C-CA8B-4F39-8FFA-CE75EDFB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A48-B408-42BB-A674-7E646259797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D5C-CA8B-4F39-8FFA-CE75EDFB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A48-B408-42BB-A674-7E646259797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D5C-CA8B-4F39-8FFA-CE75EDFB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A48-B408-42BB-A674-7E646259797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D5C-CA8B-4F39-8FFA-CE75EDFB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A48-B408-42BB-A674-7E646259797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D5C-CA8B-4F39-8FFA-CE75EDFB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A48-B408-42BB-A674-7E646259797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D5C-CA8B-4F39-8FFA-CE75EDFB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A48-B408-42BB-A674-7E646259797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D5C-CA8B-4F39-8FFA-CE75EDFB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EA48-B408-42BB-A674-7E646259797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D5C-CA8B-4F39-8FFA-CE75EDFB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EA48-B408-42BB-A674-7E646259797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18D5C-CA8B-4F39-8FFA-CE75EDFB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Berlin Sans FB Demi" pitchFamily="34" charset="0"/>
              </a:rPr>
              <a:t>Peningkatan</a:t>
            </a:r>
            <a:r>
              <a:rPr lang="en-US" sz="6000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Berlin Sans FB Demi" pitchFamily="34" charset="0"/>
              </a:rPr>
              <a:t>Kualitas</a:t>
            </a:r>
            <a:r>
              <a:rPr lang="en-US" sz="6000" dirty="0" smtClean="0">
                <a:solidFill>
                  <a:schemeClr val="bg1"/>
                </a:solidFill>
                <a:latin typeface="Berlin Sans FB Demi" pitchFamily="34" charset="0"/>
              </a:rPr>
              <a:t> PENDIDIKAN VOKASI</a:t>
            </a:r>
            <a:endParaRPr lang="en-US" sz="60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743200"/>
            <a:ext cx="4953000" cy="1295400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dirty="0" err="1" smtClean="0">
                <a:solidFill>
                  <a:schemeClr val="bg1"/>
                </a:solidFill>
              </a:rPr>
              <a:t>Oleh</a:t>
            </a:r>
            <a:r>
              <a:rPr lang="en-US" sz="18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Dr. </a:t>
            </a:r>
            <a:r>
              <a:rPr lang="en-US" sz="4000" dirty="0" err="1" smtClean="0">
                <a:solidFill>
                  <a:schemeClr val="bg1"/>
                </a:solidFill>
              </a:rPr>
              <a:t>Putu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Sudira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667000" y="5562600"/>
            <a:ext cx="37338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316788" cy="1155700"/>
          </a:xfrm>
        </p:spPr>
        <p:txBody>
          <a:bodyPr/>
          <a:lstStyle/>
          <a:p>
            <a:r>
              <a:rPr lang="en-US" sz="3400" b="1" smtClean="0">
                <a:solidFill>
                  <a:srgbClr val="990033"/>
                </a:solidFill>
                <a:latin typeface="Tahoma" pitchFamily="34" charset="0"/>
              </a:rPr>
              <a:t>JAGA KESEIMBANGAN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 err="1" smtClean="0">
                <a:latin typeface="Tahoma" pitchFamily="34" charset="0"/>
              </a:rPr>
              <a:t>Keseimbangan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tujuan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pendidikan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antara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daya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pikir</a:t>
            </a:r>
            <a:r>
              <a:rPr lang="en-US" sz="2800" b="1" dirty="0" smtClean="0">
                <a:latin typeface="Tahoma" pitchFamily="34" charset="0"/>
              </a:rPr>
              <a:t>/</a:t>
            </a:r>
            <a:r>
              <a:rPr lang="en-US" sz="2800" b="1" dirty="0" err="1" smtClean="0">
                <a:latin typeface="Tahoma" pitchFamily="34" charset="0"/>
              </a:rPr>
              <a:t>akal</a:t>
            </a:r>
            <a:r>
              <a:rPr lang="en-US" sz="2800" b="1" dirty="0" smtClean="0">
                <a:latin typeface="Tahoma" pitchFamily="34" charset="0"/>
              </a:rPr>
              <a:t>, </a:t>
            </a:r>
            <a:r>
              <a:rPr lang="en-US" sz="2800" b="1" dirty="0" err="1" smtClean="0">
                <a:latin typeface="Tahoma" pitchFamily="34" charset="0"/>
              </a:rPr>
              <a:t>daya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budhi</a:t>
            </a:r>
            <a:r>
              <a:rPr lang="en-US" sz="2800" b="1" dirty="0" smtClean="0">
                <a:latin typeface="Tahoma" pitchFamily="34" charset="0"/>
              </a:rPr>
              <a:t>/</a:t>
            </a:r>
            <a:r>
              <a:rPr lang="en-US" sz="2800" b="1" dirty="0" err="1" smtClean="0">
                <a:latin typeface="Tahoma" pitchFamily="34" charset="0"/>
              </a:rPr>
              <a:t>qolbu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daya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fisik</a:t>
            </a:r>
            <a:r>
              <a:rPr lang="en-US" sz="2800" b="1" dirty="0" smtClean="0">
                <a:latin typeface="Tahoma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800" b="1" dirty="0" err="1" smtClean="0">
                <a:latin typeface="Tahoma" pitchFamily="34" charset="0"/>
              </a:rPr>
              <a:t>Keseimbangan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antara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tujuan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pribadi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sosial</a:t>
            </a:r>
            <a:endParaRPr lang="en-US" sz="2800" b="1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b="1" dirty="0" err="1" smtClean="0">
                <a:latin typeface="Tahoma" pitchFamily="34" charset="0"/>
              </a:rPr>
              <a:t>Keseimbangan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antara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kreativitas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disiplin</a:t>
            </a:r>
            <a:r>
              <a:rPr lang="en-US" sz="2800" b="1" dirty="0" smtClean="0">
                <a:latin typeface="Tahoma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800" b="1" dirty="0" err="1" smtClean="0">
                <a:latin typeface="Tahoma" pitchFamily="34" charset="0"/>
              </a:rPr>
              <a:t>Keseimbangan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antara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persaingan</a:t>
            </a:r>
            <a:r>
              <a:rPr lang="en-US" sz="2800" b="1" dirty="0" smtClean="0">
                <a:latin typeface="Tahoma" pitchFamily="34" charset="0"/>
              </a:rPr>
              <a:t> &amp; </a:t>
            </a:r>
            <a:r>
              <a:rPr lang="en-US" sz="2800" b="1" dirty="0" err="1" smtClean="0">
                <a:latin typeface="Tahoma" pitchFamily="34" charset="0"/>
              </a:rPr>
              <a:t>kerjasama</a:t>
            </a:r>
            <a:r>
              <a:rPr lang="en-US" sz="2800" b="1" dirty="0" smtClean="0">
                <a:latin typeface="Tahoma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800" b="1" dirty="0" err="1" smtClean="0">
                <a:latin typeface="Tahoma" pitchFamily="34" charset="0"/>
              </a:rPr>
              <a:t>Keseimbangan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antara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kemampuan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berfikir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holistik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atomistik</a:t>
            </a:r>
            <a:r>
              <a:rPr lang="en-US" sz="2800" b="1" dirty="0" smtClean="0">
                <a:latin typeface="Tahoma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800" b="1" dirty="0" err="1" smtClean="0">
                <a:latin typeface="Tahoma" pitchFamily="34" charset="0"/>
              </a:rPr>
              <a:t>Keseimbangan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antara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berfikir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deduktif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induktif</a:t>
            </a:r>
            <a:r>
              <a:rPr lang="en-US" sz="2800" b="1" dirty="0" smtClean="0">
                <a:latin typeface="Tahoma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800" b="1" dirty="0" err="1" smtClean="0">
                <a:latin typeface="Tahoma" pitchFamily="34" charset="0"/>
              </a:rPr>
              <a:t>Keseimbangan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antara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tuntutan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prakarsa</a:t>
            </a:r>
            <a:r>
              <a:rPr lang="en-US" sz="2800" b="1" dirty="0" smtClean="0">
                <a:latin typeface="Tahoma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800" b="1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endParaRPr lang="en-US" sz="2100" b="1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endParaRPr lang="en-US" sz="2100" b="1" dirty="0" smtClean="0">
              <a:latin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Prof. Slamet PH. MA.,M.Ed.MA.,MLHR.,Ph.D.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8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8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8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68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66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68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66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68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66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4" grpId="0"/>
      <p:bldP spid="66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ocument 1"/>
          <p:cNvSpPr/>
          <p:nvPr/>
        </p:nvSpPr>
        <p:spPr>
          <a:xfrm>
            <a:off x="6019800" y="685800"/>
            <a:ext cx="2667000" cy="5791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TUJUAN PENDIDIKAN TEKNOLOGI &amp; KEJURUAN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PP 19 </a:t>
            </a:r>
            <a:r>
              <a:rPr lang="en-US" dirty="0" err="1" smtClean="0"/>
              <a:t>Tahun</a:t>
            </a:r>
            <a:r>
              <a:rPr lang="en-US" dirty="0" smtClean="0"/>
              <a:t> 2005 </a:t>
            </a:r>
            <a:r>
              <a:rPr lang="en-US" dirty="0" err="1" smtClean="0"/>
              <a:t>Pasal</a:t>
            </a:r>
            <a:r>
              <a:rPr lang="en-US" dirty="0" smtClean="0"/>
              <a:t> 26 </a:t>
            </a:r>
            <a:r>
              <a:rPr lang="en-US" dirty="0" err="1" smtClean="0"/>
              <a:t>ayat</a:t>
            </a:r>
            <a:r>
              <a:rPr lang="en-US" dirty="0" smtClean="0"/>
              <a:t> 3 (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kepribadian</a:t>
            </a:r>
            <a:r>
              <a:rPr lang="en-US" dirty="0" smtClean="0"/>
              <a:t>, </a:t>
            </a:r>
            <a:r>
              <a:rPr lang="en-US" dirty="0" err="1" smtClean="0"/>
              <a:t>ahklak</a:t>
            </a:r>
            <a:r>
              <a:rPr lang="en-US" dirty="0" smtClean="0"/>
              <a:t> </a:t>
            </a:r>
            <a:r>
              <a:rPr lang="en-US" dirty="0" err="1" smtClean="0"/>
              <a:t>mulia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kejuruannya</a:t>
            </a:r>
            <a:r>
              <a:rPr lang="en-US" dirty="0" smtClean="0"/>
              <a:t>. </a:t>
            </a:r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3" name="Flowchart: Multidocument 2"/>
          <p:cNvSpPr/>
          <p:nvPr/>
        </p:nvSpPr>
        <p:spPr>
          <a:xfrm>
            <a:off x="3124200" y="1524000"/>
            <a:ext cx="2590800" cy="41148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FILOSOFI</a:t>
            </a:r>
          </a:p>
          <a:p>
            <a:pPr algn="ctr"/>
            <a:r>
              <a:rPr lang="en-US" sz="2400" dirty="0" smtClean="0"/>
              <a:t>TEORI</a:t>
            </a:r>
          </a:p>
          <a:p>
            <a:pPr algn="ctr"/>
            <a:r>
              <a:rPr lang="en-US" sz="2400" dirty="0" smtClean="0"/>
              <a:t>ASUMSI</a:t>
            </a:r>
          </a:p>
          <a:p>
            <a:pPr algn="ctr"/>
            <a:r>
              <a:rPr lang="en-US" sz="2400" dirty="0" smtClean="0"/>
              <a:t>PENDIDIKAN </a:t>
            </a:r>
            <a:r>
              <a:rPr lang="en-US" sz="2400" dirty="0" smtClean="0"/>
              <a:t>TEKNOLOGI </a:t>
            </a:r>
            <a:r>
              <a:rPr lang="en-US" sz="2400" dirty="0" smtClean="0"/>
              <a:t>KEJURUAN</a:t>
            </a:r>
            <a:endParaRPr lang="en-US" sz="2400" dirty="0"/>
          </a:p>
        </p:txBody>
      </p:sp>
      <p:sp>
        <p:nvSpPr>
          <p:cNvPr id="4" name="Flowchart: Multidocument 3"/>
          <p:cNvSpPr/>
          <p:nvPr/>
        </p:nvSpPr>
        <p:spPr>
          <a:xfrm>
            <a:off x="304800" y="1676400"/>
            <a:ext cx="2590800" cy="41148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DESAIN</a:t>
            </a:r>
          </a:p>
          <a:p>
            <a:pPr algn="ctr"/>
            <a:r>
              <a:rPr lang="en-US" sz="2800" dirty="0" smtClean="0"/>
              <a:t>PENDIDIKAN </a:t>
            </a:r>
            <a:r>
              <a:rPr lang="en-US" sz="2800" dirty="0" smtClean="0"/>
              <a:t>TEKNOLOGI </a:t>
            </a:r>
            <a:r>
              <a:rPr lang="en-US" sz="2800" dirty="0" smtClean="0"/>
              <a:t>KEJURUAN</a:t>
            </a:r>
            <a:endParaRPr lang="en-US" sz="2800" dirty="0"/>
          </a:p>
        </p:txBody>
      </p:sp>
      <p:sp>
        <p:nvSpPr>
          <p:cNvPr id="5" name="Left-Right Arrow 4"/>
          <p:cNvSpPr/>
          <p:nvPr/>
        </p:nvSpPr>
        <p:spPr>
          <a:xfrm>
            <a:off x="2362200" y="3352800"/>
            <a:ext cx="1143000" cy="83820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5105400" y="3124200"/>
            <a:ext cx="1143000" cy="83820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0"/>
            <a:ext cx="8458200" cy="1447800"/>
          </a:xfrm>
        </p:spPr>
        <p:txBody>
          <a:bodyPr/>
          <a:lstStyle/>
          <a:p>
            <a:pPr algn="ctr"/>
            <a:r>
              <a:rPr lang="en-US" sz="3000" b="1" dirty="0" smtClean="0">
                <a:solidFill>
                  <a:srgbClr val="990033"/>
                </a:solidFill>
                <a:latin typeface="Tahoma" pitchFamily="34" charset="0"/>
              </a:rPr>
              <a:t>UPAYA-UPAYA YANG HARUS DITEMPUH UNTUK MENCAPAI TUJUAN PENDIDIKAN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524000"/>
            <a:ext cx="8458200" cy="4572000"/>
          </a:xfrm>
        </p:spPr>
        <p:txBody>
          <a:bodyPr/>
          <a:lstStyle/>
          <a:p>
            <a:pPr marL="579438" indent="-579438"/>
            <a:r>
              <a:rPr lang="en-US" sz="2800" b="1" dirty="0" err="1" smtClean="0">
                <a:latin typeface="Tahoma" pitchFamily="34" charset="0"/>
              </a:rPr>
              <a:t>Upaya-upaya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untuk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mencapai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tujuan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pendidikan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ditempuh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melalui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pendekatan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sistem</a:t>
            </a:r>
            <a:r>
              <a:rPr lang="en-US" sz="2800" b="1" dirty="0" smtClean="0">
                <a:latin typeface="Tahoma" pitchFamily="34" charset="0"/>
              </a:rPr>
              <a:t>.</a:t>
            </a:r>
          </a:p>
          <a:p>
            <a:pPr marL="579438" indent="-579438"/>
            <a:r>
              <a:rPr lang="en-US" sz="2800" b="1" dirty="0" err="1" smtClean="0">
                <a:latin typeface="Tahoma" pitchFamily="34" charset="0"/>
              </a:rPr>
              <a:t>Sekolah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dapat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dikategorikan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sebagai</a:t>
            </a:r>
            <a:r>
              <a:rPr lang="en-US" sz="2800" b="1" dirty="0" smtClean="0">
                <a:latin typeface="Tahoma" pitchFamily="34" charset="0"/>
              </a:rPr>
              <a:t> “</a:t>
            </a:r>
            <a:r>
              <a:rPr lang="en-US" sz="2800" b="1" dirty="0" err="1" smtClean="0">
                <a:latin typeface="Tahoma" pitchFamily="34" charset="0"/>
              </a:rPr>
              <a:t>sistem</a:t>
            </a:r>
            <a:r>
              <a:rPr lang="en-US" sz="2800" b="1" dirty="0" smtClean="0">
                <a:latin typeface="Tahoma" pitchFamily="34" charset="0"/>
              </a:rPr>
              <a:t>” yang </a:t>
            </a:r>
            <a:r>
              <a:rPr lang="en-US" sz="2800" b="1" dirty="0" err="1" smtClean="0">
                <a:latin typeface="Tahoma" pitchFamily="34" charset="0"/>
              </a:rPr>
              <a:t>terdiri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dari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konteks</a:t>
            </a:r>
            <a:r>
              <a:rPr lang="en-US" sz="2800" b="1" dirty="0" smtClean="0">
                <a:latin typeface="Tahoma" pitchFamily="34" charset="0"/>
              </a:rPr>
              <a:t>, input, </a:t>
            </a:r>
            <a:r>
              <a:rPr lang="en-US" sz="2800" b="1" dirty="0" err="1" smtClean="0">
                <a:latin typeface="Tahoma" pitchFamily="34" charset="0"/>
              </a:rPr>
              <a:t>proses</a:t>
            </a:r>
            <a:r>
              <a:rPr lang="en-US" sz="2800" b="1" dirty="0" smtClean="0">
                <a:latin typeface="Tahoma" pitchFamily="34" charset="0"/>
              </a:rPr>
              <a:t>, output, </a:t>
            </a:r>
            <a:r>
              <a:rPr lang="en-US" sz="2800" b="1" dirty="0" err="1" smtClean="0">
                <a:latin typeface="Tahoma" pitchFamily="34" charset="0"/>
              </a:rPr>
              <a:t>dan</a:t>
            </a:r>
            <a:r>
              <a:rPr lang="en-US" sz="2800" b="1" dirty="0" smtClean="0">
                <a:latin typeface="Tahoma" pitchFamily="34" charset="0"/>
              </a:rPr>
              <a:t> outcome.</a:t>
            </a:r>
          </a:p>
          <a:p>
            <a:pPr marL="579438" indent="-579438"/>
            <a:r>
              <a:rPr lang="en-US" sz="2800" b="1" dirty="0" smtClean="0">
                <a:latin typeface="Tahoma" pitchFamily="34" charset="0"/>
              </a:rPr>
              <a:t>Yang </a:t>
            </a:r>
            <a:r>
              <a:rPr lang="en-US" sz="2800" b="1" dirty="0" err="1" smtClean="0">
                <a:latin typeface="Tahoma" pitchFamily="34" charset="0"/>
              </a:rPr>
              <a:t>menjadi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kewenangan</a:t>
            </a:r>
            <a:r>
              <a:rPr lang="en-US" sz="2800" b="1" dirty="0" smtClean="0">
                <a:latin typeface="Tahoma" pitchFamily="34" charset="0"/>
              </a:rPr>
              <a:t> &amp; </a:t>
            </a:r>
            <a:r>
              <a:rPr lang="en-US" sz="2800" b="1" dirty="0" err="1" smtClean="0">
                <a:latin typeface="Tahoma" pitchFamily="34" charset="0"/>
              </a:rPr>
              <a:t>tanggung-jawab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sekolah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adalah</a:t>
            </a:r>
            <a:r>
              <a:rPr lang="en-US" sz="2800" b="1" dirty="0" smtClean="0">
                <a:latin typeface="Tahoma" pitchFamily="34" charset="0"/>
              </a:rPr>
              <a:t> input, </a:t>
            </a:r>
            <a:r>
              <a:rPr lang="en-US" sz="2800" b="1" dirty="0" err="1" smtClean="0">
                <a:latin typeface="Tahoma" pitchFamily="34" charset="0"/>
              </a:rPr>
              <a:t>proses</a:t>
            </a:r>
            <a:r>
              <a:rPr lang="en-US" sz="2800" b="1" dirty="0" smtClean="0">
                <a:latin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</a:rPr>
              <a:t>dan</a:t>
            </a:r>
            <a:r>
              <a:rPr lang="en-US" sz="2800" b="1" dirty="0" smtClean="0">
                <a:latin typeface="Tahoma" pitchFamily="34" charset="0"/>
              </a:rPr>
              <a:t> output.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Prof. Slamet PH. MA.,M.Ed.MA.,MLHR.,Ph.D.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1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4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8" grpId="0"/>
      <p:bldP spid="541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057400" y="1524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Kualitas dan Inovasi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262688" y="373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Efektifitas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762000"/>
            <a:ext cx="2819400" cy="1219200"/>
            <a:chOff x="1968" y="480"/>
            <a:chExt cx="1776" cy="768"/>
          </a:xfrm>
        </p:grpSpPr>
        <p:sp>
          <p:nvSpPr>
            <p:cNvPr id="104492" name="Line 5"/>
            <p:cNvSpPr>
              <a:spLocks noChangeShapeType="1"/>
            </p:cNvSpPr>
            <p:nvPr/>
          </p:nvSpPr>
          <p:spPr bwMode="auto">
            <a:xfrm>
              <a:off x="2832" y="480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93" name="Line 6"/>
            <p:cNvSpPr>
              <a:spLocks noChangeShapeType="1"/>
            </p:cNvSpPr>
            <p:nvPr/>
          </p:nvSpPr>
          <p:spPr bwMode="auto">
            <a:xfrm flipH="1">
              <a:off x="1968" y="480"/>
              <a:ext cx="864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94" name="Line 7"/>
            <p:cNvSpPr>
              <a:spLocks noChangeShapeType="1"/>
            </p:cNvSpPr>
            <p:nvPr/>
          </p:nvSpPr>
          <p:spPr bwMode="auto">
            <a:xfrm>
              <a:off x="2832" y="480"/>
              <a:ext cx="912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867400" y="3048000"/>
            <a:ext cx="2667000" cy="2667000"/>
            <a:chOff x="3696" y="1920"/>
            <a:chExt cx="1680" cy="1680"/>
          </a:xfrm>
        </p:grpSpPr>
        <p:sp>
          <p:nvSpPr>
            <p:cNvPr id="104490" name="Line 9"/>
            <p:cNvSpPr>
              <a:spLocks noChangeShapeType="1"/>
            </p:cNvSpPr>
            <p:nvPr/>
          </p:nvSpPr>
          <p:spPr bwMode="auto">
            <a:xfrm>
              <a:off x="5376" y="1920"/>
              <a:ext cx="0" cy="16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91" name="Line 10"/>
            <p:cNvSpPr>
              <a:spLocks noChangeShapeType="1"/>
            </p:cNvSpPr>
            <p:nvPr/>
          </p:nvSpPr>
          <p:spPr bwMode="auto">
            <a:xfrm flipH="1">
              <a:off x="3696" y="3600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908175" y="4343400"/>
            <a:ext cx="4648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/>
              <a:t>Produktifitas</a:t>
            </a:r>
            <a:endParaRPr lang="en-US" sz="2400" b="1" dirty="0"/>
          </a:p>
          <a:p>
            <a:pPr algn="ctr">
              <a:spcBef>
                <a:spcPct val="50000"/>
              </a:spcBef>
            </a:pPr>
            <a:r>
              <a:rPr lang="en-US" sz="2400" b="1" dirty="0" err="1"/>
              <a:t>Efisiensi</a:t>
            </a:r>
            <a:r>
              <a:rPr lang="en-US" sz="2400" b="1" dirty="0"/>
              <a:t> Internal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err="1"/>
              <a:t>Efisiensi</a:t>
            </a:r>
            <a:r>
              <a:rPr lang="en-US" sz="2400" b="1" dirty="0"/>
              <a:t> </a:t>
            </a:r>
            <a:r>
              <a:rPr lang="en-US" sz="2400" b="1" dirty="0" err="1"/>
              <a:t>Eksternal</a:t>
            </a:r>
            <a:endParaRPr lang="en-US" sz="2400" b="1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700338" y="3048000"/>
            <a:ext cx="384175" cy="1524000"/>
            <a:chOff x="1728" y="1920"/>
            <a:chExt cx="242" cy="960"/>
          </a:xfrm>
        </p:grpSpPr>
        <p:sp>
          <p:nvSpPr>
            <p:cNvPr id="104488" name="Line 13"/>
            <p:cNvSpPr>
              <a:spLocks noChangeShapeType="1"/>
            </p:cNvSpPr>
            <p:nvPr/>
          </p:nvSpPr>
          <p:spPr bwMode="auto">
            <a:xfrm flipV="1">
              <a:off x="1728" y="1920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89" name="Line 14"/>
            <p:cNvSpPr>
              <a:spLocks noChangeShapeType="1"/>
            </p:cNvSpPr>
            <p:nvPr/>
          </p:nvSpPr>
          <p:spPr bwMode="auto">
            <a:xfrm>
              <a:off x="1730" y="28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484438" y="3048000"/>
            <a:ext cx="307975" cy="2057400"/>
            <a:chOff x="1584" y="1920"/>
            <a:chExt cx="194" cy="1296"/>
          </a:xfrm>
        </p:grpSpPr>
        <p:sp>
          <p:nvSpPr>
            <p:cNvPr id="104486" name="Line 16"/>
            <p:cNvSpPr>
              <a:spLocks noChangeShapeType="1"/>
            </p:cNvSpPr>
            <p:nvPr/>
          </p:nvSpPr>
          <p:spPr bwMode="auto">
            <a:xfrm>
              <a:off x="1584" y="1920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87" name="Line 17"/>
            <p:cNvSpPr>
              <a:spLocks noChangeShapeType="1"/>
            </p:cNvSpPr>
            <p:nvPr/>
          </p:nvSpPr>
          <p:spPr bwMode="auto">
            <a:xfrm>
              <a:off x="1586" y="32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286000" y="3048000"/>
            <a:ext cx="460375" cy="2590800"/>
            <a:chOff x="1440" y="1920"/>
            <a:chExt cx="290" cy="1632"/>
          </a:xfrm>
        </p:grpSpPr>
        <p:sp>
          <p:nvSpPr>
            <p:cNvPr id="104484" name="Line 19"/>
            <p:cNvSpPr>
              <a:spLocks noChangeShapeType="1"/>
            </p:cNvSpPr>
            <p:nvPr/>
          </p:nvSpPr>
          <p:spPr bwMode="auto">
            <a:xfrm>
              <a:off x="1440" y="1920"/>
              <a:ext cx="0" cy="16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85" name="Line 20"/>
            <p:cNvSpPr>
              <a:spLocks noChangeShapeType="1"/>
            </p:cNvSpPr>
            <p:nvPr/>
          </p:nvSpPr>
          <p:spPr bwMode="auto">
            <a:xfrm>
              <a:off x="1442" y="3552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5694363" y="3068638"/>
            <a:ext cx="533400" cy="2133600"/>
            <a:chOff x="3506" y="1920"/>
            <a:chExt cx="336" cy="1344"/>
          </a:xfrm>
        </p:grpSpPr>
        <p:sp>
          <p:nvSpPr>
            <p:cNvPr id="104482" name="Line 22"/>
            <p:cNvSpPr>
              <a:spLocks noChangeShapeType="1"/>
            </p:cNvSpPr>
            <p:nvPr/>
          </p:nvSpPr>
          <p:spPr bwMode="auto">
            <a:xfrm>
              <a:off x="3840" y="1920"/>
              <a:ext cx="0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83" name="Line 23"/>
            <p:cNvSpPr>
              <a:spLocks noChangeShapeType="1"/>
            </p:cNvSpPr>
            <p:nvPr/>
          </p:nvSpPr>
          <p:spPr bwMode="auto">
            <a:xfrm flipH="1">
              <a:off x="3506" y="326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5407025" y="3068638"/>
            <a:ext cx="533400" cy="1503362"/>
            <a:chOff x="3362" y="1872"/>
            <a:chExt cx="336" cy="1008"/>
          </a:xfrm>
        </p:grpSpPr>
        <p:sp>
          <p:nvSpPr>
            <p:cNvPr id="104480" name="Line 25"/>
            <p:cNvSpPr>
              <a:spLocks noChangeShapeType="1"/>
            </p:cNvSpPr>
            <p:nvPr/>
          </p:nvSpPr>
          <p:spPr bwMode="auto">
            <a:xfrm>
              <a:off x="3696" y="1872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81" name="Line 26"/>
            <p:cNvSpPr>
              <a:spLocks noChangeShapeType="1"/>
            </p:cNvSpPr>
            <p:nvPr/>
          </p:nvSpPr>
          <p:spPr bwMode="auto">
            <a:xfrm flipH="1">
              <a:off x="3362" y="288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8395" name="Line 27"/>
          <p:cNvSpPr>
            <a:spLocks noChangeShapeType="1"/>
          </p:cNvSpPr>
          <p:nvPr/>
        </p:nvSpPr>
        <p:spPr bwMode="auto">
          <a:xfrm flipV="1">
            <a:off x="7235825" y="2636838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>
            <a:off x="1752600" y="252412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35052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>
            <a:off x="5257800" y="251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70104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457200" y="2133600"/>
            <a:ext cx="1447800" cy="838200"/>
            <a:chOff x="288" y="1344"/>
            <a:chExt cx="912" cy="528"/>
          </a:xfrm>
        </p:grpSpPr>
        <p:sp>
          <p:nvSpPr>
            <p:cNvPr id="104478" name="AutoShape 33"/>
            <p:cNvSpPr>
              <a:spLocks noChangeArrowheads="1"/>
            </p:cNvSpPr>
            <p:nvPr/>
          </p:nvSpPr>
          <p:spPr bwMode="auto">
            <a:xfrm>
              <a:off x="288" y="1344"/>
              <a:ext cx="816" cy="52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sz="2400" b="0">
                <a:solidFill>
                  <a:schemeClr val="accent2"/>
                </a:solidFill>
              </a:endParaRPr>
            </a:p>
          </p:txBody>
        </p:sp>
        <p:sp>
          <p:nvSpPr>
            <p:cNvPr id="104479" name="Text Box 34"/>
            <p:cNvSpPr txBox="1">
              <a:spLocks noChangeArrowheads="1"/>
            </p:cNvSpPr>
            <p:nvPr/>
          </p:nvSpPr>
          <p:spPr bwMode="auto">
            <a:xfrm>
              <a:off x="336" y="1488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 err="1"/>
                <a:t>Konteks</a:t>
              </a:r>
              <a:endParaRPr lang="en-US" sz="2000" b="1" dirty="0"/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209800" y="2133600"/>
            <a:ext cx="1295400" cy="838200"/>
            <a:chOff x="1392" y="1344"/>
            <a:chExt cx="816" cy="528"/>
          </a:xfrm>
        </p:grpSpPr>
        <p:sp>
          <p:nvSpPr>
            <p:cNvPr id="104476" name="AutoShape 36"/>
            <p:cNvSpPr>
              <a:spLocks noChangeArrowheads="1"/>
            </p:cNvSpPr>
            <p:nvPr/>
          </p:nvSpPr>
          <p:spPr bwMode="auto">
            <a:xfrm>
              <a:off x="1392" y="1344"/>
              <a:ext cx="816" cy="52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104477" name="Text Box 37"/>
            <p:cNvSpPr txBox="1">
              <a:spLocks noChangeArrowheads="1"/>
            </p:cNvSpPr>
            <p:nvPr/>
          </p:nvSpPr>
          <p:spPr bwMode="auto">
            <a:xfrm>
              <a:off x="1488" y="148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/>
                <a:t>Input</a:t>
              </a:r>
            </a:p>
          </p:txBody>
        </p:sp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3924300" y="2133600"/>
            <a:ext cx="1295400" cy="838200"/>
            <a:chOff x="2496" y="1344"/>
            <a:chExt cx="816" cy="528"/>
          </a:xfrm>
        </p:grpSpPr>
        <p:sp>
          <p:nvSpPr>
            <p:cNvPr id="104474" name="AutoShape 39"/>
            <p:cNvSpPr>
              <a:spLocks noChangeArrowheads="1"/>
            </p:cNvSpPr>
            <p:nvPr/>
          </p:nvSpPr>
          <p:spPr bwMode="auto">
            <a:xfrm>
              <a:off x="2496" y="1344"/>
              <a:ext cx="816" cy="52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104475" name="Text Box 40"/>
            <p:cNvSpPr txBox="1">
              <a:spLocks noChangeArrowheads="1"/>
            </p:cNvSpPr>
            <p:nvPr/>
          </p:nvSpPr>
          <p:spPr bwMode="auto">
            <a:xfrm>
              <a:off x="2592" y="1488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 err="1"/>
                <a:t>Proses</a:t>
              </a:r>
              <a:endParaRPr lang="en-US" sz="2000" b="1" dirty="0"/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5715000" y="2133600"/>
            <a:ext cx="1371600" cy="838200"/>
            <a:chOff x="3600" y="1344"/>
            <a:chExt cx="816" cy="528"/>
          </a:xfrm>
        </p:grpSpPr>
        <p:sp>
          <p:nvSpPr>
            <p:cNvPr id="104472" name="AutoShape 42"/>
            <p:cNvSpPr>
              <a:spLocks noChangeArrowheads="1"/>
            </p:cNvSpPr>
            <p:nvPr/>
          </p:nvSpPr>
          <p:spPr bwMode="auto">
            <a:xfrm>
              <a:off x="3600" y="1344"/>
              <a:ext cx="816" cy="52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104473" name="Text Box 43"/>
            <p:cNvSpPr txBox="1">
              <a:spLocks noChangeArrowheads="1"/>
            </p:cNvSpPr>
            <p:nvPr/>
          </p:nvSpPr>
          <p:spPr bwMode="auto">
            <a:xfrm>
              <a:off x="3648" y="1488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/>
                <a:t>Output</a:t>
              </a:r>
            </a:p>
          </p:txBody>
        </p: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7467600" y="2133600"/>
            <a:ext cx="1447800" cy="838200"/>
            <a:chOff x="4704" y="1344"/>
            <a:chExt cx="912" cy="528"/>
          </a:xfrm>
        </p:grpSpPr>
        <p:sp>
          <p:nvSpPr>
            <p:cNvPr id="104470" name="AutoShape 45"/>
            <p:cNvSpPr>
              <a:spLocks noChangeArrowheads="1"/>
            </p:cNvSpPr>
            <p:nvPr/>
          </p:nvSpPr>
          <p:spPr bwMode="auto">
            <a:xfrm>
              <a:off x="4704" y="1344"/>
              <a:ext cx="816" cy="52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104471" name="Text Box 46"/>
            <p:cNvSpPr txBox="1">
              <a:spLocks noChangeArrowheads="1"/>
            </p:cNvSpPr>
            <p:nvPr/>
          </p:nvSpPr>
          <p:spPr bwMode="auto">
            <a:xfrm>
              <a:off x="4704" y="1488"/>
              <a:ext cx="9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/>
                <a:t>Outcome</a:t>
              </a:r>
            </a:p>
          </p:txBody>
        </p:sp>
      </p:grp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>
          <a:xfrm>
            <a:off x="2133600" y="6400800"/>
            <a:ext cx="5105400" cy="609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Prof. </a:t>
            </a:r>
            <a:r>
              <a:rPr lang="en-US" dirty="0" err="1" smtClean="0"/>
              <a:t>Slamet</a:t>
            </a:r>
            <a:r>
              <a:rPr lang="en-US" dirty="0" smtClean="0"/>
              <a:t> PH. </a:t>
            </a:r>
            <a:r>
              <a:rPr lang="en-US" dirty="0" err="1" smtClean="0"/>
              <a:t>MA.,M.Ed.MA.,MLHR.,Ph.D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83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autoUpdateAnimBg="0"/>
      <p:bldP spid="58379" grpId="0" autoUpdateAnimBg="0"/>
      <p:bldP spid="58395" grpId="0" animBg="1"/>
      <p:bldP spid="58396" grpId="0" animBg="1"/>
      <p:bldP spid="58397" grpId="0" animBg="1"/>
      <p:bldP spid="58398" grpId="0" animBg="1"/>
      <p:bldP spid="583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057400" y="1524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7030A0"/>
                </a:solidFill>
              </a:rPr>
              <a:t>Kualitas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dan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Inovasi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262688" y="373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Efektifitas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762000"/>
            <a:ext cx="2819400" cy="1219200"/>
            <a:chOff x="1968" y="480"/>
            <a:chExt cx="1776" cy="768"/>
          </a:xfrm>
        </p:grpSpPr>
        <p:sp>
          <p:nvSpPr>
            <p:cNvPr id="104492" name="Line 5"/>
            <p:cNvSpPr>
              <a:spLocks noChangeShapeType="1"/>
            </p:cNvSpPr>
            <p:nvPr/>
          </p:nvSpPr>
          <p:spPr bwMode="auto">
            <a:xfrm>
              <a:off x="2832" y="480"/>
              <a:ext cx="0" cy="7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93" name="Line 6"/>
            <p:cNvSpPr>
              <a:spLocks noChangeShapeType="1"/>
            </p:cNvSpPr>
            <p:nvPr/>
          </p:nvSpPr>
          <p:spPr bwMode="auto">
            <a:xfrm flipH="1">
              <a:off x="1968" y="480"/>
              <a:ext cx="864" cy="7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94" name="Line 7"/>
            <p:cNvSpPr>
              <a:spLocks noChangeShapeType="1"/>
            </p:cNvSpPr>
            <p:nvPr/>
          </p:nvSpPr>
          <p:spPr bwMode="auto">
            <a:xfrm>
              <a:off x="2832" y="480"/>
              <a:ext cx="912" cy="72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410200" y="3048000"/>
            <a:ext cx="2667000" cy="2667000"/>
            <a:chOff x="3696" y="1920"/>
            <a:chExt cx="1680" cy="1680"/>
          </a:xfrm>
        </p:grpSpPr>
        <p:sp>
          <p:nvSpPr>
            <p:cNvPr id="104490" name="Line 9"/>
            <p:cNvSpPr>
              <a:spLocks noChangeShapeType="1"/>
            </p:cNvSpPr>
            <p:nvPr/>
          </p:nvSpPr>
          <p:spPr bwMode="auto">
            <a:xfrm>
              <a:off x="5376" y="1920"/>
              <a:ext cx="0" cy="16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91" name="Line 10"/>
            <p:cNvSpPr>
              <a:spLocks noChangeShapeType="1"/>
            </p:cNvSpPr>
            <p:nvPr/>
          </p:nvSpPr>
          <p:spPr bwMode="auto">
            <a:xfrm flipH="1">
              <a:off x="3696" y="3600"/>
              <a:ext cx="168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908175" y="4343400"/>
            <a:ext cx="4648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solidFill>
                  <a:srgbClr val="C00000"/>
                </a:solidFill>
              </a:rPr>
              <a:t>Produktifitas</a:t>
            </a:r>
            <a:endParaRPr lang="en-US" sz="2400" dirty="0">
              <a:solidFill>
                <a:srgbClr val="C0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dirty="0" err="1">
                <a:solidFill>
                  <a:srgbClr val="C00000"/>
                </a:solidFill>
              </a:rPr>
              <a:t>Efisiensi</a:t>
            </a:r>
            <a:r>
              <a:rPr lang="en-US" sz="2400" dirty="0">
                <a:solidFill>
                  <a:srgbClr val="C00000"/>
                </a:solidFill>
              </a:rPr>
              <a:t> Internal</a:t>
            </a:r>
          </a:p>
          <a:p>
            <a:pPr algn="ctr">
              <a:spcBef>
                <a:spcPct val="50000"/>
              </a:spcBef>
            </a:pPr>
            <a:r>
              <a:rPr lang="en-US" sz="2400" dirty="0" err="1">
                <a:solidFill>
                  <a:srgbClr val="C00000"/>
                </a:solidFill>
              </a:rPr>
              <a:t>Efisiensi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Eksternal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700338" y="3048000"/>
            <a:ext cx="384175" cy="1524000"/>
            <a:chOff x="1728" y="1920"/>
            <a:chExt cx="242" cy="960"/>
          </a:xfrm>
        </p:grpSpPr>
        <p:sp>
          <p:nvSpPr>
            <p:cNvPr id="104488" name="Line 13"/>
            <p:cNvSpPr>
              <a:spLocks noChangeShapeType="1"/>
            </p:cNvSpPr>
            <p:nvPr/>
          </p:nvSpPr>
          <p:spPr bwMode="auto">
            <a:xfrm flipV="1">
              <a:off x="1728" y="1920"/>
              <a:ext cx="0" cy="96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89" name="Line 14"/>
            <p:cNvSpPr>
              <a:spLocks noChangeShapeType="1"/>
            </p:cNvSpPr>
            <p:nvPr/>
          </p:nvSpPr>
          <p:spPr bwMode="auto">
            <a:xfrm>
              <a:off x="1730" y="2880"/>
              <a:ext cx="24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484438" y="3048000"/>
            <a:ext cx="307975" cy="2057400"/>
            <a:chOff x="1584" y="1920"/>
            <a:chExt cx="194" cy="1296"/>
          </a:xfrm>
        </p:grpSpPr>
        <p:sp>
          <p:nvSpPr>
            <p:cNvPr id="104486" name="Line 16"/>
            <p:cNvSpPr>
              <a:spLocks noChangeShapeType="1"/>
            </p:cNvSpPr>
            <p:nvPr/>
          </p:nvSpPr>
          <p:spPr bwMode="auto">
            <a:xfrm>
              <a:off x="1584" y="1920"/>
              <a:ext cx="0" cy="1296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87" name="Line 17"/>
            <p:cNvSpPr>
              <a:spLocks noChangeShapeType="1"/>
            </p:cNvSpPr>
            <p:nvPr/>
          </p:nvSpPr>
          <p:spPr bwMode="auto">
            <a:xfrm>
              <a:off x="1586" y="3216"/>
              <a:ext cx="192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286000" y="3048000"/>
            <a:ext cx="460375" cy="2590800"/>
            <a:chOff x="1440" y="1920"/>
            <a:chExt cx="290" cy="1632"/>
          </a:xfrm>
        </p:grpSpPr>
        <p:sp>
          <p:nvSpPr>
            <p:cNvPr id="104484" name="Line 19"/>
            <p:cNvSpPr>
              <a:spLocks noChangeShapeType="1"/>
            </p:cNvSpPr>
            <p:nvPr/>
          </p:nvSpPr>
          <p:spPr bwMode="auto">
            <a:xfrm>
              <a:off x="1440" y="1920"/>
              <a:ext cx="0" cy="1632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85" name="Line 20"/>
            <p:cNvSpPr>
              <a:spLocks noChangeShapeType="1"/>
            </p:cNvSpPr>
            <p:nvPr/>
          </p:nvSpPr>
          <p:spPr bwMode="auto">
            <a:xfrm>
              <a:off x="1442" y="3552"/>
              <a:ext cx="288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5694363" y="3068638"/>
            <a:ext cx="533400" cy="2133600"/>
            <a:chOff x="3506" y="1920"/>
            <a:chExt cx="336" cy="1344"/>
          </a:xfrm>
        </p:grpSpPr>
        <p:sp>
          <p:nvSpPr>
            <p:cNvPr id="104482" name="Line 22"/>
            <p:cNvSpPr>
              <a:spLocks noChangeShapeType="1"/>
            </p:cNvSpPr>
            <p:nvPr/>
          </p:nvSpPr>
          <p:spPr bwMode="auto">
            <a:xfrm>
              <a:off x="3840" y="1920"/>
              <a:ext cx="0" cy="1344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83" name="Line 23"/>
            <p:cNvSpPr>
              <a:spLocks noChangeShapeType="1"/>
            </p:cNvSpPr>
            <p:nvPr/>
          </p:nvSpPr>
          <p:spPr bwMode="auto">
            <a:xfrm flipH="1">
              <a:off x="3506" y="3264"/>
              <a:ext cx="336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5407025" y="3068638"/>
            <a:ext cx="533400" cy="1503362"/>
            <a:chOff x="3362" y="1872"/>
            <a:chExt cx="336" cy="1008"/>
          </a:xfrm>
        </p:grpSpPr>
        <p:sp>
          <p:nvSpPr>
            <p:cNvPr id="104480" name="Line 25"/>
            <p:cNvSpPr>
              <a:spLocks noChangeShapeType="1"/>
            </p:cNvSpPr>
            <p:nvPr/>
          </p:nvSpPr>
          <p:spPr bwMode="auto">
            <a:xfrm>
              <a:off x="3696" y="1872"/>
              <a:ext cx="0" cy="100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81" name="Line 26"/>
            <p:cNvSpPr>
              <a:spLocks noChangeShapeType="1"/>
            </p:cNvSpPr>
            <p:nvPr/>
          </p:nvSpPr>
          <p:spPr bwMode="auto">
            <a:xfrm flipH="1">
              <a:off x="3362" y="2880"/>
              <a:ext cx="336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8395" name="Line 27"/>
          <p:cNvSpPr>
            <a:spLocks noChangeShapeType="1"/>
          </p:cNvSpPr>
          <p:nvPr/>
        </p:nvSpPr>
        <p:spPr bwMode="auto">
          <a:xfrm flipV="1">
            <a:off x="7235825" y="2636838"/>
            <a:ext cx="0" cy="9906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>
            <a:off x="1752600" y="2524125"/>
            <a:ext cx="3048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3505200" y="2514600"/>
            <a:ext cx="3810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>
            <a:off x="5257800" y="2514600"/>
            <a:ext cx="3810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7010400" y="2514600"/>
            <a:ext cx="3048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457200" y="2133600"/>
            <a:ext cx="1447800" cy="838200"/>
            <a:chOff x="288" y="1344"/>
            <a:chExt cx="912" cy="528"/>
          </a:xfrm>
        </p:grpSpPr>
        <p:sp>
          <p:nvSpPr>
            <p:cNvPr id="104478" name="AutoShape 33"/>
            <p:cNvSpPr>
              <a:spLocks noChangeArrowheads="1"/>
            </p:cNvSpPr>
            <p:nvPr/>
          </p:nvSpPr>
          <p:spPr bwMode="auto">
            <a:xfrm>
              <a:off x="288" y="1344"/>
              <a:ext cx="816" cy="52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sz="2400" b="0">
                <a:solidFill>
                  <a:schemeClr val="accent2"/>
                </a:solidFill>
              </a:endParaRPr>
            </a:p>
          </p:txBody>
        </p:sp>
        <p:sp>
          <p:nvSpPr>
            <p:cNvPr id="104479" name="Text Box 34"/>
            <p:cNvSpPr txBox="1">
              <a:spLocks noChangeArrowheads="1"/>
            </p:cNvSpPr>
            <p:nvPr/>
          </p:nvSpPr>
          <p:spPr bwMode="auto">
            <a:xfrm>
              <a:off x="336" y="1488"/>
              <a:ext cx="864" cy="2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Konteks</a:t>
              </a:r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209800" y="2133600"/>
            <a:ext cx="1295400" cy="838200"/>
            <a:chOff x="1392" y="1344"/>
            <a:chExt cx="816" cy="528"/>
          </a:xfrm>
        </p:grpSpPr>
        <p:sp>
          <p:nvSpPr>
            <p:cNvPr id="104476" name="AutoShape 36"/>
            <p:cNvSpPr>
              <a:spLocks noChangeArrowheads="1"/>
            </p:cNvSpPr>
            <p:nvPr/>
          </p:nvSpPr>
          <p:spPr bwMode="auto">
            <a:xfrm>
              <a:off x="1392" y="1344"/>
              <a:ext cx="816" cy="52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104477" name="Text Box 37"/>
            <p:cNvSpPr txBox="1">
              <a:spLocks noChangeArrowheads="1"/>
            </p:cNvSpPr>
            <p:nvPr/>
          </p:nvSpPr>
          <p:spPr bwMode="auto">
            <a:xfrm>
              <a:off x="1488" y="1488"/>
              <a:ext cx="624" cy="2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Input</a:t>
              </a:r>
            </a:p>
          </p:txBody>
        </p:sp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3924300" y="2133600"/>
            <a:ext cx="1295400" cy="838200"/>
            <a:chOff x="2496" y="1344"/>
            <a:chExt cx="816" cy="528"/>
          </a:xfrm>
        </p:grpSpPr>
        <p:sp>
          <p:nvSpPr>
            <p:cNvPr id="104474" name="AutoShape 39"/>
            <p:cNvSpPr>
              <a:spLocks noChangeArrowheads="1"/>
            </p:cNvSpPr>
            <p:nvPr/>
          </p:nvSpPr>
          <p:spPr bwMode="auto">
            <a:xfrm>
              <a:off x="2496" y="1344"/>
              <a:ext cx="816" cy="52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104475" name="Text Box 40"/>
            <p:cNvSpPr txBox="1">
              <a:spLocks noChangeArrowheads="1"/>
            </p:cNvSpPr>
            <p:nvPr/>
          </p:nvSpPr>
          <p:spPr bwMode="auto">
            <a:xfrm>
              <a:off x="2592" y="1488"/>
              <a:ext cx="720" cy="2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/>
                <a:t>Proses</a:t>
              </a:r>
              <a:endParaRPr lang="en-US" sz="2000" dirty="0"/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5715000" y="2133600"/>
            <a:ext cx="1371600" cy="838200"/>
            <a:chOff x="3600" y="1344"/>
            <a:chExt cx="816" cy="528"/>
          </a:xfrm>
        </p:grpSpPr>
        <p:sp>
          <p:nvSpPr>
            <p:cNvPr id="104472" name="AutoShape 42"/>
            <p:cNvSpPr>
              <a:spLocks noChangeArrowheads="1"/>
            </p:cNvSpPr>
            <p:nvPr/>
          </p:nvSpPr>
          <p:spPr bwMode="auto">
            <a:xfrm>
              <a:off x="3600" y="1344"/>
              <a:ext cx="816" cy="52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104473" name="Text Box 43"/>
            <p:cNvSpPr txBox="1">
              <a:spLocks noChangeArrowheads="1"/>
            </p:cNvSpPr>
            <p:nvPr/>
          </p:nvSpPr>
          <p:spPr bwMode="auto">
            <a:xfrm>
              <a:off x="3648" y="1488"/>
              <a:ext cx="672" cy="2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Output</a:t>
              </a:r>
            </a:p>
          </p:txBody>
        </p: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7391400" y="2133600"/>
            <a:ext cx="1447800" cy="838200"/>
            <a:chOff x="4704" y="1344"/>
            <a:chExt cx="912" cy="528"/>
          </a:xfrm>
        </p:grpSpPr>
        <p:sp>
          <p:nvSpPr>
            <p:cNvPr id="104470" name="AutoShape 45"/>
            <p:cNvSpPr>
              <a:spLocks noChangeArrowheads="1"/>
            </p:cNvSpPr>
            <p:nvPr/>
          </p:nvSpPr>
          <p:spPr bwMode="auto">
            <a:xfrm>
              <a:off x="4704" y="1344"/>
              <a:ext cx="816" cy="52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104471" name="Text Box 46"/>
            <p:cNvSpPr txBox="1">
              <a:spLocks noChangeArrowheads="1"/>
            </p:cNvSpPr>
            <p:nvPr/>
          </p:nvSpPr>
          <p:spPr bwMode="auto">
            <a:xfrm>
              <a:off x="4704" y="1488"/>
              <a:ext cx="912" cy="2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Outcome</a:t>
              </a:r>
            </a:p>
          </p:txBody>
        </p:sp>
      </p:grp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83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autoUpdateAnimBg="0"/>
      <p:bldP spid="58379" grpId="0" autoUpdateAnimBg="0"/>
      <p:bldP spid="58395" grpId="0" animBg="1"/>
      <p:bldP spid="58396" grpId="0" animBg="1"/>
      <p:bldP spid="58397" grpId="0" animBg="1"/>
      <p:bldP spid="58398" grpId="0" animBg="1"/>
      <p:bldP spid="583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28600"/>
            <a:ext cx="8305800" cy="6248400"/>
            <a:chOff x="288" y="144"/>
            <a:chExt cx="5232" cy="3936"/>
          </a:xfrm>
        </p:grpSpPr>
        <p:sp>
          <p:nvSpPr>
            <p:cNvPr id="105484" name="Rectangle 3"/>
            <p:cNvSpPr>
              <a:spLocks noChangeArrowheads="1"/>
            </p:cNvSpPr>
            <p:nvPr/>
          </p:nvSpPr>
          <p:spPr bwMode="auto">
            <a:xfrm>
              <a:off x="288" y="480"/>
              <a:ext cx="5232" cy="3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200" b="0"/>
            </a:p>
          </p:txBody>
        </p:sp>
        <p:sp>
          <p:nvSpPr>
            <p:cNvPr id="105485" name="Text Box 4"/>
            <p:cNvSpPr txBox="1">
              <a:spLocks noChangeArrowheads="1"/>
            </p:cNvSpPr>
            <p:nvPr/>
          </p:nvSpPr>
          <p:spPr bwMode="auto">
            <a:xfrm>
              <a:off x="1248" y="144"/>
              <a:ext cx="37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990033"/>
                  </a:solidFill>
                </a:rPr>
                <a:t>Tabel 1: Sekolah Sebagai Sistem</a:t>
              </a:r>
            </a:p>
          </p:txBody>
        </p:sp>
        <p:sp>
          <p:nvSpPr>
            <p:cNvPr id="105486" name="Line 5"/>
            <p:cNvSpPr>
              <a:spLocks noChangeShapeType="1"/>
            </p:cNvSpPr>
            <p:nvPr/>
          </p:nvSpPr>
          <p:spPr bwMode="auto">
            <a:xfrm>
              <a:off x="288" y="864"/>
              <a:ext cx="52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87" name="Line 6"/>
            <p:cNvSpPr>
              <a:spLocks noChangeShapeType="1"/>
            </p:cNvSpPr>
            <p:nvPr/>
          </p:nvSpPr>
          <p:spPr bwMode="auto">
            <a:xfrm>
              <a:off x="1680" y="48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88" name="Text Box 7"/>
            <p:cNvSpPr txBox="1">
              <a:spLocks noChangeArrowheads="1"/>
            </p:cNvSpPr>
            <p:nvPr/>
          </p:nvSpPr>
          <p:spPr bwMode="auto">
            <a:xfrm>
              <a:off x="431" y="527"/>
              <a:ext cx="131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Komponen</a:t>
              </a:r>
            </a:p>
          </p:txBody>
        </p:sp>
        <p:sp>
          <p:nvSpPr>
            <p:cNvPr id="105489" name="Text Box 8"/>
            <p:cNvSpPr txBox="1">
              <a:spLocks noChangeArrowheads="1"/>
            </p:cNvSpPr>
            <p:nvPr/>
          </p:nvSpPr>
          <p:spPr bwMode="auto">
            <a:xfrm>
              <a:off x="2789" y="527"/>
              <a:ext cx="176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Sub-komponen</a:t>
              </a:r>
              <a:endParaRPr lang="en-US" sz="2200" b="0"/>
            </a:p>
          </p:txBody>
        </p:sp>
      </p:grp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755650" y="1700213"/>
            <a:ext cx="14398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 err="1"/>
              <a:t>Konteks</a:t>
            </a:r>
            <a:endParaRPr lang="en-US" sz="2200" b="1" dirty="0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024188" y="1727200"/>
            <a:ext cx="457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200" b="1" dirty="0" err="1"/>
              <a:t>Tuntutan</a:t>
            </a:r>
            <a:r>
              <a:rPr lang="en-US" sz="2200" b="1" dirty="0"/>
              <a:t> </a:t>
            </a:r>
            <a:r>
              <a:rPr lang="en-US" sz="2200" b="1" dirty="0" err="1"/>
              <a:t>pengembangan</a:t>
            </a:r>
            <a:r>
              <a:rPr lang="en-US" sz="2200" b="1" dirty="0"/>
              <a:t> </a:t>
            </a:r>
            <a:r>
              <a:rPr lang="en-US" sz="2200" b="1" dirty="0" err="1"/>
              <a:t>diri</a:t>
            </a:r>
            <a:r>
              <a:rPr lang="en-US" sz="2200" b="1" dirty="0"/>
              <a:t> </a:t>
            </a:r>
            <a:r>
              <a:rPr lang="en-US" sz="2200" b="1" dirty="0" err="1"/>
              <a:t>dan</a:t>
            </a:r>
            <a:r>
              <a:rPr lang="en-US" sz="2200" b="1" dirty="0"/>
              <a:t> </a:t>
            </a:r>
            <a:r>
              <a:rPr lang="en-US" sz="2200" b="1" dirty="0" err="1"/>
              <a:t>peluang</a:t>
            </a:r>
            <a:r>
              <a:rPr lang="en-US" sz="2200" b="1" dirty="0"/>
              <a:t> </a:t>
            </a:r>
            <a:r>
              <a:rPr lang="en-US" sz="2200" b="1" dirty="0" err="1"/>
              <a:t>tamatan</a:t>
            </a:r>
            <a:endParaRPr lang="en-US" sz="2200" b="1" dirty="0"/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3062288" y="2535238"/>
            <a:ext cx="445904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 startAt="2"/>
            </a:pPr>
            <a:r>
              <a:rPr lang="en-US" sz="2200" b="1" dirty="0" err="1"/>
              <a:t>Dukungan</a:t>
            </a:r>
            <a:r>
              <a:rPr lang="en-US" sz="2200" b="1" dirty="0"/>
              <a:t> </a:t>
            </a:r>
            <a:r>
              <a:rPr lang="en-US" sz="2200" b="1" dirty="0" err="1"/>
              <a:t>pemerintah</a:t>
            </a:r>
            <a:r>
              <a:rPr lang="en-US" sz="2200" b="1" dirty="0"/>
              <a:t>, DPR, </a:t>
            </a:r>
            <a:r>
              <a:rPr lang="en-US" sz="2200" b="1" dirty="0" err="1"/>
              <a:t>dan</a:t>
            </a:r>
            <a:endParaRPr lang="en-US" sz="2200" b="1" dirty="0"/>
          </a:p>
          <a:p>
            <a:pPr marL="457200" indent="-457200"/>
            <a:r>
              <a:rPr lang="en-US" sz="2200" b="1" dirty="0"/>
              <a:t>	</a:t>
            </a:r>
            <a:r>
              <a:rPr lang="en-US" sz="2200" b="1" dirty="0" err="1"/>
              <a:t>masyarakat</a:t>
            </a:r>
            <a:endParaRPr lang="en-US" sz="2200" b="1" dirty="0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3079750" y="3306763"/>
            <a:ext cx="32356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200" b="1" dirty="0"/>
              <a:t>3.  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Kebijakan</a:t>
            </a:r>
            <a:r>
              <a:rPr lang="en-US" sz="2200" b="1" dirty="0" smtClean="0"/>
              <a:t> </a:t>
            </a:r>
            <a:r>
              <a:rPr lang="en-US" sz="2200" b="1" dirty="0" err="1"/>
              <a:t>pemerintah</a:t>
            </a:r>
            <a:endParaRPr lang="en-US" sz="2200" b="1" dirty="0"/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3049588" y="3821113"/>
            <a:ext cx="26370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/>
              <a:t>4.  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Landasan</a:t>
            </a:r>
            <a:r>
              <a:rPr lang="en-US" sz="2200" b="1" dirty="0" smtClean="0"/>
              <a:t> </a:t>
            </a:r>
            <a:r>
              <a:rPr lang="en-US" sz="2200" b="1" dirty="0" err="1"/>
              <a:t>hukum</a:t>
            </a:r>
            <a:endParaRPr lang="en-US" sz="2200" b="1" dirty="0"/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3070225" y="4298950"/>
            <a:ext cx="268381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/>
              <a:t>5.  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Kemajuan</a:t>
            </a:r>
            <a:r>
              <a:rPr lang="en-US" sz="2200" b="1" dirty="0" smtClean="0"/>
              <a:t> IPTEKS</a:t>
            </a:r>
            <a:endParaRPr lang="en-US" sz="2200" b="1" dirty="0"/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3052763" y="4803775"/>
            <a:ext cx="38925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/>
              <a:t>6.  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Nilai</a:t>
            </a:r>
            <a:r>
              <a:rPr lang="en-US" sz="2200" b="1" dirty="0" smtClean="0"/>
              <a:t> </a:t>
            </a:r>
            <a:r>
              <a:rPr lang="en-US" sz="2200" b="1" dirty="0"/>
              <a:t>&amp; </a:t>
            </a:r>
            <a:r>
              <a:rPr lang="en-US" sz="2200" b="1" dirty="0" err="1"/>
              <a:t>harapan</a:t>
            </a:r>
            <a:r>
              <a:rPr lang="en-US" sz="2200" b="1" dirty="0"/>
              <a:t> </a:t>
            </a:r>
            <a:r>
              <a:rPr lang="en-US" sz="2200" b="1" dirty="0" err="1"/>
              <a:t>masyarakat</a:t>
            </a:r>
            <a:endParaRPr lang="en-US" sz="2200" b="1" dirty="0"/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3079750" y="5307013"/>
            <a:ext cx="27813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/>
              <a:t>7.  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Tuntutan</a:t>
            </a:r>
            <a:r>
              <a:rPr lang="en-US" sz="2200" b="1" dirty="0" smtClean="0"/>
              <a:t> </a:t>
            </a:r>
            <a:r>
              <a:rPr lang="en-US" sz="2200" b="1" dirty="0" err="1"/>
              <a:t>otonomi</a:t>
            </a:r>
            <a:endParaRPr lang="en-US" sz="2200" b="1" dirty="0"/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2997200" y="5780088"/>
            <a:ext cx="31239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0" dirty="0"/>
              <a:t> </a:t>
            </a:r>
            <a:r>
              <a:rPr lang="en-US" sz="2200" b="1" dirty="0"/>
              <a:t>8.  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Tuntutan</a:t>
            </a:r>
            <a:r>
              <a:rPr lang="en-US" sz="2200" b="1" dirty="0" smtClean="0"/>
              <a:t> </a:t>
            </a:r>
            <a:r>
              <a:rPr lang="en-US" sz="2200" b="1" dirty="0" err="1"/>
              <a:t>globalisasi</a:t>
            </a:r>
            <a:r>
              <a:rPr lang="en-US" sz="2200" b="1" dirty="0"/>
              <a:t> 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021013" y="6477000"/>
            <a:ext cx="3913187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Prof. </a:t>
            </a:r>
            <a:r>
              <a:rPr lang="en-US" dirty="0" err="1" smtClean="0"/>
              <a:t>Slamet</a:t>
            </a:r>
            <a:r>
              <a:rPr lang="en-US" dirty="0" smtClean="0"/>
              <a:t> PH. </a:t>
            </a:r>
            <a:r>
              <a:rPr lang="en-US" dirty="0" err="1" smtClean="0"/>
              <a:t>MA.,M.Ed.MA.,MLHR.,Ph.D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1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10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10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1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1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 autoUpdateAnimBg="0"/>
      <p:bldP spid="59402" grpId="0" autoUpdateAnimBg="0"/>
      <p:bldP spid="59403" grpId="0" autoUpdateAnimBg="0"/>
      <p:bldP spid="59404" grpId="0" autoUpdateAnimBg="0"/>
      <p:bldP spid="59405" grpId="0" autoUpdateAnimBg="0"/>
      <p:bldP spid="59406" grpId="0" autoUpdateAnimBg="0"/>
      <p:bldP spid="59407" grpId="0" autoUpdateAnimBg="0"/>
      <p:bldP spid="59408" grpId="0" autoUpdateAnimBg="0"/>
      <p:bldP spid="5940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762000"/>
            <a:ext cx="8305800" cy="5715000"/>
            <a:chOff x="288" y="480"/>
            <a:chExt cx="5232" cy="3600"/>
          </a:xfrm>
        </p:grpSpPr>
        <p:sp>
          <p:nvSpPr>
            <p:cNvPr id="106511" name="Rectangle 3"/>
            <p:cNvSpPr>
              <a:spLocks noChangeArrowheads="1"/>
            </p:cNvSpPr>
            <p:nvPr/>
          </p:nvSpPr>
          <p:spPr bwMode="auto">
            <a:xfrm>
              <a:off x="288" y="480"/>
              <a:ext cx="5232" cy="3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 b="0">
                <a:latin typeface="Arial" charset="0"/>
              </a:endParaRPr>
            </a:p>
          </p:txBody>
        </p:sp>
        <p:sp>
          <p:nvSpPr>
            <p:cNvPr id="106512" name="Line 4"/>
            <p:cNvSpPr>
              <a:spLocks noChangeShapeType="1"/>
            </p:cNvSpPr>
            <p:nvPr/>
          </p:nvSpPr>
          <p:spPr bwMode="auto">
            <a:xfrm>
              <a:off x="288" y="864"/>
              <a:ext cx="52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13" name="Line 5"/>
            <p:cNvSpPr>
              <a:spLocks noChangeShapeType="1"/>
            </p:cNvSpPr>
            <p:nvPr/>
          </p:nvSpPr>
          <p:spPr bwMode="auto">
            <a:xfrm>
              <a:off x="1680" y="48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14" name="Text Box 6"/>
            <p:cNvSpPr txBox="1">
              <a:spLocks noChangeArrowheads="1"/>
            </p:cNvSpPr>
            <p:nvPr/>
          </p:nvSpPr>
          <p:spPr bwMode="auto">
            <a:xfrm>
              <a:off x="431" y="527"/>
              <a:ext cx="127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Komponen</a:t>
              </a:r>
            </a:p>
          </p:txBody>
        </p:sp>
        <p:sp>
          <p:nvSpPr>
            <p:cNvPr id="106515" name="Text Box 7"/>
            <p:cNvSpPr txBox="1">
              <a:spLocks noChangeArrowheads="1"/>
            </p:cNvSpPr>
            <p:nvPr/>
          </p:nvSpPr>
          <p:spPr bwMode="auto">
            <a:xfrm>
              <a:off x="2789" y="527"/>
              <a:ext cx="208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Sub-komponen</a:t>
              </a:r>
              <a:endParaRPr lang="en-US" sz="2200" b="0"/>
            </a:p>
          </p:txBody>
        </p:sp>
      </p:grp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971550" y="2997200"/>
            <a:ext cx="8098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/>
              <a:t>Input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2987675" y="1484313"/>
            <a:ext cx="354475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dirty="0"/>
              <a:t>1.   </a:t>
            </a:r>
            <a:r>
              <a:rPr lang="en-US" sz="2200" b="1" dirty="0" err="1"/>
              <a:t>Visi</a:t>
            </a:r>
            <a:r>
              <a:rPr lang="en-US" sz="2200" b="1" dirty="0"/>
              <a:t>, </a:t>
            </a:r>
            <a:r>
              <a:rPr lang="en-US" sz="2200" b="1" dirty="0" err="1"/>
              <a:t>misi</a:t>
            </a:r>
            <a:r>
              <a:rPr lang="en-US" sz="2200" b="1" dirty="0"/>
              <a:t>, </a:t>
            </a:r>
            <a:r>
              <a:rPr lang="en-US" sz="2200" b="1" dirty="0" err="1"/>
              <a:t>tujuan</a:t>
            </a:r>
            <a:r>
              <a:rPr lang="en-US" sz="2200" b="1" dirty="0"/>
              <a:t>, </a:t>
            </a:r>
            <a:r>
              <a:rPr lang="en-US" sz="2200" b="1" dirty="0" err="1"/>
              <a:t>sasaran</a:t>
            </a:r>
            <a:endParaRPr lang="en-US" sz="2200" b="1" dirty="0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2987675" y="1952625"/>
            <a:ext cx="25119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 smtClean="0"/>
              <a:t>2</a:t>
            </a:r>
            <a:r>
              <a:rPr lang="en-US" sz="2800" b="1" dirty="0" smtClean="0"/>
              <a:t>.   </a:t>
            </a:r>
            <a:r>
              <a:rPr lang="en-US" sz="2800" b="1" u="sng" dirty="0" smtClean="0"/>
              <a:t>KURIKULUM</a:t>
            </a:r>
            <a:endParaRPr lang="en-US" sz="2800" b="1" u="sng" dirty="0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2987675" y="2457450"/>
            <a:ext cx="196957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/>
              <a:t>3.   </a:t>
            </a:r>
            <a:r>
              <a:rPr lang="en-US" sz="2200" b="1" dirty="0" err="1"/>
              <a:t>Ketenagaan</a:t>
            </a:r>
            <a:endParaRPr lang="en-US" sz="2200" b="1" dirty="0"/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987675" y="2889250"/>
            <a:ext cx="21121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/>
              <a:t>4.   </a:t>
            </a:r>
            <a:r>
              <a:rPr lang="en-US" sz="2200" b="1" dirty="0" err="1"/>
              <a:t>Peserta</a:t>
            </a:r>
            <a:r>
              <a:rPr lang="en-US" sz="2200" b="1" dirty="0"/>
              <a:t> </a:t>
            </a:r>
            <a:r>
              <a:rPr lang="en-US" sz="2200" b="1" dirty="0" err="1"/>
              <a:t>didik</a:t>
            </a:r>
            <a:endParaRPr lang="en-US" sz="2200" b="1" dirty="0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2987675" y="3321050"/>
            <a:ext cx="312194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/>
              <a:t>5.   </a:t>
            </a:r>
            <a:r>
              <a:rPr lang="en-US" sz="2200" b="1" dirty="0" err="1"/>
              <a:t>Sarana</a:t>
            </a:r>
            <a:r>
              <a:rPr lang="en-US" sz="2200" b="1" dirty="0"/>
              <a:t> </a:t>
            </a:r>
            <a:r>
              <a:rPr lang="en-US" sz="2200" b="1" dirty="0" err="1"/>
              <a:t>dan</a:t>
            </a:r>
            <a:r>
              <a:rPr lang="en-US" sz="2200" b="1" dirty="0"/>
              <a:t> </a:t>
            </a:r>
            <a:r>
              <a:rPr lang="en-US" sz="2200" b="1" dirty="0" err="1"/>
              <a:t>prasarana</a:t>
            </a:r>
            <a:endParaRPr lang="en-US" sz="2200" b="1" dirty="0"/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2987675" y="3752850"/>
            <a:ext cx="120257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/>
              <a:t>6.   Dana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2987675" y="4184650"/>
            <a:ext cx="156555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/>
              <a:t>7.   </a:t>
            </a:r>
            <a:r>
              <a:rPr lang="en-US" sz="2200" b="1" dirty="0" err="1"/>
              <a:t>Regulasi</a:t>
            </a:r>
            <a:endParaRPr lang="en-US" sz="2200" b="1" dirty="0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2987675" y="4570413"/>
            <a:ext cx="180357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8.   Organisasi</a:t>
            </a: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2987675" y="5049838"/>
            <a:ext cx="20572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9.   Administrasi</a:t>
            </a: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2824163" y="5410200"/>
            <a:ext cx="34748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/>
              <a:t>10.   </a:t>
            </a:r>
            <a:r>
              <a:rPr lang="en-US" sz="2200" b="1" dirty="0" err="1"/>
              <a:t>Peran</a:t>
            </a:r>
            <a:r>
              <a:rPr lang="en-US" sz="2200" b="1" dirty="0"/>
              <a:t> </a:t>
            </a:r>
            <a:r>
              <a:rPr lang="en-US" sz="2200" b="1" dirty="0" err="1"/>
              <a:t>serta</a:t>
            </a:r>
            <a:r>
              <a:rPr lang="en-US" sz="2200" b="1" dirty="0"/>
              <a:t> </a:t>
            </a:r>
            <a:r>
              <a:rPr lang="en-US" sz="2200" b="1" dirty="0" err="1"/>
              <a:t>masyarakat</a:t>
            </a:r>
            <a:endParaRPr lang="en-US" sz="2200" b="1" dirty="0"/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2843213" y="5842000"/>
            <a:ext cx="255736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11.   Budaya sekolah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4114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Prof. </a:t>
            </a:r>
            <a:r>
              <a:rPr lang="en-US" dirty="0" err="1" smtClean="0"/>
              <a:t>Slamet</a:t>
            </a:r>
            <a:r>
              <a:rPr lang="en-US" dirty="0" smtClean="0"/>
              <a:t> PH. </a:t>
            </a:r>
            <a:r>
              <a:rPr lang="en-US" dirty="0" err="1" smtClean="0"/>
              <a:t>MA.,M.Ed.MA.,MLHR.,Ph.D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8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autoUpdateAnimBg="0"/>
      <p:bldP spid="60425" grpId="0" autoUpdateAnimBg="0"/>
      <p:bldP spid="60426" grpId="0" autoUpdateAnimBg="0"/>
      <p:bldP spid="60427" grpId="0" autoUpdateAnimBg="0"/>
      <p:bldP spid="60428" grpId="0" autoUpdateAnimBg="0"/>
      <p:bldP spid="60429" grpId="0" autoUpdateAnimBg="0"/>
      <p:bldP spid="60430" grpId="0" autoUpdateAnimBg="0"/>
      <p:bldP spid="60431" grpId="0" autoUpdateAnimBg="0"/>
      <p:bldP spid="60432" grpId="0" autoUpdateAnimBg="0"/>
      <p:bldP spid="60433" grpId="0" autoUpdateAnimBg="0"/>
      <p:bldP spid="60434" grpId="0" autoUpdateAnimBg="0"/>
      <p:bldP spid="6043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Line 2"/>
          <p:cNvSpPr>
            <a:spLocks noChangeShapeType="1"/>
          </p:cNvSpPr>
          <p:nvPr/>
        </p:nvSpPr>
        <p:spPr bwMode="auto">
          <a:xfrm>
            <a:off x="457200" y="328453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5715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 b="0">
              <a:latin typeface="Arial" charset="0"/>
            </a:endParaRPr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457200" y="1371600"/>
            <a:ext cx="8305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2667000" y="762000"/>
            <a:ext cx="0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684213" y="836613"/>
            <a:ext cx="18716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Komponen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4427538" y="836613"/>
            <a:ext cx="27368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Sub-komponen</a:t>
            </a:r>
            <a:endParaRPr lang="en-US" sz="2200" b="0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971550" y="2133600"/>
            <a:ext cx="9522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 err="1"/>
              <a:t>Proses</a:t>
            </a:r>
            <a:endParaRPr lang="en-US" sz="2200" b="1" dirty="0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2895600" y="2133600"/>
            <a:ext cx="42973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dirty="0" err="1"/>
              <a:t>Proses</a:t>
            </a:r>
            <a:r>
              <a:rPr lang="en-US" sz="2200" b="1" dirty="0"/>
              <a:t> </a:t>
            </a:r>
            <a:r>
              <a:rPr lang="en-US" sz="2200" b="1" dirty="0" err="1"/>
              <a:t>belajar</a:t>
            </a:r>
            <a:r>
              <a:rPr lang="en-US" sz="2200" b="1" dirty="0"/>
              <a:t> </a:t>
            </a:r>
            <a:r>
              <a:rPr lang="en-US" sz="2200" b="1" dirty="0" err="1" smtClean="0"/>
              <a:t>mengajar</a:t>
            </a:r>
            <a:r>
              <a:rPr lang="en-US" sz="2200" b="1" dirty="0" smtClean="0"/>
              <a:t> (PBM)</a:t>
            </a:r>
            <a:endParaRPr lang="en-US" sz="2200" b="1" dirty="0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990600" y="4340225"/>
            <a:ext cx="10230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/>
              <a:t>Output</a:t>
            </a: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2946400" y="3702050"/>
            <a:ext cx="27113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/>
              <a:t>1.   </a:t>
            </a:r>
            <a:r>
              <a:rPr lang="en-US" sz="2200" b="1" dirty="0" err="1"/>
              <a:t>Prestasi</a:t>
            </a:r>
            <a:r>
              <a:rPr lang="en-US" sz="2200" b="1" dirty="0"/>
              <a:t> </a:t>
            </a:r>
            <a:r>
              <a:rPr lang="en-US" sz="2200" b="1" dirty="0" err="1"/>
              <a:t>akademik</a:t>
            </a:r>
            <a:endParaRPr lang="en-US" sz="2200" b="1" dirty="0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2952750" y="4124325"/>
            <a:ext cx="322908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/>
              <a:t>2.   </a:t>
            </a:r>
            <a:r>
              <a:rPr lang="en-US" sz="2200" b="1" dirty="0" err="1"/>
              <a:t>Prestasi</a:t>
            </a:r>
            <a:r>
              <a:rPr lang="en-US" sz="2200" b="1" dirty="0"/>
              <a:t> non </a:t>
            </a:r>
            <a:r>
              <a:rPr lang="en-US" sz="2200" b="1" dirty="0" err="1"/>
              <a:t>akademik</a:t>
            </a:r>
            <a:endParaRPr lang="en-US" sz="2200" b="1" dirty="0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2989263" y="4652963"/>
            <a:ext cx="268349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/>
              <a:t>3.   </a:t>
            </a:r>
            <a:r>
              <a:rPr lang="en-US" sz="2200" b="1" dirty="0" err="1"/>
              <a:t>Angka</a:t>
            </a:r>
            <a:r>
              <a:rPr lang="en-US" sz="2200" b="1" dirty="0"/>
              <a:t> </a:t>
            </a:r>
            <a:r>
              <a:rPr lang="en-US" sz="2200" b="1" dirty="0" err="1"/>
              <a:t>mengulang</a:t>
            </a:r>
            <a:endParaRPr lang="en-US" sz="2200" b="1" dirty="0"/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3000375" y="5157788"/>
            <a:ext cx="300409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/>
              <a:t>4.   </a:t>
            </a:r>
            <a:r>
              <a:rPr lang="en-US" sz="2200" b="1" dirty="0" err="1"/>
              <a:t>Angka</a:t>
            </a:r>
            <a:r>
              <a:rPr lang="en-US" sz="2200" b="1" dirty="0"/>
              <a:t> </a:t>
            </a:r>
            <a:r>
              <a:rPr lang="en-US" sz="2200" b="1" dirty="0" err="1"/>
              <a:t>putus</a:t>
            </a:r>
            <a:r>
              <a:rPr lang="en-US" sz="2200" b="1" dirty="0"/>
              <a:t> </a:t>
            </a:r>
            <a:r>
              <a:rPr lang="en-US" sz="2200" b="1" dirty="0" err="1"/>
              <a:t>sekolah</a:t>
            </a:r>
            <a:endParaRPr lang="en-US" sz="2200" b="1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3363912" y="6477000"/>
            <a:ext cx="4256087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Prof. </a:t>
            </a:r>
            <a:r>
              <a:rPr lang="en-US" dirty="0" err="1" smtClean="0"/>
              <a:t>Slamet</a:t>
            </a:r>
            <a:r>
              <a:rPr lang="en-US" dirty="0" smtClean="0"/>
              <a:t> PH. </a:t>
            </a:r>
            <a:r>
              <a:rPr lang="en-US" dirty="0" err="1" smtClean="0"/>
              <a:t>MA.,M.Ed.MA.,MLHR.,Ph.D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8" grpId="0" autoUpdateAnimBg="0"/>
      <p:bldP spid="61449" grpId="0" autoUpdateAnimBg="0"/>
      <p:bldP spid="61452" grpId="0" autoUpdateAnimBg="0"/>
      <p:bldP spid="61453" grpId="0" autoUpdateAnimBg="0"/>
      <p:bldP spid="61454" grpId="0" autoUpdateAnimBg="0"/>
      <p:bldP spid="61455" grpId="0" autoUpdateAnimBg="0"/>
      <p:bldP spid="6145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762000"/>
            <a:ext cx="8305800" cy="5715000"/>
            <a:chOff x="288" y="480"/>
            <a:chExt cx="5232" cy="3600"/>
          </a:xfrm>
        </p:grpSpPr>
        <p:sp>
          <p:nvSpPr>
            <p:cNvPr id="108551" name="Rectangle 3"/>
            <p:cNvSpPr>
              <a:spLocks noChangeArrowheads="1"/>
            </p:cNvSpPr>
            <p:nvPr/>
          </p:nvSpPr>
          <p:spPr bwMode="auto">
            <a:xfrm>
              <a:off x="288" y="480"/>
              <a:ext cx="5232" cy="3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200" b="0"/>
            </a:p>
          </p:txBody>
        </p:sp>
        <p:sp>
          <p:nvSpPr>
            <p:cNvPr id="108552" name="Line 4"/>
            <p:cNvSpPr>
              <a:spLocks noChangeShapeType="1"/>
            </p:cNvSpPr>
            <p:nvPr/>
          </p:nvSpPr>
          <p:spPr bwMode="auto">
            <a:xfrm>
              <a:off x="288" y="864"/>
              <a:ext cx="52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3" name="Line 5"/>
            <p:cNvSpPr>
              <a:spLocks noChangeShapeType="1"/>
            </p:cNvSpPr>
            <p:nvPr/>
          </p:nvSpPr>
          <p:spPr bwMode="auto">
            <a:xfrm>
              <a:off x="1680" y="48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4" name="Text Box 6"/>
            <p:cNvSpPr txBox="1">
              <a:spLocks noChangeArrowheads="1"/>
            </p:cNvSpPr>
            <p:nvPr/>
          </p:nvSpPr>
          <p:spPr bwMode="auto">
            <a:xfrm>
              <a:off x="431" y="527"/>
              <a:ext cx="117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Komponen</a:t>
              </a:r>
            </a:p>
          </p:txBody>
        </p:sp>
        <p:sp>
          <p:nvSpPr>
            <p:cNvPr id="108555" name="Text Box 7"/>
            <p:cNvSpPr txBox="1">
              <a:spLocks noChangeArrowheads="1"/>
            </p:cNvSpPr>
            <p:nvPr/>
          </p:nvSpPr>
          <p:spPr bwMode="auto">
            <a:xfrm>
              <a:off x="2789" y="527"/>
              <a:ext cx="167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Sub-komponen</a:t>
              </a:r>
              <a:endParaRPr lang="en-US" sz="2200" b="0"/>
            </a:p>
          </p:txBody>
        </p:sp>
      </p:grp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827088" y="2852738"/>
            <a:ext cx="126162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/>
              <a:t>Outcome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3348038" y="2276475"/>
            <a:ext cx="493301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/>
              <a:t>1.  </a:t>
            </a:r>
            <a:r>
              <a:rPr lang="en-US" sz="2200" b="1" dirty="0" err="1"/>
              <a:t>Kesempatan</a:t>
            </a:r>
            <a:r>
              <a:rPr lang="en-US" sz="2200" b="1" dirty="0"/>
              <a:t> </a:t>
            </a:r>
            <a:r>
              <a:rPr lang="en-US" sz="2200" b="1" dirty="0" err="1" smtClean="0"/>
              <a:t>pendidikan</a:t>
            </a:r>
            <a:r>
              <a:rPr lang="en-US" sz="2200" b="1" dirty="0" smtClean="0"/>
              <a:t>/</a:t>
            </a:r>
            <a:r>
              <a:rPr lang="en-US" sz="2200" b="1" dirty="0" err="1" smtClean="0"/>
              <a:t>Meneruskan</a:t>
            </a:r>
            <a:endParaRPr lang="en-US" sz="2200" b="1" dirty="0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3348038" y="3068638"/>
            <a:ext cx="292689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/>
              <a:t>2.  </a:t>
            </a:r>
            <a:r>
              <a:rPr lang="en-US" sz="2200" b="1" dirty="0" err="1"/>
              <a:t>Kesempatan</a:t>
            </a:r>
            <a:r>
              <a:rPr lang="en-US" sz="2200" b="1" dirty="0"/>
              <a:t> </a:t>
            </a:r>
            <a:r>
              <a:rPr lang="en-US" sz="2200" b="1" dirty="0" err="1" smtClean="0"/>
              <a:t>Bekerja</a:t>
            </a:r>
            <a:endParaRPr lang="en-US" sz="2200" b="1" dirty="0"/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3370263" y="3789363"/>
            <a:ext cx="46307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AutoNum type="arabicPeriod" startAt="3"/>
            </a:pPr>
            <a:r>
              <a:rPr lang="en-US" sz="2200" b="1" dirty="0" err="1" smtClean="0"/>
              <a:t>Pengembangan</a:t>
            </a:r>
            <a:r>
              <a:rPr lang="en-US" sz="2200" b="1" dirty="0" smtClean="0"/>
              <a:t> </a:t>
            </a:r>
            <a:r>
              <a:rPr lang="en-US" sz="2200" b="1" dirty="0" err="1"/>
              <a:t>diri</a:t>
            </a:r>
            <a:r>
              <a:rPr lang="en-US" sz="2200" b="1" dirty="0"/>
              <a:t> 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tamatan</a:t>
            </a:r>
            <a:r>
              <a:rPr lang="en-US" sz="2200" b="1" dirty="0" smtClean="0"/>
              <a:t>, </a:t>
            </a:r>
          </a:p>
          <a:p>
            <a:pPr marL="457200" indent="-457200"/>
            <a:r>
              <a:rPr lang="en-US" sz="2200" b="1" dirty="0" smtClean="0"/>
              <a:t>       (</a:t>
            </a:r>
            <a:r>
              <a:rPr lang="en-US" sz="2200" b="1" dirty="0" err="1" smtClean="0"/>
              <a:t>Berwirausaha</a:t>
            </a:r>
            <a:r>
              <a:rPr lang="en-US" sz="2200" b="1" dirty="0" smtClean="0"/>
              <a:t>)</a:t>
            </a:r>
            <a:endParaRPr lang="en-US" sz="2200" b="1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209800" y="6400800"/>
            <a:ext cx="4495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Prof. </a:t>
            </a:r>
            <a:r>
              <a:rPr lang="en-US" dirty="0" err="1" smtClean="0"/>
              <a:t>Slamet</a:t>
            </a:r>
            <a:r>
              <a:rPr lang="en-US" dirty="0" smtClean="0"/>
              <a:t> PH. </a:t>
            </a:r>
            <a:r>
              <a:rPr lang="en-US" dirty="0" err="1" smtClean="0"/>
              <a:t>MA.,M.Ed.MA.,MLHR.,Ph.D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2" grpId="0" autoUpdateAnimBg="0"/>
      <p:bldP spid="62473" grpId="0" autoUpdateAnimBg="0"/>
      <p:bldP spid="62474" grpId="0" autoUpdateAnimBg="0"/>
      <p:bldP spid="6247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385175" cy="762000"/>
          </a:xfrm>
        </p:spPr>
        <p:txBody>
          <a:bodyPr anchorCtr="1"/>
          <a:lstStyle/>
          <a:p>
            <a:pPr eaLnBrk="1" hangingPunct="1"/>
            <a:r>
              <a:rPr lang="en-US" sz="2000" b="1" smtClean="0">
                <a:solidFill>
                  <a:schemeClr val="tx1"/>
                </a:solidFill>
                <a:latin typeface="Tahoma" pitchFamily="34" charset="0"/>
              </a:rPr>
              <a:t>MATRIK PENDIDIKAN</a:t>
            </a:r>
          </a:p>
        </p:txBody>
      </p:sp>
      <p:graphicFrame>
        <p:nvGraphicFramePr>
          <p:cNvPr id="481388" name="Group 108"/>
          <p:cNvGraphicFramePr>
            <a:graphicFrameLocks noGrp="1"/>
          </p:cNvGraphicFramePr>
          <p:nvPr>
            <p:ph type="tbl" idx="4294967295"/>
          </p:nvPr>
        </p:nvGraphicFramePr>
        <p:xfrm>
          <a:off x="329485" y="603302"/>
          <a:ext cx="8281115" cy="5809937"/>
        </p:xfrm>
        <a:graphic>
          <a:graphicData uri="http://schemas.openxmlformats.org/drawingml/2006/table">
            <a:tbl>
              <a:tblPr/>
              <a:tblGrid>
                <a:gridCol w="2087824"/>
                <a:gridCol w="1087891"/>
                <a:gridCol w="1295400"/>
                <a:gridCol w="1143000"/>
                <a:gridCol w="1295400"/>
                <a:gridCol w="1371600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Perenca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Pengorga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nisasian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Pelaksa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Pengkoor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dinasian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evaluasian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 B  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KURIKULUM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Pendidik &amp; Tenaga Kependidikan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Peserta didik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Sarana &amp; prasarana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Keuangan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Regulasi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Administrasi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Organisasi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Kultur Pendidikan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Kesekretariatan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  <a:cs typeface="Times New Roman" pitchFamily="18" charset="0"/>
                        </a:rPr>
                        <a:t>√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2380" name="Text Box 108"/>
          <p:cNvSpPr txBox="1">
            <a:spLocks noChangeArrowheads="1"/>
          </p:cNvSpPr>
          <p:nvPr/>
        </p:nvSpPr>
        <p:spPr bwMode="auto">
          <a:xfrm>
            <a:off x="1316038" y="9286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Arial" charset="0"/>
              </a:rPr>
              <a:t>Fungsi</a:t>
            </a:r>
          </a:p>
        </p:txBody>
      </p:sp>
      <p:sp>
        <p:nvSpPr>
          <p:cNvPr id="182381" name="Text Box 109"/>
          <p:cNvSpPr txBox="1">
            <a:spLocks noChangeArrowheads="1"/>
          </p:cNvSpPr>
          <p:nvPr/>
        </p:nvSpPr>
        <p:spPr bwMode="auto">
          <a:xfrm>
            <a:off x="304800" y="1371600"/>
            <a:ext cx="1117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 err="1" smtClean="0">
                <a:latin typeface="Arial" charset="0"/>
              </a:rPr>
              <a:t>Urusan</a:t>
            </a:r>
            <a:r>
              <a:rPr lang="en-US" sz="1600" dirty="0" smtClean="0">
                <a:latin typeface="Arial" charset="0"/>
              </a:rPr>
              <a:t> </a:t>
            </a:r>
            <a:endParaRPr lang="en-US" sz="1600" dirty="0"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4800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Prof. </a:t>
            </a:r>
            <a:r>
              <a:rPr lang="en-US" dirty="0" err="1" smtClean="0"/>
              <a:t>Slamet</a:t>
            </a:r>
            <a:r>
              <a:rPr lang="en-US" dirty="0" smtClean="0"/>
              <a:t> PH. </a:t>
            </a:r>
            <a:r>
              <a:rPr lang="en-US" dirty="0" err="1" smtClean="0"/>
              <a:t>MA.,M.Ed.MA.,MLHR.,Ph.D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8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 autoUpdateAnimBg="0"/>
      <p:bldP spid="182380" grpId="0" autoUpdateAnimBg="0"/>
      <p:bldP spid="18238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22237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Berlin Sans FB Demi" pitchFamily="34" charset="0"/>
              </a:rPr>
              <a:t>PENDIDIKAN</a:t>
            </a:r>
            <a:endParaRPr lang="en-US" sz="60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743200"/>
            <a:ext cx="4953000" cy="12954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Pengembangan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Manusia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 rot="5400000">
            <a:off x="4038600" y="1600200"/>
            <a:ext cx="914400" cy="10668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P51303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70200" y="4191000"/>
            <a:ext cx="3378200" cy="2533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429000" y="228600"/>
            <a:ext cx="5638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TIGA GELOMBANG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REFORMASI PENDIDIKAN </a:t>
            </a:r>
            <a:endParaRPr kumimoji="0" lang="en-US" sz="3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62000" y="1905000"/>
            <a:ext cx="56388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GELOMBANG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Pertama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Efektivitas</a:t>
            </a:r>
            <a:r>
              <a:rPr lang="en-US" sz="33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Internal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76400" y="3124200"/>
            <a:ext cx="56388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GELOMBANG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Kedua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Efektivitas</a:t>
            </a:r>
            <a:r>
              <a:rPr lang="en-US" sz="33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Interface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90800" y="4572000"/>
            <a:ext cx="56388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GELOMBANG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Ketiga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Efektivitas</a:t>
            </a:r>
            <a:r>
              <a:rPr lang="en-US" sz="33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Masa</a:t>
            </a:r>
            <a:r>
              <a:rPr lang="en-US" sz="33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Depan</a:t>
            </a:r>
            <a:endParaRPr kumimoji="0" lang="en-US" sz="3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2400" y="2133600"/>
            <a:ext cx="533400" cy="7620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90600" y="3352800"/>
            <a:ext cx="533400" cy="7620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1200" y="4876800"/>
            <a:ext cx="533400" cy="7620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67000" y="228600"/>
            <a:ext cx="56388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GELOMBANG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Pertama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Efektivitas</a:t>
            </a:r>
            <a:r>
              <a:rPr lang="en-US" sz="33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Internal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0" y="1905000"/>
            <a:ext cx="7086600" cy="396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Introduced since the 1970s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focuses mainly on internal effectiveness,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Improve internal performance of education institutions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methods and processes of teaching and learning.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382000" y="381000"/>
            <a:ext cx="533400" cy="7620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67000" y="228600"/>
            <a:ext cx="56388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GELOMBANG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Pertama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Efektivitas</a:t>
            </a:r>
            <a:r>
              <a:rPr lang="en-US" sz="33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Internal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0" y="1905000"/>
            <a:ext cx="7086600" cy="396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internal effectiveness,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</a:rPr>
              <a:t>Pendekatan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</a:rPr>
              <a:t>efektivitas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</a:rPr>
              <a:t>komponen</a:t>
            </a:r>
            <a:endParaRPr lang="en-US" sz="3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Pendekatan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efektivitas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relasional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382000" y="381000"/>
            <a:ext cx="533400" cy="7620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67000" y="76200"/>
            <a:ext cx="56388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GELOMBANG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Pertama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Efektivitas</a:t>
            </a:r>
            <a:r>
              <a:rPr lang="en-US" sz="33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Internal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4800" y="1524000"/>
            <a:ext cx="8382000" cy="518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Efektivitas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Pengajaran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&amp;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Pembelajaran</a:t>
            </a:r>
            <a:endParaRPr lang="en-US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(1) Student learning outcomes are the product of the interaction between </a:t>
            </a:r>
            <a:r>
              <a:rPr lang="en-US" sz="2000" b="1" dirty="0" smtClean="0">
                <a:solidFill>
                  <a:schemeClr val="bg1"/>
                </a:solidFill>
              </a:rPr>
              <a:t>curriculum characteristics</a:t>
            </a:r>
            <a:r>
              <a:rPr lang="en-US" sz="2000" dirty="0" smtClean="0">
                <a:solidFill>
                  <a:schemeClr val="bg1"/>
                </a:solidFill>
              </a:rPr>
              <a:t>, student learning experience, and individual characteristics;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(2) Student learning experience is affected by teacher performance, curriculum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characteristics, and classroom environment;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(3) Teacher performance is determined by the interaction between teacher competence,  curriculum characteristics, and school organizational environment;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(4) External teacher education, school-based teacher education, and pre-existing  teacher characteristics can contribute to teacher competence; and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(5) Teaching evaluation based on the information from teacher performance, as well as student learning experience and learning outcomes, can be used to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facilitate the development of teacher competence through staff development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activities.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382000" y="381000"/>
            <a:ext cx="533400" cy="7620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124200" y="152400"/>
            <a:ext cx="5181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GELOMBANG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Kedua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Efektivitas</a:t>
            </a:r>
            <a:r>
              <a:rPr lang="en-US" sz="33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Interface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1905000"/>
            <a:ext cx="76962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Dimulai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sejak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tahun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1980s, 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Menekankan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pada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Kualitas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Manajeman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Kepuasan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Stakeholder, 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Persaingan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Pasar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dan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Akuntabilitas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Fokus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reformasi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pembangunan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proses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internal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ke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efektivitas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interface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Sekolah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sebagai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lembaga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layanan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/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servis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+mj-cs"/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Mutu</a:t>
            </a:r>
            <a:r>
              <a:rPr lang="en-US" sz="32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layanan</a:t>
            </a:r>
            <a:r>
              <a:rPr lang="en-US" sz="32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dalam</a:t>
            </a:r>
            <a:r>
              <a:rPr lang="en-US" sz="32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waktu</a:t>
            </a:r>
            <a:r>
              <a:rPr lang="en-US" sz="32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cepat</a:t>
            </a:r>
            <a:r>
              <a:rPr lang="en-US" sz="32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/</a:t>
            </a:r>
            <a:r>
              <a:rPr lang="en-US" sz="32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pendek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382000" y="228600"/>
            <a:ext cx="533400" cy="7620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124200" y="152400"/>
            <a:ext cx="5181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GELOMBANG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Kedua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Efektivitas</a:t>
            </a:r>
            <a:r>
              <a:rPr lang="en-US" sz="33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Interface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1905000"/>
            <a:ext cx="8153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Model-Model: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Model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Sumberdaya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Input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  <a:latin typeface="Arial Black" pitchFamily="34" charset="0"/>
                <a:ea typeface="+mj-ea"/>
                <a:cs typeface="Arial" pitchFamily="34" charset="0"/>
              </a:rPr>
              <a:t>Model </a:t>
            </a:r>
            <a:r>
              <a:rPr lang="en-US" sz="3200" b="1" dirty="0" err="1" smtClean="0">
                <a:solidFill>
                  <a:schemeClr val="bg1"/>
                </a:solidFill>
                <a:latin typeface="Arial Black" pitchFamily="34" charset="0"/>
                <a:ea typeface="+mj-ea"/>
                <a:cs typeface="Arial" pitchFamily="34" charset="0"/>
              </a:rPr>
              <a:t>Kepuasan</a:t>
            </a:r>
            <a:endParaRPr lang="en-US" sz="3200" b="1" dirty="0" smtClean="0">
              <a:solidFill>
                <a:schemeClr val="bg1"/>
              </a:solidFill>
              <a:latin typeface="Arial Black" pitchFamily="34" charset="0"/>
              <a:ea typeface="+mj-ea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Model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Legitimasi</a:t>
            </a:r>
            <a:r>
              <a:rPr lang="en-US" sz="3200" b="1" dirty="0" smtClean="0">
                <a:solidFill>
                  <a:schemeClr val="bg1"/>
                </a:solidFill>
                <a:latin typeface="Arial Black" pitchFamily="34" charset="0"/>
                <a:ea typeface="+mj-ea"/>
                <a:cs typeface="Arial" pitchFamily="34" charset="0"/>
              </a:rPr>
              <a:t>/</a:t>
            </a:r>
            <a:r>
              <a:rPr lang="en-US" sz="3200" b="1" dirty="0" err="1" smtClean="0">
                <a:solidFill>
                  <a:schemeClr val="bg1"/>
                </a:solidFill>
                <a:latin typeface="Arial Black" pitchFamily="34" charset="0"/>
                <a:ea typeface="+mj-ea"/>
                <a:cs typeface="Arial" pitchFamily="34" charset="0"/>
              </a:rPr>
              <a:t>hak</a:t>
            </a:r>
            <a:r>
              <a:rPr lang="en-US" sz="3200" b="1" dirty="0" smtClean="0">
                <a:solidFill>
                  <a:schemeClr val="bg1"/>
                </a:solidFill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 Black" pitchFamily="34" charset="0"/>
                <a:ea typeface="+mj-ea"/>
                <a:cs typeface="Arial" pitchFamily="34" charset="0"/>
              </a:rPr>
              <a:t>kekuasaan</a:t>
            </a:r>
            <a:endParaRPr lang="en-US" sz="3200" b="1" dirty="0" smtClean="0">
              <a:solidFill>
                <a:schemeClr val="bg1"/>
              </a:solidFill>
              <a:latin typeface="Arial Black" pitchFamily="34" charset="0"/>
              <a:ea typeface="+mj-ea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Model Organizational Learning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  <a:latin typeface="Arial Black" pitchFamily="34" charset="0"/>
                <a:ea typeface="+mj-ea"/>
                <a:cs typeface="Arial" pitchFamily="34" charset="0"/>
              </a:rPr>
              <a:t>Model TQM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382000" y="228600"/>
            <a:ext cx="533400" cy="7620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90800" y="304800"/>
            <a:ext cx="56388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GELOMBANG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Ketiga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Efektivitas</a:t>
            </a:r>
            <a:r>
              <a:rPr lang="en-US" sz="33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Masa</a:t>
            </a:r>
            <a:r>
              <a:rPr lang="en-US" sz="33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  <a:t>Depan</a:t>
            </a:r>
            <a:endParaRPr kumimoji="0" lang="en-US" sz="3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8382000" y="381000"/>
            <a:ext cx="533400" cy="7620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33400" y="1905000"/>
            <a:ext cx="8153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i="1" dirty="0" err="1" smtClean="0">
                <a:solidFill>
                  <a:schemeClr val="bg1"/>
                </a:solidFill>
              </a:rPr>
              <a:t>Pendidikan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sebagai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investasi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masa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Depan</a:t>
            </a:r>
            <a:endParaRPr lang="en-US" sz="3200" i="1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i="1" dirty="0" err="1" smtClean="0">
                <a:solidFill>
                  <a:schemeClr val="bg1"/>
                </a:solidFill>
              </a:rPr>
              <a:t>Fungsi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pendidikan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dalam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abad</a:t>
            </a:r>
            <a:r>
              <a:rPr lang="en-US" sz="3200" i="1" dirty="0" smtClean="0">
                <a:solidFill>
                  <a:schemeClr val="bg1"/>
                </a:solidFill>
              </a:rPr>
              <a:t> 21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i="1" dirty="0" smtClean="0">
                <a:solidFill>
                  <a:schemeClr val="bg1"/>
                </a:solidFill>
              </a:rPr>
              <a:t>education relevance to the future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i="1" dirty="0" smtClean="0">
                <a:solidFill>
                  <a:schemeClr val="bg1"/>
                </a:solidFill>
              </a:rPr>
              <a:t>future effectiveness assurance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76400" y="1447800"/>
            <a:ext cx="6629400" cy="5105400"/>
            <a:chOff x="1676400" y="1447800"/>
            <a:chExt cx="6629400" cy="5105400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1676400" y="1447800"/>
              <a:ext cx="6629400" cy="5051684"/>
            </a:xfrm>
            <a:prstGeom prst="triangle">
              <a:avLst>
                <a:gd name="adj" fmla="val 50000"/>
              </a:avLst>
            </a:prstGeom>
            <a:gradFill>
              <a:gsLst>
                <a:gs pos="8100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76400" y="5075997"/>
              <a:ext cx="6629400" cy="1425822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sng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F u n d a m e n t a l      S k i l ls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65161" y="5414644"/>
              <a:ext cx="1689747" cy="1091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Basic Skills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Listening, Reading, Writing, Speaking, Math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914090" y="5450845"/>
              <a:ext cx="1930556" cy="1091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Thinking Skills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How to Learn, Create &amp; solve problem, Make decision, etc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828321" y="5461354"/>
              <a:ext cx="2058104" cy="1091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Personal Qualities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Responsibility, Integrity, Self-confidence, Moral, Character, Loyality, etc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671269" y="3634994"/>
              <a:ext cx="4627417" cy="1335905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sng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Generic Work-Skills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How to used resources, Proces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Information, Use technology, Understand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Systems, Related to others, Work on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  </a:t>
              </a:r>
              <a:r>
                <a:rPr kumimoji="0" lang="id-ID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team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600834" y="2842093"/>
              <a:ext cx="2748900" cy="687804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sng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Industry Specific-Skills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(Portable Credentials)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171226" y="1742073"/>
              <a:ext cx="1657095" cy="950548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ts val="1200"/>
                </a:spcBef>
                <a:buClrTx/>
                <a:buSzTx/>
                <a:buFontTx/>
                <a:buNone/>
                <a:tabLst/>
              </a:pPr>
              <a:endPara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  <a:p>
              <a:pPr marL="0" marR="0" lvl="0" indent="0" algn="ctr" defTabSz="914400" rtl="0" eaLnBrk="1" fontAlgn="base" latinLnBrk="0" hangingPunct="1">
                <a:buClrTx/>
                <a:buSzTx/>
                <a:buFontTx/>
                <a:buNone/>
                <a:tabLst/>
              </a:pPr>
              <a:r>
                <a:rPr kumimoji="0" lang="id-ID" sz="1400" b="1" i="0" u="sng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Company/</a:t>
              </a:r>
            </a:p>
            <a:p>
              <a:pPr marL="0" marR="0" lvl="0" indent="0" algn="ctr" defTabSz="914400" rtl="0" eaLnBrk="1" fontAlgn="base" latinLnBrk="0" hangingPunct="1">
                <a:buClrTx/>
                <a:buSzTx/>
                <a:buFontTx/>
                <a:buNone/>
                <a:tabLst/>
              </a:pPr>
              <a:r>
                <a:rPr kumimoji="0" lang="id-ID" sz="1400" b="1" i="0" u="sng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Employer 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id-ID" sz="1400" b="1" i="0" u="sng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Specific Skills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981200" y="304800"/>
            <a:ext cx="6248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Pola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Pengembangan</a:t>
            </a:r>
            <a:r>
              <a:rPr kumimoji="0" lang="en-US" sz="33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skill </a:t>
            </a:r>
            <a:r>
              <a:rPr kumimoji="0" lang="en-US" sz="33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berkarir</a:t>
            </a:r>
            <a:r>
              <a:rPr kumimoji="0" lang="en-US" sz="33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  <a:endParaRPr kumimoji="0" lang="en-US" sz="3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96721" y="635358"/>
            <a:ext cx="838200" cy="8382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152400"/>
            <a:ext cx="37785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VET Curriculum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1447800"/>
            <a:ext cx="7086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develop students with multiple development in technological, economic, social, political, cultural, and learning aspect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0" y="2967335"/>
            <a:ext cx="6629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based on characteristics of  technological, economic, social, political, cultural, and learning aspect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514600" y="4419600"/>
            <a:ext cx="6248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maximizing development oportunities for student’ individualized, localized, and globalized learning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57400" y="152400"/>
            <a:ext cx="50674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Curriculum Structure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1447800"/>
            <a:ext cx="7086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hybrid, integrative, common core of workforce education for all, and interactive with the support of ICT, networking, local and global exposure, and field experience and virtual reality,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200400" y="4297740"/>
            <a:ext cx="480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/>
              <a:t>meet the diverse needs of students and the society in the future </a:t>
            </a:r>
            <a:r>
              <a:rPr lang="en-US" sz="3200" dirty="0" smtClean="0"/>
              <a:t>d</a:t>
            </a:r>
            <a:r>
              <a:rPr lang="id-ID" sz="3200" dirty="0" smtClean="0"/>
              <a:t>evelopment.</a:t>
            </a:r>
            <a:endParaRPr lang="en-US" sz="3200" dirty="0"/>
          </a:p>
        </p:txBody>
      </p:sp>
      <p:sp>
        <p:nvSpPr>
          <p:cNvPr id="10" name="Curved Right Arrow 9"/>
          <p:cNvSpPr/>
          <p:nvPr/>
        </p:nvSpPr>
        <p:spPr>
          <a:xfrm>
            <a:off x="2438400" y="3657600"/>
            <a:ext cx="609600" cy="1676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Text Box 2"/>
          <p:cNvSpPr txBox="1">
            <a:spLocks noChangeArrowheads="1"/>
          </p:cNvSpPr>
          <p:nvPr/>
        </p:nvSpPr>
        <p:spPr bwMode="auto">
          <a:xfrm>
            <a:off x="838200" y="30480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/>
              <a:t>TUJUAN PENGEMBANGAN MANUSIA</a:t>
            </a:r>
          </a:p>
        </p:txBody>
      </p:sp>
      <p:sp>
        <p:nvSpPr>
          <p:cNvPr id="681987" name="AutoShape 3"/>
          <p:cNvSpPr>
            <a:spLocks noChangeArrowheads="1"/>
          </p:cNvSpPr>
          <p:nvPr/>
        </p:nvSpPr>
        <p:spPr bwMode="auto">
          <a:xfrm>
            <a:off x="1065212" y="2286000"/>
            <a:ext cx="763587" cy="855663"/>
          </a:xfrm>
          <a:prstGeom prst="downArrow">
            <a:avLst>
              <a:gd name="adj1" fmla="val 50000"/>
              <a:gd name="adj2" fmla="val 2517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id-ID"/>
          </a:p>
        </p:txBody>
      </p:sp>
      <p:sp>
        <p:nvSpPr>
          <p:cNvPr id="681988" name="AutoShape 4"/>
          <p:cNvSpPr>
            <a:spLocks noChangeArrowheads="1"/>
          </p:cNvSpPr>
          <p:nvPr/>
        </p:nvSpPr>
        <p:spPr bwMode="auto">
          <a:xfrm>
            <a:off x="3733800" y="2276475"/>
            <a:ext cx="762000" cy="865188"/>
          </a:xfrm>
          <a:prstGeom prst="downArrow">
            <a:avLst>
              <a:gd name="adj1" fmla="val 50000"/>
              <a:gd name="adj2" fmla="val 314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id-ID"/>
          </a:p>
        </p:txBody>
      </p:sp>
      <p:sp>
        <p:nvSpPr>
          <p:cNvPr id="681989" name="AutoShape 5"/>
          <p:cNvSpPr>
            <a:spLocks noChangeArrowheads="1"/>
          </p:cNvSpPr>
          <p:nvPr/>
        </p:nvSpPr>
        <p:spPr bwMode="auto">
          <a:xfrm>
            <a:off x="2362200" y="1447800"/>
            <a:ext cx="690562" cy="485775"/>
          </a:xfrm>
          <a:prstGeom prst="rightArrow">
            <a:avLst>
              <a:gd name="adj1" fmla="val 50000"/>
              <a:gd name="adj2" fmla="val 35539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id-ID"/>
          </a:p>
        </p:txBody>
      </p:sp>
      <p:sp>
        <p:nvSpPr>
          <p:cNvPr id="681990" name="AutoShape 6"/>
          <p:cNvSpPr>
            <a:spLocks noChangeArrowheads="1"/>
          </p:cNvSpPr>
          <p:nvPr/>
        </p:nvSpPr>
        <p:spPr bwMode="auto">
          <a:xfrm>
            <a:off x="5155842" y="1482725"/>
            <a:ext cx="534987" cy="485775"/>
          </a:xfrm>
          <a:prstGeom prst="rightArrow">
            <a:avLst>
              <a:gd name="adj1" fmla="val 50000"/>
              <a:gd name="adj2" fmla="val 275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id-ID"/>
          </a:p>
        </p:txBody>
      </p:sp>
      <p:sp>
        <p:nvSpPr>
          <p:cNvPr id="681991" name="AutoShape 7"/>
          <p:cNvSpPr>
            <a:spLocks noChangeArrowheads="1"/>
          </p:cNvSpPr>
          <p:nvPr/>
        </p:nvSpPr>
        <p:spPr bwMode="auto">
          <a:xfrm>
            <a:off x="6553200" y="2209800"/>
            <a:ext cx="804863" cy="931863"/>
          </a:xfrm>
          <a:prstGeom prst="downArrow">
            <a:avLst>
              <a:gd name="adj1" fmla="val 50000"/>
              <a:gd name="adj2" fmla="val 28945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id-ID"/>
          </a:p>
        </p:txBody>
      </p:sp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439738" y="1346200"/>
            <a:ext cx="1846262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/>
              <a:t>Pengembangan</a:t>
            </a:r>
            <a:endParaRPr lang="en-US" sz="1800" b="1" dirty="0"/>
          </a:p>
          <a:p>
            <a:pPr algn="ctr"/>
            <a:r>
              <a:rPr lang="en-US" sz="1800" b="1" dirty="0" err="1"/>
              <a:t>Manusia</a:t>
            </a:r>
            <a:r>
              <a:rPr lang="en-US" sz="1800" b="1" dirty="0"/>
              <a:t> </a:t>
            </a:r>
            <a:r>
              <a:rPr lang="en-US" sz="1800" b="1" dirty="0" err="1"/>
              <a:t>Melalui</a:t>
            </a:r>
            <a:endParaRPr lang="en-US" sz="1800" b="1" dirty="0"/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3048000" y="1371601"/>
            <a:ext cx="1981200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/>
              <a:t>Peningkatan</a:t>
            </a:r>
            <a:endParaRPr lang="en-US" sz="1800" b="1" dirty="0"/>
          </a:p>
          <a:p>
            <a:pPr algn="ctr"/>
            <a:r>
              <a:rPr lang="en-US" sz="1800" b="1" dirty="0" err="1"/>
              <a:t>Kualitas</a:t>
            </a:r>
            <a:endParaRPr lang="en-US" sz="1800" b="1" dirty="0"/>
          </a:p>
        </p:txBody>
      </p:sp>
      <p:sp>
        <p:nvSpPr>
          <p:cNvPr id="681994" name="Text Box 10"/>
          <p:cNvSpPr txBox="1">
            <a:spLocks noChangeArrowheads="1"/>
          </p:cNvSpPr>
          <p:nvPr/>
        </p:nvSpPr>
        <p:spPr bwMode="auto">
          <a:xfrm>
            <a:off x="5791200" y="1373188"/>
            <a:ext cx="2209800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/>
              <a:t>Peningkatan</a:t>
            </a:r>
            <a:r>
              <a:rPr lang="en-US" sz="1800" b="1" dirty="0"/>
              <a:t> </a:t>
            </a:r>
            <a:r>
              <a:rPr lang="en-US" sz="1800" b="1" dirty="0" err="1"/>
              <a:t>Pilihan</a:t>
            </a:r>
            <a:r>
              <a:rPr lang="en-US" sz="1800" b="1" dirty="0"/>
              <a:t> </a:t>
            </a:r>
          </a:p>
          <a:p>
            <a:pPr algn="ctr"/>
            <a:r>
              <a:rPr lang="en-US" sz="1800" b="1" dirty="0" err="1"/>
              <a:t>Hidup</a:t>
            </a:r>
            <a:endParaRPr lang="en-US" sz="1800" b="1" dirty="0"/>
          </a:p>
        </p:txBody>
      </p:sp>
      <p:sp>
        <p:nvSpPr>
          <p:cNvPr id="681995" name="Text Box 11"/>
          <p:cNvSpPr txBox="1">
            <a:spLocks noChangeArrowheads="1"/>
          </p:cNvSpPr>
          <p:nvPr/>
        </p:nvSpPr>
        <p:spPr bwMode="auto">
          <a:xfrm>
            <a:off x="315913" y="3429000"/>
            <a:ext cx="2239962" cy="189282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800" dirty="0" err="1"/>
              <a:t>Pendidikan</a:t>
            </a:r>
            <a:endParaRPr lang="en-US" sz="1800" dirty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800" dirty="0" err="1"/>
              <a:t>Pelatihan</a:t>
            </a:r>
            <a:endParaRPr lang="en-US" sz="1800" dirty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800" dirty="0" err="1"/>
              <a:t>Pengalaman</a:t>
            </a:r>
            <a:endParaRPr lang="en-US" sz="1800" dirty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n-US" dirty="0" err="1" smtClean="0"/>
              <a:t>P</a:t>
            </a:r>
            <a:r>
              <a:rPr lang="en-US" sz="1800" dirty="0" err="1" smtClean="0"/>
              <a:t>embiasaan</a:t>
            </a:r>
            <a:r>
              <a:rPr lang="en-US" sz="1800" dirty="0" smtClean="0"/>
              <a:t>/ </a:t>
            </a:r>
            <a:r>
              <a:rPr lang="en-US" sz="1800" dirty="0" err="1" smtClean="0"/>
              <a:t>Pembudayaan</a:t>
            </a:r>
            <a:endParaRPr lang="en-US" sz="1800" b="0" dirty="0"/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2704563" y="3429000"/>
            <a:ext cx="2819400" cy="20313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92113" indent="-392113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800" dirty="0" err="1" smtClean="0"/>
              <a:t>Pemurnian</a:t>
            </a:r>
            <a:r>
              <a:rPr lang="en-US" sz="1800" dirty="0" smtClean="0"/>
              <a:t> </a:t>
            </a:r>
            <a:r>
              <a:rPr lang="en-US" sz="1800" dirty="0" err="1" smtClean="0"/>
              <a:t>Jiwa</a:t>
            </a:r>
            <a:endParaRPr lang="en-US" sz="1800" dirty="0" smtClean="0"/>
          </a:p>
          <a:p>
            <a:pPr marL="392113" indent="-392113">
              <a:spcBef>
                <a:spcPct val="50000"/>
              </a:spcBef>
              <a:buFont typeface="Wingdings" pitchFamily="2" charset="2"/>
              <a:buChar char="q"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392113" indent="-392113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Pikir</a:t>
            </a:r>
            <a:endParaRPr lang="en-US" sz="1800" dirty="0"/>
          </a:p>
          <a:p>
            <a:pPr marL="392113" indent="-392113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 smtClean="0"/>
              <a:t>Gerak</a:t>
            </a:r>
            <a:endParaRPr lang="en-US" sz="1800" dirty="0"/>
          </a:p>
          <a:p>
            <a:pPr marL="392113" indent="-392113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dirty="0" err="1" smtClean="0"/>
              <a:t>Bicara</a:t>
            </a:r>
            <a:endParaRPr lang="en-US" sz="1800" dirty="0"/>
          </a:p>
        </p:txBody>
      </p:sp>
      <p:sp>
        <p:nvSpPr>
          <p:cNvPr id="681997" name="Text Box 13"/>
          <p:cNvSpPr txBox="1">
            <a:spLocks noChangeArrowheads="1"/>
          </p:cNvSpPr>
          <p:nvPr/>
        </p:nvSpPr>
        <p:spPr bwMode="auto">
          <a:xfrm>
            <a:off x="5715001" y="3429000"/>
            <a:ext cx="2438400" cy="25733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1800" dirty="0" err="1"/>
              <a:t>Karir</a:t>
            </a:r>
            <a:endParaRPr lang="en-US" sz="1800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1800" dirty="0" err="1"/>
              <a:t>Pengaruh</a:t>
            </a:r>
            <a:endParaRPr lang="en-US" sz="1800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1800" dirty="0" err="1"/>
              <a:t>Penghasilan</a:t>
            </a:r>
            <a:endParaRPr lang="en-US" sz="1800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1800" dirty="0" err="1"/>
              <a:t>Prestise</a:t>
            </a:r>
            <a:endParaRPr lang="en-US" sz="1800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1800" dirty="0" err="1"/>
              <a:t>Kesehatan</a:t>
            </a:r>
            <a:r>
              <a:rPr lang="en-US" sz="1800" dirty="0"/>
              <a:t> Mental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1800" dirty="0" err="1"/>
              <a:t>Harapan</a:t>
            </a:r>
            <a:r>
              <a:rPr lang="en-US" sz="1800" dirty="0"/>
              <a:t> </a:t>
            </a:r>
            <a:r>
              <a:rPr lang="en-US" sz="1800" dirty="0" err="1"/>
              <a:t>Hidup</a:t>
            </a:r>
            <a:endParaRPr lang="en-US" sz="1800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1800" dirty="0" err="1"/>
              <a:t>Kesehatan</a:t>
            </a:r>
            <a:r>
              <a:rPr lang="en-US" sz="1800" dirty="0"/>
              <a:t> </a:t>
            </a:r>
            <a:r>
              <a:rPr lang="en-US" sz="1800" dirty="0" err="1"/>
              <a:t>Fisik</a:t>
            </a:r>
            <a:endParaRPr lang="en-US" sz="1800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1800" dirty="0" err="1"/>
              <a:t>Aktualisasi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endParaRPr lang="en-US" sz="1800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1800" dirty="0" err="1"/>
              <a:t>Kenikmatan</a:t>
            </a:r>
            <a:r>
              <a:rPr lang="en-US" sz="1800" dirty="0"/>
              <a:t> </a:t>
            </a:r>
            <a:r>
              <a:rPr lang="en-US" sz="1800" dirty="0" err="1"/>
              <a:t>Hidup</a:t>
            </a:r>
            <a:endParaRPr lang="en-US" sz="1800" b="0" dirty="0"/>
          </a:p>
        </p:txBody>
      </p:sp>
      <p:sp>
        <p:nvSpPr>
          <p:cNvPr id="15" name="Curved Left Arrow 14"/>
          <p:cNvSpPr/>
          <p:nvPr/>
        </p:nvSpPr>
        <p:spPr>
          <a:xfrm rot="20993430">
            <a:off x="8079080" y="1371433"/>
            <a:ext cx="457200" cy="7072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848600" y="2057400"/>
            <a:ext cx="1219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Pour">
              <a:avLst/>
            </a:prstTxWarp>
          </a:bodyPr>
          <a:lstStyle/>
          <a:p>
            <a:pPr algn="ctr"/>
            <a:r>
              <a:rPr lang="en-US" sz="24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bahagia</a:t>
            </a:r>
            <a:endParaRPr lang="en-US" sz="24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68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8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68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8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68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68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8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8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68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68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68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6" grpId="0"/>
      <p:bldP spid="681987" grpId="0" animBg="1"/>
      <p:bldP spid="681988" grpId="0" animBg="1"/>
      <p:bldP spid="681989" grpId="0" animBg="1"/>
      <p:bldP spid="681990" grpId="0" animBg="1"/>
      <p:bldP spid="681991" grpId="0" animBg="1"/>
      <p:bldP spid="681992" grpId="0" animBg="1"/>
      <p:bldP spid="681993" grpId="0" animBg="1"/>
      <p:bldP spid="681994" grpId="0" animBg="1"/>
      <p:bldP spid="681995" grpId="0" animBg="1"/>
      <p:bldP spid="681996" grpId="0" animBg="1"/>
      <p:bldP spid="681997" grpId="0" animBg="1"/>
      <p:bldP spid="15" grpId="0" animBg="1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96721" y="635358"/>
            <a:ext cx="838200" cy="8382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152400"/>
            <a:ext cx="47550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Curriculum Content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1447800"/>
            <a:ext cx="7086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relevan to the globalization of technology, economy, social development, political development, culture, and learning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514600" y="3048000"/>
            <a:ext cx="6096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includes local resources, material, and concerns to ensure the local relevance and community involvement for maximizing opportunities for student’ localized learning. 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96721" y="635358"/>
            <a:ext cx="838200" cy="8382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152400"/>
            <a:ext cx="6696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Paradigm Teaching Learning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1" y="1371600"/>
          <a:ext cx="7924800" cy="4800600"/>
        </p:xfrm>
        <a:graphic>
          <a:graphicData uri="http://schemas.openxmlformats.org/drawingml/2006/table">
            <a:tbl>
              <a:tblPr/>
              <a:tblGrid>
                <a:gridCol w="4199361"/>
                <a:gridCol w="3725439"/>
              </a:tblGrid>
              <a:tr h="42735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Calibri"/>
                          <a:cs typeface="Times New Roman"/>
                        </a:rPr>
                        <a:t>New Paradigm of Teaching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Calibri"/>
                          <a:cs typeface="Times New Roman"/>
                        </a:rPr>
                        <a:t>New Paradigm of Learning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4373247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Teacher is the Facilitator or Mentor to support Students’ Learning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d-ID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800" dirty="0" err="1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ndividualized</a:t>
                      </a: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Teaching Style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Arousing Curiosity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Facilitating Process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Sharing Joy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As Lifelong Learning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Multiple Sources of Teaching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Networked Teaching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World-Class Teaching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Unlimited Opportunities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Local and International Outlook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As World-Class and Networked Teacher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Student is the Centre of Education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Individualized Programs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Self-Learning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Self-Actualizing Process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Focus on How to Learn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Self Rewarding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Multiple Sources of Learning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Networked Learning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Lifelong and Everywhere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Unlimited Opportunities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World-Class Learning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Local and International Outlook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7274" y="0"/>
            <a:ext cx="838200" cy="8382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152400"/>
            <a:ext cx="63707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Teacher and Student Roles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599" y="1600200"/>
          <a:ext cx="7848600" cy="4843555"/>
        </p:xfrm>
        <a:graphic>
          <a:graphicData uri="http://schemas.openxmlformats.org/drawingml/2006/table">
            <a:tbl>
              <a:tblPr/>
              <a:tblGrid>
                <a:gridCol w="1912087"/>
                <a:gridCol w="2011752"/>
                <a:gridCol w="1867362"/>
                <a:gridCol w="2057399"/>
              </a:tblGrid>
              <a:tr h="627605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Teacher’s </a:t>
                      </a:r>
                      <a:r>
                        <a:rPr lang="id-ID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Roles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Teaching/</a:t>
                      </a:r>
                      <a:r>
                        <a:rPr lang="en-US" sz="18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Learning Process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Student’s Roles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Likely Student Quality</a:t>
                      </a:r>
                      <a:r>
                        <a:rPr lang="id-ID" sz="18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as </a:t>
                      </a:r>
                      <a:r>
                        <a:rPr lang="en-US" sz="18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Outcomes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595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Appreciator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Partner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Patron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Guide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Questioner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Tutor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 err="1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Counsellor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 err="1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Moulder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Instructor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Exemplar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indent="-18288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As determined by students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Participation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Making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Searching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Experimentation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Reflection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Expression of feeling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Conditioning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Transfer of information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Imitation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Searcher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Partner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Designer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Explorer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Searcher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Thinker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Client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Subject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Memorizer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ahoma"/>
                        <a:buAutoNum type="arabicPeriod"/>
                      </a:pPr>
                      <a:r>
                        <a:rPr lang="en-US" sz="2000" b="1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Trainee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indent="-18288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Self-Determination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Responsibility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Creativeness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Adventurousness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Investigation Skill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Understanding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Insight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Habits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Possession of information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880" marR="0" indent="-18288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n-US" sz="1800" dirty="0">
                          <a:solidFill>
                            <a:srgbClr val="14131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Skills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153400" y="228600"/>
            <a:ext cx="838200" cy="8382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0"/>
            <a:ext cx="4953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Ecological Relationship 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student and teacher roles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54162" y="1295400"/>
            <a:ext cx="7056438" cy="4846639"/>
            <a:chOff x="2448" y="9736"/>
            <a:chExt cx="7236" cy="4146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2993" y="10431"/>
              <a:ext cx="5885" cy="2586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2993" y="10004"/>
              <a:ext cx="5953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1          2          3          4           5          6         7         8          9          10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2991" y="13060"/>
              <a:ext cx="5953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1          2          3          4           5          6         7         8          9          10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34" y="10849"/>
              <a:ext cx="388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Student self-initiative (Self-learning)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683" y="12211"/>
              <a:ext cx="2830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Teacher Direct Instruction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4925" y="9736"/>
              <a:ext cx="1728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Student Role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4890" y="13485"/>
              <a:ext cx="1728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Teacher Role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4586" name="AutoShape 10"/>
            <p:cNvCxnSpPr>
              <a:cxnSpLocks noChangeShapeType="1"/>
            </p:cNvCxnSpPr>
            <p:nvPr/>
          </p:nvCxnSpPr>
          <p:spPr bwMode="auto">
            <a:xfrm flipV="1">
              <a:off x="3163" y="12835"/>
              <a:ext cx="5556" cy="12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prstDash val="sysDot"/>
              <a:round/>
              <a:headEnd/>
              <a:tailEnd type="triangle" w="med" len="med"/>
            </a:ln>
          </p:spPr>
        </p:cxnSp>
        <p:cxnSp>
          <p:nvCxnSpPr>
            <p:cNvPr id="24587" name="AutoShape 11"/>
            <p:cNvCxnSpPr>
              <a:cxnSpLocks noChangeShapeType="1"/>
            </p:cNvCxnSpPr>
            <p:nvPr/>
          </p:nvCxnSpPr>
          <p:spPr bwMode="auto">
            <a:xfrm flipV="1">
              <a:off x="3147" y="10600"/>
              <a:ext cx="5556" cy="12"/>
            </a:xfrm>
            <a:prstGeom prst="straightConnector1">
              <a:avLst/>
            </a:prstGeom>
            <a:noFill/>
            <a:ln w="34925">
              <a:solidFill>
                <a:srgbClr val="FFFFFF"/>
              </a:solidFill>
              <a:prstDash val="sysDot"/>
              <a:round/>
              <a:headEnd type="triangle" w="med" len="med"/>
              <a:tailEnd/>
            </a:ln>
          </p:spPr>
        </p:cxnSp>
        <p:cxnSp>
          <p:nvCxnSpPr>
            <p:cNvPr id="24588" name="AutoShape 12"/>
            <p:cNvCxnSpPr>
              <a:cxnSpLocks noChangeShapeType="1"/>
            </p:cNvCxnSpPr>
            <p:nvPr/>
          </p:nvCxnSpPr>
          <p:spPr bwMode="auto">
            <a:xfrm flipV="1">
              <a:off x="3147" y="10600"/>
              <a:ext cx="5556" cy="2235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2448" y="11329"/>
              <a:ext cx="1456" cy="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Student Centered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8228" y="11418"/>
              <a:ext cx="1456" cy="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Teacher Centered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ala-ngantuk.gif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714348" y="5791818"/>
            <a:ext cx="7858180" cy="92333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Handwriting" pitchFamily="66" charset="0"/>
              </a:rPr>
              <a:t>T</a:t>
            </a:r>
            <a:r>
              <a:rPr lang="id-ID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Handwriting" pitchFamily="66" charset="0"/>
              </a:rPr>
              <a:t>hank you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Text Box 2"/>
          <p:cNvSpPr txBox="1">
            <a:spLocks noChangeArrowheads="1"/>
          </p:cNvSpPr>
          <p:nvPr/>
        </p:nvSpPr>
        <p:spPr bwMode="auto">
          <a:xfrm>
            <a:off x="1219200" y="717550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96913" indent="-696913" algn="ctr">
              <a:spcBef>
                <a:spcPct val="50000"/>
              </a:spcBef>
            </a:pPr>
            <a:r>
              <a:rPr lang="en-US" sz="3200" b="1" dirty="0"/>
              <a:t>PENGEMBANGAN </a:t>
            </a:r>
            <a:r>
              <a:rPr lang="en-US" sz="3200" b="1" dirty="0" smtClean="0"/>
              <a:t>MANUSIA (SEKALA)</a:t>
            </a:r>
            <a:endParaRPr lang="en-US" sz="3200" b="1" dirty="0"/>
          </a:p>
        </p:txBody>
      </p:sp>
      <p:sp>
        <p:nvSpPr>
          <p:cNvPr id="532483" name="Text Box 3"/>
          <p:cNvSpPr txBox="1">
            <a:spLocks noChangeArrowheads="1"/>
          </p:cNvSpPr>
          <p:nvPr/>
        </p:nvSpPr>
        <p:spPr bwMode="auto">
          <a:xfrm>
            <a:off x="381000" y="3505200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Pengembangan Manusia</a:t>
            </a:r>
          </a:p>
        </p:txBody>
      </p:sp>
      <p:sp>
        <p:nvSpPr>
          <p:cNvPr id="532484" name="Text Box 4"/>
          <p:cNvSpPr txBox="1">
            <a:spLocks noChangeArrowheads="1"/>
          </p:cNvSpPr>
          <p:nvPr/>
        </p:nvSpPr>
        <p:spPr bwMode="auto">
          <a:xfrm>
            <a:off x="3505200" y="2241550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Kualitas Dasar</a:t>
            </a:r>
          </a:p>
        </p:txBody>
      </p:sp>
      <p:sp>
        <p:nvSpPr>
          <p:cNvPr id="532485" name="Text Box 5"/>
          <p:cNvSpPr txBox="1">
            <a:spLocks noChangeArrowheads="1"/>
          </p:cNvSpPr>
          <p:nvPr/>
        </p:nvSpPr>
        <p:spPr bwMode="auto">
          <a:xfrm>
            <a:off x="3352800" y="4603750"/>
            <a:ext cx="2057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 smtClean="0"/>
              <a:t>Fungsional</a:t>
            </a:r>
            <a:r>
              <a:rPr lang="en-US" sz="2400" dirty="0" smtClean="0"/>
              <a:t>/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ilmuan</a:t>
            </a:r>
            <a:endParaRPr lang="en-US" sz="2400" dirty="0"/>
          </a:p>
        </p:txBody>
      </p:sp>
      <p:sp>
        <p:nvSpPr>
          <p:cNvPr id="532486" name="Text Box 6"/>
          <p:cNvSpPr txBox="1">
            <a:spLocks noChangeArrowheads="1"/>
          </p:cNvSpPr>
          <p:nvPr/>
        </p:nvSpPr>
        <p:spPr bwMode="auto">
          <a:xfrm>
            <a:off x="6019800" y="1447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Pikiran</a:t>
            </a:r>
            <a:endParaRPr lang="en-US" sz="2400" dirty="0"/>
          </a:p>
        </p:txBody>
      </p:sp>
      <p:sp>
        <p:nvSpPr>
          <p:cNvPr id="532487" name="Text Box 7"/>
          <p:cNvSpPr txBox="1">
            <a:spLocks noChangeArrowheads="1"/>
          </p:cNvSpPr>
          <p:nvPr/>
        </p:nvSpPr>
        <p:spPr bwMode="auto">
          <a:xfrm>
            <a:off x="6019800" y="2133600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Komunikasi</a:t>
            </a:r>
            <a:endParaRPr lang="en-US" sz="2400" dirty="0"/>
          </a:p>
        </p:txBody>
      </p:sp>
      <p:sp>
        <p:nvSpPr>
          <p:cNvPr id="532488" name="Text Box 8"/>
          <p:cNvSpPr txBox="1">
            <a:spLocks noChangeArrowheads="1"/>
          </p:cNvSpPr>
          <p:nvPr/>
        </p:nvSpPr>
        <p:spPr bwMode="auto">
          <a:xfrm>
            <a:off x="6019800" y="266700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Aktivitas</a:t>
            </a:r>
            <a:endParaRPr lang="en-US" sz="2400" dirty="0"/>
          </a:p>
        </p:txBody>
      </p:sp>
      <p:sp>
        <p:nvSpPr>
          <p:cNvPr id="532489" name="Text Box 9"/>
          <p:cNvSpPr txBox="1">
            <a:spLocks noChangeArrowheads="1"/>
          </p:cNvSpPr>
          <p:nvPr/>
        </p:nvSpPr>
        <p:spPr bwMode="auto">
          <a:xfrm>
            <a:off x="6172200" y="4375150"/>
            <a:ext cx="236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aplikatif</a:t>
            </a:r>
            <a:r>
              <a:rPr lang="en-US" sz="2400" dirty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menerus</a:t>
            </a:r>
            <a:r>
              <a:rPr lang="en-US" sz="2400" dirty="0" smtClean="0"/>
              <a:t> </a:t>
            </a:r>
            <a:r>
              <a:rPr lang="en-US" sz="2400" dirty="0" err="1"/>
              <a:t>diperbarui</a:t>
            </a:r>
            <a:endParaRPr lang="en-US" sz="2400" dirty="0"/>
          </a:p>
        </p:txBody>
      </p:sp>
      <p:sp>
        <p:nvSpPr>
          <p:cNvPr id="532490" name="Line 10"/>
          <p:cNvSpPr>
            <a:spLocks noChangeShapeType="1"/>
          </p:cNvSpPr>
          <p:nvPr/>
        </p:nvSpPr>
        <p:spPr bwMode="auto">
          <a:xfrm flipV="1">
            <a:off x="2971800" y="2774950"/>
            <a:ext cx="6858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491" name="Line 11"/>
          <p:cNvSpPr>
            <a:spLocks noChangeShapeType="1"/>
          </p:cNvSpPr>
          <p:nvPr/>
        </p:nvSpPr>
        <p:spPr bwMode="auto">
          <a:xfrm>
            <a:off x="2971800" y="3765550"/>
            <a:ext cx="6096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492" name="Line 12"/>
          <p:cNvSpPr>
            <a:spLocks noChangeShapeType="1"/>
          </p:cNvSpPr>
          <p:nvPr/>
        </p:nvSpPr>
        <p:spPr bwMode="auto">
          <a:xfrm flipV="1">
            <a:off x="5105400" y="1784350"/>
            <a:ext cx="762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493" name="Line 13"/>
          <p:cNvSpPr>
            <a:spLocks noChangeShapeType="1"/>
          </p:cNvSpPr>
          <p:nvPr/>
        </p:nvSpPr>
        <p:spPr bwMode="auto">
          <a:xfrm flipV="1">
            <a:off x="5105400" y="2362200"/>
            <a:ext cx="914400" cy="260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494" name="Line 14"/>
          <p:cNvSpPr>
            <a:spLocks noChangeShapeType="1"/>
          </p:cNvSpPr>
          <p:nvPr/>
        </p:nvSpPr>
        <p:spPr bwMode="auto">
          <a:xfrm>
            <a:off x="5105400" y="2609671"/>
            <a:ext cx="838200" cy="27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495" name="Line 15"/>
          <p:cNvSpPr>
            <a:spLocks noChangeShapeType="1"/>
          </p:cNvSpPr>
          <p:nvPr/>
        </p:nvSpPr>
        <p:spPr bwMode="auto">
          <a:xfrm flipV="1">
            <a:off x="5334000" y="498475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118279" y="2628363"/>
            <a:ext cx="762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6019800" y="320040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Fisik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3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2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3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2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12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3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62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3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62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3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62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53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62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53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62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53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62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62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62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53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62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53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62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53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62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3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2" grpId="0"/>
      <p:bldP spid="532483" grpId="0"/>
      <p:bldP spid="532484" grpId="0"/>
      <p:bldP spid="532485" grpId="0"/>
      <p:bldP spid="532486" grpId="0"/>
      <p:bldP spid="532487" grpId="0"/>
      <p:bldP spid="532488" grpId="0"/>
      <p:bldP spid="532489" grpId="0"/>
      <p:bldP spid="532490" grpId="0" animBg="1"/>
      <p:bldP spid="532491" grpId="0" animBg="1"/>
      <p:bldP spid="532492" grpId="0" animBg="1"/>
      <p:bldP spid="532493" grpId="0" animBg="1"/>
      <p:bldP spid="532494" grpId="0" animBg="1"/>
      <p:bldP spid="532495" grpId="0" animBg="1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805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Tahoma" pitchFamily="34" charset="0"/>
              </a:rPr>
              <a:t>TUJUAN PENDIDIKAN/</a:t>
            </a:r>
            <a:br>
              <a:rPr lang="en-US" sz="2800" b="1" dirty="0" smtClean="0">
                <a:latin typeface="Tahoma" pitchFamily="34" charset="0"/>
              </a:rPr>
            </a:br>
            <a:r>
              <a:rPr lang="en-US" sz="2800" b="1" dirty="0" smtClean="0">
                <a:latin typeface="Tahoma" pitchFamily="34" charset="0"/>
              </a:rPr>
              <a:t>PENGEMBANGAN MANUSIA (SEKALA)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915400" cy="5105400"/>
          </a:xfrm>
        </p:spPr>
        <p:txBody>
          <a:bodyPr/>
          <a:lstStyle/>
          <a:p>
            <a:pPr marL="401638" indent="-401638">
              <a:lnSpc>
                <a:spcPct val="90000"/>
              </a:lnSpc>
            </a:pPr>
            <a:r>
              <a:rPr lang="en-US" sz="2600" b="1" dirty="0" err="1" smtClean="0">
                <a:latin typeface="Tahoma" pitchFamily="34" charset="0"/>
              </a:rPr>
              <a:t>Pengembangan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kualitas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dasar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dan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kualitas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fungsional</a:t>
            </a:r>
            <a:r>
              <a:rPr lang="en-US" sz="2600" b="1" dirty="0" smtClean="0">
                <a:latin typeface="Tahoma" pitchFamily="34" charset="0"/>
              </a:rPr>
              <a:t>/</a:t>
            </a:r>
            <a:r>
              <a:rPr lang="en-US" sz="2600" b="1" dirty="0" err="1" smtClean="0">
                <a:latin typeface="Tahoma" pitchFamily="34" charset="0"/>
              </a:rPr>
              <a:t>keilmuan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manusia</a:t>
            </a:r>
            <a:r>
              <a:rPr lang="en-US" sz="2600" b="1" dirty="0" smtClean="0">
                <a:latin typeface="Tahoma" pitchFamily="34" charset="0"/>
              </a:rPr>
              <a:t> agar yang </a:t>
            </a:r>
            <a:r>
              <a:rPr lang="en-US" sz="2600" b="1" dirty="0" err="1" smtClean="0">
                <a:latin typeface="Tahoma" pitchFamily="34" charset="0"/>
              </a:rPr>
              <a:t>bersangkutan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memiliki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pilihan-pilihan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hidup</a:t>
            </a:r>
            <a:r>
              <a:rPr lang="en-US" sz="2600" b="1" dirty="0" smtClean="0">
                <a:latin typeface="Tahoma" pitchFamily="34" charset="0"/>
              </a:rPr>
              <a:t> yang </a:t>
            </a:r>
            <a:r>
              <a:rPr lang="en-US" sz="2600" b="1" dirty="0" err="1" smtClean="0">
                <a:latin typeface="Tahoma" pitchFamily="34" charset="0"/>
              </a:rPr>
              <a:t>lebih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baik</a:t>
            </a:r>
            <a:endParaRPr lang="en-US" sz="2600" b="1" dirty="0" smtClean="0">
              <a:latin typeface="Tahoma" pitchFamily="34" charset="0"/>
            </a:endParaRPr>
          </a:p>
          <a:p>
            <a:pPr marL="401638" indent="-401638">
              <a:lnSpc>
                <a:spcPct val="90000"/>
              </a:lnSpc>
            </a:pPr>
            <a:r>
              <a:rPr lang="en-US" sz="2600" b="1" dirty="0" err="1" smtClean="0">
                <a:latin typeface="Tahoma" pitchFamily="34" charset="0"/>
              </a:rPr>
              <a:t>Kualitas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dasar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meliputi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daya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fisik</a:t>
            </a:r>
            <a:r>
              <a:rPr lang="en-US" sz="2600" b="1" dirty="0" smtClean="0">
                <a:latin typeface="Tahoma" pitchFamily="34" charset="0"/>
              </a:rPr>
              <a:t>, </a:t>
            </a:r>
            <a:r>
              <a:rPr lang="en-US" sz="2600" b="1" dirty="0" err="1" smtClean="0">
                <a:latin typeface="Tahoma" pitchFamily="34" charset="0"/>
              </a:rPr>
              <a:t>Pikiran</a:t>
            </a:r>
            <a:r>
              <a:rPr lang="en-US" sz="2600" b="1" dirty="0" smtClean="0">
                <a:latin typeface="Tahoma" pitchFamily="34" charset="0"/>
              </a:rPr>
              <a:t>, </a:t>
            </a:r>
            <a:r>
              <a:rPr lang="en-US" sz="2600" b="1" dirty="0" err="1" smtClean="0">
                <a:latin typeface="Tahoma" pitchFamily="34" charset="0"/>
              </a:rPr>
              <a:t>komunikasi</a:t>
            </a:r>
            <a:r>
              <a:rPr lang="en-US" sz="2600" b="1" dirty="0" smtClean="0">
                <a:latin typeface="Tahoma" pitchFamily="34" charset="0"/>
              </a:rPr>
              <a:t>, </a:t>
            </a:r>
            <a:r>
              <a:rPr lang="en-US" sz="2600" b="1" dirty="0" err="1" smtClean="0">
                <a:latin typeface="Tahoma" pitchFamily="34" charset="0"/>
              </a:rPr>
              <a:t>aktivitas</a:t>
            </a:r>
            <a:r>
              <a:rPr lang="en-US" sz="2600" b="1" dirty="0" smtClean="0">
                <a:latin typeface="Tahoma" pitchFamily="34" charset="0"/>
              </a:rPr>
              <a:t>; </a:t>
            </a:r>
            <a:r>
              <a:rPr lang="en-US" sz="2600" b="1" dirty="0" err="1" smtClean="0">
                <a:latin typeface="Tahoma" pitchFamily="34" charset="0"/>
              </a:rPr>
              <a:t>sedang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kualitas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fungsional</a:t>
            </a:r>
            <a:r>
              <a:rPr lang="en-US" sz="2600" b="1" dirty="0" smtClean="0">
                <a:latin typeface="Tahoma" pitchFamily="34" charset="0"/>
              </a:rPr>
              <a:t>/</a:t>
            </a:r>
            <a:r>
              <a:rPr lang="en-US" sz="2600" b="1" dirty="0" err="1" smtClean="0">
                <a:latin typeface="Tahoma" pitchFamily="34" charset="0"/>
              </a:rPr>
              <a:t>keilmuan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mencakup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ilmu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pengetahuan</a:t>
            </a:r>
            <a:r>
              <a:rPr lang="en-US" sz="2600" b="1" dirty="0" smtClean="0">
                <a:latin typeface="Tahoma" pitchFamily="34" charset="0"/>
              </a:rPr>
              <a:t>, </a:t>
            </a:r>
            <a:r>
              <a:rPr lang="en-US" sz="2600" b="1" dirty="0" err="1" smtClean="0">
                <a:latin typeface="Tahoma" pitchFamily="34" charset="0"/>
              </a:rPr>
              <a:t>teknologi</a:t>
            </a:r>
            <a:r>
              <a:rPr lang="en-US" sz="2600" b="1" dirty="0" smtClean="0">
                <a:latin typeface="Tahoma" pitchFamily="34" charset="0"/>
              </a:rPr>
              <a:t>, </a:t>
            </a:r>
            <a:r>
              <a:rPr lang="en-US" sz="2600" b="1" dirty="0" err="1" smtClean="0">
                <a:latin typeface="Tahoma" pitchFamily="34" charset="0"/>
              </a:rPr>
              <a:t>seni</a:t>
            </a:r>
            <a:r>
              <a:rPr lang="en-US" sz="2600" b="1" dirty="0" smtClean="0">
                <a:latin typeface="Tahoma" pitchFamily="34" charset="0"/>
              </a:rPr>
              <a:t>, </a:t>
            </a:r>
            <a:r>
              <a:rPr lang="en-US" sz="2600" b="1" dirty="0" err="1" smtClean="0">
                <a:latin typeface="Tahoma" pitchFamily="34" charset="0"/>
              </a:rPr>
              <a:t>dan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jiwa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kewirausahaan</a:t>
            </a:r>
            <a:r>
              <a:rPr lang="en-US" sz="2600" b="1" dirty="0" smtClean="0">
                <a:latin typeface="Tahoma" pitchFamily="34" charset="0"/>
              </a:rPr>
              <a:t>. </a:t>
            </a:r>
          </a:p>
          <a:p>
            <a:pPr marL="401638" indent="-401638">
              <a:lnSpc>
                <a:spcPct val="90000"/>
              </a:lnSpc>
            </a:pPr>
            <a:r>
              <a:rPr lang="en-US" sz="2600" b="1" dirty="0" err="1" smtClean="0">
                <a:latin typeface="Tahoma" pitchFamily="34" charset="0"/>
              </a:rPr>
              <a:t>Pemuliaan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peserta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didik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yaitu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pendidikan</a:t>
            </a:r>
            <a:r>
              <a:rPr lang="en-US" sz="2600" b="1" dirty="0" smtClean="0">
                <a:latin typeface="Tahoma" pitchFamily="34" charset="0"/>
              </a:rPr>
              <a:t> yang </a:t>
            </a:r>
            <a:r>
              <a:rPr lang="en-US" sz="2600" b="1" dirty="0" err="1" smtClean="0">
                <a:latin typeface="Tahoma" pitchFamily="34" charset="0"/>
              </a:rPr>
              <a:t>manusiawi</a:t>
            </a:r>
            <a:r>
              <a:rPr lang="en-US" sz="2600" b="1" dirty="0" smtClean="0">
                <a:latin typeface="Tahoma" pitchFamily="34" charset="0"/>
              </a:rPr>
              <a:t> (</a:t>
            </a:r>
            <a:r>
              <a:rPr lang="en-US" sz="2600" b="1" dirty="0" err="1" smtClean="0">
                <a:latin typeface="Tahoma" pitchFamily="34" charset="0"/>
              </a:rPr>
              <a:t>memanusiakan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manusia</a:t>
            </a:r>
            <a:r>
              <a:rPr lang="en-US" sz="2600" b="1" dirty="0" smtClean="0">
                <a:latin typeface="Tahoma" pitchFamily="34" charset="0"/>
              </a:rPr>
              <a:t>, </a:t>
            </a:r>
            <a:r>
              <a:rPr lang="en-US" sz="2600" b="1" dirty="0" err="1" smtClean="0">
                <a:latin typeface="Tahoma" pitchFamily="34" charset="0"/>
              </a:rPr>
              <a:t>menjamin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hak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anak</a:t>
            </a:r>
            <a:r>
              <a:rPr lang="en-US" sz="2600" b="1" dirty="0" smtClean="0">
                <a:latin typeface="Tahoma" pitchFamily="34" charset="0"/>
              </a:rPr>
              <a:t>, </a:t>
            </a:r>
            <a:r>
              <a:rPr lang="en-US" sz="2600" b="1" dirty="0" err="1" smtClean="0">
                <a:latin typeface="Tahoma" pitchFamily="34" charset="0"/>
              </a:rPr>
              <a:t>pendidikan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tanpa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kekerasan</a:t>
            </a:r>
            <a:r>
              <a:rPr lang="en-US" sz="2600" b="1" dirty="0" smtClean="0">
                <a:latin typeface="Tahoma" pitchFamily="34" charset="0"/>
              </a:rPr>
              <a:t>, </a:t>
            </a:r>
            <a:r>
              <a:rPr lang="en-US" sz="2600" b="1" dirty="0" err="1" smtClean="0">
                <a:latin typeface="Tahoma" pitchFamily="34" charset="0"/>
              </a:rPr>
              <a:t>dsb</a:t>
            </a:r>
            <a:r>
              <a:rPr lang="en-US" sz="2600" b="1" dirty="0" smtClean="0">
                <a:latin typeface="Tahoma" pitchFamily="34" charset="0"/>
              </a:rPr>
              <a:t>.)</a:t>
            </a:r>
          </a:p>
          <a:p>
            <a:pPr marL="401638" indent="-401638">
              <a:lnSpc>
                <a:spcPct val="90000"/>
              </a:lnSpc>
            </a:pPr>
            <a:r>
              <a:rPr lang="en-US" sz="2600" b="1" dirty="0" err="1" smtClean="0">
                <a:latin typeface="Tahoma" pitchFamily="34" charset="0"/>
              </a:rPr>
              <a:t>Membentuk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anak</a:t>
            </a:r>
            <a:r>
              <a:rPr lang="en-US" sz="2600" b="1" dirty="0" smtClean="0">
                <a:latin typeface="Tahoma" pitchFamily="34" charset="0"/>
              </a:rPr>
              <a:t> </a:t>
            </a:r>
            <a:r>
              <a:rPr lang="en-US" sz="2600" b="1" dirty="0" err="1" smtClean="0">
                <a:latin typeface="Tahoma" pitchFamily="34" charset="0"/>
              </a:rPr>
              <a:t>ber</a:t>
            </a:r>
            <a:r>
              <a:rPr lang="en-US" sz="2600" b="1" dirty="0" smtClean="0">
                <a:latin typeface="Tahoma" pitchFamily="34" charset="0"/>
              </a:rPr>
              <a:t>-KARAKTER </a:t>
            </a:r>
          </a:p>
          <a:p>
            <a:pPr marL="401638" indent="-401638">
              <a:lnSpc>
                <a:spcPct val="90000"/>
              </a:lnSpc>
            </a:pPr>
            <a:endParaRPr lang="en-US" sz="2400" b="1" dirty="0" smtClean="0">
              <a:latin typeface="Tahoma" pitchFamily="34" charset="0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4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6" grpId="0"/>
      <p:bldP spid="64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Text Box 2"/>
          <p:cNvSpPr txBox="1">
            <a:spLocks noChangeArrowheads="1"/>
          </p:cNvSpPr>
          <p:nvPr/>
        </p:nvSpPr>
        <p:spPr bwMode="auto">
          <a:xfrm>
            <a:off x="1752600" y="420469"/>
            <a:ext cx="594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990033"/>
                </a:solidFill>
              </a:rPr>
              <a:t>DAYA DASAR</a:t>
            </a:r>
            <a:endParaRPr lang="en-US" sz="3600" dirty="0">
              <a:solidFill>
                <a:srgbClr val="990033"/>
              </a:solidFill>
            </a:endParaRPr>
          </a:p>
        </p:txBody>
      </p:sp>
      <p:sp>
        <p:nvSpPr>
          <p:cNvPr id="534531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4038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/>
              <a:t>Berfikir</a:t>
            </a:r>
            <a:r>
              <a:rPr lang="en-US" sz="3200" b="1" dirty="0"/>
              <a:t> </a:t>
            </a:r>
            <a:r>
              <a:rPr lang="en-US" sz="3200" b="1" dirty="0" err="1"/>
              <a:t>Analitis</a:t>
            </a:r>
            <a:endParaRPr lang="en-US" sz="32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/>
              <a:t>Berfikir</a:t>
            </a:r>
            <a:r>
              <a:rPr lang="en-US" sz="3200" b="1" dirty="0"/>
              <a:t> </a:t>
            </a:r>
            <a:r>
              <a:rPr lang="en-US" sz="3200" b="1" dirty="0" err="1"/>
              <a:t>Kritis</a:t>
            </a:r>
            <a:endParaRPr lang="en-US" sz="32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/>
              <a:t>Berfikir</a:t>
            </a:r>
            <a:r>
              <a:rPr lang="en-US" sz="3200" b="1" dirty="0"/>
              <a:t> </a:t>
            </a:r>
            <a:r>
              <a:rPr lang="en-US" sz="3200" b="1" dirty="0" err="1"/>
              <a:t>Kreatif</a:t>
            </a:r>
            <a:endParaRPr lang="en-US" sz="32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/>
              <a:t>Berfikir</a:t>
            </a:r>
            <a:r>
              <a:rPr lang="en-US" sz="3200" b="1" dirty="0"/>
              <a:t> </a:t>
            </a:r>
            <a:r>
              <a:rPr lang="en-US" sz="3200" b="1" dirty="0" err="1"/>
              <a:t>Deduktif</a:t>
            </a:r>
            <a:endParaRPr lang="en-US" sz="32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/>
              <a:t>Berfikir</a:t>
            </a:r>
            <a:r>
              <a:rPr lang="en-US" sz="3200" b="1" dirty="0"/>
              <a:t> </a:t>
            </a:r>
            <a:r>
              <a:rPr lang="en-US" sz="3200" b="1" dirty="0" err="1"/>
              <a:t>Induktif</a:t>
            </a:r>
            <a:endParaRPr lang="en-US" sz="32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/>
              <a:t>Berfikir</a:t>
            </a:r>
            <a:r>
              <a:rPr lang="en-US" sz="3200" b="1" dirty="0"/>
              <a:t> </a:t>
            </a:r>
            <a:r>
              <a:rPr lang="en-US" sz="3200" b="1" dirty="0" err="1" smtClean="0"/>
              <a:t>Ilmiah</a:t>
            </a:r>
            <a:endParaRPr lang="en-US" sz="3200" b="1" dirty="0" smtClean="0"/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  </a:t>
            </a:r>
            <a:r>
              <a:rPr lang="en-US" sz="3200" b="1" dirty="0" err="1" smtClean="0"/>
              <a:t>Berfikir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Nalar</a:t>
            </a:r>
            <a:endParaRPr lang="en-US" sz="3200" b="1" dirty="0" smtClean="0"/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  </a:t>
            </a:r>
            <a:r>
              <a:rPr lang="en-US" sz="3200" b="1" dirty="0" err="1" smtClean="0"/>
              <a:t>Berfikir</a:t>
            </a:r>
            <a:r>
              <a:rPr lang="en-US" sz="3200" b="1" dirty="0" smtClean="0"/>
              <a:t> Lateral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  </a:t>
            </a:r>
            <a:r>
              <a:rPr lang="en-US" sz="3200" b="1" dirty="0" err="1" smtClean="0"/>
              <a:t>Berfikir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endParaRPr lang="en-US" sz="3200" b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75188" y="990600"/>
            <a:ext cx="4240212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</a:pPr>
            <a:endParaRPr lang="en-US" dirty="0"/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 smtClean="0"/>
              <a:t>Iman</a:t>
            </a:r>
            <a:r>
              <a:rPr lang="en-US" sz="2800" b="1" dirty="0" smtClean="0"/>
              <a:t> </a:t>
            </a:r>
            <a:r>
              <a:rPr lang="en-US" sz="2800" b="1" dirty="0"/>
              <a:t>&amp; </a:t>
            </a:r>
            <a:r>
              <a:rPr lang="en-US" sz="2800" b="1" dirty="0" err="1" smtClean="0"/>
              <a:t>Takwaterhadap</a:t>
            </a:r>
            <a:r>
              <a:rPr lang="en-US" sz="2800" b="1" dirty="0" smtClean="0"/>
              <a:t> </a:t>
            </a:r>
            <a:r>
              <a:rPr lang="en-US" sz="2800" b="1" dirty="0" err="1"/>
              <a:t>Tuhan</a:t>
            </a:r>
            <a:r>
              <a:rPr lang="en-US" sz="2800" b="1" dirty="0"/>
              <a:t> YME</a:t>
            </a:r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smtClean="0"/>
              <a:t>Rasa </a:t>
            </a:r>
            <a:r>
              <a:rPr lang="en-US" sz="2800" b="1" dirty="0" err="1"/>
              <a:t>kasih</a:t>
            </a:r>
            <a:r>
              <a:rPr lang="en-US" sz="2800" b="1" dirty="0"/>
              <a:t> </a:t>
            </a:r>
            <a:r>
              <a:rPr lang="en-US" sz="2800" b="1" dirty="0" err="1" smtClean="0"/>
              <a:t>sayang</a:t>
            </a:r>
            <a:endParaRPr lang="en-US" sz="2800" b="1" dirty="0" smtClean="0"/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 smtClean="0"/>
              <a:t>Kebenaran</a:t>
            </a:r>
            <a:endParaRPr lang="en-US" sz="2800" b="1" dirty="0"/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 smtClean="0"/>
              <a:t>Kesopanan</a:t>
            </a:r>
            <a:r>
              <a:rPr lang="en-US" sz="2800" b="1" dirty="0" smtClean="0"/>
              <a:t> </a:t>
            </a:r>
            <a:endParaRPr lang="en-US" sz="2800" b="1" dirty="0"/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 smtClean="0"/>
              <a:t>Toleransi</a:t>
            </a:r>
            <a:endParaRPr lang="en-US" sz="2800" b="1" dirty="0"/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 smtClean="0"/>
              <a:t>Kejujuran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Kebersihan</a:t>
            </a:r>
            <a:endParaRPr lang="en-US" sz="2800" b="1" dirty="0"/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 smtClean="0"/>
              <a:t>Disiplin</a:t>
            </a:r>
            <a:r>
              <a:rPr lang="en-US" sz="2800" b="1" dirty="0" smtClean="0"/>
              <a:t> </a:t>
            </a:r>
            <a:r>
              <a:rPr lang="en-US" sz="2800" b="1" dirty="0" err="1"/>
              <a:t>diri</a:t>
            </a:r>
            <a:endParaRPr lang="en-US" sz="2800" b="1" dirty="0"/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 smtClean="0"/>
              <a:t>Harga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diri</a:t>
            </a:r>
            <a:endParaRPr lang="en-US" sz="2800" b="1" dirty="0"/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 smtClean="0"/>
              <a:t>Tanggung</a:t>
            </a:r>
            <a:r>
              <a:rPr lang="en-US" sz="2800" b="1" dirty="0" smtClean="0"/>
              <a:t> </a:t>
            </a:r>
            <a:r>
              <a:rPr lang="en-US" sz="2800" b="1" dirty="0" err="1"/>
              <a:t>jawab</a:t>
            </a:r>
            <a:endParaRPr lang="en-US" sz="2800" b="1" dirty="0"/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 err="1" smtClean="0"/>
              <a:t>Respek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4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4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3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0" grpId="0"/>
      <p:bldP spid="534531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Text Box 2"/>
          <p:cNvSpPr txBox="1">
            <a:spLocks noChangeArrowheads="1"/>
          </p:cNvSpPr>
          <p:nvPr/>
        </p:nvSpPr>
        <p:spPr bwMode="auto">
          <a:xfrm>
            <a:off x="1790700" y="236538"/>
            <a:ext cx="5562600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dirty="0"/>
              <a:t>  </a:t>
            </a:r>
            <a:r>
              <a:rPr lang="en-US" sz="3200" b="1" dirty="0" err="1"/>
              <a:t>Integritas</a:t>
            </a:r>
            <a:endParaRPr lang="en-US" sz="3200" b="1" dirty="0"/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b="1" dirty="0"/>
              <a:t>  </a:t>
            </a:r>
            <a:r>
              <a:rPr lang="en-US" sz="3200" b="1" dirty="0" err="1"/>
              <a:t>Keberanian</a:t>
            </a:r>
            <a:r>
              <a:rPr lang="en-US" sz="3200" b="1" dirty="0"/>
              <a:t> moral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b="1" dirty="0"/>
              <a:t>  </a:t>
            </a:r>
            <a:r>
              <a:rPr lang="en-US" sz="3200" b="1" dirty="0" err="1"/>
              <a:t>Kerajinan</a:t>
            </a:r>
            <a:endParaRPr lang="en-US" sz="3200" b="1" dirty="0"/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b="1" dirty="0"/>
              <a:t>  </a:t>
            </a:r>
            <a:r>
              <a:rPr lang="en-US" sz="3200" b="1" dirty="0" err="1"/>
              <a:t>Komitmen</a:t>
            </a:r>
            <a:r>
              <a:rPr lang="en-US" sz="3200" b="1" dirty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b="1" dirty="0"/>
              <a:t>  </a:t>
            </a:r>
            <a:r>
              <a:rPr lang="en-US" sz="3200" b="1" dirty="0" err="1"/>
              <a:t>Loyalitas</a:t>
            </a:r>
            <a:endParaRPr lang="en-US" sz="3200" b="1" dirty="0"/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200" b="1" dirty="0"/>
              <a:t>  </a:t>
            </a:r>
            <a:r>
              <a:rPr lang="en-US" sz="3200" b="1" dirty="0" err="1"/>
              <a:t>Seni</a:t>
            </a:r>
            <a:r>
              <a:rPr lang="en-US" sz="3200" b="1" dirty="0"/>
              <a:t> /</a:t>
            </a:r>
            <a:r>
              <a:rPr lang="en-US" sz="3200" b="1" dirty="0" err="1"/>
              <a:t>estetika</a:t>
            </a:r>
            <a:endParaRPr lang="en-US" sz="3200" b="1" dirty="0"/>
          </a:p>
        </p:txBody>
      </p:sp>
      <p:sp>
        <p:nvSpPr>
          <p:cNvPr id="536579" name="Text Box 3"/>
          <p:cNvSpPr txBox="1">
            <a:spLocks noChangeArrowheads="1"/>
          </p:cNvSpPr>
          <p:nvPr/>
        </p:nvSpPr>
        <p:spPr bwMode="auto">
          <a:xfrm>
            <a:off x="1905000" y="4953000"/>
            <a:ext cx="58674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9113" indent="-51911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b="1" dirty="0" err="1" smtClean="0"/>
              <a:t>Kesehatan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Kebugaran</a:t>
            </a:r>
            <a:endParaRPr lang="en-US" sz="2800" b="1" dirty="0"/>
          </a:p>
          <a:p>
            <a:pPr marL="519113" indent="-51911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b="1" dirty="0" err="1"/>
              <a:t>Keterampilan</a:t>
            </a:r>
            <a:endParaRPr lang="en-US" sz="2800" b="1" dirty="0"/>
          </a:p>
        </p:txBody>
      </p:sp>
      <p:sp>
        <p:nvSpPr>
          <p:cNvPr id="536580" name="Text Box 4"/>
          <p:cNvSpPr txBox="1">
            <a:spLocks noChangeArrowheads="1"/>
          </p:cNvSpPr>
          <p:nvPr/>
        </p:nvSpPr>
        <p:spPr bwMode="auto">
          <a:xfrm>
            <a:off x="1219200" y="4267200"/>
            <a:ext cx="533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FISIK</a:t>
            </a:r>
            <a:endParaRPr lang="en-US" sz="32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Prof. Slamet PH. MA.,M.Ed.MA.,MLHR.,Ph.D.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6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6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3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5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3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65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3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78" grpId="0"/>
      <p:bldP spid="536579" grpId="0"/>
      <p:bldP spid="5365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Text Box 2"/>
          <p:cNvSpPr txBox="1">
            <a:spLocks noChangeArrowheads="1"/>
          </p:cNvSpPr>
          <p:nvPr/>
        </p:nvSpPr>
        <p:spPr bwMode="auto">
          <a:xfrm>
            <a:off x="762000" y="473075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>
                <a:solidFill>
                  <a:srgbClr val="990033"/>
                </a:solidFill>
              </a:rPr>
              <a:t>KUALITAS FUNGSIONAL</a:t>
            </a:r>
          </a:p>
        </p:txBody>
      </p:sp>
      <p:sp>
        <p:nvSpPr>
          <p:cNvPr id="537603" name="Text Box 3"/>
          <p:cNvSpPr txBox="1">
            <a:spLocks noChangeArrowheads="1"/>
          </p:cNvSpPr>
          <p:nvPr/>
        </p:nvSpPr>
        <p:spPr bwMode="auto">
          <a:xfrm>
            <a:off x="1219200" y="1367909"/>
            <a:ext cx="7696200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0050" indent="-400050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err="1"/>
              <a:t>Penguasaan</a:t>
            </a:r>
            <a:r>
              <a:rPr lang="en-US" sz="2800" b="1" dirty="0"/>
              <a:t> </a:t>
            </a:r>
            <a:r>
              <a:rPr lang="en-US" sz="2800" b="1" dirty="0" err="1"/>
              <a:t>Disiplin</a:t>
            </a:r>
            <a:r>
              <a:rPr lang="en-US" sz="2800" b="1" dirty="0"/>
              <a:t> </a:t>
            </a:r>
            <a:r>
              <a:rPr lang="en-US" sz="2800" b="1" dirty="0" err="1"/>
              <a:t>Ilmu</a:t>
            </a:r>
            <a:r>
              <a:rPr lang="en-US" sz="2800" b="1" dirty="0"/>
              <a:t>/IPTEK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seni</a:t>
            </a:r>
            <a:r>
              <a:rPr lang="en-US" sz="2800" b="1" dirty="0"/>
              <a:t>    </a:t>
            </a:r>
            <a:r>
              <a:rPr lang="en-US" sz="2800" b="1" dirty="0" err="1"/>
              <a:t>serta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pengembangan</a:t>
            </a:r>
            <a:endParaRPr lang="en-US" sz="2800" b="1" dirty="0"/>
          </a:p>
          <a:p>
            <a:pPr marL="400050" indent="-400050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err="1"/>
              <a:t>Kemampuan</a:t>
            </a:r>
            <a:r>
              <a:rPr lang="en-US" sz="2800" b="1" dirty="0"/>
              <a:t> </a:t>
            </a:r>
            <a:r>
              <a:rPr lang="en-US" sz="2800" b="1" dirty="0" err="1"/>
              <a:t>menggunakan</a:t>
            </a:r>
            <a:r>
              <a:rPr lang="en-US" sz="2800" b="1" dirty="0"/>
              <a:t> </a:t>
            </a:r>
            <a:r>
              <a:rPr lang="en-US" sz="2800" b="1" dirty="0" err="1"/>
              <a:t>sumberdaya</a:t>
            </a:r>
            <a:endParaRPr lang="en-US" sz="2800" b="1" dirty="0"/>
          </a:p>
          <a:p>
            <a:pPr marL="400050" indent="-400050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err="1"/>
              <a:t>Kemampuan</a:t>
            </a:r>
            <a:r>
              <a:rPr lang="en-US" sz="2800" b="1" dirty="0"/>
              <a:t> </a:t>
            </a:r>
            <a:r>
              <a:rPr lang="en-US" sz="2800" b="1" dirty="0" err="1"/>
              <a:t>bekerjasama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harmonis</a:t>
            </a:r>
            <a:endParaRPr lang="en-US" sz="2800" b="1" dirty="0"/>
          </a:p>
          <a:p>
            <a:pPr marL="400050" indent="-400050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err="1"/>
              <a:t>Kemampuan</a:t>
            </a:r>
            <a:r>
              <a:rPr lang="en-US" sz="2800" b="1" dirty="0"/>
              <a:t> </a:t>
            </a:r>
            <a:r>
              <a:rPr lang="en-US" sz="2800" b="1" dirty="0" err="1"/>
              <a:t>menggunakan</a:t>
            </a:r>
            <a:r>
              <a:rPr lang="en-US" sz="2800" b="1" dirty="0"/>
              <a:t> </a:t>
            </a:r>
            <a:r>
              <a:rPr lang="en-US" sz="2800" b="1" dirty="0" err="1"/>
              <a:t>informasi</a:t>
            </a:r>
            <a:endParaRPr lang="en-US" sz="2800" b="1" dirty="0"/>
          </a:p>
          <a:p>
            <a:pPr marL="400050" indent="-400050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err="1"/>
              <a:t>Kemampuan</a:t>
            </a:r>
            <a:r>
              <a:rPr lang="en-US" sz="2800" b="1" dirty="0"/>
              <a:t> </a:t>
            </a:r>
            <a:r>
              <a:rPr lang="en-US" sz="2800" b="1" dirty="0" err="1"/>
              <a:t>menggunakan</a:t>
            </a:r>
            <a:r>
              <a:rPr lang="en-US" sz="2800" b="1" dirty="0"/>
              <a:t> </a:t>
            </a:r>
            <a:r>
              <a:rPr lang="en-US" sz="2800" b="1" dirty="0" err="1"/>
              <a:t>sistem</a:t>
            </a:r>
            <a:endParaRPr lang="en-US" sz="2800" b="1" dirty="0"/>
          </a:p>
          <a:p>
            <a:pPr marL="400050" indent="-400050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err="1"/>
              <a:t>Kemampuan</a:t>
            </a:r>
            <a:r>
              <a:rPr lang="en-US" sz="2800" b="1" dirty="0"/>
              <a:t> </a:t>
            </a:r>
            <a:r>
              <a:rPr lang="en-US" sz="2800" b="1" dirty="0" err="1"/>
              <a:t>mangelola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memimpin</a:t>
            </a:r>
            <a:endParaRPr lang="en-US" sz="2800" b="1" dirty="0"/>
          </a:p>
          <a:p>
            <a:pPr marL="400050" indent="-400050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err="1"/>
              <a:t>Kemampuan</a:t>
            </a:r>
            <a:r>
              <a:rPr lang="en-US" sz="2800" b="1" dirty="0"/>
              <a:t> </a:t>
            </a:r>
            <a:r>
              <a:rPr lang="en-US" sz="2800" b="1" dirty="0" err="1"/>
              <a:t>merespon</a:t>
            </a:r>
            <a:r>
              <a:rPr lang="en-US" sz="2800" b="1" dirty="0"/>
              <a:t> &amp; </a:t>
            </a:r>
            <a:r>
              <a:rPr lang="en-US" sz="2800" b="1" dirty="0" err="1"/>
              <a:t>mengantisipasi</a:t>
            </a:r>
            <a:r>
              <a:rPr lang="en-US" sz="2800" b="1" dirty="0"/>
              <a:t> </a:t>
            </a:r>
            <a:r>
              <a:rPr lang="en-US" sz="2800" b="1" dirty="0" smtClean="0"/>
              <a:t>     </a:t>
            </a:r>
            <a:r>
              <a:rPr lang="en-US" sz="2800" b="1" dirty="0" err="1" smtClean="0"/>
              <a:t>perubahan</a:t>
            </a:r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0" y="64008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Prof. </a:t>
            </a:r>
            <a:r>
              <a:rPr lang="en-US" b="1" dirty="0" err="1" smtClean="0">
                <a:solidFill>
                  <a:schemeClr val="tx1"/>
                </a:solidFill>
              </a:rPr>
              <a:t>Slamet</a:t>
            </a:r>
            <a:r>
              <a:rPr lang="en-US" b="1" dirty="0" smtClean="0">
                <a:solidFill>
                  <a:schemeClr val="tx1"/>
                </a:solidFill>
              </a:rPr>
              <a:t> PH. </a:t>
            </a:r>
            <a:r>
              <a:rPr lang="en-US" b="1" dirty="0" err="1" smtClean="0">
                <a:solidFill>
                  <a:schemeClr val="tx1"/>
                </a:solidFill>
              </a:rPr>
              <a:t>MA.,M.Ed.MA.,MLHR.,Ph.D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53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2" grpId="0"/>
      <p:bldP spid="5376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88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</a:rPr>
              <a:t>JIWA KEWIRAUSAHAAN</a:t>
            </a:r>
          </a:p>
        </p:txBody>
      </p:sp>
      <p:sp>
        <p:nvSpPr>
          <p:cNvPr id="538627" name="Text Box 3"/>
          <p:cNvSpPr txBox="1">
            <a:spLocks noChangeArrowheads="1"/>
          </p:cNvSpPr>
          <p:nvPr/>
        </p:nvSpPr>
        <p:spPr bwMode="auto">
          <a:xfrm>
            <a:off x="1905000" y="1219200"/>
            <a:ext cx="7086600" cy="543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Tx/>
              <a:buAutoNum type="arabicPeriod"/>
            </a:pPr>
            <a:r>
              <a:rPr lang="en-US" sz="2600" b="1" dirty="0" err="1"/>
              <a:t>Bersikap</a:t>
            </a:r>
            <a:r>
              <a:rPr lang="en-US" sz="2600" b="1" dirty="0"/>
              <a:t>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berpikir</a:t>
            </a:r>
            <a:r>
              <a:rPr lang="en-US" sz="2600" b="1" dirty="0"/>
              <a:t> </a:t>
            </a:r>
            <a:r>
              <a:rPr lang="en-US" sz="2600" b="1" dirty="0" err="1"/>
              <a:t>mandiri</a:t>
            </a:r>
            <a:endParaRPr lang="en-US" sz="2600" b="1" dirty="0"/>
          </a:p>
          <a:p>
            <a:pPr marL="457200" indent="-457200">
              <a:spcBef>
                <a:spcPts val="600"/>
              </a:spcBef>
              <a:buFontTx/>
              <a:buAutoNum type="arabicPeriod"/>
            </a:pPr>
            <a:r>
              <a:rPr lang="en-US" sz="2600" b="1" dirty="0" err="1"/>
              <a:t>Memiliki</a:t>
            </a:r>
            <a:r>
              <a:rPr lang="en-US" sz="2600" b="1" dirty="0"/>
              <a:t> </a:t>
            </a:r>
            <a:r>
              <a:rPr lang="en-US" sz="2600" b="1" dirty="0" err="1"/>
              <a:t>sikap</a:t>
            </a:r>
            <a:r>
              <a:rPr lang="en-US" sz="2600" b="1" dirty="0"/>
              <a:t> </a:t>
            </a:r>
            <a:r>
              <a:rPr lang="en-US" sz="2600" b="1" dirty="0" err="1"/>
              <a:t>berani</a:t>
            </a:r>
            <a:r>
              <a:rPr lang="en-US" sz="2600" b="1" dirty="0"/>
              <a:t> </a:t>
            </a:r>
            <a:r>
              <a:rPr lang="en-US" sz="2600" b="1" dirty="0" err="1"/>
              <a:t>menanggung</a:t>
            </a:r>
            <a:r>
              <a:rPr lang="en-US" sz="2600" b="1" dirty="0"/>
              <a:t> </a:t>
            </a:r>
            <a:r>
              <a:rPr lang="en-US" sz="2600" b="1" dirty="0" err="1"/>
              <a:t>resiko</a:t>
            </a:r>
            <a:endParaRPr lang="en-US" sz="2600" b="1" dirty="0"/>
          </a:p>
          <a:p>
            <a:pPr marL="457200" indent="-457200">
              <a:spcBef>
                <a:spcPts val="600"/>
              </a:spcBef>
              <a:buFontTx/>
              <a:buAutoNum type="arabicPeriod"/>
            </a:pPr>
            <a:r>
              <a:rPr lang="en-US" sz="2600" b="1" dirty="0" err="1"/>
              <a:t>Tidak</a:t>
            </a:r>
            <a:r>
              <a:rPr lang="en-US" sz="2600" b="1" dirty="0"/>
              <a:t> </a:t>
            </a:r>
            <a:r>
              <a:rPr lang="en-US" sz="2600" b="1" dirty="0" err="1"/>
              <a:t>suka</a:t>
            </a:r>
            <a:r>
              <a:rPr lang="en-US" sz="2600" b="1" dirty="0"/>
              <a:t> </a:t>
            </a:r>
            <a:r>
              <a:rPr lang="en-US" sz="2600" b="1" dirty="0" err="1"/>
              <a:t>mencari</a:t>
            </a:r>
            <a:r>
              <a:rPr lang="en-US" sz="2600" b="1" dirty="0"/>
              <a:t> </a:t>
            </a:r>
            <a:r>
              <a:rPr lang="en-US" sz="2600" b="1" dirty="0" err="1"/>
              <a:t>kambing</a:t>
            </a:r>
            <a:r>
              <a:rPr lang="en-US" sz="2600" b="1" dirty="0"/>
              <a:t> </a:t>
            </a:r>
            <a:r>
              <a:rPr lang="en-US" sz="2600" b="1" dirty="0" err="1"/>
              <a:t>hitam</a:t>
            </a:r>
            <a:r>
              <a:rPr lang="en-US" sz="2600" b="1" dirty="0"/>
              <a:t>.</a:t>
            </a:r>
          </a:p>
          <a:p>
            <a:pPr marL="457200" indent="-457200">
              <a:spcBef>
                <a:spcPts val="600"/>
              </a:spcBef>
              <a:buFontTx/>
              <a:buAutoNum type="arabicPeriod"/>
            </a:pPr>
            <a:r>
              <a:rPr lang="en-US" sz="2600" b="1" dirty="0" err="1"/>
              <a:t>Selalu</a:t>
            </a:r>
            <a:r>
              <a:rPr lang="en-US" sz="2600" b="1" dirty="0"/>
              <a:t> </a:t>
            </a:r>
            <a:r>
              <a:rPr lang="en-US" sz="2600" b="1" dirty="0" err="1"/>
              <a:t>berusaha</a:t>
            </a:r>
            <a:r>
              <a:rPr lang="en-US" sz="2600" b="1" dirty="0"/>
              <a:t> </a:t>
            </a:r>
            <a:r>
              <a:rPr lang="en-US" sz="2600" b="1" dirty="0" err="1"/>
              <a:t>menciptakan</a:t>
            </a:r>
            <a:r>
              <a:rPr lang="en-US" sz="2600" b="1" dirty="0"/>
              <a:t>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meningkatkan</a:t>
            </a:r>
            <a:r>
              <a:rPr lang="en-US" sz="2600" b="1" dirty="0"/>
              <a:t> </a:t>
            </a:r>
            <a:r>
              <a:rPr lang="en-US" sz="2600" b="1" dirty="0" err="1"/>
              <a:t>nilai</a:t>
            </a:r>
            <a:r>
              <a:rPr lang="en-US" sz="2600" b="1" dirty="0"/>
              <a:t> </a:t>
            </a:r>
            <a:r>
              <a:rPr lang="en-US" sz="2600" b="1" dirty="0" err="1"/>
              <a:t>sumberdaya</a:t>
            </a:r>
            <a:endParaRPr lang="en-US" sz="2600" b="1" dirty="0"/>
          </a:p>
          <a:p>
            <a:pPr marL="457200" indent="-457200">
              <a:spcBef>
                <a:spcPts val="600"/>
              </a:spcBef>
              <a:buFontTx/>
              <a:buAutoNum type="arabicPeriod"/>
            </a:pPr>
            <a:r>
              <a:rPr lang="en-US" sz="2600" b="1" dirty="0"/>
              <a:t>Terbuka </a:t>
            </a:r>
            <a:r>
              <a:rPr lang="en-US" sz="2600" b="1" dirty="0" err="1"/>
              <a:t>terhadap</a:t>
            </a:r>
            <a:r>
              <a:rPr lang="en-US" sz="2600" b="1" dirty="0"/>
              <a:t> </a:t>
            </a:r>
            <a:r>
              <a:rPr lang="en-US" sz="2600" b="1" dirty="0" err="1"/>
              <a:t>umpan</a:t>
            </a:r>
            <a:r>
              <a:rPr lang="en-US" sz="2600" b="1" dirty="0"/>
              <a:t> </a:t>
            </a:r>
            <a:r>
              <a:rPr lang="en-US" sz="2600" b="1" dirty="0" err="1"/>
              <a:t>balik</a:t>
            </a:r>
            <a:endParaRPr lang="en-US" sz="2600" b="1" dirty="0"/>
          </a:p>
          <a:p>
            <a:pPr marL="457200" indent="-457200">
              <a:spcBef>
                <a:spcPts val="600"/>
              </a:spcBef>
              <a:buFontTx/>
              <a:buAutoNum type="arabicPeriod"/>
            </a:pPr>
            <a:r>
              <a:rPr lang="en-US" sz="2600" b="1" dirty="0" err="1"/>
              <a:t>Selalu</a:t>
            </a:r>
            <a:r>
              <a:rPr lang="en-US" sz="2600" b="1" dirty="0"/>
              <a:t> </a:t>
            </a:r>
            <a:r>
              <a:rPr lang="en-US" sz="2600" b="1" dirty="0" err="1"/>
              <a:t>ingin</a:t>
            </a:r>
            <a:r>
              <a:rPr lang="en-US" sz="2600" b="1" dirty="0"/>
              <a:t> </a:t>
            </a:r>
            <a:r>
              <a:rPr lang="en-US" sz="2600" b="1" dirty="0" err="1"/>
              <a:t>mencari</a:t>
            </a:r>
            <a:r>
              <a:rPr lang="en-US" sz="2600" b="1" dirty="0"/>
              <a:t> </a:t>
            </a:r>
            <a:r>
              <a:rPr lang="en-US" sz="2600" b="1" dirty="0" err="1"/>
              <a:t>perubahan</a:t>
            </a:r>
            <a:r>
              <a:rPr lang="en-US" sz="2600" b="1" dirty="0"/>
              <a:t> yang </a:t>
            </a:r>
            <a:r>
              <a:rPr lang="en-US" sz="2600" b="1" dirty="0" err="1"/>
              <a:t>lebih</a:t>
            </a:r>
            <a:r>
              <a:rPr lang="en-US" sz="2600" b="1" dirty="0"/>
              <a:t> </a:t>
            </a:r>
            <a:r>
              <a:rPr lang="en-US" sz="2600" b="1" dirty="0" err="1"/>
              <a:t>baik</a:t>
            </a:r>
            <a:r>
              <a:rPr lang="en-US" sz="2600" b="1" dirty="0"/>
              <a:t> (</a:t>
            </a:r>
            <a:r>
              <a:rPr lang="en-US" sz="2600" b="1" dirty="0" err="1"/>
              <a:t>meningkatkan</a:t>
            </a:r>
            <a:r>
              <a:rPr lang="en-US" sz="2600" b="1" dirty="0"/>
              <a:t>/</a:t>
            </a:r>
            <a:r>
              <a:rPr lang="en-US" sz="2600" b="1" dirty="0" err="1"/>
              <a:t>mengembangkan</a:t>
            </a:r>
            <a:r>
              <a:rPr lang="en-US" sz="2600" b="1" dirty="0" smtClean="0"/>
              <a:t>)</a:t>
            </a:r>
          </a:p>
          <a:p>
            <a:pPr marL="457200" indent="-457200">
              <a:spcBef>
                <a:spcPts val="600"/>
              </a:spcBef>
              <a:buFontTx/>
              <a:buAutoNum type="arabicPeriod" startAt="7"/>
            </a:pPr>
            <a:r>
              <a:rPr lang="en-US" sz="2600" b="1" dirty="0" err="1" smtClean="0"/>
              <a:t>Tidak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pernah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merasa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puas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terus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menerus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melakukan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inovasi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improvisasi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demi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perbaikan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selanjutnya</a:t>
            </a:r>
            <a:endParaRPr lang="en-US" sz="2600" b="1" dirty="0" smtClean="0"/>
          </a:p>
          <a:p>
            <a:pPr marL="457200" indent="-457200">
              <a:spcBef>
                <a:spcPts val="600"/>
              </a:spcBef>
              <a:buFontTx/>
              <a:buAutoNum type="arabicPeriod" startAt="8"/>
            </a:pPr>
            <a:r>
              <a:rPr lang="en-US" sz="2600" b="1" dirty="0" err="1" smtClean="0"/>
              <a:t>Memiliki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tanggungjawab</a:t>
            </a:r>
            <a:r>
              <a:rPr lang="en-US" sz="2600" b="1" dirty="0" smtClean="0"/>
              <a:t> moral yang </a:t>
            </a:r>
            <a:r>
              <a:rPr lang="en-US" sz="2600" b="1" dirty="0" err="1" smtClean="0"/>
              <a:t>baik</a:t>
            </a:r>
            <a:endParaRPr lang="en-US" sz="26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762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Prof. </a:t>
            </a:r>
            <a:r>
              <a:rPr lang="en-US" dirty="0" err="1" smtClean="0"/>
              <a:t>Slamet</a:t>
            </a:r>
            <a:r>
              <a:rPr lang="en-US" dirty="0" smtClean="0"/>
              <a:t> PH. </a:t>
            </a:r>
            <a:r>
              <a:rPr lang="en-US" dirty="0" err="1" smtClean="0"/>
              <a:t>MA.,M.Ed.MA.,MLHR.,Ph.D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58084" y="559158"/>
            <a:ext cx="901521" cy="9144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3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3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6" grpId="0"/>
      <p:bldP spid="5386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1595</Words>
  <Application>Microsoft Office PowerPoint</Application>
  <PresentationFormat>On-screen Show (4:3)</PresentationFormat>
  <Paragraphs>441</Paragraphs>
  <Slides>34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Peningkatan Kualitas PENDIDIKAN VOKASI</vt:lpstr>
      <vt:lpstr>PENDIDIKAN</vt:lpstr>
      <vt:lpstr>Slide 3</vt:lpstr>
      <vt:lpstr>Slide 4</vt:lpstr>
      <vt:lpstr>TUJUAN PENDIDIKAN/ PENGEMBANGAN MANUSIA (SEKALA)</vt:lpstr>
      <vt:lpstr>Slide 6</vt:lpstr>
      <vt:lpstr>Slide 7</vt:lpstr>
      <vt:lpstr>Slide 8</vt:lpstr>
      <vt:lpstr>Slide 9</vt:lpstr>
      <vt:lpstr>JAGA KESEIMBANGAN</vt:lpstr>
      <vt:lpstr>Slide 11</vt:lpstr>
      <vt:lpstr>UPAYA-UPAYA YANG HARUS DITEMPUH UNTUK MENCAPAI TUJUAN PENDIDIKAN</vt:lpstr>
      <vt:lpstr>Slide 13</vt:lpstr>
      <vt:lpstr>Slide 14</vt:lpstr>
      <vt:lpstr>Slide 15</vt:lpstr>
      <vt:lpstr>Slide 16</vt:lpstr>
      <vt:lpstr>Slide 17</vt:lpstr>
      <vt:lpstr>Slide 18</vt:lpstr>
      <vt:lpstr>MATRIK PENDIDIKAN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</dc:title>
  <dc:creator>user</dc:creator>
  <cp:lastModifiedBy>Putu Panji</cp:lastModifiedBy>
  <cp:revision>62</cp:revision>
  <dcterms:created xsi:type="dcterms:W3CDTF">2010-05-27T07:23:24Z</dcterms:created>
  <dcterms:modified xsi:type="dcterms:W3CDTF">2012-04-04T01:47:35Z</dcterms:modified>
</cp:coreProperties>
</file>