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327" r:id="rId2"/>
    <p:sldId id="300" r:id="rId3"/>
    <p:sldId id="301" r:id="rId4"/>
    <p:sldId id="302" r:id="rId5"/>
    <p:sldId id="303" r:id="rId6"/>
    <p:sldId id="328" r:id="rId7"/>
    <p:sldId id="304" r:id="rId8"/>
    <p:sldId id="305" r:id="rId9"/>
    <p:sldId id="306" r:id="rId10"/>
    <p:sldId id="307" r:id="rId11"/>
    <p:sldId id="308" r:id="rId12"/>
    <p:sldId id="309" r:id="rId13"/>
    <p:sldId id="310" r:id="rId14"/>
    <p:sldId id="311" r:id="rId15"/>
    <p:sldId id="312" r:id="rId16"/>
    <p:sldId id="313" r:id="rId17"/>
    <p:sldId id="314" r:id="rId18"/>
    <p:sldId id="315" r:id="rId19"/>
    <p:sldId id="316" r:id="rId20"/>
    <p:sldId id="317" r:id="rId21"/>
    <p:sldId id="318" r:id="rId22"/>
    <p:sldId id="319" r:id="rId23"/>
    <p:sldId id="320" r:id="rId24"/>
    <p:sldId id="321" r:id="rId25"/>
    <p:sldId id="324" r:id="rId26"/>
    <p:sldId id="323" r:id="rId27"/>
    <p:sldId id="325" r:id="rId28"/>
    <p:sldId id="322" r:id="rId29"/>
    <p:sldId id="326" r:id="rId30"/>
    <p:sldId id="293" r:id="rId31"/>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990033"/>
    <a:srgbClr val="FF0000"/>
    <a:srgbClr val="FF33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683" autoAdjust="0"/>
  </p:normalViewPr>
  <p:slideViewPr>
    <p:cSldViewPr>
      <p:cViewPr varScale="1">
        <p:scale>
          <a:sx n="69" d="100"/>
          <a:sy n="69" d="100"/>
        </p:scale>
        <p:origin x="-139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endParaRPr lang="en-US"/>
          </a:p>
        </p:txBody>
      </p:sp>
      <p:sp>
        <p:nvSpPr>
          <p:cNvPr id="10243"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endParaRPr lang="en-US"/>
          </a:p>
        </p:txBody>
      </p:sp>
      <p:sp>
        <p:nvSpPr>
          <p:cNvPr id="10244" name="Rectangle 4"/>
          <p:cNvSpPr>
            <a:spLocks noRo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6"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endParaRPr lang="en-US"/>
          </a:p>
        </p:txBody>
      </p:sp>
      <p:sp>
        <p:nvSpPr>
          <p:cNvPr id="10247"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C65DC3C5-478B-41C9-AD23-B75352A193A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E40DC6E-289F-42ED-8D02-CAE08AA12A4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6204315-435E-4795-BD6B-A0DE377B67A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DB3DC8A-FF23-4360-8734-4ED4B716F05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A5A3D5E-2135-4696-A8EE-3809A27AE4B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2A11B99-44B3-41AA-9571-6B32275B516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33EE11D-58CE-4AA4-9D6A-F5F58E318CB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56464DA-8BDB-4D1B-986B-6C1E034F7FA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02593FA-7F3A-4854-9EE4-A77A79536C5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45887C2-286A-4BD2-98FC-EE2FB9496C6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C6B06EB-AD34-4858-AB65-E21DC06148D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FE38281-5F67-420F-B818-BB8B554C08A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22D4218-768D-491B-918D-FB1E7EC93CF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0900" name="WordArt 4"/>
          <p:cNvSpPr>
            <a:spLocks noChangeArrowheads="1" noChangeShapeType="1" noTextEdit="1"/>
          </p:cNvSpPr>
          <p:nvPr/>
        </p:nvSpPr>
        <p:spPr bwMode="auto">
          <a:xfrm>
            <a:off x="304800" y="228600"/>
            <a:ext cx="4800600" cy="552450"/>
          </a:xfrm>
          <a:prstGeom prst="rect">
            <a:avLst/>
          </a:prstGeom>
        </p:spPr>
        <p:txBody>
          <a:bodyPr wrap="none" fromWordArt="1">
            <a:prstTxWarp prst="textPlain">
              <a:avLst>
                <a:gd name="adj" fmla="val 50000"/>
              </a:avLst>
            </a:prstTxWarp>
          </a:bodyPr>
          <a:lstStyle/>
          <a:p>
            <a:pPr algn="ctr"/>
            <a:r>
              <a:rPr lang="id-ID" sz="3600" kern="10">
                <a:ln w="19050">
                  <a:solidFill>
                    <a:schemeClr val="tx1"/>
                  </a:solidFill>
                  <a:round/>
                  <a:headEnd/>
                  <a:tailEnd/>
                </a:ln>
                <a:solidFill>
                  <a:schemeClr val="bg1"/>
                </a:solidFill>
                <a:effectLst>
                  <a:outerShdw dist="35921" dir="2700000" algn="ctr" rotWithShape="0">
                    <a:srgbClr val="990000"/>
                  </a:outerShdw>
                </a:effectLst>
                <a:latin typeface="Century Gothic"/>
              </a:rPr>
              <a:t>Pemelajaran KBK</a:t>
            </a:r>
          </a:p>
        </p:txBody>
      </p:sp>
      <p:sp>
        <p:nvSpPr>
          <p:cNvPr id="80901" name="WordArt 5"/>
          <p:cNvSpPr>
            <a:spLocks noChangeArrowheads="1" noChangeShapeType="1" noTextEdit="1"/>
          </p:cNvSpPr>
          <p:nvPr/>
        </p:nvSpPr>
        <p:spPr bwMode="auto">
          <a:xfrm>
            <a:off x="4114800" y="6248400"/>
            <a:ext cx="3124200" cy="304800"/>
          </a:xfrm>
          <a:prstGeom prst="rect">
            <a:avLst/>
          </a:prstGeom>
        </p:spPr>
        <p:txBody>
          <a:bodyPr wrap="none" fromWordArt="1">
            <a:prstTxWarp prst="textPlain">
              <a:avLst>
                <a:gd name="adj" fmla="val 50000"/>
              </a:avLst>
            </a:prstTxWarp>
          </a:bodyPr>
          <a:lstStyle/>
          <a:p>
            <a:pPr algn="ctr"/>
            <a:r>
              <a:rPr lang="id-ID" sz="3600" kern="10">
                <a:ln w="19050">
                  <a:solidFill>
                    <a:schemeClr val="bg1"/>
                  </a:solidFill>
                  <a:round/>
                  <a:headEnd/>
                  <a:tailEnd/>
                </a:ln>
                <a:solidFill>
                  <a:srgbClr val="FFFF00"/>
                </a:solidFill>
                <a:effectLst>
                  <a:outerShdw dist="35921" dir="2700000" algn="ctr" rotWithShape="0">
                    <a:srgbClr val="990000"/>
                  </a:outerShdw>
                </a:effectLst>
                <a:latin typeface="Century Gothic"/>
              </a:rPr>
              <a:t>Putu Sudira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80900"/>
                                        </p:tgtEl>
                                        <p:attrNameLst>
                                          <p:attrName>style.visibility</p:attrName>
                                        </p:attrNameLst>
                                      </p:cBhvr>
                                      <p:to>
                                        <p:strVal val="visible"/>
                                      </p:to>
                                    </p:set>
                                    <p:animEffect transition="in" filter="fade">
                                      <p:cBhvr>
                                        <p:cTn id="7" dur="800" decel="100000"/>
                                        <p:tgtEl>
                                          <p:spTgt spid="80900"/>
                                        </p:tgtEl>
                                      </p:cBhvr>
                                    </p:animEffect>
                                    <p:anim calcmode="lin" valueType="num">
                                      <p:cBhvr>
                                        <p:cTn id="8" dur="800" decel="100000" fill="hold"/>
                                        <p:tgtEl>
                                          <p:spTgt spid="80900"/>
                                        </p:tgtEl>
                                        <p:attrNameLst>
                                          <p:attrName>style.rotation</p:attrName>
                                        </p:attrNameLst>
                                      </p:cBhvr>
                                      <p:tavLst>
                                        <p:tav tm="0">
                                          <p:val>
                                            <p:fltVal val="-90"/>
                                          </p:val>
                                        </p:tav>
                                        <p:tav tm="100000">
                                          <p:val>
                                            <p:fltVal val="0"/>
                                          </p:val>
                                        </p:tav>
                                      </p:tavLst>
                                    </p:anim>
                                    <p:anim calcmode="lin" valueType="num">
                                      <p:cBhvr>
                                        <p:cTn id="9" dur="800" decel="100000" fill="hold"/>
                                        <p:tgtEl>
                                          <p:spTgt spid="80900"/>
                                        </p:tgtEl>
                                        <p:attrNameLst>
                                          <p:attrName>ppt_x</p:attrName>
                                        </p:attrNameLst>
                                      </p:cBhvr>
                                      <p:tavLst>
                                        <p:tav tm="0">
                                          <p:val>
                                            <p:strVal val="#ppt_x+0.4"/>
                                          </p:val>
                                        </p:tav>
                                        <p:tav tm="100000">
                                          <p:val>
                                            <p:strVal val="#ppt_x-0.05"/>
                                          </p:val>
                                        </p:tav>
                                      </p:tavLst>
                                    </p:anim>
                                    <p:anim calcmode="lin" valueType="num">
                                      <p:cBhvr>
                                        <p:cTn id="10" dur="800" decel="100000" fill="hold"/>
                                        <p:tgtEl>
                                          <p:spTgt spid="8090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8090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80900"/>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0" presetClass="path" presetSubtype="0" accel="50000" decel="50000" fill="hold" grpId="1" nodeType="afterEffect">
                                  <p:stCondLst>
                                    <p:cond delay="15000"/>
                                  </p:stCondLst>
                                  <p:childTnLst>
                                    <p:animMotion origin="layout" path="M 0.00747 3.98844E-6 C 0.0592 0.00601 0.11164 0.00462 0.16285 -0.00417 C 0.17309 -0.01018 0.18351 -0.00971 0.19427 -0.01272 C 0.22101 -0.02012 0.22657 -0.02313 0.25712 -0.02521 C 0.29688 -0.02336 0.3342 -0.01711 0.37379 -0.0148 C 0.38907 -0.01041 0.40434 -0.00787 0.41945 -0.00417 C 0.4316 0.003 0.4467 0.00624 0.4592 0.01063 C 0.48386 0.01896 0.5073 0.02751 0.53125 0.03607 C 0.53455 0.03884 0.53941 0.04023 0.54167 0.04439 C 0.54393 0.04855 0.54879 0.05711 0.54879 0.05734 C 0.55174 0.0689 0.55087 0.08138 0.55417 0.09318 C 0.55105 0.10705 0.54445 0.11884 0.53455 0.12693 C 0.529 0.13133 0.51545 0.13318 0.51545 0.13341 C 0.48594 0.13179 0.45868 0.12809 0.42986 0.12485 C 0.41407 0.12115 0.39879 0.11792 0.38264 0.1163 C 0.36302 0.10844 0.34219 0.10312 0.3217 0.09942 C 0.2974 0.08948 0.27205 0.08346 0.24653 0.07838 C 0.23351 0.07583 0.22014 0.07075 0.20643 0.06774 C 0.19289 0.06474 0.18316 0.06474 0.16806 0.06358 C 0.13282 0.05572 0.10573 0.05826 0.06493 0.05711 C 0.04723 0.0541 0.04723 0.05294 0.02327 0.05711 C 0.02032 0.05757 0.01875 0.06034 0.01615 0.06127 C 0.00382 0.06589 -0.00902 0.0682 -0.02222 0.06982 C -0.02378 0.07052 -0.02552 0.07144 -0.0276 0.0719 C -0.03194 0.07283 -0.0368 0.07237 -0.04149 0.07398 C -0.0434 0.07468 -0.04461 0.07722 -0.04652 0.07838 C -0.05 0.08023 -0.05347 0.08115 -0.05711 0.08254 C -0.06632 0.09063 -0.07309 0.09549 -0.08142 0.10566 C -0.08437 0.10913 -0.09027 0.1163 -0.09027 0.11653 C -0.09357 0.12439 -0.09548 0.13086 -0.09705 0.13965 C -0.09427 0.16462 -0.08489 0.17988 -0.06406 0.18612 C -0.05764 0.19121 -0.05382 0.19815 -0.04652 0.20092 C -0.03402 0.21225 -0.02986 0.21063 -0.01336 0.21572 C -0.00625 0.21803 0.00747 0.22404 0.00747 0.22427 C 0.02552 0.22127 0.04167 0.21549 0.0599 0.21364 C 0.1224 0.21849 0.1842 0.22982 0.24653 0.2326 C 0.25052 0.23329 0.25486 0.23398 0.25886 0.23468 C 0.2658 0.23607 0.27952 0.23884 0.27952 0.23907 C 0.29532 0.24901 0.31372 0.25572 0.33056 0.26219 C 0.34914 0.27722 0.37327 0.28046 0.38993 0.30034 C 0.39514 0.31907 0.38698 0.32763 0.3757 0.33618 C 0.37327 0.33803 0.37153 0.34104 0.36875 0.34242 C 0.35556 0.34913 0.33733 0.35375 0.32344 0.35722 C 0.31598 0.35907 0.30834 0.36023 0.3007 0.36161 C 0.29306 0.363 0.28559 0.363 0.27778 0.3637 C 0.2632 0.363 0.24879 0.36346 0.23455 0.36161 C 0.22709 0.36069 0.22066 0.35514 0.21337 0.35306 C 0.18594 0.34497 0.15868 0.3378 0.13125 0.32994 C 0.11337 0.32485 0.0974 0.31445 0.07917 0.31075 C 0.05712 0.30034 0.03525 0.29502 0.01268 0.28763 C -0.00052 0.28323 -0.01198 0.27722 -0.02552 0.27491 C -0.05937 0.26219 -0.09323 0.24855 -0.12864 0.24323 C -0.14861 0.24416 -0.16475 0.24231 -0.18281 0.24948 C -0.19045 0.25849 -0.19218 0.26774 -0.19635 0.27907 C -0.19409 0.31121 -0.1967 0.34612 -0.16701 0.35953 C -0.15573 0.37294 -0.16215 0.36924 -0.14774 0.37202 C -0.13038 0.38289 -0.14705 0.37364 -0.10937 0.38057 C -0.096 0.38312 -0.08437 0.39075 -0.071 0.39329 C -0.05451 0.40115 -0.02743 0.41803 -0.00989 0.41872 C 0.02552 0.42011 0.06094 0.42011 0.0967 0.42081 C 0.09879 0.4215 0.10139 0.42242 0.10348 0.42289 C 0.10868 0.42381 0.11389 0.42358 0.1191 0.42497 C 0.14393 0.43144 0.16754 0.44393 0.19254 0.44832 C 0.21528 0.45225 0.23855 0.45248 0.26042 0.46081 C 0.27275 0.46543 0.28212 0.47375 0.29358 0.48 C 0.31059 0.48901 0.32952 0.49156 0.34601 0.50104 C 0.3599 0.5089 0.37674 0.523 0.3915 0.52647 C 0.42431 0.54589 0.37917 0.51838 0.41216 0.54127 C 0.41216 0.5415 0.43473 0.55422 0.43664 0.55607 C 0.44393 0.56254 0.4507 0.56809 0.4592 0.57086 C 0.46528 0.59167 0.43143 0.61364 0.41789 0.61526 C 0.40903 0.61618 0.40018 0.61664 0.3915 0.61734 C 0.36389 0.61618 0.33976 0.61364 0.31302 0.61109 C 0.29254 0.60208 0.26789 0.60231 0.24653 0.60046 C 0.23039 0.59722 0.22934 0.59653 0.21025 0.59838 C 0.20417 0.60069 0.19775 0.59884 0.19254 0.60254 C 0.18733 0.60624 0.18056 0.62289 0.17691 0.62797 C 0.17379 0.6319 0.16927 0.63445 0.16632 0.63838 C 0.16285 0.64277 0.16094 0.64855 0.15782 0.65318 C 0.15521 0.65711 0.15174 0.66034 0.14914 0.66381 C 0.14775 0.66659 0.1467 0.66959 0.14549 0.67237 C 0.14393 0.67583 0.14167 0.67907 0.14028 0.68277 C 0.13559 0.69364 0.13716 0.69271 0.13507 0.70404 C 0.13351 0.71144 0.12986 0.71792 0.12795 0.72508 C 0.13681 0.73641 0.16875 0.73248 0.1823 0.73364 C 0.20174 0.73849 0.20608 0.73826 0.23264 0.73988 C 0.24931 0.74497 0.26441 0.7482 0.2816 0.75052 C 0.29358 0.75422 0.30608 0.75745 0.31841 0.76115 C 0.32014 0.76393 0.3224 0.76601 0.32344 0.76948 C 0.32466 0.77549 0.31893 0.78982 0.31476 0.79491 C 0.32795 0.8 0.34306 0.8 0.35643 0.80115 C 0.37101 0.80601 0.37101 0.80948 0.38629 0.80346 C 0.39445 0.79653 0.38924 0.8 0.40191 0.79491 C 0.40382 0.79422 0.40556 0.79398 0.4073 0.79283 C 0.40903 0.79144 0.41216 0.78867 0.41216 0.7889 " pathEditMode="relative" rAng="0" ptsTypes="ffffffffffffffffffffffffffffffffffffffffffffffffffffffffffffffffffffffffffffffffffffffffffffffA">
                                      <p:cBhvr>
                                        <p:cTn id="15" dur="2000" fill="hold"/>
                                        <p:tgtEl>
                                          <p:spTgt spid="80900"/>
                                        </p:tgtEl>
                                        <p:attrNameLst>
                                          <p:attrName>ppt_x</p:attrName>
                                          <p:attrName>ppt_y</p:attrName>
                                        </p:attrNameLst>
                                      </p:cBhvr>
                                      <p:rCtr x="171" y="392"/>
                                    </p:animMotion>
                                  </p:childTnLst>
                                </p:cTn>
                              </p:par>
                              <p:par>
                                <p:cTn id="16" presetID="22" presetClass="entr" presetSubtype="8" fill="hold" grpId="0" nodeType="withEffect">
                                  <p:stCondLst>
                                    <p:cond delay="15000"/>
                                  </p:stCondLst>
                                  <p:childTnLst>
                                    <p:set>
                                      <p:cBhvr>
                                        <p:cTn id="17" dur="1" fill="hold">
                                          <p:stCondLst>
                                            <p:cond delay="0"/>
                                          </p:stCondLst>
                                        </p:cTn>
                                        <p:tgtEl>
                                          <p:spTgt spid="80901"/>
                                        </p:tgtEl>
                                        <p:attrNameLst>
                                          <p:attrName>style.visibility</p:attrName>
                                        </p:attrNameLst>
                                      </p:cBhvr>
                                      <p:to>
                                        <p:strVal val="visible"/>
                                      </p:to>
                                    </p:set>
                                    <p:animEffect transition="in" filter="wipe(left)">
                                      <p:cBhvr>
                                        <p:cTn id="18" dur="500"/>
                                        <p:tgtEl>
                                          <p:spTgt spid="809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0" grpId="0" animBg="1"/>
      <p:bldP spid="80900" grpId="1" animBg="1"/>
      <p:bldP spid="80901"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100000">
              <a:srgbClr val="990033"/>
            </a:gs>
          </a:gsLst>
          <a:lin ang="5400000" scaled="1"/>
        </a:gra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57200" y="274638"/>
            <a:ext cx="8229600" cy="1020762"/>
          </a:xfrm>
          <a:solidFill>
            <a:schemeClr val="accent1"/>
          </a:solidFill>
        </p:spPr>
        <p:txBody>
          <a:bodyPr/>
          <a:lstStyle/>
          <a:p>
            <a:r>
              <a:rPr lang="en-US" sz="6000" b="1">
                <a:solidFill>
                  <a:schemeClr val="accent2"/>
                </a:solidFill>
                <a:latin typeface="Monotype Corsiva" pitchFamily="66" charset="0"/>
              </a:rPr>
              <a:t>Kemampuan Guru</a:t>
            </a:r>
            <a:endParaRPr lang="en-US" sz="1800" b="1">
              <a:solidFill>
                <a:schemeClr val="accent2"/>
              </a:solidFill>
              <a:latin typeface="Monotype Corsiva" pitchFamily="66" charset="0"/>
            </a:endParaRPr>
          </a:p>
        </p:txBody>
      </p:sp>
      <p:sp>
        <p:nvSpPr>
          <p:cNvPr id="58371" name="Rectangle 3"/>
          <p:cNvSpPr>
            <a:spLocks noGrp="1" noChangeArrowheads="1"/>
          </p:cNvSpPr>
          <p:nvPr>
            <p:ph type="body" idx="1"/>
          </p:nvPr>
        </p:nvSpPr>
        <p:spPr>
          <a:xfrm>
            <a:off x="457200" y="1371600"/>
            <a:ext cx="8229600" cy="4754563"/>
          </a:xfrm>
        </p:spPr>
        <p:txBody>
          <a:bodyPr/>
          <a:lstStyle/>
          <a:p>
            <a:pPr algn="ctr">
              <a:lnSpc>
                <a:spcPct val="90000"/>
              </a:lnSpc>
            </a:pPr>
            <a:r>
              <a:rPr lang="en-US" sz="4400" b="1" i="1">
                <a:solidFill>
                  <a:srgbClr val="990033"/>
                </a:solidFill>
                <a:latin typeface="Times New Roman" pitchFamily="18" charset="0"/>
              </a:rPr>
              <a:t>Memperjelas relevansi dan keterkaitan materi dengan kebutuhan sehari-hari dalam masyarakat</a:t>
            </a:r>
          </a:p>
          <a:p>
            <a:pPr algn="ctr">
              <a:lnSpc>
                <a:spcPct val="90000"/>
              </a:lnSpc>
            </a:pPr>
            <a:r>
              <a:rPr lang="en-US" sz="4400" b="1" i="1">
                <a:solidFill>
                  <a:srgbClr val="990033"/>
                </a:solidFill>
                <a:latin typeface="Times New Roman" pitchFamily="18" charset="0"/>
              </a:rPr>
              <a:t>Memberi kesempatan siswa berkembang secara utuh optimal sesuai kemampuan</a:t>
            </a:r>
            <a:endParaRPr lang="en-US" sz="4400" b="1" i="1">
              <a:solidFill>
                <a:schemeClr val="accent2"/>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 to="" calcmode="lin" valueType="num">
                                      <p:cBhvr>
                                        <p:cTn id="7" dur="1" fill="hold"/>
                                        <p:tgtEl>
                                          <p:spTgt spid="58371">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8371">
                                            <p:txEl>
                                              <p:pRg st="1" end="1"/>
                                            </p:txEl>
                                          </p:spTgt>
                                        </p:tgtEl>
                                        <p:attrNameLst>
                                          <p:attrName>style.visibility</p:attrName>
                                        </p:attrNameLst>
                                      </p:cBhvr>
                                      <p:to>
                                        <p:strVal val="visible"/>
                                      </p:to>
                                    </p:set>
                                    <p:anim to="" calcmode="lin" valueType="num">
                                      <p:cBhvr>
                                        <p:cTn id="12" dur="1" fill="hold"/>
                                        <p:tgtEl>
                                          <p:spTgt spid="58371">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100000">
              <a:srgbClr val="990033"/>
            </a:gs>
          </a:gsLst>
          <a:lin ang="5400000" scaled="1"/>
        </a:gra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274638"/>
            <a:ext cx="8229600" cy="1020762"/>
          </a:xfrm>
          <a:solidFill>
            <a:schemeClr val="accent1"/>
          </a:solidFill>
        </p:spPr>
        <p:txBody>
          <a:bodyPr/>
          <a:lstStyle/>
          <a:p>
            <a:r>
              <a:rPr lang="en-US" sz="6000" b="1">
                <a:solidFill>
                  <a:schemeClr val="accent2"/>
                </a:solidFill>
                <a:latin typeface="Monotype Corsiva" pitchFamily="66" charset="0"/>
              </a:rPr>
              <a:t>Cara Membelajarkan Siswa</a:t>
            </a:r>
            <a:endParaRPr lang="en-US" sz="1800" b="1">
              <a:solidFill>
                <a:schemeClr val="accent2"/>
              </a:solidFill>
              <a:latin typeface="Monotype Corsiva" pitchFamily="66" charset="0"/>
            </a:endParaRPr>
          </a:p>
        </p:txBody>
      </p:sp>
      <p:sp>
        <p:nvSpPr>
          <p:cNvPr id="59395" name="Rectangle 3"/>
          <p:cNvSpPr>
            <a:spLocks noGrp="1" noChangeArrowheads="1"/>
          </p:cNvSpPr>
          <p:nvPr>
            <p:ph type="body" idx="1"/>
          </p:nvPr>
        </p:nvSpPr>
        <p:spPr>
          <a:xfrm>
            <a:off x="457200" y="1371600"/>
            <a:ext cx="8229600" cy="4754563"/>
          </a:xfrm>
        </p:spPr>
        <p:txBody>
          <a:bodyPr/>
          <a:lstStyle/>
          <a:p>
            <a:pPr>
              <a:lnSpc>
                <a:spcPct val="80000"/>
              </a:lnSpc>
            </a:pPr>
            <a:r>
              <a:rPr lang="en-US" sz="4000" b="1" i="1">
                <a:solidFill>
                  <a:srgbClr val="990033"/>
                </a:solidFill>
                <a:latin typeface="Times New Roman" pitchFamily="18" charset="0"/>
              </a:rPr>
              <a:t>Diselenggarakan dengan pengalaman nyata dan dalam lingkungan otentik</a:t>
            </a:r>
          </a:p>
          <a:p>
            <a:pPr>
              <a:lnSpc>
                <a:spcPct val="80000"/>
              </a:lnSpc>
            </a:pPr>
            <a:r>
              <a:rPr lang="en-US" sz="4000" b="1" i="1">
                <a:solidFill>
                  <a:schemeClr val="accent2"/>
                </a:solidFill>
                <a:latin typeface="Times New Roman" pitchFamily="18" charset="0"/>
              </a:rPr>
              <a:t>Isi materi sesuai karakteristik siswa</a:t>
            </a:r>
          </a:p>
          <a:p>
            <a:pPr>
              <a:lnSpc>
                <a:spcPct val="80000"/>
              </a:lnSpc>
            </a:pPr>
            <a:r>
              <a:rPr lang="en-US" sz="4000" b="1" i="1">
                <a:solidFill>
                  <a:schemeClr val="accent2"/>
                </a:solidFill>
                <a:latin typeface="Times New Roman" pitchFamily="18" charset="0"/>
              </a:rPr>
              <a:t>Media dan sumber belajar tersedia cukup</a:t>
            </a:r>
          </a:p>
          <a:p>
            <a:pPr>
              <a:lnSpc>
                <a:spcPct val="80000"/>
              </a:lnSpc>
            </a:pPr>
            <a:r>
              <a:rPr lang="en-US" sz="4000" b="1" i="1">
                <a:solidFill>
                  <a:schemeClr val="accent2"/>
                </a:solidFill>
                <a:latin typeface="Times New Roman" pitchFamily="18" charset="0"/>
              </a:rPr>
              <a:t>Penilaian dilakukan secara formatif berkesinambungan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to="" calcmode="lin" valueType="num">
                                      <p:cBhvr>
                                        <p:cTn id="7" dur="1" fill="hold"/>
                                        <p:tgtEl>
                                          <p:spTgt spid="5939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9395">
                                            <p:txEl>
                                              <p:pRg st="1" end="1"/>
                                            </p:txEl>
                                          </p:spTgt>
                                        </p:tgtEl>
                                        <p:attrNameLst>
                                          <p:attrName>style.visibility</p:attrName>
                                        </p:attrNameLst>
                                      </p:cBhvr>
                                      <p:to>
                                        <p:strVal val="visible"/>
                                      </p:to>
                                    </p:set>
                                    <p:anim to="" calcmode="lin" valueType="num">
                                      <p:cBhvr>
                                        <p:cTn id="12" dur="1" fill="hold"/>
                                        <p:tgtEl>
                                          <p:spTgt spid="59395">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9395">
                                            <p:txEl>
                                              <p:pRg st="2" end="2"/>
                                            </p:txEl>
                                          </p:spTgt>
                                        </p:tgtEl>
                                        <p:attrNameLst>
                                          <p:attrName>style.visibility</p:attrName>
                                        </p:attrNameLst>
                                      </p:cBhvr>
                                      <p:to>
                                        <p:strVal val="visible"/>
                                      </p:to>
                                    </p:set>
                                    <p:anim to="" calcmode="lin" valueType="num">
                                      <p:cBhvr>
                                        <p:cTn id="17" dur="1" fill="hold"/>
                                        <p:tgtEl>
                                          <p:spTgt spid="59395">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59395">
                                            <p:txEl>
                                              <p:pRg st="3" end="3"/>
                                            </p:txEl>
                                          </p:spTgt>
                                        </p:tgtEl>
                                        <p:attrNameLst>
                                          <p:attrName>style.visibility</p:attrName>
                                        </p:attrNameLst>
                                      </p:cBhvr>
                                      <p:to>
                                        <p:strVal val="visible"/>
                                      </p:to>
                                    </p:set>
                                    <p:anim to="" calcmode="lin" valueType="num">
                                      <p:cBhvr>
                                        <p:cTn id="22" dur="1" fill="hold"/>
                                        <p:tgtEl>
                                          <p:spTgt spid="59395">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100000">
              <a:srgbClr val="990033"/>
            </a:gs>
          </a:gsLst>
          <a:lin ang="5400000" scaled="1"/>
        </a:gra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274638"/>
            <a:ext cx="8229600" cy="1020762"/>
          </a:xfrm>
          <a:solidFill>
            <a:srgbClr val="FFCC00"/>
          </a:solidFill>
        </p:spPr>
        <p:txBody>
          <a:bodyPr/>
          <a:lstStyle/>
          <a:p>
            <a:r>
              <a:rPr lang="en-US" sz="4800" b="1" u="sng">
                <a:solidFill>
                  <a:schemeClr val="accent2"/>
                </a:solidFill>
                <a:latin typeface="Monotype Corsiva" pitchFamily="66" charset="0"/>
              </a:rPr>
              <a:t>Contextual Teaching and Learning</a:t>
            </a:r>
          </a:p>
        </p:txBody>
      </p:sp>
      <p:sp>
        <p:nvSpPr>
          <p:cNvPr id="60419" name="Rectangle 3"/>
          <p:cNvSpPr>
            <a:spLocks noGrp="1" noChangeArrowheads="1"/>
          </p:cNvSpPr>
          <p:nvPr>
            <p:ph type="body" idx="1"/>
          </p:nvPr>
        </p:nvSpPr>
        <p:spPr>
          <a:xfrm>
            <a:off x="457200" y="1371600"/>
            <a:ext cx="8229600" cy="4754563"/>
          </a:xfrm>
        </p:spPr>
        <p:txBody>
          <a:bodyPr/>
          <a:lstStyle/>
          <a:p>
            <a:pPr>
              <a:lnSpc>
                <a:spcPct val="80000"/>
              </a:lnSpc>
            </a:pPr>
            <a:r>
              <a:rPr lang="en-US" sz="4400" b="1" i="1">
                <a:solidFill>
                  <a:srgbClr val="990033"/>
                </a:solidFill>
                <a:latin typeface="Times New Roman" pitchFamily="18" charset="0"/>
              </a:rPr>
              <a:t>Materi terkait dengan situasi dunia nyata siswa</a:t>
            </a:r>
          </a:p>
          <a:p>
            <a:pPr>
              <a:lnSpc>
                <a:spcPct val="80000"/>
              </a:lnSpc>
            </a:pPr>
            <a:r>
              <a:rPr lang="en-US" sz="4400" b="1" i="1">
                <a:solidFill>
                  <a:schemeClr val="accent2"/>
                </a:solidFill>
                <a:latin typeface="Times New Roman" pitchFamily="18" charset="0"/>
              </a:rPr>
              <a:t>Mendorong siswa membuat hubungan antara pengetahuan dengan penerapannya dalam kehidupan nyata</a:t>
            </a:r>
          </a:p>
          <a:p>
            <a:pPr>
              <a:lnSpc>
                <a:spcPct val="80000"/>
              </a:lnSpc>
            </a:pPr>
            <a:r>
              <a:rPr lang="en-US" sz="4400" b="1" i="1">
                <a:solidFill>
                  <a:schemeClr val="accent2"/>
                </a:solidFill>
                <a:latin typeface="Times New Roman" pitchFamily="18" charset="0"/>
              </a:rPr>
              <a:t>Pembelajaran menjadi bermakna bagi siswa bukan bagi guru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 to="" calcmode="lin" valueType="num">
                                      <p:cBhvr>
                                        <p:cTn id="7" dur="1" fill="hold"/>
                                        <p:tgtEl>
                                          <p:spTgt spid="60419">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0419">
                                            <p:txEl>
                                              <p:pRg st="1" end="1"/>
                                            </p:txEl>
                                          </p:spTgt>
                                        </p:tgtEl>
                                        <p:attrNameLst>
                                          <p:attrName>style.visibility</p:attrName>
                                        </p:attrNameLst>
                                      </p:cBhvr>
                                      <p:to>
                                        <p:strVal val="visible"/>
                                      </p:to>
                                    </p:set>
                                    <p:anim to="" calcmode="lin" valueType="num">
                                      <p:cBhvr>
                                        <p:cTn id="12" dur="1" fill="hold"/>
                                        <p:tgtEl>
                                          <p:spTgt spid="60419">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0419">
                                            <p:txEl>
                                              <p:pRg st="2" end="2"/>
                                            </p:txEl>
                                          </p:spTgt>
                                        </p:tgtEl>
                                        <p:attrNameLst>
                                          <p:attrName>style.visibility</p:attrName>
                                        </p:attrNameLst>
                                      </p:cBhvr>
                                      <p:to>
                                        <p:strVal val="visible"/>
                                      </p:to>
                                    </p:set>
                                    <p:anim to="" calcmode="lin" valueType="num">
                                      <p:cBhvr>
                                        <p:cTn id="17" dur="1" fill="hold"/>
                                        <p:tgtEl>
                                          <p:spTgt spid="60419">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43" name="Rectangle 3"/>
          <p:cNvSpPr>
            <a:spLocks noGrp="1" noChangeArrowheads="1"/>
          </p:cNvSpPr>
          <p:nvPr>
            <p:ph type="body" idx="1"/>
          </p:nvPr>
        </p:nvSpPr>
        <p:spPr>
          <a:xfrm>
            <a:off x="457200" y="457200"/>
            <a:ext cx="8229600" cy="5668963"/>
          </a:xfrm>
          <a:gradFill rotWithShape="1">
            <a:gsLst>
              <a:gs pos="0">
                <a:srgbClr val="FFFF00"/>
              </a:gs>
              <a:gs pos="100000">
                <a:srgbClr val="990033"/>
              </a:gs>
            </a:gsLst>
            <a:lin ang="5400000" scaled="1"/>
          </a:gradFill>
        </p:spPr>
        <p:txBody>
          <a:bodyPr/>
          <a:lstStyle/>
          <a:p>
            <a:r>
              <a:rPr lang="en-US" sz="4400" b="1" i="1">
                <a:solidFill>
                  <a:srgbClr val="990033"/>
                </a:solidFill>
                <a:latin typeface="Times New Roman" pitchFamily="18" charset="0"/>
              </a:rPr>
              <a:t>Berlangsung alamiah dalam bentuk kegiatan</a:t>
            </a:r>
          </a:p>
          <a:p>
            <a:r>
              <a:rPr lang="en-US" sz="4400" b="1" i="1">
                <a:solidFill>
                  <a:srgbClr val="990033"/>
                </a:solidFill>
                <a:latin typeface="Times New Roman" pitchFamily="18" charset="0"/>
              </a:rPr>
              <a:t>Siswa bekerja dan mengalami</a:t>
            </a:r>
          </a:p>
          <a:p>
            <a:r>
              <a:rPr lang="en-US" sz="4400" b="1" i="1">
                <a:solidFill>
                  <a:srgbClr val="990033"/>
                </a:solidFill>
                <a:latin typeface="Times New Roman" pitchFamily="18" charset="0"/>
              </a:rPr>
              <a:t>Bukan transfer pengetahuan dari guru </a:t>
            </a:r>
          </a:p>
          <a:p>
            <a:r>
              <a:rPr lang="en-US" sz="4400" b="1" i="1">
                <a:solidFill>
                  <a:schemeClr val="accent2"/>
                </a:solidFill>
                <a:latin typeface="Times New Roman" pitchFamily="18" charset="0"/>
              </a:rPr>
              <a:t>Strategi pembelajaran sangat penting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1443">
                                            <p:bg/>
                                          </p:spTgt>
                                        </p:tgtEl>
                                        <p:attrNameLst>
                                          <p:attrName>style.visibility</p:attrName>
                                        </p:attrNameLst>
                                      </p:cBhvr>
                                      <p:to>
                                        <p:strVal val="visible"/>
                                      </p:to>
                                    </p:set>
                                    <p:anim to="" calcmode="lin" valueType="num">
                                      <p:cBhvr>
                                        <p:cTn id="7" dur="1" fill="hold"/>
                                        <p:tgtEl>
                                          <p:spTgt spid="61443">
                                            <p:bg/>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1443">
                                            <p:txEl>
                                              <p:pRg st="0" end="0"/>
                                            </p:txEl>
                                          </p:spTgt>
                                        </p:tgtEl>
                                        <p:attrNameLst>
                                          <p:attrName>style.visibility</p:attrName>
                                        </p:attrNameLst>
                                      </p:cBhvr>
                                      <p:to>
                                        <p:strVal val="visible"/>
                                      </p:to>
                                    </p:set>
                                    <p:anim to="" calcmode="lin" valueType="num">
                                      <p:cBhvr>
                                        <p:cTn id="12" dur="1" fill="hold"/>
                                        <p:tgtEl>
                                          <p:spTgt spid="6144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1443">
                                            <p:txEl>
                                              <p:pRg st="1" end="1"/>
                                            </p:txEl>
                                          </p:spTgt>
                                        </p:tgtEl>
                                        <p:attrNameLst>
                                          <p:attrName>style.visibility</p:attrName>
                                        </p:attrNameLst>
                                      </p:cBhvr>
                                      <p:to>
                                        <p:strVal val="visible"/>
                                      </p:to>
                                    </p:set>
                                    <p:anim to="" calcmode="lin" valueType="num">
                                      <p:cBhvr>
                                        <p:cTn id="17" dur="1" fill="hold"/>
                                        <p:tgtEl>
                                          <p:spTgt spid="6144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1443">
                                            <p:txEl>
                                              <p:pRg st="2" end="2"/>
                                            </p:txEl>
                                          </p:spTgt>
                                        </p:tgtEl>
                                        <p:attrNameLst>
                                          <p:attrName>style.visibility</p:attrName>
                                        </p:attrNameLst>
                                      </p:cBhvr>
                                      <p:to>
                                        <p:strVal val="visible"/>
                                      </p:to>
                                    </p:set>
                                    <p:anim to="" calcmode="lin" valueType="num">
                                      <p:cBhvr>
                                        <p:cTn id="22" dur="1" fill="hold"/>
                                        <p:tgtEl>
                                          <p:spTgt spid="6144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61443">
                                            <p:txEl>
                                              <p:pRg st="3" end="3"/>
                                            </p:txEl>
                                          </p:spTgt>
                                        </p:tgtEl>
                                        <p:attrNameLst>
                                          <p:attrName>style.visibility</p:attrName>
                                        </p:attrNameLst>
                                      </p:cBhvr>
                                      <p:to>
                                        <p:strVal val="visible"/>
                                      </p:to>
                                    </p:set>
                                    <p:anim to="" calcmode="lin" valueType="num">
                                      <p:cBhvr>
                                        <p:cTn id="27" dur="1" fill="hold"/>
                                        <p:tgtEl>
                                          <p:spTgt spid="6144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100000">
              <a:srgbClr val="990033"/>
            </a:gs>
          </a:gsLst>
          <a:lin ang="5400000" scaled="1"/>
        </a:gra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274638"/>
            <a:ext cx="8229600" cy="1020762"/>
          </a:xfrm>
          <a:solidFill>
            <a:srgbClr val="FFCC00"/>
          </a:solidFill>
        </p:spPr>
        <p:txBody>
          <a:bodyPr/>
          <a:lstStyle/>
          <a:p>
            <a:r>
              <a:rPr lang="en-US" sz="4800" b="1" u="sng">
                <a:solidFill>
                  <a:schemeClr val="accent2"/>
                </a:solidFill>
                <a:latin typeface="Monotype Corsiva" pitchFamily="66" charset="0"/>
              </a:rPr>
              <a:t>Contextual Teaching and Learning</a:t>
            </a:r>
          </a:p>
        </p:txBody>
      </p:sp>
      <p:sp>
        <p:nvSpPr>
          <p:cNvPr id="62467" name="Rectangle 3"/>
          <p:cNvSpPr>
            <a:spLocks noGrp="1" noChangeArrowheads="1"/>
          </p:cNvSpPr>
          <p:nvPr>
            <p:ph type="body" idx="1"/>
          </p:nvPr>
        </p:nvSpPr>
        <p:spPr>
          <a:xfrm>
            <a:off x="457200" y="1371600"/>
            <a:ext cx="8229600" cy="4754563"/>
          </a:xfrm>
        </p:spPr>
        <p:txBody>
          <a:bodyPr/>
          <a:lstStyle/>
          <a:p>
            <a:pPr>
              <a:lnSpc>
                <a:spcPct val="90000"/>
              </a:lnSpc>
            </a:pPr>
            <a:r>
              <a:rPr lang="en-US" sz="4400" b="1" i="1">
                <a:solidFill>
                  <a:srgbClr val="990033"/>
                </a:solidFill>
                <a:latin typeface="Times New Roman" pitchFamily="18" charset="0"/>
              </a:rPr>
              <a:t>Landasan filosofi konstruktivisme</a:t>
            </a:r>
          </a:p>
          <a:p>
            <a:pPr>
              <a:lnSpc>
                <a:spcPct val="90000"/>
              </a:lnSpc>
            </a:pPr>
            <a:r>
              <a:rPr lang="en-US" sz="4400" b="1" i="1">
                <a:solidFill>
                  <a:srgbClr val="990033"/>
                </a:solidFill>
                <a:latin typeface="Times New Roman" pitchFamily="18" charset="0"/>
              </a:rPr>
              <a:t>Belajar tidak sekedar menghafal </a:t>
            </a:r>
          </a:p>
          <a:p>
            <a:pPr>
              <a:lnSpc>
                <a:spcPct val="90000"/>
              </a:lnSpc>
            </a:pPr>
            <a:r>
              <a:rPr lang="en-US" sz="4400" b="1" i="1">
                <a:solidFill>
                  <a:schemeClr val="accent2"/>
                </a:solidFill>
                <a:latin typeface="Times New Roman" pitchFamily="18" charset="0"/>
              </a:rPr>
              <a:t>Siswa mengerti apa makna belajar, apa manfaatnya, dalam status apa, dan bagaimana mencapainya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anim to="" calcmode="lin" valueType="num">
                                      <p:cBhvr>
                                        <p:cTn id="7" dur="1" fill="hold"/>
                                        <p:tgtEl>
                                          <p:spTgt spid="62467">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2467">
                                            <p:txEl>
                                              <p:pRg st="1" end="1"/>
                                            </p:txEl>
                                          </p:spTgt>
                                        </p:tgtEl>
                                        <p:attrNameLst>
                                          <p:attrName>style.visibility</p:attrName>
                                        </p:attrNameLst>
                                      </p:cBhvr>
                                      <p:to>
                                        <p:strVal val="visible"/>
                                      </p:to>
                                    </p:set>
                                    <p:anim to="" calcmode="lin" valueType="num">
                                      <p:cBhvr>
                                        <p:cTn id="12" dur="1" fill="hold"/>
                                        <p:tgtEl>
                                          <p:spTgt spid="62467">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2467">
                                            <p:txEl>
                                              <p:pRg st="2" end="2"/>
                                            </p:txEl>
                                          </p:spTgt>
                                        </p:tgtEl>
                                        <p:attrNameLst>
                                          <p:attrName>style.visibility</p:attrName>
                                        </p:attrNameLst>
                                      </p:cBhvr>
                                      <p:to>
                                        <p:strVal val="visible"/>
                                      </p:to>
                                    </p:set>
                                    <p:anim to="" calcmode="lin" valueType="num">
                                      <p:cBhvr>
                                        <p:cTn id="17" dur="1" fill="hold"/>
                                        <p:tgtEl>
                                          <p:spTgt spid="62467">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100000">
              <a:srgbClr val="990033"/>
            </a:gs>
          </a:gsLst>
          <a:lin ang="5400000" scaled="1"/>
        </a:gra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57200" y="274638"/>
            <a:ext cx="8229600" cy="1020762"/>
          </a:xfrm>
          <a:solidFill>
            <a:srgbClr val="FFCC00"/>
          </a:solidFill>
        </p:spPr>
        <p:txBody>
          <a:bodyPr/>
          <a:lstStyle/>
          <a:p>
            <a:r>
              <a:rPr lang="en-US" sz="4800" b="1" u="sng">
                <a:solidFill>
                  <a:schemeClr val="accent2"/>
                </a:solidFill>
                <a:latin typeface="Monotype Corsiva" pitchFamily="66" charset="0"/>
              </a:rPr>
              <a:t>Contextual Teaching and Learning</a:t>
            </a:r>
          </a:p>
        </p:txBody>
      </p:sp>
      <p:sp>
        <p:nvSpPr>
          <p:cNvPr id="63491" name="Rectangle 3"/>
          <p:cNvSpPr>
            <a:spLocks noGrp="1" noChangeArrowheads="1"/>
          </p:cNvSpPr>
          <p:nvPr>
            <p:ph type="body" idx="1"/>
          </p:nvPr>
        </p:nvSpPr>
        <p:spPr>
          <a:xfrm>
            <a:off x="457200" y="1371600"/>
            <a:ext cx="8229600" cy="4754563"/>
          </a:xfrm>
        </p:spPr>
        <p:txBody>
          <a:bodyPr/>
          <a:lstStyle/>
          <a:p>
            <a:pPr>
              <a:lnSpc>
                <a:spcPct val="80000"/>
              </a:lnSpc>
            </a:pPr>
            <a:r>
              <a:rPr lang="en-US" b="1" i="1">
                <a:solidFill>
                  <a:srgbClr val="990033"/>
                </a:solidFill>
                <a:latin typeface="Times New Roman" pitchFamily="18" charset="0"/>
              </a:rPr>
              <a:t>Siswa menyadari apa yang mereka pelajari berguna bagi hidup dan kehidupannya</a:t>
            </a:r>
          </a:p>
          <a:p>
            <a:pPr>
              <a:lnSpc>
                <a:spcPct val="80000"/>
              </a:lnSpc>
            </a:pPr>
            <a:r>
              <a:rPr lang="en-US" b="1" i="1">
                <a:solidFill>
                  <a:srgbClr val="990033"/>
                </a:solidFill>
                <a:latin typeface="Times New Roman" pitchFamily="18" charset="0"/>
              </a:rPr>
              <a:t>Siswa memposisikan dirinya sebagai orang yang memerlukan informasi</a:t>
            </a:r>
          </a:p>
          <a:p>
            <a:pPr>
              <a:lnSpc>
                <a:spcPct val="80000"/>
              </a:lnSpc>
            </a:pPr>
            <a:r>
              <a:rPr lang="en-US" b="1" i="1">
                <a:solidFill>
                  <a:srgbClr val="990033"/>
                </a:solidFill>
                <a:latin typeface="Times New Roman" pitchFamily="18" charset="0"/>
              </a:rPr>
              <a:t>Selalu berusaha untuk menggapai informasi</a:t>
            </a:r>
          </a:p>
          <a:p>
            <a:pPr>
              <a:lnSpc>
                <a:spcPct val="80000"/>
              </a:lnSpc>
            </a:pPr>
            <a:r>
              <a:rPr lang="en-US" b="1" i="1">
                <a:solidFill>
                  <a:schemeClr val="accent2"/>
                </a:solidFill>
                <a:latin typeface="Times New Roman" pitchFamily="18" charset="0"/>
              </a:rPr>
              <a:t>Guru lebih banyak mengembangkan strategi dibanding memberi informasi</a:t>
            </a:r>
          </a:p>
          <a:p>
            <a:pPr>
              <a:lnSpc>
                <a:spcPct val="80000"/>
              </a:lnSpc>
            </a:pPr>
            <a:r>
              <a:rPr lang="en-US" b="1" i="1">
                <a:solidFill>
                  <a:schemeClr val="accent2"/>
                </a:solidFill>
                <a:latin typeface="Times New Roman" pitchFamily="18" charset="0"/>
              </a:rPr>
              <a:t>Mengelola kelas sebagai tim bekerja untuk menemukan sesuatu yang berguna bagi anggota tim (siswa)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 to="" calcmode="lin" valueType="num">
                                      <p:cBhvr>
                                        <p:cTn id="7" dur="1" fill="hold"/>
                                        <p:tgtEl>
                                          <p:spTgt spid="63491">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3491">
                                            <p:txEl>
                                              <p:pRg st="1" end="1"/>
                                            </p:txEl>
                                          </p:spTgt>
                                        </p:tgtEl>
                                        <p:attrNameLst>
                                          <p:attrName>style.visibility</p:attrName>
                                        </p:attrNameLst>
                                      </p:cBhvr>
                                      <p:to>
                                        <p:strVal val="visible"/>
                                      </p:to>
                                    </p:set>
                                    <p:anim to="" calcmode="lin" valueType="num">
                                      <p:cBhvr>
                                        <p:cTn id="12" dur="1" fill="hold"/>
                                        <p:tgtEl>
                                          <p:spTgt spid="63491">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3491">
                                            <p:txEl>
                                              <p:pRg st="2" end="2"/>
                                            </p:txEl>
                                          </p:spTgt>
                                        </p:tgtEl>
                                        <p:attrNameLst>
                                          <p:attrName>style.visibility</p:attrName>
                                        </p:attrNameLst>
                                      </p:cBhvr>
                                      <p:to>
                                        <p:strVal val="visible"/>
                                      </p:to>
                                    </p:set>
                                    <p:anim to="" calcmode="lin" valueType="num">
                                      <p:cBhvr>
                                        <p:cTn id="17" dur="1" fill="hold"/>
                                        <p:tgtEl>
                                          <p:spTgt spid="63491">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3491">
                                            <p:txEl>
                                              <p:pRg st="3" end="3"/>
                                            </p:txEl>
                                          </p:spTgt>
                                        </p:tgtEl>
                                        <p:attrNameLst>
                                          <p:attrName>style.visibility</p:attrName>
                                        </p:attrNameLst>
                                      </p:cBhvr>
                                      <p:to>
                                        <p:strVal val="visible"/>
                                      </p:to>
                                    </p:set>
                                    <p:anim to="" calcmode="lin" valueType="num">
                                      <p:cBhvr>
                                        <p:cTn id="22" dur="1" fill="hold"/>
                                        <p:tgtEl>
                                          <p:spTgt spid="63491">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63491">
                                            <p:txEl>
                                              <p:pRg st="4" end="4"/>
                                            </p:txEl>
                                          </p:spTgt>
                                        </p:tgtEl>
                                        <p:attrNameLst>
                                          <p:attrName>style.visibility</p:attrName>
                                        </p:attrNameLst>
                                      </p:cBhvr>
                                      <p:to>
                                        <p:strVal val="visible"/>
                                      </p:to>
                                    </p:set>
                                    <p:anim to="" calcmode="lin" valueType="num">
                                      <p:cBhvr>
                                        <p:cTn id="27" dur="1" fill="hold"/>
                                        <p:tgtEl>
                                          <p:spTgt spid="63491">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100000">
              <a:srgbClr val="990033"/>
            </a:gs>
          </a:gsLst>
          <a:lin ang="5400000" scaled="1"/>
        </a:gra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274638"/>
            <a:ext cx="8229600" cy="1020762"/>
          </a:xfrm>
          <a:solidFill>
            <a:srgbClr val="FFCC00"/>
          </a:solidFill>
        </p:spPr>
        <p:txBody>
          <a:bodyPr/>
          <a:lstStyle/>
          <a:p>
            <a:r>
              <a:rPr lang="en-US" sz="5400" b="1" u="sng">
                <a:solidFill>
                  <a:schemeClr val="accent2"/>
                </a:solidFill>
                <a:latin typeface="Monotype Corsiva" pitchFamily="66" charset="0"/>
              </a:rPr>
              <a:t>Pendekatan Kontekstual</a:t>
            </a:r>
          </a:p>
        </p:txBody>
      </p:sp>
      <p:sp>
        <p:nvSpPr>
          <p:cNvPr id="64515" name="Rectangle 3"/>
          <p:cNvSpPr>
            <a:spLocks noGrp="1" noChangeArrowheads="1"/>
          </p:cNvSpPr>
          <p:nvPr>
            <p:ph type="body" idx="1"/>
          </p:nvPr>
        </p:nvSpPr>
        <p:spPr>
          <a:xfrm>
            <a:off x="457200" y="1371600"/>
            <a:ext cx="8229600" cy="4754563"/>
          </a:xfrm>
        </p:spPr>
        <p:txBody>
          <a:bodyPr/>
          <a:lstStyle/>
          <a:p>
            <a:pPr marL="381000" indent="-381000">
              <a:lnSpc>
                <a:spcPct val="90000"/>
              </a:lnSpc>
              <a:buFontTx/>
              <a:buAutoNum type="arabicPeriod"/>
            </a:pPr>
            <a:r>
              <a:rPr lang="en-US" sz="4400" b="1" i="1">
                <a:solidFill>
                  <a:srgbClr val="990033"/>
                </a:solidFill>
                <a:latin typeface="Times New Roman" pitchFamily="18" charset="0"/>
              </a:rPr>
              <a:t>Konstruktivisme (constructivism)</a:t>
            </a:r>
          </a:p>
          <a:p>
            <a:pPr marL="381000" indent="-381000">
              <a:lnSpc>
                <a:spcPct val="90000"/>
              </a:lnSpc>
              <a:buFontTx/>
              <a:buAutoNum type="arabicPeriod"/>
            </a:pPr>
            <a:r>
              <a:rPr lang="en-US" sz="4400" b="1" i="1">
                <a:solidFill>
                  <a:srgbClr val="990033"/>
                </a:solidFill>
                <a:latin typeface="Times New Roman" pitchFamily="18" charset="0"/>
              </a:rPr>
              <a:t>Menemukan (Inquiry)</a:t>
            </a:r>
          </a:p>
          <a:p>
            <a:pPr marL="381000" indent="-381000">
              <a:lnSpc>
                <a:spcPct val="90000"/>
              </a:lnSpc>
              <a:buFontTx/>
              <a:buAutoNum type="arabicPeriod"/>
            </a:pPr>
            <a:r>
              <a:rPr lang="en-US" sz="4400" b="1" i="1">
                <a:solidFill>
                  <a:srgbClr val="990033"/>
                </a:solidFill>
                <a:latin typeface="Times New Roman" pitchFamily="18" charset="0"/>
              </a:rPr>
              <a:t>Bertanya (questioning)</a:t>
            </a:r>
          </a:p>
          <a:p>
            <a:pPr marL="381000" indent="-381000">
              <a:lnSpc>
                <a:spcPct val="90000"/>
              </a:lnSpc>
              <a:buFontTx/>
              <a:buAutoNum type="arabicPeriod"/>
            </a:pPr>
            <a:r>
              <a:rPr lang="en-US" b="1" i="1">
                <a:solidFill>
                  <a:schemeClr val="accent2"/>
                </a:solidFill>
                <a:latin typeface="Times New Roman" pitchFamily="18" charset="0"/>
              </a:rPr>
              <a:t>Masyarakat belajar (learning community)</a:t>
            </a:r>
          </a:p>
          <a:p>
            <a:pPr marL="381000" indent="-381000">
              <a:lnSpc>
                <a:spcPct val="90000"/>
              </a:lnSpc>
              <a:buFontTx/>
              <a:buAutoNum type="arabicPeriod"/>
            </a:pPr>
            <a:r>
              <a:rPr lang="en-US" sz="4000" b="1" i="1">
                <a:solidFill>
                  <a:schemeClr val="accent2"/>
                </a:solidFill>
                <a:latin typeface="Times New Roman" pitchFamily="18" charset="0"/>
              </a:rPr>
              <a:t>Pemodelan (Modeling)</a:t>
            </a:r>
          </a:p>
          <a:p>
            <a:pPr marL="381000" indent="-381000">
              <a:lnSpc>
                <a:spcPct val="90000"/>
              </a:lnSpc>
              <a:buFontTx/>
              <a:buAutoNum type="arabicPeriod"/>
            </a:pPr>
            <a:r>
              <a:rPr lang="en-US" sz="4000" b="1" i="1">
                <a:latin typeface="Times New Roman" pitchFamily="18" charset="0"/>
              </a:rPr>
              <a:t>Repleksi (replection)</a:t>
            </a:r>
          </a:p>
          <a:p>
            <a:pPr marL="381000" indent="-381000">
              <a:lnSpc>
                <a:spcPct val="90000"/>
              </a:lnSpc>
              <a:buFontTx/>
              <a:buAutoNum type="arabicPeriod"/>
            </a:pPr>
            <a:r>
              <a:rPr lang="en-US" b="1" i="1">
                <a:latin typeface="Times New Roman" pitchFamily="18" charset="0"/>
              </a:rPr>
              <a:t>Penilaian Sebenarnya (authentic assessment)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anim to="" calcmode="lin" valueType="num">
                                      <p:cBhvr>
                                        <p:cTn id="7" dur="1" fill="hold"/>
                                        <p:tgtEl>
                                          <p:spTgt spid="6451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4515">
                                            <p:txEl>
                                              <p:pRg st="1" end="1"/>
                                            </p:txEl>
                                          </p:spTgt>
                                        </p:tgtEl>
                                        <p:attrNameLst>
                                          <p:attrName>style.visibility</p:attrName>
                                        </p:attrNameLst>
                                      </p:cBhvr>
                                      <p:to>
                                        <p:strVal val="visible"/>
                                      </p:to>
                                    </p:set>
                                    <p:anim to="" calcmode="lin" valueType="num">
                                      <p:cBhvr>
                                        <p:cTn id="12" dur="1" fill="hold"/>
                                        <p:tgtEl>
                                          <p:spTgt spid="64515">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4515">
                                            <p:txEl>
                                              <p:pRg st="2" end="2"/>
                                            </p:txEl>
                                          </p:spTgt>
                                        </p:tgtEl>
                                        <p:attrNameLst>
                                          <p:attrName>style.visibility</p:attrName>
                                        </p:attrNameLst>
                                      </p:cBhvr>
                                      <p:to>
                                        <p:strVal val="visible"/>
                                      </p:to>
                                    </p:set>
                                    <p:anim to="" calcmode="lin" valueType="num">
                                      <p:cBhvr>
                                        <p:cTn id="17" dur="1" fill="hold"/>
                                        <p:tgtEl>
                                          <p:spTgt spid="64515">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4515">
                                            <p:txEl>
                                              <p:pRg st="3" end="3"/>
                                            </p:txEl>
                                          </p:spTgt>
                                        </p:tgtEl>
                                        <p:attrNameLst>
                                          <p:attrName>style.visibility</p:attrName>
                                        </p:attrNameLst>
                                      </p:cBhvr>
                                      <p:to>
                                        <p:strVal val="visible"/>
                                      </p:to>
                                    </p:set>
                                    <p:anim to="" calcmode="lin" valueType="num">
                                      <p:cBhvr>
                                        <p:cTn id="22" dur="1" fill="hold"/>
                                        <p:tgtEl>
                                          <p:spTgt spid="64515">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64515">
                                            <p:txEl>
                                              <p:pRg st="4" end="4"/>
                                            </p:txEl>
                                          </p:spTgt>
                                        </p:tgtEl>
                                        <p:attrNameLst>
                                          <p:attrName>style.visibility</p:attrName>
                                        </p:attrNameLst>
                                      </p:cBhvr>
                                      <p:to>
                                        <p:strVal val="visible"/>
                                      </p:to>
                                    </p:set>
                                    <p:anim to="" calcmode="lin" valueType="num">
                                      <p:cBhvr>
                                        <p:cTn id="27" dur="1" fill="hold"/>
                                        <p:tgtEl>
                                          <p:spTgt spid="64515">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64515">
                                            <p:txEl>
                                              <p:pRg st="5" end="5"/>
                                            </p:txEl>
                                          </p:spTgt>
                                        </p:tgtEl>
                                        <p:attrNameLst>
                                          <p:attrName>style.visibility</p:attrName>
                                        </p:attrNameLst>
                                      </p:cBhvr>
                                      <p:to>
                                        <p:strVal val="visible"/>
                                      </p:to>
                                    </p:set>
                                    <p:anim to="" calcmode="lin" valueType="num">
                                      <p:cBhvr>
                                        <p:cTn id="32" dur="1" fill="hold"/>
                                        <p:tgtEl>
                                          <p:spTgt spid="64515">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64515">
                                            <p:txEl>
                                              <p:pRg st="6" end="6"/>
                                            </p:txEl>
                                          </p:spTgt>
                                        </p:tgtEl>
                                        <p:attrNameLst>
                                          <p:attrName>style.visibility</p:attrName>
                                        </p:attrNameLst>
                                      </p:cBhvr>
                                      <p:to>
                                        <p:strVal val="visible"/>
                                      </p:to>
                                    </p:set>
                                    <p:anim to="" calcmode="lin" valueType="num">
                                      <p:cBhvr>
                                        <p:cTn id="37" dur="1" fill="hold"/>
                                        <p:tgtEl>
                                          <p:spTgt spid="64515">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100000">
              <a:srgbClr val="990033"/>
            </a:gs>
          </a:gsLst>
          <a:lin ang="5400000" scaled="1"/>
        </a:gra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381000" y="274638"/>
            <a:ext cx="8458200" cy="1020762"/>
          </a:xfrm>
          <a:solidFill>
            <a:srgbClr val="C0C0C0"/>
          </a:solidFill>
        </p:spPr>
        <p:txBody>
          <a:bodyPr/>
          <a:lstStyle/>
          <a:p>
            <a:r>
              <a:rPr lang="en-US" sz="4000" b="1" u="sng">
                <a:solidFill>
                  <a:schemeClr val="accent2"/>
                </a:solidFill>
                <a:latin typeface="Monotype Corsiva" pitchFamily="66" charset="0"/>
              </a:rPr>
              <a:t>Langkah-langkah Pembelajaran Kontekstual</a:t>
            </a:r>
          </a:p>
        </p:txBody>
      </p:sp>
      <p:sp>
        <p:nvSpPr>
          <p:cNvPr id="65539" name="Rectangle 3"/>
          <p:cNvSpPr>
            <a:spLocks noGrp="1" noChangeArrowheads="1"/>
          </p:cNvSpPr>
          <p:nvPr>
            <p:ph type="body" idx="1"/>
          </p:nvPr>
        </p:nvSpPr>
        <p:spPr>
          <a:xfrm>
            <a:off x="457200" y="1371600"/>
            <a:ext cx="8305800" cy="4754563"/>
          </a:xfrm>
          <a:solidFill>
            <a:srgbClr val="000000"/>
          </a:solidFill>
        </p:spPr>
        <p:txBody>
          <a:bodyPr/>
          <a:lstStyle/>
          <a:p>
            <a:pPr marL="381000" indent="-381000">
              <a:buFontTx/>
              <a:buAutoNum type="arabicPeriod"/>
            </a:pPr>
            <a:r>
              <a:rPr lang="en-US" b="1" i="1">
                <a:solidFill>
                  <a:schemeClr val="bg1"/>
                </a:solidFill>
                <a:latin typeface="Times New Roman" pitchFamily="18" charset="0"/>
              </a:rPr>
              <a:t>Kembangkan pemikiran bahwa anak akan belajar lebih bermakna dengan cara bekerja sendiri, menemukan sendiri, dan mengkonstruksi pengetahuan dan ketrampilan barunya</a:t>
            </a:r>
          </a:p>
          <a:p>
            <a:pPr marL="381000" indent="-381000">
              <a:buFontTx/>
              <a:buAutoNum type="arabicPeriod"/>
            </a:pPr>
            <a:r>
              <a:rPr lang="en-US" b="1" i="1">
                <a:solidFill>
                  <a:schemeClr val="bg1"/>
                </a:solidFill>
                <a:latin typeface="Times New Roman" pitchFamily="18" charset="0"/>
              </a:rPr>
              <a:t>Laksanakan sejauh mungkin kegiatan inquiry untuk semua topik</a:t>
            </a:r>
          </a:p>
          <a:p>
            <a:pPr marL="381000" indent="-381000">
              <a:buFontTx/>
              <a:buAutoNum type="arabicPeriod"/>
            </a:pPr>
            <a:r>
              <a:rPr lang="en-US" b="1" i="1">
                <a:solidFill>
                  <a:schemeClr val="bg1"/>
                </a:solidFill>
                <a:latin typeface="Times New Roman" pitchFamily="18" charset="0"/>
              </a:rPr>
              <a:t>Kembangkan sikap ingin tahu siswa dengan bertanya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5539">
                                            <p:bg/>
                                          </p:spTgt>
                                        </p:tgtEl>
                                        <p:attrNameLst>
                                          <p:attrName>style.visibility</p:attrName>
                                        </p:attrNameLst>
                                      </p:cBhvr>
                                      <p:to>
                                        <p:strVal val="visible"/>
                                      </p:to>
                                    </p:set>
                                    <p:anim to="" calcmode="lin" valueType="num">
                                      <p:cBhvr>
                                        <p:cTn id="7" dur="1" fill="hold"/>
                                        <p:tgtEl>
                                          <p:spTgt spid="65539">
                                            <p:bg/>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5539">
                                            <p:txEl>
                                              <p:pRg st="0" end="0"/>
                                            </p:txEl>
                                          </p:spTgt>
                                        </p:tgtEl>
                                        <p:attrNameLst>
                                          <p:attrName>style.visibility</p:attrName>
                                        </p:attrNameLst>
                                      </p:cBhvr>
                                      <p:to>
                                        <p:strVal val="visible"/>
                                      </p:to>
                                    </p:set>
                                    <p:anim to="" calcmode="lin" valueType="num">
                                      <p:cBhvr>
                                        <p:cTn id="12" dur="1" fill="hold"/>
                                        <p:tgtEl>
                                          <p:spTgt spid="65539">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5539">
                                            <p:txEl>
                                              <p:pRg st="1" end="1"/>
                                            </p:txEl>
                                          </p:spTgt>
                                        </p:tgtEl>
                                        <p:attrNameLst>
                                          <p:attrName>style.visibility</p:attrName>
                                        </p:attrNameLst>
                                      </p:cBhvr>
                                      <p:to>
                                        <p:strVal val="visible"/>
                                      </p:to>
                                    </p:set>
                                    <p:anim to="" calcmode="lin" valueType="num">
                                      <p:cBhvr>
                                        <p:cTn id="17" dur="1" fill="hold"/>
                                        <p:tgtEl>
                                          <p:spTgt spid="65539">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5539">
                                            <p:txEl>
                                              <p:pRg st="2" end="2"/>
                                            </p:txEl>
                                          </p:spTgt>
                                        </p:tgtEl>
                                        <p:attrNameLst>
                                          <p:attrName>style.visibility</p:attrName>
                                        </p:attrNameLst>
                                      </p:cBhvr>
                                      <p:to>
                                        <p:strVal val="visible"/>
                                      </p:to>
                                    </p:set>
                                    <p:anim to="" calcmode="lin" valueType="num">
                                      <p:cBhvr>
                                        <p:cTn id="22" dur="1" fill="hold"/>
                                        <p:tgtEl>
                                          <p:spTgt spid="65539">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100000">
              <a:srgbClr val="990033"/>
            </a:gs>
          </a:gsLst>
          <a:lin ang="5400000" scaled="1"/>
        </a:gra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57200" y="274638"/>
            <a:ext cx="8382000" cy="1020762"/>
          </a:xfrm>
          <a:solidFill>
            <a:srgbClr val="C0C0C0"/>
          </a:solidFill>
        </p:spPr>
        <p:txBody>
          <a:bodyPr/>
          <a:lstStyle/>
          <a:p>
            <a:r>
              <a:rPr lang="en-US" sz="4000" b="1" u="sng">
                <a:solidFill>
                  <a:schemeClr val="accent2"/>
                </a:solidFill>
                <a:latin typeface="Monotype Corsiva" pitchFamily="66" charset="0"/>
              </a:rPr>
              <a:t>Langkah-langkah Pembelajaran Kontekstual</a:t>
            </a:r>
          </a:p>
        </p:txBody>
      </p:sp>
      <p:sp>
        <p:nvSpPr>
          <p:cNvPr id="66563" name="Rectangle 3"/>
          <p:cNvSpPr>
            <a:spLocks noGrp="1" noChangeArrowheads="1"/>
          </p:cNvSpPr>
          <p:nvPr>
            <p:ph type="body" idx="1"/>
          </p:nvPr>
        </p:nvSpPr>
        <p:spPr>
          <a:xfrm>
            <a:off x="457200" y="1371600"/>
            <a:ext cx="8382000" cy="4754563"/>
          </a:xfrm>
          <a:solidFill>
            <a:srgbClr val="000000"/>
          </a:solidFill>
        </p:spPr>
        <p:txBody>
          <a:bodyPr/>
          <a:lstStyle/>
          <a:p>
            <a:pPr marL="609600" indent="-609600">
              <a:buFontTx/>
              <a:buAutoNum type="arabicPeriod" startAt="4"/>
            </a:pPr>
            <a:r>
              <a:rPr lang="en-US" sz="3600" b="1" i="1">
                <a:solidFill>
                  <a:schemeClr val="bg1"/>
                </a:solidFill>
                <a:latin typeface="Times New Roman" pitchFamily="18" charset="0"/>
              </a:rPr>
              <a:t>Ciptakan masyarakat belajar (Belajar dalam kelompok-kelompok)</a:t>
            </a:r>
          </a:p>
          <a:p>
            <a:pPr marL="609600" indent="-609600">
              <a:buFontTx/>
              <a:buAutoNum type="arabicPeriod" startAt="4"/>
            </a:pPr>
            <a:r>
              <a:rPr lang="en-US" sz="3600" b="1" i="1">
                <a:solidFill>
                  <a:schemeClr val="bg1"/>
                </a:solidFill>
                <a:latin typeface="Times New Roman" pitchFamily="18" charset="0"/>
              </a:rPr>
              <a:t>Hadirkan model sebagai Contoh pemelajaran</a:t>
            </a:r>
          </a:p>
          <a:p>
            <a:pPr marL="609600" indent="-609600">
              <a:buFontTx/>
              <a:buAutoNum type="arabicPeriod" startAt="4"/>
            </a:pPr>
            <a:r>
              <a:rPr lang="en-US" sz="3600" b="1" i="1">
                <a:solidFill>
                  <a:schemeClr val="bg1"/>
                </a:solidFill>
                <a:latin typeface="Times New Roman" pitchFamily="18" charset="0"/>
              </a:rPr>
              <a:t>Lakukan repleksi akhir pertemuan</a:t>
            </a:r>
          </a:p>
          <a:p>
            <a:pPr marL="609600" indent="-609600">
              <a:buFontTx/>
              <a:buAutoNum type="arabicPeriod" startAt="4"/>
            </a:pPr>
            <a:r>
              <a:rPr lang="en-US" sz="3600" b="1" i="1">
                <a:solidFill>
                  <a:schemeClr val="bg1"/>
                </a:solidFill>
                <a:latin typeface="Times New Roman" pitchFamily="18" charset="0"/>
              </a:rPr>
              <a:t>Lakukan penilaian yang sebenarnya dengan berbagai cara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6563">
                                            <p:bg/>
                                          </p:spTgt>
                                        </p:tgtEl>
                                        <p:attrNameLst>
                                          <p:attrName>style.visibility</p:attrName>
                                        </p:attrNameLst>
                                      </p:cBhvr>
                                      <p:to>
                                        <p:strVal val="visible"/>
                                      </p:to>
                                    </p:set>
                                    <p:anim to="" calcmode="lin" valueType="num">
                                      <p:cBhvr>
                                        <p:cTn id="7" dur="1" fill="hold"/>
                                        <p:tgtEl>
                                          <p:spTgt spid="66563">
                                            <p:bg/>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6563">
                                            <p:txEl>
                                              <p:pRg st="0" end="0"/>
                                            </p:txEl>
                                          </p:spTgt>
                                        </p:tgtEl>
                                        <p:attrNameLst>
                                          <p:attrName>style.visibility</p:attrName>
                                        </p:attrNameLst>
                                      </p:cBhvr>
                                      <p:to>
                                        <p:strVal val="visible"/>
                                      </p:to>
                                    </p:set>
                                    <p:anim to="" calcmode="lin" valueType="num">
                                      <p:cBhvr>
                                        <p:cTn id="12" dur="1" fill="hold"/>
                                        <p:tgtEl>
                                          <p:spTgt spid="6656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6563">
                                            <p:txEl>
                                              <p:pRg st="1" end="1"/>
                                            </p:txEl>
                                          </p:spTgt>
                                        </p:tgtEl>
                                        <p:attrNameLst>
                                          <p:attrName>style.visibility</p:attrName>
                                        </p:attrNameLst>
                                      </p:cBhvr>
                                      <p:to>
                                        <p:strVal val="visible"/>
                                      </p:to>
                                    </p:set>
                                    <p:anim to="" calcmode="lin" valueType="num">
                                      <p:cBhvr>
                                        <p:cTn id="17" dur="1" fill="hold"/>
                                        <p:tgtEl>
                                          <p:spTgt spid="6656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6563">
                                            <p:txEl>
                                              <p:pRg st="2" end="2"/>
                                            </p:txEl>
                                          </p:spTgt>
                                        </p:tgtEl>
                                        <p:attrNameLst>
                                          <p:attrName>style.visibility</p:attrName>
                                        </p:attrNameLst>
                                      </p:cBhvr>
                                      <p:to>
                                        <p:strVal val="visible"/>
                                      </p:to>
                                    </p:set>
                                    <p:anim to="" calcmode="lin" valueType="num">
                                      <p:cBhvr>
                                        <p:cTn id="22" dur="1" fill="hold"/>
                                        <p:tgtEl>
                                          <p:spTgt spid="6656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66563">
                                            <p:txEl>
                                              <p:pRg st="3" end="3"/>
                                            </p:txEl>
                                          </p:spTgt>
                                        </p:tgtEl>
                                        <p:attrNameLst>
                                          <p:attrName>style.visibility</p:attrName>
                                        </p:attrNameLst>
                                      </p:cBhvr>
                                      <p:to>
                                        <p:strVal val="visible"/>
                                      </p:to>
                                    </p:set>
                                    <p:anim to="" calcmode="lin" valueType="num">
                                      <p:cBhvr>
                                        <p:cTn id="27" dur="1" fill="hold"/>
                                        <p:tgtEl>
                                          <p:spTgt spid="6656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100000">
              <a:srgbClr val="990033"/>
            </a:gs>
          </a:gsLst>
          <a:lin ang="5400000" scaled="1"/>
        </a:gra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274638"/>
            <a:ext cx="8229600" cy="1020762"/>
          </a:xfrm>
          <a:solidFill>
            <a:srgbClr val="C0C0C0"/>
          </a:solidFill>
        </p:spPr>
        <p:txBody>
          <a:bodyPr/>
          <a:lstStyle/>
          <a:p>
            <a:r>
              <a:rPr lang="en-US" sz="4000" b="1" u="sng">
                <a:solidFill>
                  <a:schemeClr val="accent2"/>
                </a:solidFill>
                <a:latin typeface="Monotype Corsiva" pitchFamily="66" charset="0"/>
              </a:rPr>
              <a:t>Pendekatan Pembelajaran Kontekstual</a:t>
            </a:r>
          </a:p>
        </p:txBody>
      </p:sp>
      <p:sp>
        <p:nvSpPr>
          <p:cNvPr id="67587" name="Rectangle 3"/>
          <p:cNvSpPr>
            <a:spLocks noGrp="1" noChangeArrowheads="1"/>
          </p:cNvSpPr>
          <p:nvPr>
            <p:ph type="body" idx="1"/>
          </p:nvPr>
        </p:nvSpPr>
        <p:spPr>
          <a:xfrm>
            <a:off x="457200" y="1371600"/>
            <a:ext cx="8229600" cy="4754563"/>
          </a:xfrm>
          <a:solidFill>
            <a:srgbClr val="000000"/>
          </a:solidFill>
        </p:spPr>
        <p:txBody>
          <a:bodyPr/>
          <a:lstStyle/>
          <a:p>
            <a:pPr marL="609600" indent="-609600">
              <a:lnSpc>
                <a:spcPct val="90000"/>
              </a:lnSpc>
              <a:buFontTx/>
              <a:buAutoNum type="arabicPeriod"/>
            </a:pPr>
            <a:r>
              <a:rPr lang="en-US" b="1" i="1">
                <a:solidFill>
                  <a:schemeClr val="bg1"/>
                </a:solidFill>
                <a:latin typeface="Times New Roman" pitchFamily="18" charset="0"/>
              </a:rPr>
              <a:t>Pemelajaran sesuai dengan perkembangan mental siswa</a:t>
            </a:r>
          </a:p>
          <a:p>
            <a:pPr marL="609600" indent="-609600">
              <a:lnSpc>
                <a:spcPct val="90000"/>
              </a:lnSpc>
              <a:buFontTx/>
              <a:buAutoNum type="arabicPeriod"/>
            </a:pPr>
            <a:r>
              <a:rPr lang="en-US" b="1" i="1">
                <a:solidFill>
                  <a:schemeClr val="bg1"/>
                </a:solidFill>
                <a:latin typeface="Times New Roman" pitchFamily="18" charset="0"/>
              </a:rPr>
              <a:t>Membentuk grup belajar yang saling ketergantungan</a:t>
            </a:r>
          </a:p>
          <a:p>
            <a:pPr marL="609600" indent="-609600">
              <a:lnSpc>
                <a:spcPct val="90000"/>
              </a:lnSpc>
              <a:buFontTx/>
              <a:buAutoNum type="arabicPeriod"/>
            </a:pPr>
            <a:r>
              <a:rPr lang="en-US" b="1" i="1">
                <a:solidFill>
                  <a:schemeClr val="bg1"/>
                </a:solidFill>
                <a:latin typeface="Times New Roman" pitchFamily="18" charset="0"/>
              </a:rPr>
              <a:t>Menyediakan lingkungan mendukung pemelajaran mandiri : kesadaran berfikir, penggunaan strategi, dan motivasi berkelanjutan</a:t>
            </a:r>
          </a:p>
          <a:p>
            <a:pPr marL="609600" indent="-609600">
              <a:lnSpc>
                <a:spcPct val="90000"/>
              </a:lnSpc>
              <a:buFontTx/>
              <a:buAutoNum type="arabicPeriod"/>
            </a:pPr>
            <a:r>
              <a:rPr lang="en-US" b="1" i="1">
                <a:solidFill>
                  <a:schemeClr val="bg1"/>
                </a:solidFill>
                <a:latin typeface="Times New Roman" pitchFamily="18" charset="0"/>
              </a:rPr>
              <a:t>Memperhatikan keragaman siswa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7587">
                                            <p:bg/>
                                          </p:spTgt>
                                        </p:tgtEl>
                                        <p:attrNameLst>
                                          <p:attrName>style.visibility</p:attrName>
                                        </p:attrNameLst>
                                      </p:cBhvr>
                                      <p:to>
                                        <p:strVal val="visible"/>
                                      </p:to>
                                    </p:set>
                                    <p:anim to="" calcmode="lin" valueType="num">
                                      <p:cBhvr>
                                        <p:cTn id="7" dur="1" fill="hold"/>
                                        <p:tgtEl>
                                          <p:spTgt spid="67587">
                                            <p:bg/>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7587">
                                            <p:txEl>
                                              <p:pRg st="0" end="0"/>
                                            </p:txEl>
                                          </p:spTgt>
                                        </p:tgtEl>
                                        <p:attrNameLst>
                                          <p:attrName>style.visibility</p:attrName>
                                        </p:attrNameLst>
                                      </p:cBhvr>
                                      <p:to>
                                        <p:strVal val="visible"/>
                                      </p:to>
                                    </p:set>
                                    <p:anim to="" calcmode="lin" valueType="num">
                                      <p:cBhvr>
                                        <p:cTn id="12" dur="1" fill="hold"/>
                                        <p:tgtEl>
                                          <p:spTgt spid="67587">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7587">
                                            <p:txEl>
                                              <p:pRg st="1" end="1"/>
                                            </p:txEl>
                                          </p:spTgt>
                                        </p:tgtEl>
                                        <p:attrNameLst>
                                          <p:attrName>style.visibility</p:attrName>
                                        </p:attrNameLst>
                                      </p:cBhvr>
                                      <p:to>
                                        <p:strVal val="visible"/>
                                      </p:to>
                                    </p:set>
                                    <p:anim to="" calcmode="lin" valueType="num">
                                      <p:cBhvr>
                                        <p:cTn id="17" dur="1" fill="hold"/>
                                        <p:tgtEl>
                                          <p:spTgt spid="67587">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7587">
                                            <p:txEl>
                                              <p:pRg st="2" end="2"/>
                                            </p:txEl>
                                          </p:spTgt>
                                        </p:tgtEl>
                                        <p:attrNameLst>
                                          <p:attrName>style.visibility</p:attrName>
                                        </p:attrNameLst>
                                      </p:cBhvr>
                                      <p:to>
                                        <p:strVal val="visible"/>
                                      </p:to>
                                    </p:set>
                                    <p:anim to="" calcmode="lin" valueType="num">
                                      <p:cBhvr>
                                        <p:cTn id="22" dur="1" fill="hold"/>
                                        <p:tgtEl>
                                          <p:spTgt spid="67587">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67587">
                                            <p:txEl>
                                              <p:pRg st="3" end="3"/>
                                            </p:txEl>
                                          </p:spTgt>
                                        </p:tgtEl>
                                        <p:attrNameLst>
                                          <p:attrName>style.visibility</p:attrName>
                                        </p:attrNameLst>
                                      </p:cBhvr>
                                      <p:to>
                                        <p:strVal val="visible"/>
                                      </p:to>
                                    </p:set>
                                    <p:anim to="" calcmode="lin" valueType="num">
                                      <p:cBhvr>
                                        <p:cTn id="27" dur="1" fill="hold"/>
                                        <p:tgtEl>
                                          <p:spTgt spid="67587">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152400"/>
            <a:ext cx="8229600" cy="868363"/>
          </a:xfrm>
          <a:solidFill>
            <a:schemeClr val="tx2"/>
          </a:solidFill>
        </p:spPr>
        <p:txBody>
          <a:bodyPr/>
          <a:lstStyle/>
          <a:p>
            <a:r>
              <a:rPr lang="en-US" sz="5400" b="1">
                <a:solidFill>
                  <a:schemeClr val="bg1"/>
                </a:solidFill>
                <a:latin typeface="Monotype Corsiva" pitchFamily="66" charset="0"/>
              </a:rPr>
              <a:t>Prinsip Pembelajaran KBK</a:t>
            </a:r>
          </a:p>
        </p:txBody>
      </p:sp>
      <p:sp>
        <p:nvSpPr>
          <p:cNvPr id="51203" name="Rectangle 3"/>
          <p:cNvSpPr>
            <a:spLocks noGrp="1" noChangeArrowheads="1"/>
          </p:cNvSpPr>
          <p:nvPr>
            <p:ph type="body" idx="1"/>
          </p:nvPr>
        </p:nvSpPr>
        <p:spPr>
          <a:xfrm>
            <a:off x="228600" y="1143000"/>
            <a:ext cx="8763000" cy="4572000"/>
          </a:xfrm>
          <a:solidFill>
            <a:srgbClr val="808080"/>
          </a:solidFill>
        </p:spPr>
        <p:txBody>
          <a:bodyPr/>
          <a:lstStyle/>
          <a:p>
            <a:pPr algn="ctr">
              <a:buFontTx/>
              <a:buNone/>
            </a:pPr>
            <a:r>
              <a:rPr lang="en-US" sz="4400" b="1" i="1">
                <a:solidFill>
                  <a:srgbClr val="990033"/>
                </a:solidFill>
                <a:latin typeface="Times New Roman" pitchFamily="18" charset="0"/>
                <a:sym typeface="Wingdings 2" pitchFamily="18" charset="2"/>
              </a:rPr>
              <a:t> </a:t>
            </a:r>
            <a:r>
              <a:rPr lang="en-US" sz="4400" b="1" i="1" u="sng">
                <a:solidFill>
                  <a:srgbClr val="990033"/>
                </a:solidFill>
                <a:latin typeface="Times New Roman" pitchFamily="18" charset="0"/>
              </a:rPr>
              <a:t>Student Centered</a:t>
            </a:r>
            <a:r>
              <a:rPr lang="en-US" sz="4400" b="1" i="1">
                <a:solidFill>
                  <a:srgbClr val="990033"/>
                </a:solidFill>
                <a:latin typeface="Times New Roman" pitchFamily="18" charset="0"/>
              </a:rPr>
              <a:t> </a:t>
            </a:r>
            <a:r>
              <a:rPr lang="en-US" sz="4400" b="1" i="1">
                <a:solidFill>
                  <a:srgbClr val="990033"/>
                </a:solidFill>
                <a:latin typeface="Times New Roman" pitchFamily="18" charset="0"/>
                <a:sym typeface="Wingdings 2" pitchFamily="18" charset="2"/>
              </a:rPr>
              <a:t></a:t>
            </a:r>
            <a:endParaRPr lang="en-US" sz="4400" b="1" i="1">
              <a:solidFill>
                <a:srgbClr val="990033"/>
              </a:solidFill>
              <a:latin typeface="Times New Roman" pitchFamily="18" charset="0"/>
            </a:endParaRPr>
          </a:p>
          <a:p>
            <a:pPr algn="ctr">
              <a:buFontTx/>
              <a:buNone/>
            </a:pPr>
            <a:r>
              <a:rPr lang="en-US" sz="3600">
                <a:latin typeface="Times New Roman" pitchFamily="18" charset="0"/>
              </a:rPr>
              <a:t>Siswa menjadi subyek dan perbedaan kecepatan belajar dihargai/diperhatikan</a:t>
            </a:r>
          </a:p>
          <a:p>
            <a:pPr algn="ctr">
              <a:buFontTx/>
              <a:buNone/>
            </a:pPr>
            <a:endParaRPr lang="en-US" sz="1600" b="1" i="1">
              <a:latin typeface="Times New Roman" pitchFamily="18" charset="0"/>
            </a:endParaRPr>
          </a:p>
          <a:p>
            <a:pPr algn="ctr">
              <a:buFontTx/>
              <a:buNone/>
            </a:pPr>
            <a:r>
              <a:rPr lang="en-US" sz="4400" b="1" i="1">
                <a:solidFill>
                  <a:srgbClr val="990033"/>
                </a:solidFill>
                <a:latin typeface="Times New Roman" pitchFamily="18" charset="0"/>
                <a:sym typeface="Wingdings 2" pitchFamily="18" charset="2"/>
              </a:rPr>
              <a:t></a:t>
            </a:r>
            <a:r>
              <a:rPr lang="en-US" sz="4000" b="1" i="1">
                <a:solidFill>
                  <a:srgbClr val="990033"/>
                </a:solidFill>
                <a:latin typeface="Times New Roman" pitchFamily="18" charset="0"/>
              </a:rPr>
              <a:t> </a:t>
            </a:r>
            <a:r>
              <a:rPr lang="en-US" sz="4000" b="1" i="1" u="sng">
                <a:solidFill>
                  <a:srgbClr val="990033"/>
                </a:solidFill>
                <a:latin typeface="Times New Roman" pitchFamily="18" charset="0"/>
              </a:rPr>
              <a:t>Integrated Learning</a:t>
            </a:r>
            <a:r>
              <a:rPr lang="en-US" sz="4000" b="1" i="1">
                <a:solidFill>
                  <a:srgbClr val="990033"/>
                </a:solidFill>
                <a:latin typeface="Times New Roman" pitchFamily="18" charset="0"/>
              </a:rPr>
              <a:t> </a:t>
            </a:r>
            <a:r>
              <a:rPr lang="en-US" sz="4400" b="1" i="1">
                <a:solidFill>
                  <a:srgbClr val="990033"/>
                </a:solidFill>
                <a:latin typeface="Times New Roman" pitchFamily="18" charset="0"/>
                <a:sym typeface="Wingdings 2" pitchFamily="18" charset="2"/>
              </a:rPr>
              <a:t></a:t>
            </a:r>
            <a:endParaRPr lang="en-US" sz="4000" b="1" i="1">
              <a:solidFill>
                <a:srgbClr val="990033"/>
              </a:solidFill>
              <a:latin typeface="Times New Roman" pitchFamily="18" charset="0"/>
            </a:endParaRPr>
          </a:p>
          <a:p>
            <a:pPr algn="ctr">
              <a:buFontTx/>
              <a:buNone/>
            </a:pPr>
            <a:r>
              <a:rPr lang="en-US" b="1">
                <a:solidFill>
                  <a:schemeClr val="bg1"/>
                </a:solidFill>
                <a:latin typeface="Times New Roman" pitchFamily="18" charset="0"/>
              </a:rPr>
              <a:t>Pengelolaan Pembelajaran secara Integratif bermuara kepada Profil Kompetensi Lulusan</a:t>
            </a:r>
          </a:p>
          <a:p>
            <a:pPr algn="ctr">
              <a:buFontTx/>
              <a:buNone/>
            </a:pPr>
            <a:endParaRPr lang="en-US">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1203">
                                            <p:bg/>
                                          </p:spTgt>
                                        </p:tgtEl>
                                        <p:attrNameLst>
                                          <p:attrName>style.visibility</p:attrName>
                                        </p:attrNameLst>
                                      </p:cBhvr>
                                      <p:to>
                                        <p:strVal val="visible"/>
                                      </p:to>
                                    </p:set>
                                    <p:anim to="" calcmode="lin" valueType="num">
                                      <p:cBhvr>
                                        <p:cTn id="7" dur="1" fill="hold"/>
                                        <p:tgtEl>
                                          <p:spTgt spid="51203">
                                            <p:bg/>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1203">
                                            <p:txEl>
                                              <p:pRg st="0" end="0"/>
                                            </p:txEl>
                                          </p:spTgt>
                                        </p:tgtEl>
                                        <p:attrNameLst>
                                          <p:attrName>style.visibility</p:attrName>
                                        </p:attrNameLst>
                                      </p:cBhvr>
                                      <p:to>
                                        <p:strVal val="visible"/>
                                      </p:to>
                                    </p:set>
                                    <p:anim to="" calcmode="lin" valueType="num">
                                      <p:cBhvr>
                                        <p:cTn id="12" dur="1" fill="hold"/>
                                        <p:tgtEl>
                                          <p:spTgt spid="5120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1203">
                                            <p:txEl>
                                              <p:pRg st="1" end="1"/>
                                            </p:txEl>
                                          </p:spTgt>
                                        </p:tgtEl>
                                        <p:attrNameLst>
                                          <p:attrName>style.visibility</p:attrName>
                                        </p:attrNameLst>
                                      </p:cBhvr>
                                      <p:to>
                                        <p:strVal val="visible"/>
                                      </p:to>
                                    </p:set>
                                    <p:anim to="" calcmode="lin" valueType="num">
                                      <p:cBhvr>
                                        <p:cTn id="17" dur="1" fill="hold"/>
                                        <p:tgtEl>
                                          <p:spTgt spid="5120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51203">
                                            <p:txEl>
                                              <p:pRg st="3" end="3"/>
                                            </p:txEl>
                                          </p:spTgt>
                                        </p:tgtEl>
                                        <p:attrNameLst>
                                          <p:attrName>style.visibility</p:attrName>
                                        </p:attrNameLst>
                                      </p:cBhvr>
                                      <p:to>
                                        <p:strVal val="visible"/>
                                      </p:to>
                                    </p:set>
                                    <p:anim to="" calcmode="lin" valueType="num">
                                      <p:cBhvr>
                                        <p:cTn id="22" dur="1" fill="hold"/>
                                        <p:tgtEl>
                                          <p:spTgt spid="5120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51203">
                                            <p:txEl>
                                              <p:pRg st="4" end="4"/>
                                            </p:txEl>
                                          </p:spTgt>
                                        </p:tgtEl>
                                        <p:attrNameLst>
                                          <p:attrName>style.visibility</p:attrName>
                                        </p:attrNameLst>
                                      </p:cBhvr>
                                      <p:to>
                                        <p:strVal val="visible"/>
                                      </p:to>
                                    </p:set>
                                    <p:anim to="" calcmode="lin" valueType="num">
                                      <p:cBhvr>
                                        <p:cTn id="27" dur="1" fill="hold"/>
                                        <p:tgtEl>
                                          <p:spTgt spid="5120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100000">
              <a:srgbClr val="990033"/>
            </a:gs>
          </a:gsLst>
          <a:lin ang="5400000" scaled="1"/>
        </a:gra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57200" y="274638"/>
            <a:ext cx="8229600" cy="1020762"/>
          </a:xfrm>
          <a:solidFill>
            <a:srgbClr val="C0C0C0"/>
          </a:solidFill>
        </p:spPr>
        <p:txBody>
          <a:bodyPr/>
          <a:lstStyle/>
          <a:p>
            <a:r>
              <a:rPr lang="en-US" sz="4000" b="1" u="sng">
                <a:solidFill>
                  <a:schemeClr val="accent2"/>
                </a:solidFill>
                <a:latin typeface="Monotype Corsiva" pitchFamily="66" charset="0"/>
              </a:rPr>
              <a:t>Pendekatan Pembelajaran Kontekstual</a:t>
            </a:r>
          </a:p>
        </p:txBody>
      </p:sp>
      <p:sp>
        <p:nvSpPr>
          <p:cNvPr id="68611" name="Rectangle 3"/>
          <p:cNvSpPr>
            <a:spLocks noGrp="1" noChangeArrowheads="1"/>
          </p:cNvSpPr>
          <p:nvPr>
            <p:ph type="body" idx="1"/>
          </p:nvPr>
        </p:nvSpPr>
        <p:spPr>
          <a:xfrm>
            <a:off x="457200" y="1371600"/>
            <a:ext cx="8229600" cy="4754563"/>
          </a:xfrm>
          <a:solidFill>
            <a:srgbClr val="000000"/>
          </a:solidFill>
        </p:spPr>
        <p:txBody>
          <a:bodyPr/>
          <a:lstStyle/>
          <a:p>
            <a:pPr marL="609600" indent="-609600">
              <a:buFontTx/>
              <a:buAutoNum type="arabicPeriod" startAt="5"/>
            </a:pPr>
            <a:r>
              <a:rPr lang="en-US" b="1" i="1">
                <a:solidFill>
                  <a:schemeClr val="bg1"/>
                </a:solidFill>
                <a:latin typeface="Times New Roman" pitchFamily="18" charset="0"/>
              </a:rPr>
              <a:t>Memperhatikan multi-intelegensi siswa (multiple intelligences), spasial-verbal, linguistic-verbal, interpersonal, musical ritmik, naturalis, bada-kinestetika, intrapersonal, dan logismatematics.</a:t>
            </a:r>
          </a:p>
          <a:p>
            <a:pPr marL="609600" indent="-609600">
              <a:buFontTx/>
              <a:buAutoNum type="arabicPeriod" startAt="5"/>
            </a:pPr>
            <a:r>
              <a:rPr lang="en-US" b="1" i="1">
                <a:solidFill>
                  <a:schemeClr val="bg1"/>
                </a:solidFill>
                <a:latin typeface="Times New Roman" pitchFamily="18" charset="0"/>
              </a:rPr>
              <a:t>Menggunakan teknik-teknik bertanya dalam meningkatkan pemelajaran siswa</a:t>
            </a:r>
          </a:p>
          <a:p>
            <a:pPr marL="609600" indent="-609600">
              <a:buFontTx/>
              <a:buAutoNum type="arabicPeriod" startAt="5"/>
            </a:pPr>
            <a:r>
              <a:rPr lang="en-US" b="1" i="1">
                <a:solidFill>
                  <a:schemeClr val="bg1"/>
                </a:solidFill>
                <a:latin typeface="Times New Roman" pitchFamily="18" charset="0"/>
              </a:rPr>
              <a:t>Menerapkan penilaian autentik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8611">
                                            <p:bg/>
                                          </p:spTgt>
                                        </p:tgtEl>
                                        <p:attrNameLst>
                                          <p:attrName>style.visibility</p:attrName>
                                        </p:attrNameLst>
                                      </p:cBhvr>
                                      <p:to>
                                        <p:strVal val="visible"/>
                                      </p:to>
                                    </p:set>
                                    <p:anim to="" calcmode="lin" valueType="num">
                                      <p:cBhvr>
                                        <p:cTn id="7" dur="1" fill="hold"/>
                                        <p:tgtEl>
                                          <p:spTgt spid="68611">
                                            <p:bg/>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8611">
                                            <p:txEl>
                                              <p:pRg st="0" end="0"/>
                                            </p:txEl>
                                          </p:spTgt>
                                        </p:tgtEl>
                                        <p:attrNameLst>
                                          <p:attrName>style.visibility</p:attrName>
                                        </p:attrNameLst>
                                      </p:cBhvr>
                                      <p:to>
                                        <p:strVal val="visible"/>
                                      </p:to>
                                    </p:set>
                                    <p:anim to="" calcmode="lin" valueType="num">
                                      <p:cBhvr>
                                        <p:cTn id="12" dur="1" fill="hold"/>
                                        <p:tgtEl>
                                          <p:spTgt spid="68611">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8611">
                                            <p:txEl>
                                              <p:pRg st="1" end="1"/>
                                            </p:txEl>
                                          </p:spTgt>
                                        </p:tgtEl>
                                        <p:attrNameLst>
                                          <p:attrName>style.visibility</p:attrName>
                                        </p:attrNameLst>
                                      </p:cBhvr>
                                      <p:to>
                                        <p:strVal val="visible"/>
                                      </p:to>
                                    </p:set>
                                    <p:anim to="" calcmode="lin" valueType="num">
                                      <p:cBhvr>
                                        <p:cTn id="17" dur="1" fill="hold"/>
                                        <p:tgtEl>
                                          <p:spTgt spid="68611">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8611">
                                            <p:txEl>
                                              <p:pRg st="2" end="2"/>
                                            </p:txEl>
                                          </p:spTgt>
                                        </p:tgtEl>
                                        <p:attrNameLst>
                                          <p:attrName>style.visibility</p:attrName>
                                        </p:attrNameLst>
                                      </p:cBhvr>
                                      <p:to>
                                        <p:strVal val="visible"/>
                                      </p:to>
                                    </p:set>
                                    <p:anim to="" calcmode="lin" valueType="num">
                                      <p:cBhvr>
                                        <p:cTn id="22" dur="1" fill="hold"/>
                                        <p:tgtEl>
                                          <p:spTgt spid="68611">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Rectangle 4"/>
          <p:cNvSpPr>
            <a:spLocks noChangeArrowheads="1"/>
          </p:cNvSpPr>
          <p:nvPr/>
        </p:nvSpPr>
        <p:spPr bwMode="auto">
          <a:xfrm>
            <a:off x="228600" y="347663"/>
            <a:ext cx="8686800" cy="5934075"/>
          </a:xfrm>
          <a:prstGeom prst="rect">
            <a:avLst/>
          </a:prstGeom>
          <a:noFill/>
          <a:ln w="9525">
            <a:noFill/>
            <a:miter lim="800000"/>
            <a:headEnd/>
            <a:tailEnd/>
          </a:ln>
          <a:effectLst/>
        </p:spPr>
        <p:txBody>
          <a:bodyPr anchor="ctr">
            <a:spAutoFit/>
          </a:bodyPr>
          <a:lstStyle/>
          <a:p>
            <a:pPr algn="ctr"/>
            <a:r>
              <a:rPr lang="en-US" sz="2400" b="1">
                <a:solidFill>
                  <a:srgbClr val="CC3300"/>
                </a:solidFill>
              </a:rPr>
              <a:t>PRINSIP PEMBELAJARAN BERBASIS KOMPETENSI</a:t>
            </a:r>
          </a:p>
          <a:p>
            <a:pPr algn="ctr"/>
            <a:endParaRPr lang="en-US" sz="2400"/>
          </a:p>
          <a:p>
            <a:pPr algn="ctr"/>
            <a:r>
              <a:rPr lang="en-US" sz="2400">
                <a:solidFill>
                  <a:srgbClr val="990033"/>
                </a:solidFill>
              </a:rPr>
              <a:t>Berfokus pada penguasaan kompetensi</a:t>
            </a:r>
          </a:p>
          <a:p>
            <a:pPr algn="ctr"/>
            <a:r>
              <a:rPr lang="en-US" sz="2400"/>
              <a:t>Tujuan pembelajaran spesifik</a:t>
            </a:r>
          </a:p>
          <a:p>
            <a:pPr algn="ctr"/>
            <a:r>
              <a:rPr lang="es-AR" sz="2400">
                <a:solidFill>
                  <a:schemeClr val="accent2"/>
                </a:solidFill>
              </a:rPr>
              <a:t>Penekanan pembelajaran pada unjuk Kerja / Kinerja</a:t>
            </a:r>
            <a:endParaRPr lang="en-US" sz="2400">
              <a:solidFill>
                <a:schemeClr val="accent2"/>
              </a:solidFill>
            </a:endParaRPr>
          </a:p>
          <a:p>
            <a:pPr algn="ctr"/>
            <a:r>
              <a:rPr lang="en-US" sz="2400"/>
              <a:t>Pembelajaran lebih bersifat individual</a:t>
            </a:r>
          </a:p>
          <a:p>
            <a:pPr algn="ctr"/>
            <a:r>
              <a:rPr lang="nb-NO" sz="2400"/>
              <a:t> </a:t>
            </a:r>
            <a:r>
              <a:rPr lang="nb-NO" sz="2400">
                <a:solidFill>
                  <a:srgbClr val="006600"/>
                </a:solidFill>
              </a:rPr>
              <a:t>Interaksi menggunakan multi metoda : aktif, pemecahan masalah dan kontekstual</a:t>
            </a:r>
            <a:endParaRPr lang="en-US" sz="2400">
              <a:solidFill>
                <a:srgbClr val="006600"/>
              </a:solidFill>
            </a:endParaRPr>
          </a:p>
          <a:p>
            <a:pPr algn="ctr"/>
            <a:r>
              <a:rPr lang="nb-NO" sz="2400"/>
              <a:t>Pengajar lebih berfungsi sebagai fasilitator</a:t>
            </a:r>
            <a:endParaRPr lang="en-US" sz="2400"/>
          </a:p>
          <a:p>
            <a:pPr algn="ctr"/>
            <a:r>
              <a:rPr lang="nb-NO" sz="2400">
                <a:solidFill>
                  <a:srgbClr val="FF3300"/>
                </a:solidFill>
              </a:rPr>
              <a:t>Berorientasi pada kebutuhan individu</a:t>
            </a:r>
            <a:endParaRPr lang="en-US" sz="2400">
              <a:solidFill>
                <a:srgbClr val="FF3300"/>
              </a:solidFill>
            </a:endParaRPr>
          </a:p>
          <a:p>
            <a:pPr algn="ctr"/>
            <a:r>
              <a:rPr lang="nb-NO" sz="2400"/>
              <a:t>Umpan balik langsung </a:t>
            </a:r>
            <a:endParaRPr lang="en-US" sz="2400"/>
          </a:p>
          <a:p>
            <a:pPr algn="ctr"/>
            <a:r>
              <a:rPr lang="nb-NO" sz="2400">
                <a:solidFill>
                  <a:srgbClr val="006600"/>
                </a:solidFill>
              </a:rPr>
              <a:t>Menggunakan modul</a:t>
            </a:r>
            <a:endParaRPr lang="en-US" sz="2400">
              <a:solidFill>
                <a:srgbClr val="006600"/>
              </a:solidFill>
            </a:endParaRPr>
          </a:p>
          <a:p>
            <a:pPr algn="ctr"/>
            <a:r>
              <a:rPr lang="nb-NO" sz="2400"/>
              <a:t>Belajar di lapangan (praktek)</a:t>
            </a:r>
            <a:endParaRPr lang="en-US" sz="2400"/>
          </a:p>
          <a:p>
            <a:pPr algn="ctr"/>
            <a:r>
              <a:rPr lang="nb-NO" sz="2400"/>
              <a:t>Terpusat pada siswa</a:t>
            </a:r>
            <a:endParaRPr lang="en-US" sz="2400"/>
          </a:p>
          <a:p>
            <a:pPr algn="ctr"/>
            <a:r>
              <a:rPr lang="nb-NO" sz="2400"/>
              <a:t>Kriteria penilaian menggunakan patokan (PAP)</a:t>
            </a:r>
            <a:endParaRPr lang="en-US" sz="2400"/>
          </a:p>
          <a:p>
            <a:pPr algn="ctr" eaLnBrk="0" hangingPunct="0"/>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9636"/>
                                        </p:tgtEl>
                                        <p:attrNameLst>
                                          <p:attrName>style.visibility</p:attrName>
                                        </p:attrNameLst>
                                      </p:cBhvr>
                                      <p:to>
                                        <p:strVal val="visible"/>
                                      </p:to>
                                    </p:set>
                                    <p:anim to="" calcmode="lin" valueType="num">
                                      <p:cBhvr>
                                        <p:cTn id="7" dur="1" fill="hold"/>
                                        <p:tgtEl>
                                          <p:spTgt spid="6963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4"/>
          <p:cNvSpPr>
            <a:spLocks noChangeArrowheads="1"/>
          </p:cNvSpPr>
          <p:nvPr/>
        </p:nvSpPr>
        <p:spPr bwMode="auto">
          <a:xfrm>
            <a:off x="381000" y="449263"/>
            <a:ext cx="8382000" cy="6001643"/>
          </a:xfrm>
          <a:prstGeom prst="rect">
            <a:avLst/>
          </a:prstGeom>
          <a:noFill/>
          <a:ln w="9525">
            <a:noFill/>
            <a:miter lim="800000"/>
            <a:headEnd/>
            <a:tailEnd/>
          </a:ln>
          <a:effectLst/>
        </p:spPr>
        <p:txBody>
          <a:bodyPr anchor="ctr">
            <a:spAutoFit/>
          </a:bodyPr>
          <a:lstStyle/>
          <a:p>
            <a:pPr algn="ctr"/>
            <a:r>
              <a:rPr lang="nb-NO" sz="2400" dirty="0">
                <a:solidFill>
                  <a:srgbClr val="CC3300"/>
                </a:solidFill>
              </a:rPr>
              <a:t>MANFAAT PEMBELAJARAN BERBASIS KOMPETENSI</a:t>
            </a:r>
          </a:p>
          <a:p>
            <a:pPr algn="ctr"/>
            <a:endParaRPr lang="en-US" sz="2400" dirty="0">
              <a:solidFill>
                <a:srgbClr val="CC3300"/>
              </a:solidFill>
            </a:endParaRPr>
          </a:p>
          <a:p>
            <a:pPr marL="432000" indent="-432000">
              <a:buFont typeface="Wingdings" pitchFamily="2" charset="2"/>
              <a:buChar char="q"/>
            </a:pPr>
            <a:r>
              <a:rPr lang="nb-NO" sz="2400" dirty="0">
                <a:solidFill>
                  <a:srgbClr val="006600"/>
                </a:solidFill>
              </a:rPr>
              <a:t>Memberi kesempatan kepada siswa untuk lebih bertanggungjawab </a:t>
            </a:r>
          </a:p>
          <a:p>
            <a:pPr marL="432000" indent="-432000">
              <a:buFont typeface="Wingdings" pitchFamily="2" charset="2"/>
              <a:buChar char="q"/>
            </a:pPr>
            <a:r>
              <a:rPr lang="nb-NO" sz="2400" dirty="0"/>
              <a:t>untuk mengembangkan ketrampilan pada kecepatan tertentu</a:t>
            </a:r>
            <a:endParaRPr lang="en-US" sz="2400" dirty="0"/>
          </a:p>
          <a:p>
            <a:pPr marL="432000" indent="-432000">
              <a:buFont typeface="Wingdings" pitchFamily="2" charset="2"/>
              <a:buChar char="q"/>
            </a:pPr>
            <a:r>
              <a:rPr lang="nb-NO" sz="2400" dirty="0">
                <a:solidFill>
                  <a:srgbClr val="990033"/>
                </a:solidFill>
              </a:rPr>
              <a:t>Memungkinkan siswa bersikap lebih bertanggungjawab terhadap kemajuannya</a:t>
            </a:r>
            <a:endParaRPr lang="en-US" sz="2400" dirty="0">
              <a:solidFill>
                <a:srgbClr val="990033"/>
              </a:solidFill>
            </a:endParaRPr>
          </a:p>
          <a:p>
            <a:pPr marL="432000" indent="-432000">
              <a:buFont typeface="Wingdings" pitchFamily="2" charset="2"/>
              <a:buChar char="q"/>
            </a:pPr>
            <a:r>
              <a:rPr lang="nb-NO" sz="2400" dirty="0"/>
              <a:t>Memotivasi dan membuat siswa aktif memusatkan perhatian pada tugas-tugasnya</a:t>
            </a:r>
            <a:endParaRPr lang="en-US" sz="2400" dirty="0"/>
          </a:p>
          <a:p>
            <a:pPr marL="432000" indent="-432000">
              <a:buFont typeface="Wingdings" pitchFamily="2" charset="2"/>
              <a:buChar char="q"/>
            </a:pPr>
            <a:r>
              <a:rPr lang="nb-NO" sz="2400" dirty="0">
                <a:solidFill>
                  <a:srgbClr val="990033"/>
                </a:solidFill>
              </a:rPr>
              <a:t>Memungkinkan fasilitator menyesuaikan antara pelatihan dengan persyaratan kinerja</a:t>
            </a:r>
            <a:endParaRPr lang="en-US" sz="2400" dirty="0">
              <a:solidFill>
                <a:srgbClr val="990033"/>
              </a:solidFill>
            </a:endParaRPr>
          </a:p>
          <a:p>
            <a:pPr marL="432000" indent="-432000">
              <a:buFont typeface="Wingdings" pitchFamily="2" charset="2"/>
              <a:buChar char="q"/>
            </a:pPr>
            <a:r>
              <a:rPr lang="nb-NO" sz="2400" dirty="0">
                <a:solidFill>
                  <a:schemeClr val="accent2"/>
                </a:solidFill>
              </a:rPr>
              <a:t>Memungkinkan instruktor menentukan waktu mulai, selesai dan kecepatan program</a:t>
            </a:r>
            <a:endParaRPr lang="en-US" sz="2400" dirty="0">
              <a:solidFill>
                <a:schemeClr val="accent2"/>
              </a:solidFill>
            </a:endParaRPr>
          </a:p>
          <a:p>
            <a:pPr marL="432000" indent="-432000">
              <a:buFont typeface="Wingdings" pitchFamily="2" charset="2"/>
              <a:buChar char="q"/>
            </a:pPr>
            <a:r>
              <a:rPr lang="nb-NO" sz="2400" dirty="0">
                <a:solidFill>
                  <a:srgbClr val="006600"/>
                </a:solidFill>
              </a:rPr>
              <a:t>Menyederhanakan prosedur penilaian</a:t>
            </a:r>
            <a:endParaRPr lang="en-US" sz="2400" dirty="0">
              <a:solidFill>
                <a:srgbClr val="006600"/>
              </a:solidFill>
            </a:endParaRPr>
          </a:p>
          <a:p>
            <a:pPr marL="432000" indent="-432000">
              <a:buFont typeface="Wingdings" pitchFamily="2" charset="2"/>
              <a:buChar char="q"/>
            </a:pPr>
            <a:r>
              <a:rPr lang="nb-NO" sz="2400" dirty="0"/>
              <a:t>Menjamin kemampuan lulusan di tempat kerja</a:t>
            </a:r>
            <a:endParaRPr lang="en-US"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Rectangle 4"/>
          <p:cNvSpPr>
            <a:spLocks noChangeArrowheads="1"/>
          </p:cNvSpPr>
          <p:nvPr/>
        </p:nvSpPr>
        <p:spPr bwMode="auto">
          <a:xfrm>
            <a:off x="282575" y="928688"/>
            <a:ext cx="8578850" cy="5216525"/>
          </a:xfrm>
          <a:prstGeom prst="rect">
            <a:avLst/>
          </a:prstGeom>
          <a:noFill/>
          <a:ln w="9525">
            <a:noFill/>
            <a:miter lim="800000"/>
            <a:headEnd/>
            <a:tailEnd/>
          </a:ln>
          <a:effectLst/>
        </p:spPr>
        <p:txBody>
          <a:bodyPr anchor="ctr">
            <a:spAutoFit/>
          </a:bodyPr>
          <a:lstStyle/>
          <a:p>
            <a:pPr algn="ctr"/>
            <a:r>
              <a:rPr lang="nb-NO" sz="2800" dirty="0">
                <a:solidFill>
                  <a:srgbClr val="CC3300"/>
                </a:solidFill>
              </a:rPr>
              <a:t>PERSIAPAN PEMBELAJARAN</a:t>
            </a:r>
          </a:p>
          <a:p>
            <a:pPr algn="ctr"/>
            <a:endParaRPr lang="en-US" sz="2800" dirty="0">
              <a:solidFill>
                <a:srgbClr val="CC3300"/>
              </a:solidFill>
            </a:endParaRPr>
          </a:p>
          <a:p>
            <a:pPr marL="432000" indent="-432000">
              <a:buFont typeface="Wingdings" pitchFamily="2" charset="2"/>
              <a:buChar char="q"/>
            </a:pPr>
            <a:r>
              <a:rPr lang="nb-NO" sz="2800" dirty="0"/>
              <a:t>Mengidentifikasi kompetensi dan sub kompetensi</a:t>
            </a:r>
            <a:endParaRPr lang="en-US" sz="2800" dirty="0"/>
          </a:p>
          <a:p>
            <a:pPr marL="432000" indent="-432000">
              <a:buFont typeface="Wingdings" pitchFamily="2" charset="2"/>
              <a:buChar char="q"/>
            </a:pPr>
            <a:r>
              <a:rPr lang="nb-NO" sz="2800" dirty="0">
                <a:solidFill>
                  <a:schemeClr val="accent2"/>
                </a:solidFill>
              </a:rPr>
              <a:t>Mengidentifikasi indikator pencapaian dalam bentuk kriteria unjuk kerja</a:t>
            </a:r>
            <a:endParaRPr lang="en-US" sz="2800" dirty="0">
              <a:solidFill>
                <a:schemeClr val="accent2"/>
              </a:solidFill>
            </a:endParaRPr>
          </a:p>
          <a:p>
            <a:pPr marL="432000" indent="-432000">
              <a:buFont typeface="Wingdings" pitchFamily="2" charset="2"/>
              <a:buChar char="q"/>
            </a:pPr>
            <a:r>
              <a:rPr lang="nb-NO" sz="2800" dirty="0">
                <a:solidFill>
                  <a:srgbClr val="006600"/>
                </a:solidFill>
              </a:rPr>
              <a:t>Mengidentifikasi materi pokok pembelajaran</a:t>
            </a:r>
            <a:endParaRPr lang="en-US" sz="2800" dirty="0">
              <a:solidFill>
                <a:srgbClr val="006600"/>
              </a:solidFill>
            </a:endParaRPr>
          </a:p>
          <a:p>
            <a:pPr marL="432000" indent="-432000">
              <a:buFont typeface="Wingdings" pitchFamily="2" charset="2"/>
              <a:buChar char="q"/>
            </a:pPr>
            <a:r>
              <a:rPr lang="nb-NO" sz="2800" dirty="0"/>
              <a:t>Menyiapkan strategi pemelajaran</a:t>
            </a:r>
            <a:endParaRPr lang="en-US" sz="2800" dirty="0"/>
          </a:p>
          <a:p>
            <a:pPr marL="432000" indent="-432000">
              <a:buFont typeface="Wingdings" pitchFamily="2" charset="2"/>
              <a:buChar char="q"/>
            </a:pPr>
            <a:r>
              <a:rPr lang="nb-NO" sz="2800" dirty="0">
                <a:solidFill>
                  <a:srgbClr val="990033"/>
                </a:solidFill>
              </a:rPr>
              <a:t>Merencanakan alat dan sumber belajar</a:t>
            </a:r>
            <a:endParaRPr lang="en-US" sz="2800" dirty="0">
              <a:solidFill>
                <a:srgbClr val="990033"/>
              </a:solidFill>
            </a:endParaRPr>
          </a:p>
          <a:p>
            <a:pPr marL="432000" indent="-432000">
              <a:buFont typeface="Wingdings" pitchFamily="2" charset="2"/>
              <a:buChar char="q"/>
            </a:pPr>
            <a:r>
              <a:rPr lang="nb-NO" sz="2800" dirty="0">
                <a:solidFill>
                  <a:srgbClr val="990033"/>
                </a:solidFill>
              </a:rPr>
              <a:t>Merencanakan media pemelajaran</a:t>
            </a:r>
            <a:endParaRPr lang="en-US" sz="2800" dirty="0">
              <a:solidFill>
                <a:srgbClr val="990033"/>
              </a:solidFill>
            </a:endParaRPr>
          </a:p>
          <a:p>
            <a:pPr marL="432000" indent="-432000">
              <a:buFont typeface="Wingdings" pitchFamily="2" charset="2"/>
              <a:buChar char="q"/>
            </a:pPr>
            <a:r>
              <a:rPr lang="nb-NO" sz="2800" dirty="0"/>
              <a:t>Merencanakan evaluasi  pemelajaran dan menyiapkan administrasi pemelajaran</a:t>
            </a:r>
            <a:endParaRPr lang="en-US" sz="2800" dirty="0"/>
          </a:p>
          <a:p>
            <a:pPr algn="ctr" eaLnBrk="0" hangingPunct="0"/>
            <a:endParaRPr lang="en-US"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8" name="Rectangle 4"/>
          <p:cNvSpPr>
            <a:spLocks noChangeArrowheads="1"/>
          </p:cNvSpPr>
          <p:nvPr/>
        </p:nvSpPr>
        <p:spPr bwMode="auto">
          <a:xfrm>
            <a:off x="381000" y="431800"/>
            <a:ext cx="8382000" cy="5995988"/>
          </a:xfrm>
          <a:prstGeom prst="rect">
            <a:avLst/>
          </a:prstGeom>
          <a:noFill/>
          <a:ln w="9525">
            <a:noFill/>
            <a:miter lim="800000"/>
            <a:headEnd/>
            <a:tailEnd/>
          </a:ln>
          <a:effectLst/>
        </p:spPr>
        <p:txBody>
          <a:bodyPr anchor="ctr">
            <a:spAutoFit/>
          </a:bodyPr>
          <a:lstStyle/>
          <a:p>
            <a:pPr indent="228600" algn="ctr">
              <a:tabLst>
                <a:tab pos="457200" algn="l"/>
              </a:tabLst>
            </a:pPr>
            <a:r>
              <a:rPr lang="nb-NO" sz="2800">
                <a:solidFill>
                  <a:srgbClr val="990033"/>
                </a:solidFill>
              </a:rPr>
              <a:t>PROSEDUR PEMBELAJARAN</a:t>
            </a:r>
            <a:endParaRPr lang="en-US" sz="2800">
              <a:solidFill>
                <a:srgbClr val="990033"/>
              </a:solidFill>
            </a:endParaRPr>
          </a:p>
          <a:p>
            <a:pPr indent="228600" algn="ctr">
              <a:tabLst>
                <a:tab pos="457200" algn="l"/>
              </a:tabLst>
            </a:pPr>
            <a:r>
              <a:rPr lang="nb-NO" sz="2400"/>
              <a:t>Menyiapkan kelas </a:t>
            </a:r>
            <a:endParaRPr lang="en-US" sz="2400"/>
          </a:p>
          <a:p>
            <a:pPr indent="228600" algn="ctr">
              <a:tabLst>
                <a:tab pos="457200" algn="l"/>
              </a:tabLst>
            </a:pPr>
            <a:r>
              <a:rPr lang="nb-NO" sz="2400"/>
              <a:t>Menjelaskan kompetensi yang akan dicapai</a:t>
            </a:r>
            <a:endParaRPr lang="en-US" sz="2400"/>
          </a:p>
          <a:p>
            <a:pPr indent="228600" algn="ctr">
              <a:tabLst>
                <a:tab pos="457200" algn="l"/>
              </a:tabLst>
            </a:pPr>
            <a:r>
              <a:rPr lang="nb-NO" sz="2400"/>
              <a:t>Memberikan pretes dan atau melihat kemampuan yang telah dimiliki siswa (RPL)</a:t>
            </a:r>
            <a:endParaRPr lang="en-US" sz="2400"/>
          </a:p>
          <a:p>
            <a:pPr indent="228600" algn="ctr">
              <a:tabLst>
                <a:tab pos="457200" algn="l"/>
              </a:tabLst>
            </a:pPr>
            <a:r>
              <a:rPr lang="nb-NO" sz="2400"/>
              <a:t>Menjelaskan aktivitas pembelajaran yang akan dilakukan</a:t>
            </a:r>
            <a:endParaRPr lang="en-US" sz="2400"/>
          </a:p>
          <a:p>
            <a:pPr indent="228600" algn="ctr">
              <a:tabLst>
                <a:tab pos="457200" algn="l"/>
              </a:tabLst>
            </a:pPr>
            <a:r>
              <a:rPr lang="nb-NO" sz="2400"/>
              <a:t>Menjelaskan penilaian kompetensi yang dikembangkan</a:t>
            </a:r>
            <a:endParaRPr lang="en-US" sz="2400"/>
          </a:p>
          <a:p>
            <a:pPr indent="228600" algn="ctr">
              <a:tabLst>
                <a:tab pos="457200" algn="l"/>
              </a:tabLst>
            </a:pPr>
            <a:r>
              <a:rPr lang="nb-NO" sz="2400"/>
              <a:t>Menyampaikan sesi pembelajaran materi</a:t>
            </a:r>
            <a:endParaRPr lang="en-US" sz="2400"/>
          </a:p>
          <a:p>
            <a:pPr indent="228600" algn="ctr">
              <a:tabLst>
                <a:tab pos="457200" algn="l"/>
              </a:tabLst>
            </a:pPr>
            <a:r>
              <a:rPr lang="nb-NO" sz="2400"/>
              <a:t>Menjelaskan hal-hal kunci</a:t>
            </a:r>
            <a:endParaRPr lang="en-US" sz="2400"/>
          </a:p>
          <a:p>
            <a:pPr indent="228600" algn="ctr">
              <a:tabLst>
                <a:tab pos="457200" algn="l"/>
              </a:tabLst>
            </a:pPr>
            <a:r>
              <a:rPr lang="nb-NO" sz="2400"/>
              <a:t>Mendorong partisipasi aktif siswa untuk mengajukan pertanyaan</a:t>
            </a:r>
            <a:endParaRPr lang="en-US" sz="2400"/>
          </a:p>
          <a:p>
            <a:pPr indent="228600" algn="ctr">
              <a:tabLst>
                <a:tab pos="457200" algn="l"/>
              </a:tabLst>
            </a:pPr>
            <a:r>
              <a:rPr lang="nb-NO" sz="2400"/>
              <a:t>Menjawab pertanyaan dan memberi komentar dan Meringkas hal-hal kunci untuk proses latihan</a:t>
            </a:r>
            <a:endParaRPr lang="en-US" sz="2400"/>
          </a:p>
          <a:p>
            <a:pPr indent="228600" algn="ctr">
              <a:tabLst>
                <a:tab pos="457200" algn="l"/>
              </a:tabLst>
            </a:pPr>
            <a:r>
              <a:rPr lang="nb-NO" sz="2400"/>
              <a:t>Mempasilitasi dan membimbing</a:t>
            </a:r>
            <a:endParaRPr lang="en-US" sz="2400"/>
          </a:p>
          <a:p>
            <a:pPr indent="228600" algn="ctr">
              <a:tabLst>
                <a:tab pos="457200" algn="l"/>
              </a:tabLst>
            </a:pPr>
            <a:r>
              <a:rPr lang="nb-NO" sz="2400"/>
              <a:t>Menyiapkan bahan ajar dan alat bahan sesuai kebutuhan untuk belajar mandiri</a:t>
            </a:r>
            <a:endParaRPr lang="en-US" sz="24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ChangeArrowheads="1"/>
          </p:cNvSpPr>
          <p:nvPr/>
        </p:nvSpPr>
        <p:spPr bwMode="auto">
          <a:xfrm>
            <a:off x="381000" y="366713"/>
            <a:ext cx="8382000" cy="6130925"/>
          </a:xfrm>
          <a:prstGeom prst="rect">
            <a:avLst/>
          </a:prstGeom>
          <a:noFill/>
          <a:ln w="9525">
            <a:noFill/>
            <a:miter lim="800000"/>
            <a:headEnd/>
            <a:tailEnd/>
          </a:ln>
          <a:effectLst/>
        </p:spPr>
        <p:txBody>
          <a:bodyPr anchor="ctr">
            <a:spAutoFit/>
          </a:bodyPr>
          <a:lstStyle/>
          <a:p>
            <a:pPr indent="228600" algn="ctr">
              <a:tabLst>
                <a:tab pos="457200" algn="l"/>
              </a:tabLst>
            </a:pPr>
            <a:r>
              <a:rPr lang="nb-NO" sz="3200">
                <a:solidFill>
                  <a:srgbClr val="990033"/>
                </a:solidFill>
              </a:rPr>
              <a:t>PROSEDUR PEMBELAJARAN</a:t>
            </a:r>
            <a:endParaRPr lang="en-US" sz="3200">
              <a:solidFill>
                <a:srgbClr val="990033"/>
              </a:solidFill>
            </a:endParaRPr>
          </a:p>
          <a:p>
            <a:pPr indent="228600" algn="ctr">
              <a:tabLst>
                <a:tab pos="457200" algn="l"/>
              </a:tabLst>
            </a:pPr>
            <a:r>
              <a:rPr lang="nb-NO" sz="2800"/>
              <a:t>Memantau dan menilai proses latihan</a:t>
            </a:r>
            <a:endParaRPr lang="en-US" sz="2800"/>
          </a:p>
          <a:p>
            <a:pPr indent="228600" algn="ctr">
              <a:tabLst>
                <a:tab pos="457200" algn="l"/>
              </a:tabLst>
            </a:pPr>
            <a:r>
              <a:rPr lang="nb-NO" sz="2800"/>
              <a:t>Memberikan kesempatan siswa untuk bereksperimen dan membuat keputusan</a:t>
            </a:r>
            <a:endParaRPr lang="en-US" sz="2800"/>
          </a:p>
          <a:p>
            <a:pPr indent="228600" algn="ctr">
              <a:tabLst>
                <a:tab pos="457200" algn="l"/>
              </a:tabLst>
            </a:pPr>
            <a:r>
              <a:rPr lang="nb-NO" sz="2800"/>
              <a:t>Memberikan umpan balik yang konstruktif selama proses latihan</a:t>
            </a:r>
            <a:endParaRPr lang="en-US" sz="2800"/>
          </a:p>
          <a:p>
            <a:pPr indent="228600" algn="ctr">
              <a:tabLst>
                <a:tab pos="457200" algn="l"/>
              </a:tabLst>
            </a:pPr>
            <a:r>
              <a:rPr lang="nb-NO" sz="2800"/>
              <a:t>Mengevaluasi dan memberi Umpan Balik</a:t>
            </a:r>
            <a:endParaRPr lang="en-US" sz="2800"/>
          </a:p>
          <a:p>
            <a:pPr indent="228600" algn="ctr">
              <a:tabLst>
                <a:tab pos="457200" algn="l"/>
              </a:tabLst>
            </a:pPr>
            <a:r>
              <a:rPr lang="nb-NO" sz="2800"/>
              <a:t>Menilai hasil belajar sesuai dengan sasaran unjuk kerja</a:t>
            </a:r>
            <a:endParaRPr lang="en-US" sz="2800"/>
          </a:p>
          <a:p>
            <a:pPr indent="228600" algn="ctr">
              <a:tabLst>
                <a:tab pos="457200" algn="l"/>
              </a:tabLst>
            </a:pPr>
            <a:r>
              <a:rPr lang="nb-NO" sz="2800"/>
              <a:t>Mendiskusikan penilaian hasil belajar dengan siswa</a:t>
            </a:r>
            <a:endParaRPr lang="en-US" sz="2800"/>
          </a:p>
          <a:p>
            <a:pPr indent="228600" algn="ctr">
              <a:tabLst>
                <a:tab pos="457200" algn="l"/>
              </a:tabLst>
            </a:pPr>
            <a:r>
              <a:rPr lang="nb-NO" sz="2800"/>
              <a:t>Menginformasikan hasil belajar dan memberi umpan balik</a:t>
            </a:r>
            <a:endParaRPr lang="en-US" sz="2800"/>
          </a:p>
          <a:p>
            <a:pPr indent="228600" algn="ctr">
              <a:tabLst>
                <a:tab pos="457200" algn="l"/>
              </a:tabLst>
            </a:pPr>
            <a:r>
              <a:rPr lang="nb-NO" sz="2800"/>
              <a:t>Mendiagnosis hasil belajar siswa</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ChangeArrowheads="1"/>
          </p:cNvSpPr>
          <p:nvPr/>
        </p:nvSpPr>
        <p:spPr bwMode="auto">
          <a:xfrm>
            <a:off x="228600" y="658813"/>
            <a:ext cx="8229600" cy="5568950"/>
          </a:xfrm>
          <a:prstGeom prst="rect">
            <a:avLst/>
          </a:prstGeom>
          <a:noFill/>
          <a:ln w="9525">
            <a:noFill/>
            <a:miter lim="800000"/>
            <a:headEnd/>
            <a:tailEnd/>
          </a:ln>
          <a:effectLst/>
        </p:spPr>
        <p:txBody>
          <a:bodyPr anchor="ctr">
            <a:spAutoFit/>
          </a:bodyPr>
          <a:lstStyle/>
          <a:p>
            <a:pPr algn="ctr"/>
            <a:r>
              <a:rPr lang="nb-NO" sz="2400">
                <a:solidFill>
                  <a:srgbClr val="990033"/>
                </a:solidFill>
              </a:rPr>
              <a:t>ORANG BERLATIH UMUMNYA MENEMUKAN KESUKARAN</a:t>
            </a:r>
          </a:p>
          <a:p>
            <a:pPr algn="ctr"/>
            <a:endParaRPr lang="en-US" sz="2400">
              <a:solidFill>
                <a:srgbClr val="990033"/>
              </a:solidFill>
            </a:endParaRPr>
          </a:p>
          <a:p>
            <a:pPr algn="r"/>
            <a:r>
              <a:rPr lang="nb-NO" sz="2400"/>
              <a:t>Bagaimana Memberi Umpan Balik atau Melakukan Repleksi atas Diri Sendiri / SELF_REFLECTION/Berkaca pada Diri Sendiri</a:t>
            </a:r>
            <a:endParaRPr lang="en-US" sz="2400"/>
          </a:p>
          <a:p>
            <a:pPr algn="r"/>
            <a:r>
              <a:rPr lang="nb-NO" sz="2400">
                <a:solidFill>
                  <a:srgbClr val="006600"/>
                </a:solidFill>
              </a:rPr>
              <a:t>TEKNIK SELF_REFLECTION :</a:t>
            </a:r>
            <a:endParaRPr lang="en-US" sz="2400">
              <a:solidFill>
                <a:srgbClr val="006600"/>
              </a:solidFill>
            </a:endParaRPr>
          </a:p>
          <a:p>
            <a:pPr algn="r"/>
            <a:r>
              <a:rPr lang="nb-NO" sz="2400">
                <a:solidFill>
                  <a:srgbClr val="006600"/>
                </a:solidFill>
              </a:rPr>
              <a:t>1. Melakukan Review sedini mungkin saat terjadi kesalahan tidak menunggu adanya kesalahan berikutnya. </a:t>
            </a:r>
            <a:endParaRPr lang="en-US" sz="2400">
              <a:solidFill>
                <a:srgbClr val="006600"/>
              </a:solidFill>
            </a:endParaRPr>
          </a:p>
          <a:p>
            <a:pPr algn="r"/>
            <a:r>
              <a:rPr lang="nb-NO" sz="2400">
                <a:solidFill>
                  <a:srgbClr val="006600"/>
                </a:solidFill>
              </a:rPr>
              <a:t>2. Batasi komentar partisipan untuk dua/tiga aspek dari kebaikan atau keburukan pekerjaan</a:t>
            </a:r>
            <a:endParaRPr lang="en-US" sz="2400">
              <a:solidFill>
                <a:srgbClr val="006600"/>
              </a:solidFill>
            </a:endParaRPr>
          </a:p>
          <a:p>
            <a:pPr algn="r"/>
            <a:r>
              <a:rPr lang="nb-NO" sz="2400">
                <a:solidFill>
                  <a:srgbClr val="006600"/>
                </a:solidFill>
              </a:rPr>
              <a:t>3. Jangan Buru-Buru melakukan perbaikan kesalahan yang muncul pada participan. Jangan terlalu bernafsu sebelum Partsipan sadar dan siap</a:t>
            </a:r>
            <a:endParaRPr lang="en-US" sz="2400">
              <a:solidFill>
                <a:srgbClr val="006600"/>
              </a:solidFill>
            </a:endParaRPr>
          </a:p>
          <a:p>
            <a:pPr algn="ctr"/>
            <a:endParaRPr lang="es-AR" sz="240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ChangeArrowheads="1"/>
          </p:cNvSpPr>
          <p:nvPr/>
        </p:nvSpPr>
        <p:spPr bwMode="auto">
          <a:xfrm>
            <a:off x="228600" y="660400"/>
            <a:ext cx="8229600" cy="5203825"/>
          </a:xfrm>
          <a:prstGeom prst="rect">
            <a:avLst/>
          </a:prstGeom>
          <a:noFill/>
          <a:ln w="9525">
            <a:noFill/>
            <a:miter lim="800000"/>
            <a:headEnd/>
            <a:tailEnd/>
          </a:ln>
          <a:effectLst/>
        </p:spPr>
        <p:txBody>
          <a:bodyPr anchor="ctr">
            <a:spAutoFit/>
          </a:bodyPr>
          <a:lstStyle/>
          <a:p>
            <a:pPr algn="ctr"/>
            <a:r>
              <a:rPr lang="nb-NO" sz="2400">
                <a:solidFill>
                  <a:srgbClr val="990033"/>
                </a:solidFill>
              </a:rPr>
              <a:t>ORANG BERLATIH UMUMNYA MENEMUKAN KESUKARAN</a:t>
            </a:r>
          </a:p>
          <a:p>
            <a:pPr algn="ctr"/>
            <a:endParaRPr lang="en-US" sz="2400">
              <a:solidFill>
                <a:srgbClr val="990033"/>
              </a:solidFill>
            </a:endParaRPr>
          </a:p>
          <a:p>
            <a:pPr algn="r"/>
            <a:r>
              <a:rPr lang="nb-NO" sz="2400"/>
              <a:t>4. </a:t>
            </a:r>
            <a:r>
              <a:rPr lang="nb-NO" sz="2400">
                <a:solidFill>
                  <a:srgbClr val="006600"/>
                </a:solidFill>
              </a:rPr>
              <a:t>Jika akan memberi kritik gunakan Teknik Memuji apa  yang baik drai mereka terlebih dahulu. Sejelek apapun pasti ada yang layak untuk Dipuji. Cari yang Baik. Jangan lupa anda akan melakukan perubahan pada Partisipan.</a:t>
            </a:r>
            <a:endParaRPr lang="en-US" sz="2400">
              <a:solidFill>
                <a:srgbClr val="006600"/>
              </a:solidFill>
            </a:endParaRPr>
          </a:p>
          <a:p>
            <a:pPr algn="r"/>
            <a:r>
              <a:rPr lang="nb-NO" sz="2400">
                <a:solidFill>
                  <a:srgbClr val="006600"/>
                </a:solidFill>
              </a:rPr>
              <a:t>5. Setiap kali melakukan proses Evaluasi, kritik hasil kerjanya atau hasil belajarnya jangan pribadinya. Gunakan kalimat yang mendorong mereka bekerja lebih keras dan menghasilkan sesuatu yang lebih baik.</a:t>
            </a:r>
            <a:endParaRPr lang="en-US" sz="2400">
              <a:solidFill>
                <a:srgbClr val="006600"/>
              </a:solidFill>
            </a:endParaRPr>
          </a:p>
          <a:p>
            <a:pPr algn="r"/>
            <a:r>
              <a:rPr lang="es-AR" sz="2400">
                <a:solidFill>
                  <a:srgbClr val="006600"/>
                </a:solidFill>
              </a:rPr>
              <a:t>6. Gunakan media tulis jika ada banyak masalah yang muncul pada partsisipan. Dalam keadaan capek banyak kritik bisa memancing keputusasaan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Rectangle 4"/>
          <p:cNvSpPr>
            <a:spLocks noChangeArrowheads="1"/>
          </p:cNvSpPr>
          <p:nvPr/>
        </p:nvSpPr>
        <p:spPr bwMode="auto">
          <a:xfrm>
            <a:off x="228600" y="150813"/>
            <a:ext cx="8610600" cy="5886450"/>
          </a:xfrm>
          <a:prstGeom prst="rect">
            <a:avLst/>
          </a:prstGeom>
          <a:noFill/>
          <a:ln w="9525">
            <a:noFill/>
            <a:miter lim="800000"/>
            <a:headEnd/>
            <a:tailEnd/>
          </a:ln>
          <a:effectLst/>
        </p:spPr>
        <p:txBody>
          <a:bodyPr anchor="ctr">
            <a:spAutoFit/>
          </a:bodyPr>
          <a:lstStyle/>
          <a:p>
            <a:pPr algn="ctr">
              <a:tabLst>
                <a:tab pos="800100" algn="l"/>
              </a:tabLst>
            </a:pPr>
            <a:r>
              <a:rPr lang="nb-NO" sz="3200" dirty="0">
                <a:solidFill>
                  <a:srgbClr val="CC3300"/>
                </a:solidFill>
              </a:rPr>
              <a:t>FASILITATOR yang BAIK</a:t>
            </a:r>
          </a:p>
          <a:p>
            <a:pPr algn="ctr">
              <a:tabLst>
                <a:tab pos="800100" algn="l"/>
              </a:tabLst>
            </a:pPr>
            <a:endParaRPr lang="en-US" sz="2000" dirty="0">
              <a:solidFill>
                <a:srgbClr val="CC3300"/>
              </a:solidFill>
            </a:endParaRPr>
          </a:p>
          <a:p>
            <a:pPr lvl="1" indent="-457200">
              <a:buFont typeface="Wingdings" pitchFamily="2" charset="2"/>
              <a:buChar char="q"/>
              <a:tabLst>
                <a:tab pos="800100" algn="l"/>
              </a:tabLst>
            </a:pPr>
            <a:r>
              <a:rPr lang="nb-NO" sz="2800" dirty="0">
                <a:solidFill>
                  <a:srgbClr val="006600"/>
                </a:solidFill>
              </a:rPr>
              <a:t>Kepribadian yang Menyenangkan, dengan kemampuan untuk menunjukkan persetujuan dan apa yang dipahami Partisipan</a:t>
            </a:r>
            <a:endParaRPr lang="en-US" sz="2800" dirty="0">
              <a:solidFill>
                <a:srgbClr val="006600"/>
              </a:solidFill>
            </a:endParaRPr>
          </a:p>
          <a:p>
            <a:pPr lvl="1" indent="-457200">
              <a:buFont typeface="Wingdings" pitchFamily="2" charset="2"/>
              <a:buChar char="q"/>
              <a:tabLst>
                <a:tab pos="800100" algn="l"/>
              </a:tabLst>
            </a:pPr>
            <a:r>
              <a:rPr lang="nb-NO" sz="2800" dirty="0">
                <a:solidFill>
                  <a:srgbClr val="006600"/>
                </a:solidFill>
              </a:rPr>
              <a:t>Kemampuan Sosial, dengan kecakapan menciptakan dinamika kelompok secara bersama-sama dan mengontrolnya tanpa merugikan partisipan</a:t>
            </a:r>
            <a:endParaRPr lang="en-US" sz="2800" dirty="0">
              <a:solidFill>
                <a:srgbClr val="006600"/>
              </a:solidFill>
            </a:endParaRPr>
          </a:p>
          <a:p>
            <a:pPr lvl="1" indent="-457200">
              <a:buFont typeface="Wingdings" pitchFamily="2" charset="2"/>
              <a:buChar char="q"/>
              <a:tabLst>
                <a:tab pos="800100" algn="l"/>
              </a:tabLst>
            </a:pPr>
            <a:r>
              <a:rPr lang="nb-NO" sz="2800" dirty="0">
                <a:solidFill>
                  <a:srgbClr val="006600"/>
                </a:solidFill>
              </a:rPr>
              <a:t>Mampu mendisain cara memfasilitasi yang dapat membangkitkan, menggunakan pengetahuan dan ketrampilan partisipan sendiri selama proses berlangsung</a:t>
            </a:r>
            <a:r>
              <a:rPr lang="nb-NO" sz="2000" dirty="0">
                <a:solidFill>
                  <a:srgbClr val="006600"/>
                </a:solidFill>
              </a:rPr>
              <a:t>.</a:t>
            </a:r>
            <a:endParaRPr lang="en-US" sz="2000" dirty="0">
              <a:solidFill>
                <a:srgbClr val="006600"/>
              </a:solidFill>
            </a:endParaRPr>
          </a:p>
          <a:p>
            <a:pPr lvl="1" indent="-457200" algn="ctr">
              <a:tabLst>
                <a:tab pos="800100" algn="l"/>
              </a:tabLst>
            </a:pPr>
            <a:endParaRPr lang="nb-NO" sz="2000" dirty="0">
              <a:solidFill>
                <a:srgbClr val="0066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ChangeArrowheads="1"/>
          </p:cNvSpPr>
          <p:nvPr/>
        </p:nvSpPr>
        <p:spPr bwMode="auto">
          <a:xfrm>
            <a:off x="0" y="238125"/>
            <a:ext cx="8610600" cy="6124754"/>
          </a:xfrm>
          <a:prstGeom prst="rect">
            <a:avLst/>
          </a:prstGeom>
          <a:noFill/>
          <a:ln w="9525">
            <a:noFill/>
            <a:miter lim="800000"/>
            <a:headEnd/>
            <a:tailEnd/>
          </a:ln>
          <a:effectLst/>
        </p:spPr>
        <p:txBody>
          <a:bodyPr anchor="ctr">
            <a:spAutoFit/>
          </a:bodyPr>
          <a:lstStyle/>
          <a:p>
            <a:pPr algn="ctr">
              <a:tabLst>
                <a:tab pos="800100" algn="l"/>
              </a:tabLst>
            </a:pPr>
            <a:r>
              <a:rPr lang="nb-NO" sz="3600" dirty="0">
                <a:solidFill>
                  <a:srgbClr val="CC3300"/>
                </a:solidFill>
              </a:rPr>
              <a:t>FASILITATOR yang BAIK</a:t>
            </a:r>
          </a:p>
          <a:p>
            <a:pPr algn="ctr">
              <a:tabLst>
                <a:tab pos="800100" algn="l"/>
              </a:tabLst>
            </a:pPr>
            <a:endParaRPr lang="en-US" sz="2000" dirty="0">
              <a:solidFill>
                <a:srgbClr val="CC3300"/>
              </a:solidFill>
            </a:endParaRPr>
          </a:p>
          <a:p>
            <a:pPr lvl="1" indent="-457200">
              <a:buFont typeface="Wingdings" pitchFamily="2" charset="2"/>
              <a:buChar char="q"/>
              <a:tabLst>
                <a:tab pos="800100" algn="l"/>
              </a:tabLst>
            </a:pPr>
            <a:r>
              <a:rPr lang="nb-NO" sz="2800" dirty="0">
                <a:solidFill>
                  <a:srgbClr val="006600"/>
                </a:solidFill>
              </a:rPr>
              <a:t>Kemampuan mengorganisir kegiatan mulai dari mencari sumber dana sampai persiapan logistik yang duperlukan</a:t>
            </a:r>
            <a:endParaRPr lang="en-US" sz="2800" dirty="0">
              <a:solidFill>
                <a:srgbClr val="006600"/>
              </a:solidFill>
            </a:endParaRPr>
          </a:p>
          <a:p>
            <a:pPr lvl="1" indent="-457200">
              <a:buFont typeface="Wingdings" pitchFamily="2" charset="2"/>
              <a:buChar char="q"/>
              <a:tabLst>
                <a:tab pos="800100" algn="l"/>
              </a:tabLst>
            </a:pPr>
            <a:r>
              <a:rPr lang="nb-NO" sz="2800" dirty="0">
                <a:solidFill>
                  <a:schemeClr val="accent2"/>
                </a:solidFill>
              </a:rPr>
              <a:t>Cermat dalam melihat persoalan pribadi partisipan dan berusaha mencarikan jalan keluar</a:t>
            </a:r>
            <a:r>
              <a:rPr lang="nb-NO" sz="2800" dirty="0"/>
              <a:t>.</a:t>
            </a:r>
            <a:endParaRPr lang="en-US" sz="2800" dirty="0"/>
          </a:p>
          <a:p>
            <a:pPr lvl="1" indent="-457200">
              <a:buFont typeface="Wingdings" pitchFamily="2" charset="2"/>
              <a:buChar char="q"/>
              <a:tabLst>
                <a:tab pos="800100" algn="l"/>
              </a:tabLst>
            </a:pPr>
            <a:r>
              <a:rPr lang="nb-NO" sz="2800" dirty="0">
                <a:solidFill>
                  <a:srgbClr val="990033"/>
                </a:solidFill>
              </a:rPr>
              <a:t>Memiliki ketertarikan yang besar terhadap subyek atau materi pendidikan dan meletakkan ketertarikan itu pada cara penyampaian yang tepat dan menyenangkan.</a:t>
            </a:r>
            <a:endParaRPr lang="en-US" sz="2800" dirty="0">
              <a:solidFill>
                <a:srgbClr val="990033"/>
              </a:solidFill>
            </a:endParaRPr>
          </a:p>
          <a:p>
            <a:pPr lvl="1" indent="-457200">
              <a:buFont typeface="Wingdings" pitchFamily="2" charset="2"/>
              <a:buChar char="q"/>
              <a:tabLst>
                <a:tab pos="800100" algn="l"/>
              </a:tabLst>
            </a:pPr>
            <a:r>
              <a:rPr lang="nb-NO" sz="2800" dirty="0"/>
              <a:t>Fleksibel dalam merespon perubahan kebutuhan belajar partsisipan</a:t>
            </a:r>
            <a:endParaRPr lang="en-US" sz="2800" dirty="0"/>
          </a:p>
          <a:p>
            <a:pPr lvl="1" indent="-457200">
              <a:buFont typeface="Wingdings" pitchFamily="2" charset="2"/>
              <a:buChar char="q"/>
              <a:tabLst>
                <a:tab pos="800100" algn="l"/>
              </a:tabLst>
            </a:pPr>
            <a:r>
              <a:rPr lang="nb-NO" sz="2800" dirty="0">
                <a:solidFill>
                  <a:schemeClr val="hlink"/>
                </a:solidFill>
              </a:rPr>
              <a:t>Pemahaman cukup atas materi pokok Pendidikan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274638"/>
            <a:ext cx="8229600" cy="1020762"/>
          </a:xfrm>
          <a:solidFill>
            <a:srgbClr val="FF00FF"/>
          </a:solidFill>
        </p:spPr>
        <p:txBody>
          <a:bodyPr/>
          <a:lstStyle/>
          <a:p>
            <a:r>
              <a:rPr lang="en-US" sz="6000" b="1">
                <a:solidFill>
                  <a:schemeClr val="accent2"/>
                </a:solidFill>
                <a:latin typeface="Monotype Corsiva" pitchFamily="66" charset="0"/>
              </a:rPr>
              <a:t>Prinsip Pembelajaran KBK</a:t>
            </a:r>
          </a:p>
        </p:txBody>
      </p:sp>
      <p:sp>
        <p:nvSpPr>
          <p:cNvPr id="52227" name="Rectangle 3"/>
          <p:cNvSpPr>
            <a:spLocks noGrp="1" noChangeArrowheads="1"/>
          </p:cNvSpPr>
          <p:nvPr>
            <p:ph type="body" idx="1"/>
          </p:nvPr>
        </p:nvSpPr>
        <p:spPr>
          <a:xfrm>
            <a:off x="457200" y="1371600"/>
            <a:ext cx="8229600" cy="4876800"/>
          </a:xfrm>
          <a:gradFill rotWithShape="1">
            <a:gsLst>
              <a:gs pos="0">
                <a:srgbClr val="FFFF00"/>
              </a:gs>
              <a:gs pos="100000">
                <a:srgbClr val="006600"/>
              </a:gs>
            </a:gsLst>
            <a:lin ang="5400000" scaled="1"/>
          </a:gradFill>
        </p:spPr>
        <p:txBody>
          <a:bodyPr/>
          <a:lstStyle/>
          <a:p>
            <a:pPr algn="ctr">
              <a:buFontTx/>
              <a:buNone/>
            </a:pPr>
            <a:r>
              <a:rPr lang="en-US" sz="4800" b="1" i="1">
                <a:solidFill>
                  <a:srgbClr val="990033"/>
                </a:solidFill>
                <a:latin typeface="Times New Roman" pitchFamily="18" charset="0"/>
                <a:sym typeface="Wingdings 2" pitchFamily="18" charset="2"/>
              </a:rPr>
              <a:t></a:t>
            </a:r>
            <a:r>
              <a:rPr lang="en-US" sz="4800" b="1" i="1">
                <a:solidFill>
                  <a:srgbClr val="990033"/>
                </a:solidFill>
                <a:latin typeface="Times New Roman" pitchFamily="18" charset="0"/>
              </a:rPr>
              <a:t> Individual Learning </a:t>
            </a:r>
            <a:r>
              <a:rPr lang="en-US" sz="4800" b="1" i="1">
                <a:solidFill>
                  <a:srgbClr val="990033"/>
                </a:solidFill>
                <a:latin typeface="Times New Roman" pitchFamily="18" charset="0"/>
                <a:sym typeface="Wingdings 2" pitchFamily="18" charset="2"/>
              </a:rPr>
              <a:t></a:t>
            </a:r>
            <a:endParaRPr lang="en-US" sz="4800" b="1" i="1">
              <a:solidFill>
                <a:srgbClr val="990033"/>
              </a:solidFill>
              <a:latin typeface="Times New Roman" pitchFamily="18" charset="0"/>
            </a:endParaRPr>
          </a:p>
          <a:p>
            <a:pPr algn="ctr">
              <a:buFontTx/>
              <a:buNone/>
            </a:pPr>
            <a:r>
              <a:rPr lang="en-US" b="1">
                <a:solidFill>
                  <a:schemeClr val="accent2"/>
                </a:solidFill>
                <a:latin typeface="Times New Roman" pitchFamily="18" charset="0"/>
              </a:rPr>
              <a:t>Siswa sebagai individu  dimungkinkan belajar menguasai kompetensi dalam modul</a:t>
            </a:r>
          </a:p>
          <a:p>
            <a:pPr algn="ctr">
              <a:buFontTx/>
              <a:buNone/>
            </a:pPr>
            <a:endParaRPr lang="en-US" sz="2400" b="1" i="1">
              <a:latin typeface="Times New Roman" pitchFamily="18" charset="0"/>
            </a:endParaRPr>
          </a:p>
          <a:p>
            <a:pPr algn="ctr">
              <a:buFontTx/>
              <a:buNone/>
            </a:pPr>
            <a:r>
              <a:rPr lang="en-US" sz="4800" b="1" i="1">
                <a:solidFill>
                  <a:srgbClr val="990033"/>
                </a:solidFill>
                <a:latin typeface="Times New Roman" pitchFamily="18" charset="0"/>
                <a:sym typeface="Wingdings 2" pitchFamily="18" charset="2"/>
              </a:rPr>
              <a:t></a:t>
            </a:r>
            <a:r>
              <a:rPr lang="en-US" sz="4400" b="1" i="1">
                <a:solidFill>
                  <a:srgbClr val="990033"/>
                </a:solidFill>
                <a:latin typeface="Times New Roman" pitchFamily="18" charset="0"/>
              </a:rPr>
              <a:t> Mastery Learning </a:t>
            </a:r>
            <a:r>
              <a:rPr lang="en-US" sz="4800" b="1" i="1">
                <a:solidFill>
                  <a:srgbClr val="990033"/>
                </a:solidFill>
                <a:latin typeface="Times New Roman" pitchFamily="18" charset="0"/>
                <a:sym typeface="Wingdings 2" pitchFamily="18" charset="2"/>
              </a:rPr>
              <a:t></a:t>
            </a:r>
            <a:endParaRPr lang="en-US" sz="4400" b="1" i="1">
              <a:solidFill>
                <a:srgbClr val="990033"/>
              </a:solidFill>
              <a:latin typeface="Times New Roman" pitchFamily="18" charset="0"/>
            </a:endParaRPr>
          </a:p>
          <a:p>
            <a:pPr algn="ctr">
              <a:buFontTx/>
              <a:buNone/>
            </a:pPr>
            <a:r>
              <a:rPr lang="en-US" b="1">
                <a:solidFill>
                  <a:schemeClr val="bg1"/>
                </a:solidFill>
                <a:latin typeface="Times New Roman" pitchFamily="18" charset="0"/>
              </a:rPr>
              <a:t>Pembelajaran yang mengacu pada ketuntasan pencapaian Kompetensi sebelum meneruskan ke kompetensi berikutnya</a:t>
            </a:r>
          </a:p>
          <a:p>
            <a:pPr algn="ctr">
              <a:buFontTx/>
              <a:buNone/>
            </a:pPr>
            <a:endParaRPr lang="en-US">
              <a:solidFill>
                <a:schemeClr val="bg1"/>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2227">
                                            <p:bg/>
                                          </p:spTgt>
                                        </p:tgtEl>
                                        <p:attrNameLst>
                                          <p:attrName>style.visibility</p:attrName>
                                        </p:attrNameLst>
                                      </p:cBhvr>
                                      <p:to>
                                        <p:strVal val="visible"/>
                                      </p:to>
                                    </p:set>
                                    <p:anim to="" calcmode="lin" valueType="num">
                                      <p:cBhvr>
                                        <p:cTn id="7" dur="1" fill="hold"/>
                                        <p:tgtEl>
                                          <p:spTgt spid="52227">
                                            <p:bg/>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2227">
                                            <p:txEl>
                                              <p:pRg st="0" end="0"/>
                                            </p:txEl>
                                          </p:spTgt>
                                        </p:tgtEl>
                                        <p:attrNameLst>
                                          <p:attrName>style.visibility</p:attrName>
                                        </p:attrNameLst>
                                      </p:cBhvr>
                                      <p:to>
                                        <p:strVal val="visible"/>
                                      </p:to>
                                    </p:set>
                                    <p:anim to="" calcmode="lin" valueType="num">
                                      <p:cBhvr>
                                        <p:cTn id="12" dur="1" fill="hold"/>
                                        <p:tgtEl>
                                          <p:spTgt spid="52227">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2227">
                                            <p:txEl>
                                              <p:pRg st="1" end="1"/>
                                            </p:txEl>
                                          </p:spTgt>
                                        </p:tgtEl>
                                        <p:attrNameLst>
                                          <p:attrName>style.visibility</p:attrName>
                                        </p:attrNameLst>
                                      </p:cBhvr>
                                      <p:to>
                                        <p:strVal val="visible"/>
                                      </p:to>
                                    </p:set>
                                    <p:anim to="" calcmode="lin" valueType="num">
                                      <p:cBhvr>
                                        <p:cTn id="17" dur="1" fill="hold"/>
                                        <p:tgtEl>
                                          <p:spTgt spid="52227">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52227">
                                            <p:txEl>
                                              <p:pRg st="3" end="3"/>
                                            </p:txEl>
                                          </p:spTgt>
                                        </p:tgtEl>
                                        <p:attrNameLst>
                                          <p:attrName>style.visibility</p:attrName>
                                        </p:attrNameLst>
                                      </p:cBhvr>
                                      <p:to>
                                        <p:strVal val="visible"/>
                                      </p:to>
                                    </p:set>
                                    <p:anim to="" calcmode="lin" valueType="num">
                                      <p:cBhvr>
                                        <p:cTn id="22" dur="1" fill="hold"/>
                                        <p:tgtEl>
                                          <p:spTgt spid="52227">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52227">
                                            <p:txEl>
                                              <p:pRg st="4" end="4"/>
                                            </p:txEl>
                                          </p:spTgt>
                                        </p:tgtEl>
                                        <p:attrNameLst>
                                          <p:attrName>style.visibility</p:attrName>
                                        </p:attrNameLst>
                                      </p:cBhvr>
                                      <p:to>
                                        <p:strVal val="visible"/>
                                      </p:to>
                                    </p:set>
                                    <p:anim to="" calcmode="lin" valueType="num">
                                      <p:cBhvr>
                                        <p:cTn id="27" dur="1" fill="hold"/>
                                        <p:tgtEl>
                                          <p:spTgt spid="52227">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nimBg="1"/>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381000" y="2362200"/>
            <a:ext cx="8229600" cy="1676400"/>
          </a:xfrm>
          <a:solidFill>
            <a:schemeClr val="tx1"/>
          </a:solidFill>
          <a:ln>
            <a:solidFill>
              <a:srgbClr val="808080"/>
            </a:solidFill>
          </a:ln>
        </p:spPr>
        <p:txBody>
          <a:bodyPr/>
          <a:lstStyle/>
          <a:p>
            <a:r>
              <a:rPr lang="en-US" sz="7200">
                <a:solidFill>
                  <a:schemeClr val="bg1"/>
                </a:solidFill>
                <a:latin typeface="Monotype Corsiva" pitchFamily="66" charset="0"/>
              </a:rPr>
              <a:t>TERIMAKASIH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100000">
              <a:srgbClr val="990033"/>
            </a:gs>
          </a:gsLst>
          <a:lin ang="5400000" scaled="1"/>
        </a:gra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4638"/>
            <a:ext cx="8229600" cy="1020762"/>
          </a:xfrm>
          <a:solidFill>
            <a:srgbClr val="FF00FF"/>
          </a:solidFill>
        </p:spPr>
        <p:txBody>
          <a:bodyPr/>
          <a:lstStyle/>
          <a:p>
            <a:r>
              <a:rPr lang="en-US" sz="6000" b="1">
                <a:solidFill>
                  <a:schemeClr val="accent2"/>
                </a:solidFill>
                <a:latin typeface="Monotype Corsiva" pitchFamily="66" charset="0"/>
              </a:rPr>
              <a:t>Prinsip Pembelajaran KBK</a:t>
            </a:r>
          </a:p>
        </p:txBody>
      </p:sp>
      <p:sp>
        <p:nvSpPr>
          <p:cNvPr id="53251" name="Rectangle 3"/>
          <p:cNvSpPr>
            <a:spLocks noGrp="1" noChangeArrowheads="1"/>
          </p:cNvSpPr>
          <p:nvPr>
            <p:ph type="body" idx="1"/>
          </p:nvPr>
        </p:nvSpPr>
        <p:spPr>
          <a:xfrm>
            <a:off x="457200" y="1371600"/>
            <a:ext cx="8229600" cy="4754563"/>
          </a:xfrm>
        </p:spPr>
        <p:txBody>
          <a:bodyPr/>
          <a:lstStyle/>
          <a:p>
            <a:pPr algn="ctr">
              <a:lnSpc>
                <a:spcPct val="90000"/>
              </a:lnSpc>
              <a:buFontTx/>
              <a:buNone/>
            </a:pPr>
            <a:r>
              <a:rPr lang="en-US" sz="4800" b="1" i="1">
                <a:solidFill>
                  <a:srgbClr val="990033"/>
                </a:solidFill>
                <a:latin typeface="Times New Roman" pitchFamily="18" charset="0"/>
                <a:sym typeface="Wingdings 2" pitchFamily="18" charset="2"/>
              </a:rPr>
              <a:t></a:t>
            </a:r>
            <a:r>
              <a:rPr lang="en-US" sz="4800" b="1" i="1">
                <a:solidFill>
                  <a:srgbClr val="990033"/>
                </a:solidFill>
                <a:latin typeface="Times New Roman" pitchFamily="18" charset="0"/>
              </a:rPr>
              <a:t> Problem Solving </a:t>
            </a:r>
            <a:r>
              <a:rPr lang="en-US" sz="4800" b="1" i="1">
                <a:solidFill>
                  <a:srgbClr val="990033"/>
                </a:solidFill>
                <a:latin typeface="Times New Roman" pitchFamily="18" charset="0"/>
                <a:sym typeface="Wingdings 2" pitchFamily="18" charset="2"/>
              </a:rPr>
              <a:t></a:t>
            </a:r>
            <a:endParaRPr lang="en-US" sz="4800" b="1" i="1">
              <a:solidFill>
                <a:srgbClr val="990033"/>
              </a:solidFill>
              <a:latin typeface="Times New Roman" pitchFamily="18" charset="0"/>
            </a:endParaRPr>
          </a:p>
          <a:p>
            <a:pPr algn="ctr">
              <a:lnSpc>
                <a:spcPct val="90000"/>
              </a:lnSpc>
              <a:buFontTx/>
              <a:buNone/>
            </a:pPr>
            <a:r>
              <a:rPr lang="en-US" b="1">
                <a:latin typeface="Times New Roman" pitchFamily="18" charset="0"/>
              </a:rPr>
              <a:t>Proses dan hasil belajar mengacu pada aktivitas pemecahan masalah kompetensi</a:t>
            </a:r>
          </a:p>
          <a:p>
            <a:pPr algn="ctr">
              <a:lnSpc>
                <a:spcPct val="90000"/>
              </a:lnSpc>
              <a:buFontTx/>
              <a:buNone/>
            </a:pPr>
            <a:r>
              <a:rPr lang="en-US" b="1">
                <a:latin typeface="Times New Roman" pitchFamily="18" charset="0"/>
              </a:rPr>
              <a:t> yang ada di Du-Di menggunakan pendekatan Kontekstual</a:t>
            </a:r>
          </a:p>
          <a:p>
            <a:pPr algn="ctr">
              <a:lnSpc>
                <a:spcPct val="90000"/>
              </a:lnSpc>
              <a:buFontTx/>
              <a:buNone/>
            </a:pPr>
            <a:r>
              <a:rPr lang="en-US" sz="4800" b="1" i="1">
                <a:solidFill>
                  <a:srgbClr val="990033"/>
                </a:solidFill>
                <a:latin typeface="Times New Roman" pitchFamily="18" charset="0"/>
                <a:sym typeface="Wingdings 2" pitchFamily="18" charset="2"/>
              </a:rPr>
              <a:t></a:t>
            </a:r>
            <a:r>
              <a:rPr lang="en-US" sz="4400" b="1" i="1">
                <a:solidFill>
                  <a:srgbClr val="990033"/>
                </a:solidFill>
                <a:latin typeface="Times New Roman" pitchFamily="18" charset="0"/>
              </a:rPr>
              <a:t> Experience-based Learning </a:t>
            </a:r>
            <a:r>
              <a:rPr lang="en-US" sz="4800" b="1" i="1">
                <a:solidFill>
                  <a:srgbClr val="990033"/>
                </a:solidFill>
                <a:latin typeface="Times New Roman" pitchFamily="18" charset="0"/>
                <a:sym typeface="Wingdings 2" pitchFamily="18" charset="2"/>
              </a:rPr>
              <a:t></a:t>
            </a:r>
            <a:endParaRPr lang="en-US" sz="4400" b="1" i="1">
              <a:solidFill>
                <a:srgbClr val="990033"/>
              </a:solidFill>
              <a:latin typeface="Times New Roman" pitchFamily="18" charset="0"/>
            </a:endParaRPr>
          </a:p>
          <a:p>
            <a:pPr algn="ctr">
              <a:lnSpc>
                <a:spcPct val="90000"/>
              </a:lnSpc>
              <a:buFontTx/>
              <a:buNone/>
            </a:pPr>
            <a:r>
              <a:rPr lang="en-US" b="1">
                <a:solidFill>
                  <a:schemeClr val="bg1"/>
                </a:solidFill>
                <a:latin typeface="Times New Roman" pitchFamily="18" charset="0"/>
              </a:rPr>
              <a:t>Pembelajaran dilakukan melalui kegiatan praktek atau pengalaman nyata</a:t>
            </a:r>
            <a:r>
              <a:rPr lang="en-US">
                <a:latin typeface="Times New Roman" pitchFamily="18" charset="0"/>
              </a:rPr>
              <a:t> </a:t>
            </a:r>
          </a:p>
          <a:p>
            <a:pPr algn="ctr">
              <a:lnSpc>
                <a:spcPct val="90000"/>
              </a:lnSpc>
              <a:buFontTx/>
              <a:buNone/>
            </a:pPr>
            <a:endParaRPr lang="en-US">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to="" calcmode="lin" valueType="num">
                                      <p:cBhvr>
                                        <p:cTn id="7" dur="1" fill="hold"/>
                                        <p:tgtEl>
                                          <p:spTgt spid="53251">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3251">
                                            <p:txEl>
                                              <p:pRg st="1" end="1"/>
                                            </p:txEl>
                                          </p:spTgt>
                                        </p:tgtEl>
                                        <p:attrNameLst>
                                          <p:attrName>style.visibility</p:attrName>
                                        </p:attrNameLst>
                                      </p:cBhvr>
                                      <p:to>
                                        <p:strVal val="visible"/>
                                      </p:to>
                                    </p:set>
                                    <p:anim to="" calcmode="lin" valueType="num">
                                      <p:cBhvr>
                                        <p:cTn id="12" dur="1" fill="hold"/>
                                        <p:tgtEl>
                                          <p:spTgt spid="53251">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3251">
                                            <p:txEl>
                                              <p:pRg st="2" end="2"/>
                                            </p:txEl>
                                          </p:spTgt>
                                        </p:tgtEl>
                                        <p:attrNameLst>
                                          <p:attrName>style.visibility</p:attrName>
                                        </p:attrNameLst>
                                      </p:cBhvr>
                                      <p:to>
                                        <p:strVal val="visible"/>
                                      </p:to>
                                    </p:set>
                                    <p:anim to="" calcmode="lin" valueType="num">
                                      <p:cBhvr>
                                        <p:cTn id="17" dur="1" fill="hold"/>
                                        <p:tgtEl>
                                          <p:spTgt spid="53251">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53251">
                                            <p:txEl>
                                              <p:pRg st="3" end="3"/>
                                            </p:txEl>
                                          </p:spTgt>
                                        </p:tgtEl>
                                        <p:attrNameLst>
                                          <p:attrName>style.visibility</p:attrName>
                                        </p:attrNameLst>
                                      </p:cBhvr>
                                      <p:to>
                                        <p:strVal val="visible"/>
                                      </p:to>
                                    </p:set>
                                    <p:anim to="" calcmode="lin" valueType="num">
                                      <p:cBhvr>
                                        <p:cTn id="22" dur="1" fill="hold"/>
                                        <p:tgtEl>
                                          <p:spTgt spid="53251">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53251">
                                            <p:txEl>
                                              <p:pRg st="4" end="4"/>
                                            </p:txEl>
                                          </p:spTgt>
                                        </p:tgtEl>
                                        <p:attrNameLst>
                                          <p:attrName>style.visibility</p:attrName>
                                        </p:attrNameLst>
                                      </p:cBhvr>
                                      <p:to>
                                        <p:strVal val="visible"/>
                                      </p:to>
                                    </p:set>
                                    <p:anim to="" calcmode="lin" valueType="num">
                                      <p:cBhvr>
                                        <p:cTn id="27" dur="1" fill="hold"/>
                                        <p:tgtEl>
                                          <p:spTgt spid="53251">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274638"/>
            <a:ext cx="8229600" cy="1020762"/>
          </a:xfrm>
          <a:solidFill>
            <a:srgbClr val="00FF00"/>
          </a:solidFill>
        </p:spPr>
        <p:txBody>
          <a:bodyPr/>
          <a:lstStyle/>
          <a:p>
            <a:r>
              <a:rPr lang="en-US" sz="7200" b="1">
                <a:solidFill>
                  <a:schemeClr val="accent2"/>
                </a:solidFill>
                <a:latin typeface="Monotype Corsiva" pitchFamily="66" charset="0"/>
              </a:rPr>
              <a:t>Belajar</a:t>
            </a:r>
            <a:r>
              <a:rPr lang="en-US" sz="6000" b="1">
                <a:solidFill>
                  <a:schemeClr val="accent2"/>
                </a:solidFill>
                <a:latin typeface="Monotype Corsiva" pitchFamily="66" charset="0"/>
              </a:rPr>
              <a:t> (</a:t>
            </a:r>
            <a:r>
              <a:rPr lang="en-US" sz="3200" b="1">
                <a:solidFill>
                  <a:schemeClr val="accent2"/>
                </a:solidFill>
                <a:latin typeface="Monotype Corsiva" pitchFamily="66" charset="0"/>
              </a:rPr>
              <a:t>Winkel -1996</a:t>
            </a:r>
            <a:r>
              <a:rPr lang="en-US" sz="6000" b="1">
                <a:solidFill>
                  <a:schemeClr val="accent2"/>
                </a:solidFill>
                <a:latin typeface="Monotype Corsiva" pitchFamily="66" charset="0"/>
              </a:rPr>
              <a:t>)</a:t>
            </a:r>
          </a:p>
        </p:txBody>
      </p:sp>
      <p:sp>
        <p:nvSpPr>
          <p:cNvPr id="54275" name="Rectangle 3"/>
          <p:cNvSpPr>
            <a:spLocks noGrp="1" noChangeArrowheads="1"/>
          </p:cNvSpPr>
          <p:nvPr>
            <p:ph type="body" idx="1"/>
          </p:nvPr>
        </p:nvSpPr>
        <p:spPr>
          <a:xfrm>
            <a:off x="457200" y="1371600"/>
            <a:ext cx="8229600" cy="5105400"/>
          </a:xfrm>
          <a:gradFill rotWithShape="1">
            <a:gsLst>
              <a:gs pos="0">
                <a:srgbClr val="FFFF00"/>
              </a:gs>
              <a:gs pos="100000">
                <a:srgbClr val="990033"/>
              </a:gs>
            </a:gsLst>
            <a:lin ang="5400000" scaled="1"/>
          </a:gradFill>
        </p:spPr>
        <p:txBody>
          <a:bodyPr/>
          <a:lstStyle/>
          <a:p>
            <a:pPr algn="r">
              <a:lnSpc>
                <a:spcPct val="90000"/>
              </a:lnSpc>
              <a:buFontTx/>
              <a:buBlip>
                <a:blip r:embed="rId3"/>
              </a:buBlip>
            </a:pPr>
            <a:r>
              <a:rPr lang="en-US" sz="4400" b="1" i="1">
                <a:solidFill>
                  <a:srgbClr val="990033"/>
                </a:solidFill>
                <a:latin typeface="Times New Roman" pitchFamily="18" charset="0"/>
              </a:rPr>
              <a:t>Aktivitas mental/psikis</a:t>
            </a:r>
          </a:p>
          <a:p>
            <a:pPr algn="r">
              <a:lnSpc>
                <a:spcPct val="90000"/>
              </a:lnSpc>
              <a:buFontTx/>
              <a:buBlip>
                <a:blip r:embed="rId3"/>
              </a:buBlip>
            </a:pPr>
            <a:r>
              <a:rPr lang="en-US" sz="4400" b="1" i="1">
                <a:solidFill>
                  <a:srgbClr val="FF3300"/>
                </a:solidFill>
                <a:latin typeface="Times New Roman" pitchFamily="18" charset="0"/>
              </a:rPr>
              <a:t>Berlangsung dalam interaksi aktif dengan lingkungan</a:t>
            </a:r>
          </a:p>
          <a:p>
            <a:pPr algn="r">
              <a:lnSpc>
                <a:spcPct val="90000"/>
              </a:lnSpc>
              <a:buFontTx/>
              <a:buBlip>
                <a:blip r:embed="rId3"/>
              </a:buBlip>
            </a:pPr>
            <a:r>
              <a:rPr lang="en-US" sz="4400" b="1" i="1">
                <a:solidFill>
                  <a:schemeClr val="accent2"/>
                </a:solidFill>
                <a:latin typeface="Times New Roman" pitchFamily="18" charset="0"/>
              </a:rPr>
              <a:t>Menghasilkan perubahan pengetahuan, ketrampilan, nilai, dan sikap</a:t>
            </a:r>
          </a:p>
          <a:p>
            <a:pPr algn="r">
              <a:lnSpc>
                <a:spcPct val="90000"/>
              </a:lnSpc>
              <a:buFontTx/>
              <a:buBlip>
                <a:blip r:embed="rId3"/>
              </a:buBlip>
            </a:pPr>
            <a:r>
              <a:rPr lang="en-US" sz="4400" b="1" i="1">
                <a:solidFill>
                  <a:srgbClr val="FFFF00"/>
                </a:solidFill>
                <a:latin typeface="Times New Roman" pitchFamily="18" charset="0"/>
              </a:rPr>
              <a:t>Bersifat tetap dan membekas</a:t>
            </a:r>
          </a:p>
          <a:p>
            <a:pPr algn="ctr">
              <a:lnSpc>
                <a:spcPct val="90000"/>
              </a:lnSpc>
              <a:buFontTx/>
              <a:buNone/>
            </a:pPr>
            <a:endParaRPr lang="en-US" sz="280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54274"/>
                                        </p:tgtEl>
                                        <p:attrNameLst>
                                          <p:attrName>style.visibility</p:attrName>
                                        </p:attrNameLst>
                                      </p:cBhvr>
                                      <p:to>
                                        <p:strVal val="visible"/>
                                      </p:to>
                                    </p:set>
                                    <p:animEffect transition="in" filter="fade">
                                      <p:cBhvr>
                                        <p:cTn id="7" dur="800" decel="100000"/>
                                        <p:tgtEl>
                                          <p:spTgt spid="54274"/>
                                        </p:tgtEl>
                                      </p:cBhvr>
                                    </p:animEffect>
                                    <p:anim calcmode="lin" valueType="num">
                                      <p:cBhvr>
                                        <p:cTn id="8" dur="800" decel="100000" fill="hold"/>
                                        <p:tgtEl>
                                          <p:spTgt spid="54274"/>
                                        </p:tgtEl>
                                        <p:attrNameLst>
                                          <p:attrName>style.rotation</p:attrName>
                                        </p:attrNameLst>
                                      </p:cBhvr>
                                      <p:tavLst>
                                        <p:tav tm="0">
                                          <p:val>
                                            <p:fltVal val="-90"/>
                                          </p:val>
                                        </p:tav>
                                        <p:tav tm="100000">
                                          <p:val>
                                            <p:fltVal val="0"/>
                                          </p:val>
                                        </p:tav>
                                      </p:tavLst>
                                    </p:anim>
                                    <p:anim calcmode="lin" valueType="num">
                                      <p:cBhvr>
                                        <p:cTn id="9" dur="800" decel="100000" fill="hold"/>
                                        <p:tgtEl>
                                          <p:spTgt spid="54274"/>
                                        </p:tgtEl>
                                        <p:attrNameLst>
                                          <p:attrName>ppt_x</p:attrName>
                                        </p:attrNameLst>
                                      </p:cBhvr>
                                      <p:tavLst>
                                        <p:tav tm="0">
                                          <p:val>
                                            <p:strVal val="#ppt_x+0.4"/>
                                          </p:val>
                                        </p:tav>
                                        <p:tav tm="100000">
                                          <p:val>
                                            <p:strVal val="#ppt_x-0.05"/>
                                          </p:val>
                                        </p:tav>
                                      </p:tavLst>
                                    </p:anim>
                                    <p:anim calcmode="lin" valueType="num">
                                      <p:cBhvr>
                                        <p:cTn id="10" dur="800" decel="100000" fill="hold"/>
                                        <p:tgtEl>
                                          <p:spTgt spid="5427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427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427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4275">
                                            <p:bg/>
                                          </p:spTgt>
                                        </p:tgtEl>
                                        <p:attrNameLst>
                                          <p:attrName>style.visibility</p:attrName>
                                        </p:attrNameLst>
                                      </p:cBhvr>
                                      <p:to>
                                        <p:strVal val="visible"/>
                                      </p:to>
                                    </p:set>
                                    <p:anim to="" calcmode="lin" valueType="num">
                                      <p:cBhvr>
                                        <p:cTn id="17" dur="1" fill="hold"/>
                                        <p:tgtEl>
                                          <p:spTgt spid="54275">
                                            <p:bg/>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54275">
                                            <p:txEl>
                                              <p:pRg st="0" end="0"/>
                                            </p:txEl>
                                          </p:spTgt>
                                        </p:tgtEl>
                                        <p:attrNameLst>
                                          <p:attrName>style.visibility</p:attrName>
                                        </p:attrNameLst>
                                      </p:cBhvr>
                                      <p:to>
                                        <p:strVal val="visible"/>
                                      </p:to>
                                    </p:set>
                                    <p:anim to="" calcmode="lin" valueType="num">
                                      <p:cBhvr>
                                        <p:cTn id="22" dur="1" fill="hold"/>
                                        <p:tgtEl>
                                          <p:spTgt spid="54275">
                                            <p:txEl>
                                              <p:pRg st="0" end="0"/>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54275">
                                            <p:txEl>
                                              <p:pRg st="1" end="1"/>
                                            </p:txEl>
                                          </p:spTgt>
                                        </p:tgtEl>
                                        <p:attrNameLst>
                                          <p:attrName>style.visibility</p:attrName>
                                        </p:attrNameLst>
                                      </p:cBhvr>
                                      <p:to>
                                        <p:strVal val="visible"/>
                                      </p:to>
                                    </p:set>
                                    <p:anim to="" calcmode="lin" valueType="num">
                                      <p:cBhvr>
                                        <p:cTn id="27" dur="1" fill="hold"/>
                                        <p:tgtEl>
                                          <p:spTgt spid="54275">
                                            <p:txEl>
                                              <p:pRg st="1" end="1"/>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54275">
                                            <p:txEl>
                                              <p:pRg st="2" end="2"/>
                                            </p:txEl>
                                          </p:spTgt>
                                        </p:tgtEl>
                                        <p:attrNameLst>
                                          <p:attrName>style.visibility</p:attrName>
                                        </p:attrNameLst>
                                      </p:cBhvr>
                                      <p:to>
                                        <p:strVal val="visible"/>
                                      </p:to>
                                    </p:set>
                                    <p:anim to="" calcmode="lin" valueType="num">
                                      <p:cBhvr>
                                        <p:cTn id="32" dur="1" fill="hold"/>
                                        <p:tgtEl>
                                          <p:spTgt spid="54275">
                                            <p:txEl>
                                              <p:pRg st="2" end="2"/>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54275">
                                            <p:txEl>
                                              <p:pRg st="3" end="3"/>
                                            </p:txEl>
                                          </p:spTgt>
                                        </p:tgtEl>
                                        <p:attrNameLst>
                                          <p:attrName>style.visibility</p:attrName>
                                        </p:attrNameLst>
                                      </p:cBhvr>
                                      <p:to>
                                        <p:strVal val="visible"/>
                                      </p:to>
                                    </p:set>
                                    <p:anim to="" calcmode="lin" valueType="num">
                                      <p:cBhvr>
                                        <p:cTn id="37" dur="1" fill="hold"/>
                                        <p:tgtEl>
                                          <p:spTgt spid="54275">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animBg="1"/>
      <p:bldP spid="54275"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1925" name="WordArt 5"/>
          <p:cNvSpPr>
            <a:spLocks noChangeArrowheads="1" noChangeShapeType="1" noTextEdit="1"/>
          </p:cNvSpPr>
          <p:nvPr/>
        </p:nvSpPr>
        <p:spPr bwMode="auto">
          <a:xfrm>
            <a:off x="1524000" y="1828800"/>
            <a:ext cx="6477000" cy="933450"/>
          </a:xfrm>
          <a:prstGeom prst="rect">
            <a:avLst/>
          </a:prstGeom>
        </p:spPr>
        <p:txBody>
          <a:bodyPr wrap="none" fromWordArt="1">
            <a:prstTxWarp prst="textPlain">
              <a:avLst>
                <a:gd name="adj" fmla="val 50000"/>
              </a:avLst>
            </a:prstTxWarp>
          </a:bodyPr>
          <a:lstStyle/>
          <a:p>
            <a:pPr algn="ctr"/>
            <a:r>
              <a:rPr lang="id-ID" sz="3600" kern="10">
                <a:ln w="38100">
                  <a:solidFill>
                    <a:srgbClr val="000000"/>
                  </a:solidFill>
                  <a:round/>
                  <a:headEnd/>
                  <a:tailEnd/>
                </a:ln>
                <a:solidFill>
                  <a:srgbClr val="FFFFFF"/>
                </a:solidFill>
                <a:latin typeface="Century Gothic"/>
              </a:rPr>
              <a:t>Olah Rasa</a:t>
            </a:r>
          </a:p>
        </p:txBody>
      </p:sp>
      <p:sp>
        <p:nvSpPr>
          <p:cNvPr id="81927" name="WordArt 7"/>
          <p:cNvSpPr>
            <a:spLocks noChangeArrowheads="1" noChangeShapeType="1" noTextEdit="1"/>
          </p:cNvSpPr>
          <p:nvPr/>
        </p:nvSpPr>
        <p:spPr bwMode="auto">
          <a:xfrm>
            <a:off x="1600200" y="3200400"/>
            <a:ext cx="6477000" cy="933450"/>
          </a:xfrm>
          <a:prstGeom prst="rect">
            <a:avLst/>
          </a:prstGeom>
        </p:spPr>
        <p:txBody>
          <a:bodyPr wrap="none" fromWordArt="1">
            <a:prstTxWarp prst="textPlain">
              <a:avLst>
                <a:gd name="adj" fmla="val 50000"/>
              </a:avLst>
            </a:prstTxWarp>
          </a:bodyPr>
          <a:lstStyle/>
          <a:p>
            <a:pPr algn="ctr"/>
            <a:r>
              <a:rPr lang="id-ID" sz="3600" kern="10">
                <a:ln w="38100">
                  <a:solidFill>
                    <a:srgbClr val="000000"/>
                  </a:solidFill>
                  <a:round/>
                  <a:headEnd/>
                  <a:tailEnd/>
                </a:ln>
                <a:solidFill>
                  <a:srgbClr val="FFFFFF"/>
                </a:solidFill>
                <a:latin typeface="Century Gothic"/>
              </a:rPr>
              <a:t>Olah Rasio</a:t>
            </a:r>
          </a:p>
        </p:txBody>
      </p:sp>
      <p:sp>
        <p:nvSpPr>
          <p:cNvPr id="81928" name="WordArt 8"/>
          <p:cNvSpPr>
            <a:spLocks noChangeArrowheads="1" noChangeShapeType="1" noTextEdit="1"/>
          </p:cNvSpPr>
          <p:nvPr/>
        </p:nvSpPr>
        <p:spPr bwMode="auto">
          <a:xfrm>
            <a:off x="1600200" y="533400"/>
            <a:ext cx="6400800" cy="1143000"/>
          </a:xfrm>
          <a:prstGeom prst="rect">
            <a:avLst/>
          </a:prstGeom>
        </p:spPr>
        <p:txBody>
          <a:bodyPr wrap="none" fromWordArt="1">
            <a:prstTxWarp prst="textPlain">
              <a:avLst>
                <a:gd name="adj" fmla="val 50000"/>
              </a:avLst>
            </a:prstTxWarp>
          </a:bodyPr>
          <a:lstStyle/>
          <a:p>
            <a:pPr algn="ctr"/>
            <a:r>
              <a:rPr lang="id-ID" sz="3600" kern="10">
                <a:ln w="38100">
                  <a:solidFill>
                    <a:srgbClr val="000000"/>
                  </a:solidFill>
                  <a:round/>
                  <a:headEnd/>
                  <a:tailEnd/>
                </a:ln>
                <a:solidFill>
                  <a:srgbClr val="FFFFFF"/>
                </a:solidFill>
                <a:latin typeface="Century Gothic"/>
              </a:rPr>
              <a:t>Olah Raga</a:t>
            </a:r>
          </a:p>
        </p:txBody>
      </p:sp>
      <p:sp>
        <p:nvSpPr>
          <p:cNvPr id="81929" name="WordArt 9"/>
          <p:cNvSpPr>
            <a:spLocks noChangeArrowheads="1" noChangeShapeType="1" noTextEdit="1"/>
          </p:cNvSpPr>
          <p:nvPr/>
        </p:nvSpPr>
        <p:spPr bwMode="auto">
          <a:xfrm>
            <a:off x="1600200" y="4572000"/>
            <a:ext cx="6553200" cy="990600"/>
          </a:xfrm>
          <a:prstGeom prst="rect">
            <a:avLst/>
          </a:prstGeom>
        </p:spPr>
        <p:txBody>
          <a:bodyPr wrap="none" fromWordArt="1">
            <a:prstTxWarp prst="textPlain">
              <a:avLst>
                <a:gd name="adj" fmla="val 50000"/>
              </a:avLst>
            </a:prstTxWarp>
          </a:bodyPr>
          <a:lstStyle/>
          <a:p>
            <a:pPr algn="ctr"/>
            <a:r>
              <a:rPr lang="id-ID" sz="3600" kern="10">
                <a:ln w="38100">
                  <a:solidFill>
                    <a:srgbClr val="000000"/>
                  </a:solidFill>
                  <a:round/>
                  <a:headEnd/>
                  <a:tailEnd/>
                </a:ln>
                <a:solidFill>
                  <a:srgbClr val="FFFFFF"/>
                </a:solidFill>
                <a:latin typeface="Century Gothic"/>
              </a:rPr>
              <a:t>Olah Rohani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81928"/>
                                        </p:tgtEl>
                                        <p:attrNameLst>
                                          <p:attrName>style.visibility</p:attrName>
                                        </p:attrNameLst>
                                      </p:cBhvr>
                                      <p:to>
                                        <p:strVal val="visible"/>
                                      </p:to>
                                    </p:set>
                                    <p:animEffect transition="in" filter="fade">
                                      <p:cBhvr>
                                        <p:cTn id="7" dur="800" decel="100000"/>
                                        <p:tgtEl>
                                          <p:spTgt spid="81928"/>
                                        </p:tgtEl>
                                      </p:cBhvr>
                                    </p:animEffect>
                                    <p:anim calcmode="lin" valueType="num">
                                      <p:cBhvr>
                                        <p:cTn id="8" dur="800" decel="100000" fill="hold"/>
                                        <p:tgtEl>
                                          <p:spTgt spid="81928"/>
                                        </p:tgtEl>
                                        <p:attrNameLst>
                                          <p:attrName>style.rotation</p:attrName>
                                        </p:attrNameLst>
                                      </p:cBhvr>
                                      <p:tavLst>
                                        <p:tav tm="0">
                                          <p:val>
                                            <p:fltVal val="-90"/>
                                          </p:val>
                                        </p:tav>
                                        <p:tav tm="100000">
                                          <p:val>
                                            <p:fltVal val="0"/>
                                          </p:val>
                                        </p:tav>
                                      </p:tavLst>
                                    </p:anim>
                                    <p:anim calcmode="lin" valueType="num">
                                      <p:cBhvr>
                                        <p:cTn id="9" dur="800" decel="100000" fill="hold"/>
                                        <p:tgtEl>
                                          <p:spTgt spid="81928"/>
                                        </p:tgtEl>
                                        <p:attrNameLst>
                                          <p:attrName>ppt_x</p:attrName>
                                        </p:attrNameLst>
                                      </p:cBhvr>
                                      <p:tavLst>
                                        <p:tav tm="0">
                                          <p:val>
                                            <p:strVal val="#ppt_x+0.4"/>
                                          </p:val>
                                        </p:tav>
                                        <p:tav tm="100000">
                                          <p:val>
                                            <p:strVal val="#ppt_x-0.05"/>
                                          </p:val>
                                        </p:tav>
                                      </p:tavLst>
                                    </p:anim>
                                    <p:anim calcmode="lin" valueType="num">
                                      <p:cBhvr>
                                        <p:cTn id="10" dur="800" decel="100000" fill="hold"/>
                                        <p:tgtEl>
                                          <p:spTgt spid="8192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8192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81928"/>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81925"/>
                                        </p:tgtEl>
                                        <p:attrNameLst>
                                          <p:attrName>style.visibility</p:attrName>
                                        </p:attrNameLst>
                                      </p:cBhvr>
                                      <p:to>
                                        <p:strVal val="visible"/>
                                      </p:to>
                                    </p:set>
                                    <p:anim to="" calcmode="lin" valueType="num">
                                      <p:cBhvr>
                                        <p:cTn id="17" dur="1" fill="hold"/>
                                        <p:tgtEl>
                                          <p:spTgt spid="81925"/>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81927"/>
                                        </p:tgtEl>
                                        <p:attrNameLst>
                                          <p:attrName>style.visibility</p:attrName>
                                        </p:attrNameLst>
                                      </p:cBhvr>
                                      <p:to>
                                        <p:strVal val="visible"/>
                                      </p:to>
                                    </p:set>
                                    <p:anim to="" calcmode="lin" valueType="num">
                                      <p:cBhvr>
                                        <p:cTn id="22" dur="1" fill="hold"/>
                                        <p:tgtEl>
                                          <p:spTgt spid="81927"/>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54" presetClass="entr" presetSubtype="0" accel="100000" fill="hold" grpId="0" nodeType="clickEffect">
                                  <p:stCondLst>
                                    <p:cond delay="0"/>
                                  </p:stCondLst>
                                  <p:childTnLst>
                                    <p:set>
                                      <p:cBhvr>
                                        <p:cTn id="26" dur="1" fill="hold">
                                          <p:stCondLst>
                                            <p:cond delay="0"/>
                                          </p:stCondLst>
                                        </p:cTn>
                                        <p:tgtEl>
                                          <p:spTgt spid="81929"/>
                                        </p:tgtEl>
                                        <p:attrNameLst>
                                          <p:attrName>style.visibility</p:attrName>
                                        </p:attrNameLst>
                                      </p:cBhvr>
                                      <p:to>
                                        <p:strVal val="visible"/>
                                      </p:to>
                                    </p:set>
                                    <p:anim calcmode="lin" valueType="num">
                                      <p:cBhvr>
                                        <p:cTn id="27" dur="500" fill="hold"/>
                                        <p:tgtEl>
                                          <p:spTgt spid="81929"/>
                                        </p:tgtEl>
                                        <p:attrNameLst>
                                          <p:attrName>ppt_w</p:attrName>
                                        </p:attrNameLst>
                                      </p:cBhvr>
                                      <p:tavLst>
                                        <p:tav tm="0">
                                          <p:val>
                                            <p:strVal val="#ppt_w*0.05"/>
                                          </p:val>
                                        </p:tav>
                                        <p:tav tm="100000">
                                          <p:val>
                                            <p:strVal val="#ppt_w"/>
                                          </p:val>
                                        </p:tav>
                                      </p:tavLst>
                                    </p:anim>
                                    <p:anim calcmode="lin" valueType="num">
                                      <p:cBhvr>
                                        <p:cTn id="28" dur="500" fill="hold"/>
                                        <p:tgtEl>
                                          <p:spTgt spid="81929"/>
                                        </p:tgtEl>
                                        <p:attrNameLst>
                                          <p:attrName>ppt_h</p:attrName>
                                        </p:attrNameLst>
                                      </p:cBhvr>
                                      <p:tavLst>
                                        <p:tav tm="0">
                                          <p:val>
                                            <p:strVal val="#ppt_h"/>
                                          </p:val>
                                        </p:tav>
                                        <p:tav tm="100000">
                                          <p:val>
                                            <p:strVal val="#ppt_h"/>
                                          </p:val>
                                        </p:tav>
                                      </p:tavLst>
                                    </p:anim>
                                    <p:anim calcmode="lin" valueType="num">
                                      <p:cBhvr>
                                        <p:cTn id="29" dur="500" fill="hold"/>
                                        <p:tgtEl>
                                          <p:spTgt spid="81929"/>
                                        </p:tgtEl>
                                        <p:attrNameLst>
                                          <p:attrName>ppt_x</p:attrName>
                                        </p:attrNameLst>
                                      </p:cBhvr>
                                      <p:tavLst>
                                        <p:tav tm="0">
                                          <p:val>
                                            <p:strVal val="#ppt_x-.2"/>
                                          </p:val>
                                        </p:tav>
                                        <p:tav tm="100000">
                                          <p:val>
                                            <p:strVal val="#ppt_x"/>
                                          </p:val>
                                        </p:tav>
                                      </p:tavLst>
                                    </p:anim>
                                    <p:anim calcmode="lin" valueType="num">
                                      <p:cBhvr>
                                        <p:cTn id="30" dur="500" fill="hold"/>
                                        <p:tgtEl>
                                          <p:spTgt spid="81929"/>
                                        </p:tgtEl>
                                        <p:attrNameLst>
                                          <p:attrName>ppt_y</p:attrName>
                                        </p:attrNameLst>
                                      </p:cBhvr>
                                      <p:tavLst>
                                        <p:tav tm="0">
                                          <p:val>
                                            <p:strVal val="#ppt_y"/>
                                          </p:val>
                                        </p:tav>
                                        <p:tav tm="100000">
                                          <p:val>
                                            <p:strVal val="#ppt_y"/>
                                          </p:val>
                                        </p:tav>
                                      </p:tavLst>
                                    </p:anim>
                                    <p:animEffect transition="in" filter="fade">
                                      <p:cBhvr>
                                        <p:cTn id="31" dur="500"/>
                                        <p:tgtEl>
                                          <p:spTgt spid="819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5" grpId="0" animBg="1"/>
      <p:bldP spid="81927" grpId="0" animBg="1"/>
      <p:bldP spid="81928" grpId="0" animBg="1"/>
      <p:bldP spid="8192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274638"/>
            <a:ext cx="8229600" cy="1020762"/>
          </a:xfrm>
          <a:solidFill>
            <a:schemeClr val="accent1"/>
          </a:solidFill>
        </p:spPr>
        <p:txBody>
          <a:bodyPr/>
          <a:lstStyle/>
          <a:p>
            <a:r>
              <a:rPr lang="en-US" sz="6000" b="1">
                <a:solidFill>
                  <a:schemeClr val="accent2"/>
                </a:solidFill>
                <a:latin typeface="Monotype Corsiva" pitchFamily="66" charset="0"/>
              </a:rPr>
              <a:t>Belajar Siswa Aktif</a:t>
            </a:r>
            <a:r>
              <a:rPr lang="en-US" sz="1600" b="1">
                <a:solidFill>
                  <a:schemeClr val="accent2"/>
                </a:solidFill>
                <a:latin typeface="Monotype Corsiva" pitchFamily="66" charset="0"/>
              </a:rPr>
              <a:t> </a:t>
            </a:r>
            <a:r>
              <a:rPr lang="en-US" sz="1800" b="1">
                <a:solidFill>
                  <a:schemeClr val="accent2"/>
                </a:solidFill>
                <a:latin typeface="Monotype Corsiva" pitchFamily="66" charset="0"/>
              </a:rPr>
              <a:t>Learning By Doing - Dewey</a:t>
            </a:r>
          </a:p>
        </p:txBody>
      </p:sp>
      <p:sp>
        <p:nvSpPr>
          <p:cNvPr id="55299" name="Rectangle 3"/>
          <p:cNvSpPr>
            <a:spLocks noGrp="1" noChangeArrowheads="1"/>
          </p:cNvSpPr>
          <p:nvPr>
            <p:ph type="body" idx="1"/>
          </p:nvPr>
        </p:nvSpPr>
        <p:spPr>
          <a:xfrm>
            <a:off x="457200" y="1371600"/>
            <a:ext cx="8229600" cy="4754563"/>
          </a:xfrm>
          <a:gradFill rotWithShape="1">
            <a:gsLst>
              <a:gs pos="0">
                <a:schemeClr val="bg1"/>
              </a:gs>
              <a:gs pos="100000">
                <a:srgbClr val="006600"/>
              </a:gs>
            </a:gsLst>
            <a:lin ang="5400000" scaled="1"/>
          </a:gradFill>
        </p:spPr>
        <p:txBody>
          <a:bodyPr/>
          <a:lstStyle/>
          <a:p>
            <a:pPr>
              <a:lnSpc>
                <a:spcPct val="90000"/>
              </a:lnSpc>
              <a:buFontTx/>
              <a:buBlip>
                <a:blip r:embed="rId3"/>
              </a:buBlip>
            </a:pPr>
            <a:r>
              <a:rPr lang="en-US" sz="4400" b="1" i="1">
                <a:solidFill>
                  <a:srgbClr val="990033"/>
                </a:solidFill>
                <a:latin typeface="Times New Roman" pitchFamily="18" charset="0"/>
              </a:rPr>
              <a:t>Pengelolaan belajar menuju belajar mandiri </a:t>
            </a:r>
          </a:p>
          <a:p>
            <a:pPr>
              <a:lnSpc>
                <a:spcPct val="90000"/>
              </a:lnSpc>
              <a:buFontTx/>
              <a:buBlip>
                <a:blip r:embed="rId3"/>
              </a:buBlip>
            </a:pPr>
            <a:r>
              <a:rPr lang="en-US" sz="4400" b="1" i="1">
                <a:solidFill>
                  <a:srgbClr val="FF3300"/>
                </a:solidFill>
                <a:latin typeface="Times New Roman" pitchFamily="18" charset="0"/>
              </a:rPr>
              <a:t>Siswa berperan aktif dalam proses</a:t>
            </a:r>
          </a:p>
          <a:p>
            <a:pPr>
              <a:lnSpc>
                <a:spcPct val="90000"/>
              </a:lnSpc>
              <a:buFontTx/>
              <a:buBlip>
                <a:blip r:embed="rId3"/>
              </a:buBlip>
            </a:pPr>
            <a:r>
              <a:rPr lang="en-US" sz="4400" b="1" i="1">
                <a:solidFill>
                  <a:schemeClr val="accent2"/>
                </a:solidFill>
                <a:latin typeface="Times New Roman" pitchFamily="18" charset="0"/>
              </a:rPr>
              <a:t>Sampai pada pase mampu merencanakan apa yang harus dipelajari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55298"/>
                                        </p:tgtEl>
                                        <p:attrNameLst>
                                          <p:attrName>style.visibility</p:attrName>
                                        </p:attrNameLst>
                                      </p:cBhvr>
                                      <p:to>
                                        <p:strVal val="visible"/>
                                      </p:to>
                                    </p:set>
                                    <p:animEffect transition="in" filter="fade">
                                      <p:cBhvr>
                                        <p:cTn id="7" dur="800" decel="100000"/>
                                        <p:tgtEl>
                                          <p:spTgt spid="55298"/>
                                        </p:tgtEl>
                                      </p:cBhvr>
                                    </p:animEffect>
                                    <p:anim calcmode="lin" valueType="num">
                                      <p:cBhvr>
                                        <p:cTn id="8" dur="800" decel="100000" fill="hold"/>
                                        <p:tgtEl>
                                          <p:spTgt spid="55298"/>
                                        </p:tgtEl>
                                        <p:attrNameLst>
                                          <p:attrName>style.rotation</p:attrName>
                                        </p:attrNameLst>
                                      </p:cBhvr>
                                      <p:tavLst>
                                        <p:tav tm="0">
                                          <p:val>
                                            <p:fltVal val="-90"/>
                                          </p:val>
                                        </p:tav>
                                        <p:tav tm="100000">
                                          <p:val>
                                            <p:fltVal val="0"/>
                                          </p:val>
                                        </p:tav>
                                      </p:tavLst>
                                    </p:anim>
                                    <p:anim calcmode="lin" valueType="num">
                                      <p:cBhvr>
                                        <p:cTn id="9" dur="800" decel="100000" fill="hold"/>
                                        <p:tgtEl>
                                          <p:spTgt spid="55298"/>
                                        </p:tgtEl>
                                        <p:attrNameLst>
                                          <p:attrName>ppt_x</p:attrName>
                                        </p:attrNameLst>
                                      </p:cBhvr>
                                      <p:tavLst>
                                        <p:tav tm="0">
                                          <p:val>
                                            <p:strVal val="#ppt_x+0.4"/>
                                          </p:val>
                                        </p:tav>
                                        <p:tav tm="100000">
                                          <p:val>
                                            <p:strVal val="#ppt_x-0.05"/>
                                          </p:val>
                                        </p:tav>
                                      </p:tavLst>
                                    </p:anim>
                                    <p:anim calcmode="lin" valueType="num">
                                      <p:cBhvr>
                                        <p:cTn id="10" dur="800" decel="100000" fill="hold"/>
                                        <p:tgtEl>
                                          <p:spTgt spid="5529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529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5298"/>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5299">
                                            <p:bg/>
                                          </p:spTgt>
                                        </p:tgtEl>
                                        <p:attrNameLst>
                                          <p:attrName>style.visibility</p:attrName>
                                        </p:attrNameLst>
                                      </p:cBhvr>
                                      <p:to>
                                        <p:strVal val="visible"/>
                                      </p:to>
                                    </p:set>
                                    <p:anim to="" calcmode="lin" valueType="num">
                                      <p:cBhvr>
                                        <p:cTn id="17" dur="1" fill="hold"/>
                                        <p:tgtEl>
                                          <p:spTgt spid="55299">
                                            <p:bg/>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55299">
                                            <p:txEl>
                                              <p:pRg st="0" end="0"/>
                                            </p:txEl>
                                          </p:spTgt>
                                        </p:tgtEl>
                                        <p:attrNameLst>
                                          <p:attrName>style.visibility</p:attrName>
                                        </p:attrNameLst>
                                      </p:cBhvr>
                                      <p:to>
                                        <p:strVal val="visible"/>
                                      </p:to>
                                    </p:set>
                                    <p:anim to="" calcmode="lin" valueType="num">
                                      <p:cBhvr>
                                        <p:cTn id="22" dur="1" fill="hold"/>
                                        <p:tgtEl>
                                          <p:spTgt spid="55299">
                                            <p:txEl>
                                              <p:pRg st="0" end="0"/>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55299">
                                            <p:txEl>
                                              <p:pRg st="1" end="1"/>
                                            </p:txEl>
                                          </p:spTgt>
                                        </p:tgtEl>
                                        <p:attrNameLst>
                                          <p:attrName>style.visibility</p:attrName>
                                        </p:attrNameLst>
                                      </p:cBhvr>
                                      <p:to>
                                        <p:strVal val="visible"/>
                                      </p:to>
                                    </p:set>
                                    <p:anim to="" calcmode="lin" valueType="num">
                                      <p:cBhvr>
                                        <p:cTn id="27" dur="1" fill="hold"/>
                                        <p:tgtEl>
                                          <p:spTgt spid="55299">
                                            <p:txEl>
                                              <p:pRg st="1" end="1"/>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55299">
                                            <p:txEl>
                                              <p:pRg st="2" end="2"/>
                                            </p:txEl>
                                          </p:spTgt>
                                        </p:tgtEl>
                                        <p:attrNameLst>
                                          <p:attrName>style.visibility</p:attrName>
                                        </p:attrNameLst>
                                      </p:cBhvr>
                                      <p:to>
                                        <p:strVal val="visible"/>
                                      </p:to>
                                    </p:set>
                                    <p:anim to="" calcmode="lin" valueType="num">
                                      <p:cBhvr>
                                        <p:cTn id="32" dur="1" fill="hold"/>
                                        <p:tgtEl>
                                          <p:spTgt spid="55299">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animBg="1"/>
      <p:bldP spid="55299"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100000">
              <a:srgbClr val="990033"/>
            </a:gs>
          </a:gsLst>
          <a:lin ang="5400000" scaled="1"/>
        </a:gra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274638"/>
            <a:ext cx="8229600" cy="1020762"/>
          </a:xfrm>
          <a:solidFill>
            <a:schemeClr val="accent1"/>
          </a:solidFill>
        </p:spPr>
        <p:txBody>
          <a:bodyPr/>
          <a:lstStyle/>
          <a:p>
            <a:r>
              <a:rPr lang="en-US" sz="6000" b="1">
                <a:solidFill>
                  <a:schemeClr val="accent2"/>
                </a:solidFill>
                <a:latin typeface="Monotype Corsiva" pitchFamily="66" charset="0"/>
              </a:rPr>
              <a:t>Belajar Siswa Aktif</a:t>
            </a:r>
            <a:r>
              <a:rPr lang="en-US" sz="1600" b="1">
                <a:solidFill>
                  <a:schemeClr val="accent2"/>
                </a:solidFill>
                <a:latin typeface="Monotype Corsiva" pitchFamily="66" charset="0"/>
              </a:rPr>
              <a:t> </a:t>
            </a:r>
            <a:r>
              <a:rPr lang="en-US" sz="1800" b="1">
                <a:solidFill>
                  <a:schemeClr val="accent2"/>
                </a:solidFill>
                <a:latin typeface="Monotype Corsiva" pitchFamily="66" charset="0"/>
              </a:rPr>
              <a:t>Learning By Doing - Dewey</a:t>
            </a:r>
          </a:p>
        </p:txBody>
      </p:sp>
      <p:sp>
        <p:nvSpPr>
          <p:cNvPr id="56323" name="Rectangle 3"/>
          <p:cNvSpPr>
            <a:spLocks noGrp="1" noChangeArrowheads="1"/>
          </p:cNvSpPr>
          <p:nvPr>
            <p:ph type="body" idx="1"/>
          </p:nvPr>
        </p:nvSpPr>
        <p:spPr>
          <a:xfrm>
            <a:off x="457200" y="1371600"/>
            <a:ext cx="8229600" cy="4754563"/>
          </a:xfrm>
        </p:spPr>
        <p:txBody>
          <a:bodyPr/>
          <a:lstStyle/>
          <a:p>
            <a:pPr algn="ctr">
              <a:buFont typeface="Wingdings" pitchFamily="2" charset="2"/>
              <a:buBlip>
                <a:blip r:embed="rId2"/>
              </a:buBlip>
            </a:pPr>
            <a:r>
              <a:rPr lang="en-US" sz="4400" b="1" i="1">
                <a:solidFill>
                  <a:srgbClr val="990033"/>
                </a:solidFill>
                <a:latin typeface="Times New Roman" pitchFamily="18" charset="0"/>
              </a:rPr>
              <a:t>Siswa secara spontan terlibat dalam proses belajar </a:t>
            </a:r>
          </a:p>
          <a:p>
            <a:pPr algn="ctr">
              <a:buFont typeface="Wingdings" pitchFamily="2" charset="2"/>
              <a:buBlip>
                <a:blip r:embed="rId2"/>
              </a:buBlip>
            </a:pPr>
            <a:r>
              <a:rPr lang="en-US" sz="4400" b="1" i="1">
                <a:solidFill>
                  <a:srgbClr val="FF3300"/>
                </a:solidFill>
                <a:latin typeface="Times New Roman" pitchFamily="18" charset="0"/>
              </a:rPr>
              <a:t>Mendorong keingintahuan siswa </a:t>
            </a:r>
          </a:p>
          <a:p>
            <a:pPr algn="ctr">
              <a:buFont typeface="Wingdings" pitchFamily="2" charset="2"/>
              <a:buBlip>
                <a:blip r:embed="rId2"/>
              </a:buBlip>
            </a:pPr>
            <a:r>
              <a:rPr lang="en-US" sz="4400" b="1" i="1">
                <a:solidFill>
                  <a:schemeClr val="accent2"/>
                </a:solidFill>
                <a:latin typeface="Times New Roman" pitchFamily="18" charset="0"/>
              </a:rPr>
              <a:t>Guru memfasilitasi membangun situasi belajar, menyediakan sarana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 to="" calcmode="lin" valueType="num">
                                      <p:cBhvr>
                                        <p:cTn id="7" dur="1" fill="hold"/>
                                        <p:tgtEl>
                                          <p:spTgt spid="5632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6323">
                                            <p:txEl>
                                              <p:pRg st="1" end="1"/>
                                            </p:txEl>
                                          </p:spTgt>
                                        </p:tgtEl>
                                        <p:attrNameLst>
                                          <p:attrName>style.visibility</p:attrName>
                                        </p:attrNameLst>
                                      </p:cBhvr>
                                      <p:to>
                                        <p:strVal val="visible"/>
                                      </p:to>
                                    </p:set>
                                    <p:anim to="" calcmode="lin" valueType="num">
                                      <p:cBhvr>
                                        <p:cTn id="12" dur="1" fill="hold"/>
                                        <p:tgtEl>
                                          <p:spTgt spid="5632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6323">
                                            <p:txEl>
                                              <p:pRg st="2" end="2"/>
                                            </p:txEl>
                                          </p:spTgt>
                                        </p:tgtEl>
                                        <p:attrNameLst>
                                          <p:attrName>style.visibility</p:attrName>
                                        </p:attrNameLst>
                                      </p:cBhvr>
                                      <p:to>
                                        <p:strVal val="visible"/>
                                      </p:to>
                                    </p:set>
                                    <p:anim to="" calcmode="lin" valueType="num">
                                      <p:cBhvr>
                                        <p:cTn id="17" dur="1" fill="hold"/>
                                        <p:tgtEl>
                                          <p:spTgt spid="5632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100000">
              <a:srgbClr val="990033"/>
            </a:gs>
          </a:gsLst>
          <a:lin ang="5400000" scaled="1"/>
        </a:gra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274638"/>
            <a:ext cx="8229600" cy="1020762"/>
          </a:xfrm>
          <a:solidFill>
            <a:schemeClr val="accent1"/>
          </a:solidFill>
        </p:spPr>
        <p:txBody>
          <a:bodyPr/>
          <a:lstStyle/>
          <a:p>
            <a:r>
              <a:rPr lang="en-US" sz="6000" b="1">
                <a:solidFill>
                  <a:schemeClr val="accent2"/>
                </a:solidFill>
                <a:latin typeface="Monotype Corsiva" pitchFamily="66" charset="0"/>
              </a:rPr>
              <a:t>Kemampuan Guru</a:t>
            </a:r>
            <a:endParaRPr lang="en-US" sz="1800" b="1">
              <a:solidFill>
                <a:schemeClr val="accent2"/>
              </a:solidFill>
              <a:latin typeface="Monotype Corsiva" pitchFamily="66" charset="0"/>
            </a:endParaRPr>
          </a:p>
        </p:txBody>
      </p:sp>
      <p:sp>
        <p:nvSpPr>
          <p:cNvPr id="57347" name="Rectangle 3"/>
          <p:cNvSpPr>
            <a:spLocks noGrp="1" noChangeArrowheads="1"/>
          </p:cNvSpPr>
          <p:nvPr>
            <p:ph type="body" idx="1"/>
          </p:nvPr>
        </p:nvSpPr>
        <p:spPr>
          <a:xfrm>
            <a:off x="457200" y="1371600"/>
            <a:ext cx="8229600" cy="4754563"/>
          </a:xfrm>
        </p:spPr>
        <p:txBody>
          <a:bodyPr/>
          <a:lstStyle/>
          <a:p>
            <a:pPr algn="ctr">
              <a:lnSpc>
                <a:spcPct val="90000"/>
              </a:lnSpc>
            </a:pPr>
            <a:r>
              <a:rPr lang="en-US" sz="4000" b="1" i="1">
                <a:solidFill>
                  <a:srgbClr val="990033"/>
                </a:solidFill>
                <a:latin typeface="Times New Roman" pitchFamily="18" charset="0"/>
              </a:rPr>
              <a:t>Memanfaatkan lingkungan sebagai sumber belajar secara optimal</a:t>
            </a:r>
          </a:p>
          <a:p>
            <a:pPr algn="ctr">
              <a:lnSpc>
                <a:spcPct val="90000"/>
              </a:lnSpc>
            </a:pPr>
            <a:r>
              <a:rPr lang="en-US" sz="4000" b="1" i="1">
                <a:solidFill>
                  <a:srgbClr val="FF3300"/>
                </a:solidFill>
                <a:latin typeface="Times New Roman" pitchFamily="18" charset="0"/>
              </a:rPr>
              <a:t>Berkreasi mengembangkan gagasan baru </a:t>
            </a:r>
          </a:p>
          <a:p>
            <a:pPr algn="ctr">
              <a:lnSpc>
                <a:spcPct val="90000"/>
              </a:lnSpc>
            </a:pPr>
            <a:r>
              <a:rPr lang="en-US" sz="4000" b="1" i="1">
                <a:solidFill>
                  <a:schemeClr val="accent2"/>
                </a:solidFill>
                <a:latin typeface="Times New Roman" pitchFamily="18" charset="0"/>
              </a:rPr>
              <a:t>Mengurangi kesenjangan pengetahuan siswa yang diperoleh disekolah dengan pengetahuan yang diperoleh di masyarakat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 to="" calcmode="lin" valueType="num">
                                      <p:cBhvr>
                                        <p:cTn id="7" dur="1" fill="hold"/>
                                        <p:tgtEl>
                                          <p:spTgt spid="57347">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7347">
                                            <p:txEl>
                                              <p:pRg st="1" end="1"/>
                                            </p:txEl>
                                          </p:spTgt>
                                        </p:tgtEl>
                                        <p:attrNameLst>
                                          <p:attrName>style.visibility</p:attrName>
                                        </p:attrNameLst>
                                      </p:cBhvr>
                                      <p:to>
                                        <p:strVal val="visible"/>
                                      </p:to>
                                    </p:set>
                                    <p:anim to="" calcmode="lin" valueType="num">
                                      <p:cBhvr>
                                        <p:cTn id="12" dur="1" fill="hold"/>
                                        <p:tgtEl>
                                          <p:spTgt spid="57347">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7347">
                                            <p:txEl>
                                              <p:pRg st="2" end="2"/>
                                            </p:txEl>
                                          </p:spTgt>
                                        </p:tgtEl>
                                        <p:attrNameLst>
                                          <p:attrName>style.visibility</p:attrName>
                                        </p:attrNameLst>
                                      </p:cBhvr>
                                      <p:to>
                                        <p:strVal val="visible"/>
                                      </p:to>
                                    </p:set>
                                    <p:anim to="" calcmode="lin" valueType="num">
                                      <p:cBhvr>
                                        <p:cTn id="17" dur="1" fill="hold"/>
                                        <p:tgtEl>
                                          <p:spTgt spid="57347">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1594</TotalTime>
  <Words>1132</Words>
  <Application>Microsoft PowerPoint</Application>
  <PresentationFormat>On-screen Show (4:3)</PresentationFormat>
  <Paragraphs>172</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Monotype Corsiva</vt:lpstr>
      <vt:lpstr>Times New Roman</vt:lpstr>
      <vt:lpstr>Wingdings 2</vt:lpstr>
      <vt:lpstr>Wingdings</vt:lpstr>
      <vt:lpstr>Default Design</vt:lpstr>
      <vt:lpstr>Slide 1</vt:lpstr>
      <vt:lpstr>Prinsip Pembelajaran KBK</vt:lpstr>
      <vt:lpstr>Prinsip Pembelajaran KBK</vt:lpstr>
      <vt:lpstr>Prinsip Pembelajaran KBK</vt:lpstr>
      <vt:lpstr>Belajar (Winkel -1996)</vt:lpstr>
      <vt:lpstr>Slide 6</vt:lpstr>
      <vt:lpstr>Belajar Siswa Aktif Learning By Doing - Dewey</vt:lpstr>
      <vt:lpstr>Belajar Siswa Aktif Learning By Doing - Dewey</vt:lpstr>
      <vt:lpstr>Kemampuan Guru</vt:lpstr>
      <vt:lpstr>Kemampuan Guru</vt:lpstr>
      <vt:lpstr>Cara Membelajarkan Siswa</vt:lpstr>
      <vt:lpstr>Contextual Teaching and Learning</vt:lpstr>
      <vt:lpstr>Slide 13</vt:lpstr>
      <vt:lpstr>Contextual Teaching and Learning</vt:lpstr>
      <vt:lpstr>Contextual Teaching and Learning</vt:lpstr>
      <vt:lpstr>Pendekatan Kontekstual</vt:lpstr>
      <vt:lpstr>Langkah-langkah Pembelajaran Kontekstual</vt:lpstr>
      <vt:lpstr>Langkah-langkah Pembelajaran Kontekstual</vt:lpstr>
      <vt:lpstr>Pendekatan Pembelajaran Kontekstual</vt:lpstr>
      <vt:lpstr>Pendekatan Pembelajaran Kontekstual</vt:lpstr>
      <vt:lpstr>Slide 21</vt:lpstr>
      <vt:lpstr>Slide 22</vt:lpstr>
      <vt:lpstr>Slide 23</vt:lpstr>
      <vt:lpstr>Slide 24</vt:lpstr>
      <vt:lpstr>Slide 25</vt:lpstr>
      <vt:lpstr>Slide 26</vt:lpstr>
      <vt:lpstr>Slide 27</vt:lpstr>
      <vt:lpstr>Slide 28</vt:lpstr>
      <vt:lpstr>Slide 29</vt:lpstr>
      <vt:lpstr>TERIMAKASIH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http://kurikulum.dikmenjur.net/modul/</dc:title>
  <dc:creator>Panji Sudira</dc:creator>
  <cp:lastModifiedBy>Putu Sudira</cp:lastModifiedBy>
  <cp:revision>49</cp:revision>
  <dcterms:created xsi:type="dcterms:W3CDTF">2005-06-02T03:18:31Z</dcterms:created>
  <dcterms:modified xsi:type="dcterms:W3CDTF">2012-02-05T06:57:13Z</dcterms:modified>
</cp:coreProperties>
</file>