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9" r:id="rId3"/>
    <p:sldId id="258" r:id="rId4"/>
    <p:sldId id="278" r:id="rId5"/>
    <p:sldId id="270" r:id="rId6"/>
    <p:sldId id="271" r:id="rId7"/>
    <p:sldId id="272" r:id="rId8"/>
    <p:sldId id="273" r:id="rId9"/>
    <p:sldId id="275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77" r:id="rId20"/>
    <p:sldId id="268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8" autoAdjust="0"/>
  </p:normalViewPr>
  <p:slideViewPr>
    <p:cSldViewPr>
      <p:cViewPr>
        <p:scale>
          <a:sx n="64" d="100"/>
          <a:sy n="64" d="100"/>
        </p:scale>
        <p:origin x="-69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E383F-168A-4788-8FD4-0BF2C0654577}" type="datetimeFigureOut">
              <a:rPr lang="id-ID" smtClean="0"/>
              <a:pPr/>
              <a:t>19/10/2013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B128C-0801-4791-B5A2-5B3D9CB9BFA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449B-03B6-46DE-BD3F-33C7AAB72BF1}" type="datetime1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2F7E-D0CE-447D-9EE8-4E901B492533}" type="datetime1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7F6B-1801-4953-8B16-B34F22BD6B24}" type="datetime1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0DD3-91C3-4E62-A18B-C043B37E14D4}" type="datetime1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C512-2565-4D3B-89A3-F80C43671B43}" type="datetime1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E442-0B89-48FD-96B6-64978E1519B1}" type="datetime1">
              <a:rPr lang="en-US" smtClean="0"/>
              <a:pPr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FF16-0ECF-4F13-8FC1-6CDE63682BAB}" type="datetime1">
              <a:rPr lang="en-US" smtClean="0"/>
              <a:pPr/>
              <a:t>10/19/2013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A623-0FED-4E0E-A665-79DFB278E0D3}" type="datetime1">
              <a:rPr lang="en-US" smtClean="0"/>
              <a:pPr/>
              <a:t>10/19/2013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1773-C8FB-49F9-9CE0-C13C61717402}" type="datetime1">
              <a:rPr lang="en-US" smtClean="0"/>
              <a:pPr/>
              <a:t>10/19/2013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A158-10E5-4339-9289-C78736EDA0EE}" type="datetime1">
              <a:rPr lang="en-US" smtClean="0"/>
              <a:pPr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79A4-5A84-4668-BEF0-2A4BD511C100}" type="datetime1">
              <a:rPr lang="en-US" smtClean="0"/>
              <a:pPr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747B5-42A5-419F-9476-254024B2DB89}" type="datetime1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putupanji@uny.ac.id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33600" y="914400"/>
            <a:ext cx="6096000" cy="3048000"/>
          </a:xfrm>
          <a:prstGeom prst="roundRect">
            <a:avLst>
              <a:gd name="adj" fmla="val 50000"/>
            </a:avLst>
          </a:prstGeom>
          <a:blipFill dpi="0" rotWithShape="1">
            <a:blip r:embed="rId3" cstate="print">
              <a:alphaModFix amt="33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524000"/>
            <a:ext cx="6705600" cy="1676400"/>
          </a:xfrm>
        </p:spPr>
        <p:txBody>
          <a:bodyPr>
            <a:noAutofit/>
          </a:bodyPr>
          <a:lstStyle/>
          <a:p>
            <a:r>
              <a:rPr lang="id-ID" sz="7200" b="1" dirty="0" smtClean="0">
                <a:solidFill>
                  <a:srgbClr val="002060"/>
                </a:solidFill>
              </a:rPr>
              <a:t>Variabel</a:t>
            </a:r>
            <a:br>
              <a:rPr lang="id-ID" sz="7200" b="1" dirty="0" smtClean="0">
                <a:solidFill>
                  <a:srgbClr val="002060"/>
                </a:solidFill>
              </a:rPr>
            </a:br>
            <a:r>
              <a:rPr lang="id-ID" sz="7200" b="1" dirty="0" smtClean="0">
                <a:solidFill>
                  <a:srgbClr val="002060"/>
                </a:solidFill>
              </a:rPr>
              <a:t>PENELITIAN</a:t>
            </a:r>
            <a:endParaRPr lang="en-US" sz="72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28800" y="4114800"/>
            <a:ext cx="67056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Dr. Putu Sudira, M.P.</a:t>
            </a:r>
          </a:p>
          <a:p>
            <a:pPr algn="ctr"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  <a:hlinkClick r:id="rId4"/>
              </a:rPr>
              <a:t>putupanji@uny.ac.id</a:t>
            </a:r>
            <a:r>
              <a:rPr lang="id-ID" sz="2400" b="1" dirty="0" smtClean="0">
                <a:latin typeface="+mj-lt"/>
                <a:ea typeface="+mj-ea"/>
                <a:cs typeface="+mj-cs"/>
              </a:rPr>
              <a:t> – </a:t>
            </a:r>
            <a:r>
              <a:rPr lang="id-ID" sz="2400" b="1" dirty="0" smtClean="0"/>
              <a:t>08164222678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</a:rPr>
              <a:t>http://staff.uny.ac.id/cari/staff?title=Putu+Sudira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Sek.Prodi</a:t>
            </a:r>
            <a:r>
              <a:rPr kumimoji="0" lang="id-ID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PTK PPs  UNY, peneliti terbaik Hibah Disertasi 2011, lulusan cumlaude S2  TP PPs UGM – S3 PTK PPS UNY; Kantor: Vocational and Technology Education Lantai II sayap   timur  Gedung Pascasarjana UNY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33400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05000" y="381000"/>
            <a:ext cx="6096000" cy="13716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533400"/>
            <a:ext cx="6705600" cy="9144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Pendefinisian TEORI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447800" y="2362200"/>
            <a:ext cx="6705600" cy="2743200"/>
          </a:xfrm>
          <a:noFill/>
        </p:spPr>
        <p:txBody>
          <a:bodyPr/>
          <a:lstStyle/>
          <a:p>
            <a:pPr marL="180000" algn="l"/>
            <a:r>
              <a:rPr lang="id-ID" b="1" dirty="0" smtClean="0">
                <a:solidFill>
                  <a:srgbClr val="C00000"/>
                </a:solidFill>
              </a:rPr>
              <a:t>Berdasarkan background Variabel </a:t>
            </a:r>
            <a:r>
              <a:rPr lang="id-ID" b="1" dirty="0" smtClean="0">
                <a:solidFill>
                  <a:srgbClr val="C00000"/>
                </a:solidFill>
                <a:sym typeface="Wingdings" pitchFamily="2" charset="2"/>
              </a:rPr>
              <a:t> dibuat TEORI KUANTITATIF</a:t>
            </a:r>
            <a:endParaRPr lang="en-US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05000" y="381000"/>
            <a:ext cx="6096000" cy="13716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533400"/>
            <a:ext cx="6019800" cy="9144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 TEORI KUANTITATIF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7162800" cy="4267200"/>
          </a:xfrm>
          <a:noFill/>
        </p:spPr>
        <p:txBody>
          <a:bodyPr>
            <a:normAutofit lnSpcReduction="10000"/>
          </a:bodyPr>
          <a:lstStyle/>
          <a:p>
            <a:pPr marL="360000" indent="-360000" algn="l">
              <a:buFont typeface="Wingdings" pitchFamily="2" charset="2"/>
              <a:buChar char="Ø"/>
            </a:pPr>
            <a:r>
              <a:rPr lang="id-ID" b="1" dirty="0" smtClean="0">
                <a:solidFill>
                  <a:srgbClr val="C00000"/>
                </a:solidFill>
              </a:rPr>
              <a:t>Scientific prediction or explanation (G. Thomas, 1997)</a:t>
            </a:r>
          </a:p>
          <a:p>
            <a:pPr marL="360000" indent="-360000" algn="l">
              <a:buFont typeface="Wingdings" pitchFamily="2" charset="2"/>
              <a:buChar char="Ø"/>
            </a:pPr>
            <a:r>
              <a:rPr lang="id-ID" b="1" dirty="0" smtClean="0">
                <a:solidFill>
                  <a:srgbClr val="C00000"/>
                </a:solidFill>
              </a:rPr>
              <a:t>A set of interrelated constructs (variables), definition, propositions that presents a systematic view of phenomena by specifying relations among variables, with the </a:t>
            </a:r>
            <a:r>
              <a:rPr lang="id-ID" b="1" dirty="0" smtClean="0">
                <a:solidFill>
                  <a:srgbClr val="C00000"/>
                </a:solidFill>
              </a:rPr>
              <a:t>purpose </a:t>
            </a:r>
            <a:r>
              <a:rPr lang="id-ID" b="1" dirty="0" smtClean="0">
                <a:solidFill>
                  <a:srgbClr val="C00000"/>
                </a:solidFill>
              </a:rPr>
              <a:t>of explaining natural phenomena (Kerlinger, 1979).</a:t>
            </a:r>
            <a:endParaRPr lang="en-US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05000" y="381000"/>
            <a:ext cx="6096000" cy="13716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533400"/>
            <a:ext cx="6019800" cy="9144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 TEORI KUANTITATIF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7162800" cy="4267200"/>
          </a:xfrm>
          <a:noFill/>
        </p:spPr>
        <p:txBody>
          <a:bodyPr>
            <a:normAutofit/>
          </a:bodyPr>
          <a:lstStyle/>
          <a:p>
            <a:pPr marL="360000" indent="-360000" algn="l">
              <a:buFont typeface="Wingdings" pitchFamily="2" charset="2"/>
              <a:buChar char="Ø"/>
            </a:pPr>
            <a:r>
              <a:rPr lang="id-ID" b="1" dirty="0" smtClean="0">
                <a:solidFill>
                  <a:srgbClr val="C00000"/>
                </a:solidFill>
              </a:rPr>
              <a:t>Study as an Argument, a Discussion, Rationale.</a:t>
            </a:r>
          </a:p>
          <a:p>
            <a:pPr marL="360000" indent="-360000" algn="l">
              <a:buFont typeface="Wingdings" pitchFamily="2" charset="2"/>
              <a:buChar char="Ø"/>
            </a:pPr>
            <a:r>
              <a:rPr lang="id-ID" b="1" dirty="0" smtClean="0">
                <a:solidFill>
                  <a:srgbClr val="C00000"/>
                </a:solidFill>
              </a:rPr>
              <a:t>Help to explain/predict Phenomena that occur in the world.</a:t>
            </a:r>
          </a:p>
          <a:p>
            <a:pPr marL="360000" indent="-360000" algn="l">
              <a:buFont typeface="Wingdings" pitchFamily="2" charset="2"/>
              <a:buChar char="Ø"/>
            </a:pPr>
            <a:r>
              <a:rPr lang="id-ID" b="1" dirty="0" smtClean="0">
                <a:solidFill>
                  <a:srgbClr val="C00000"/>
                </a:solidFill>
              </a:rPr>
              <a:t>How and why the variables and rational statements are interrelated (Labovitz &amp; Hagerdorn, 1971)</a:t>
            </a:r>
            <a:endParaRPr lang="en-US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05000" y="381000"/>
            <a:ext cx="6096000" cy="13716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533400"/>
            <a:ext cx="6019800" cy="9144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 TEORI KUANTITATIF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7162800" cy="4267200"/>
          </a:xfrm>
          <a:noFill/>
        </p:spPr>
        <p:txBody>
          <a:bodyPr>
            <a:normAutofit/>
          </a:bodyPr>
          <a:lstStyle/>
          <a:p>
            <a:pPr marL="360000" indent="-360000" algn="l">
              <a:buFont typeface="Wingdings" pitchFamily="2" charset="2"/>
              <a:buChar char="Ø"/>
            </a:pPr>
            <a:r>
              <a:rPr lang="id-ID" b="1" dirty="0" smtClean="0">
                <a:solidFill>
                  <a:srgbClr val="C00000"/>
                </a:solidFill>
              </a:rPr>
              <a:t>Bagaimana dan mengapa Variabel INDEPENDEN X berpengaruh pada Variabel DEPENDEN Y.</a:t>
            </a:r>
          </a:p>
          <a:p>
            <a:pPr marL="360000" indent="-360000" algn="l">
              <a:buFont typeface="Wingdings" pitchFamily="2" charset="2"/>
              <a:buChar char="Ø"/>
            </a:pPr>
            <a:r>
              <a:rPr lang="id-ID" b="1" dirty="0" smtClean="0">
                <a:solidFill>
                  <a:srgbClr val="C00000"/>
                </a:solidFill>
              </a:rPr>
              <a:t>Teori harus memberikan perkiraan pengharapan atau prediksi. </a:t>
            </a:r>
            <a:endParaRPr lang="en-US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05000" y="381000"/>
            <a:ext cx="6096000" cy="838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04800"/>
            <a:ext cx="6019800" cy="9144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 HUBUNGAN VARIABEL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447800" y="1371600"/>
            <a:ext cx="7162800" cy="4876800"/>
          </a:xfrm>
          <a:noFill/>
        </p:spPr>
        <p:txBody>
          <a:bodyPr>
            <a:normAutofit/>
          </a:bodyPr>
          <a:lstStyle/>
          <a:p>
            <a:pPr marL="360000" indent="-360000" algn="l">
              <a:buFont typeface="Wingdings" pitchFamily="2" charset="2"/>
              <a:buChar char="Ø"/>
            </a:pPr>
            <a:r>
              <a:rPr lang="id-ID" b="1" dirty="0" smtClean="0">
                <a:solidFill>
                  <a:srgbClr val="C00000"/>
                </a:solidFill>
              </a:rPr>
              <a:t>Gunakan Gambar/Diagram.</a:t>
            </a:r>
          </a:p>
          <a:p>
            <a:pPr marL="360000" indent="-360000" algn="l">
              <a:buFont typeface="Wingdings" pitchFamily="2" charset="2"/>
              <a:buChar char="Ø"/>
            </a:pPr>
            <a:r>
              <a:rPr lang="id-ID" b="1" dirty="0" smtClean="0">
                <a:solidFill>
                  <a:srgbClr val="C00000"/>
                </a:solidFill>
              </a:rPr>
              <a:t>Dipendent variabel di kanan; Indipendent variabel di kiri 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362200" y="42672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X2</a:t>
            </a:r>
            <a:endParaRPr lang="id-ID" dirty="0"/>
          </a:p>
        </p:txBody>
      </p:sp>
      <p:sp>
        <p:nvSpPr>
          <p:cNvPr id="10" name="Rounded Rectangle 9"/>
          <p:cNvSpPr/>
          <p:nvPr/>
        </p:nvSpPr>
        <p:spPr>
          <a:xfrm>
            <a:off x="2362200" y="54102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X3</a:t>
            </a:r>
            <a:endParaRPr lang="id-ID" dirty="0"/>
          </a:p>
        </p:txBody>
      </p:sp>
      <p:sp>
        <p:nvSpPr>
          <p:cNvPr id="11" name="Rounded Rectangle 10"/>
          <p:cNvSpPr/>
          <p:nvPr/>
        </p:nvSpPr>
        <p:spPr>
          <a:xfrm>
            <a:off x="2362200" y="3124200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X1</a:t>
            </a:r>
            <a:endParaRPr lang="id-ID" dirty="0"/>
          </a:p>
        </p:txBody>
      </p:sp>
      <p:cxnSp>
        <p:nvCxnSpPr>
          <p:cNvPr id="14" name="Straight Arrow Connector 13"/>
          <p:cNvCxnSpPr>
            <a:stCxn id="11" idx="2"/>
            <a:endCxn id="9" idx="0"/>
          </p:cNvCxnSpPr>
          <p:nvPr/>
        </p:nvCxnSpPr>
        <p:spPr>
          <a:xfrm>
            <a:off x="2628900" y="3657600"/>
            <a:ext cx="0" cy="60960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620780" y="4800600"/>
            <a:ext cx="0" cy="60960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4495800" y="3581400"/>
            <a:ext cx="533400" cy="533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Y1</a:t>
            </a:r>
            <a:endParaRPr lang="id-ID" dirty="0"/>
          </a:p>
        </p:txBody>
      </p:sp>
      <p:sp>
        <p:nvSpPr>
          <p:cNvPr id="17" name="Rounded Rectangle 16"/>
          <p:cNvSpPr/>
          <p:nvPr/>
        </p:nvSpPr>
        <p:spPr>
          <a:xfrm>
            <a:off x="4495800" y="4724400"/>
            <a:ext cx="533400" cy="533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Y1</a:t>
            </a:r>
            <a:endParaRPr lang="id-ID" dirty="0"/>
          </a:p>
        </p:txBody>
      </p:sp>
      <p:sp>
        <p:nvSpPr>
          <p:cNvPr id="18" name="Rounded Rectangle 17"/>
          <p:cNvSpPr/>
          <p:nvPr/>
        </p:nvSpPr>
        <p:spPr>
          <a:xfrm>
            <a:off x="6324600" y="4191000"/>
            <a:ext cx="5334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Y1</a:t>
            </a:r>
            <a:endParaRPr lang="id-ID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895600" y="3276600"/>
            <a:ext cx="16002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8" idx="1"/>
          </p:cNvCxnSpPr>
          <p:nvPr/>
        </p:nvCxnSpPr>
        <p:spPr>
          <a:xfrm>
            <a:off x="5029200" y="3886200"/>
            <a:ext cx="1295400" cy="5715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6" idx="1"/>
          </p:cNvCxnSpPr>
          <p:nvPr/>
        </p:nvCxnSpPr>
        <p:spPr>
          <a:xfrm flipV="1">
            <a:off x="2895600" y="3848100"/>
            <a:ext cx="1600200" cy="6477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895600" y="4512040"/>
            <a:ext cx="16002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895600" y="5105400"/>
            <a:ext cx="1600200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029200" y="4572000"/>
            <a:ext cx="12954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676400" y="2286000"/>
            <a:ext cx="6096000" cy="2743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667000"/>
            <a:ext cx="6019800" cy="19050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 PENULISAN PERSPEKTIF TEORI KUANTITATIF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05000" y="381000"/>
            <a:ext cx="6096000" cy="838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04800"/>
            <a:ext cx="6019800" cy="9144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 Perspektif Kajian Teori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447800" y="1371600"/>
            <a:ext cx="7162800" cy="4953000"/>
          </a:xfrm>
          <a:noFill/>
        </p:spPr>
        <p:txBody>
          <a:bodyPr>
            <a:normAutofit/>
          </a:bodyPr>
          <a:lstStyle/>
          <a:p>
            <a:pPr marL="360000" indent="-360000" algn="l">
              <a:buFont typeface="Wingdings" pitchFamily="2" charset="2"/>
              <a:buChar char="Ø"/>
            </a:pPr>
            <a:r>
              <a:rPr lang="id-ID" b="1" dirty="0" smtClean="0">
                <a:solidFill>
                  <a:srgbClr val="C00000"/>
                </a:solidFill>
              </a:rPr>
              <a:t>Jika unit analisis variabel-variabel adalah individual, cari dalam literatur Psikologi </a:t>
            </a:r>
          </a:p>
          <a:p>
            <a:pPr marL="360000" indent="-360000" algn="l">
              <a:buFont typeface="Wingdings" pitchFamily="2" charset="2"/>
              <a:buChar char="Ø"/>
            </a:pPr>
            <a:r>
              <a:rPr lang="id-ID" b="1" dirty="0" smtClean="0">
                <a:solidFill>
                  <a:srgbClr val="C00000"/>
                </a:solidFill>
              </a:rPr>
              <a:t>Untuk unit analisis group studi atau organisasi, temukan dalam literatur Sosiologi.</a:t>
            </a:r>
          </a:p>
          <a:p>
            <a:pPr marL="360000" indent="-360000" algn="l">
              <a:buFont typeface="Wingdings" pitchFamily="2" charset="2"/>
              <a:buChar char="Ø"/>
            </a:pPr>
            <a:r>
              <a:rPr lang="id-ID" b="1" dirty="0" smtClean="0">
                <a:solidFill>
                  <a:srgbClr val="C00000"/>
                </a:solidFill>
              </a:rPr>
              <a:t>Jika unit analisis individual dan group gunakan literatur psikologi sosial. </a:t>
            </a:r>
            <a:endParaRPr lang="en-US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05000" y="381000"/>
            <a:ext cx="6096000" cy="838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04800"/>
            <a:ext cx="6019800" cy="9144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 Perspektif KAJIAN TEORI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447800" y="1371600"/>
            <a:ext cx="7162800" cy="4953000"/>
          </a:xfrm>
          <a:noFill/>
        </p:spPr>
        <p:txBody>
          <a:bodyPr>
            <a:normAutofit/>
          </a:bodyPr>
          <a:lstStyle/>
          <a:p>
            <a:pPr marL="360000" indent="-360000" algn="l">
              <a:buFont typeface="Wingdings" pitchFamily="2" charset="2"/>
              <a:buChar char="Ø"/>
            </a:pPr>
            <a:r>
              <a:rPr lang="id-ID" b="1" dirty="0" smtClean="0">
                <a:solidFill>
                  <a:srgbClr val="C00000"/>
                </a:solidFill>
              </a:rPr>
              <a:t>Lakukan juga studi yang sangat terkait dg topik.</a:t>
            </a:r>
          </a:p>
          <a:p>
            <a:pPr marL="360000" indent="-360000" algn="l">
              <a:buFont typeface="Wingdings" pitchFamily="2" charset="2"/>
              <a:buChar char="Ø"/>
            </a:pPr>
            <a:r>
              <a:rPr lang="id-ID" b="1" dirty="0" smtClean="0">
                <a:solidFill>
                  <a:srgbClr val="C00000"/>
                </a:solidFill>
              </a:rPr>
              <a:t>Temukan Teori apa yang digunakan oleh peneliti lainnya.</a:t>
            </a:r>
          </a:p>
          <a:p>
            <a:pPr marL="360000" indent="-360000" algn="l">
              <a:buFont typeface="Wingdings" pitchFamily="2" charset="2"/>
              <a:buChar char="Ø"/>
            </a:pPr>
            <a:r>
              <a:rPr lang="id-ID" b="1" dirty="0" smtClean="0">
                <a:solidFill>
                  <a:srgbClr val="C00000"/>
                </a:solidFill>
              </a:rPr>
              <a:t>Pertanyakan Benang Merah yang menunjukkan hubungan antara variabel dependen dengan indipenden.</a:t>
            </a:r>
          </a:p>
          <a:p>
            <a:pPr marL="360000" indent="-360000" algn="l">
              <a:buFont typeface="Wingdings" pitchFamily="2" charset="2"/>
              <a:buChar char="Ø"/>
            </a:pPr>
            <a:r>
              <a:rPr lang="id-ID" b="1" dirty="0" smtClean="0">
                <a:solidFill>
                  <a:srgbClr val="C00000"/>
                </a:solidFill>
              </a:rPr>
              <a:t>Teori yang akan digunakan (nama), sumber, pengembangnya. </a:t>
            </a:r>
            <a:endParaRPr lang="en-US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05000" y="381000"/>
            <a:ext cx="6096000" cy="838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04800"/>
            <a:ext cx="6019800" cy="9144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 CONTOH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447800" y="1371600"/>
            <a:ext cx="7162800" cy="4953000"/>
          </a:xfrm>
          <a:noFill/>
        </p:spPr>
        <p:txBody>
          <a:bodyPr>
            <a:normAutofit/>
          </a:bodyPr>
          <a:lstStyle/>
          <a:p>
            <a:pPr marL="360000" indent="-360000" algn="l">
              <a:buFont typeface="Wingdings" pitchFamily="2" charset="2"/>
              <a:buChar char="Ø"/>
            </a:pPr>
            <a:r>
              <a:rPr lang="id-ID" b="1" dirty="0" smtClean="0">
                <a:solidFill>
                  <a:srgbClr val="C00000"/>
                </a:solidFill>
              </a:rPr>
              <a:t>Teori ini menunjukkan  bahwa........... </a:t>
            </a:r>
            <a:r>
              <a:rPr lang="id-ID" b="1" smtClean="0">
                <a:solidFill>
                  <a:srgbClr val="C00000"/>
                </a:solidFill>
              </a:rPr>
              <a:t>(proposisi atau hipotesis dalam teori) </a:t>
            </a:r>
            <a:endParaRPr lang="en-US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582594"/>
          </a:xfrm>
        </p:spPr>
        <p:txBody>
          <a:bodyPr>
            <a:noAutofit/>
          </a:bodyPr>
          <a:lstStyle/>
          <a:p>
            <a:r>
              <a:rPr lang="en-US" sz="3600" dirty="0" smtClean="0"/>
              <a:t>INTERELASI VARIABEL </a:t>
            </a:r>
            <a:endParaRPr lang="en-US" sz="3600" dirty="0"/>
          </a:p>
        </p:txBody>
      </p:sp>
      <p:sp>
        <p:nvSpPr>
          <p:cNvPr id="1027" name="Oval 3"/>
          <p:cNvSpPr>
            <a:spLocks noChangeArrowheads="1"/>
          </p:cNvSpPr>
          <p:nvPr/>
        </p:nvSpPr>
        <p:spPr bwMode="auto">
          <a:xfrm>
            <a:off x="6476219" y="5455902"/>
            <a:ext cx="1352351" cy="111637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582893" y="5701697"/>
            <a:ext cx="1170833" cy="80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Individual characteristics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5611643" y="3786190"/>
            <a:ext cx="1352351" cy="1116370"/>
          </a:xfrm>
          <a:prstGeom prst="ellipse">
            <a:avLst/>
          </a:prstGeom>
          <a:gradFill rotWithShape="0">
            <a:gsLst>
              <a:gs pos="0">
                <a:srgbClr val="B2A1C7"/>
              </a:gs>
              <a:gs pos="50000">
                <a:srgbClr val="E5DFEC"/>
              </a:gs>
              <a:gs pos="100000">
                <a:srgbClr val="B2A1C7"/>
              </a:gs>
            </a:gsLst>
            <a:lin ang="18900000" scaled="1"/>
          </a:gra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5717457" y="4031985"/>
            <a:ext cx="1171694" cy="80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Student Learning  Experience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5943709" y="2116478"/>
            <a:ext cx="1352351" cy="1115159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6050383" y="2361062"/>
            <a:ext cx="1170833" cy="80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Curriculum characteristics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cxnSp>
        <p:nvCxnSpPr>
          <p:cNvPr id="1033" name="AutoShape 9"/>
          <p:cNvCxnSpPr>
            <a:cxnSpLocks noChangeShapeType="1"/>
          </p:cNvCxnSpPr>
          <p:nvPr/>
        </p:nvCxnSpPr>
        <p:spPr bwMode="auto">
          <a:xfrm>
            <a:off x="7037978" y="3168675"/>
            <a:ext cx="715748" cy="86331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4" name="AutoShape 10"/>
          <p:cNvCxnSpPr>
            <a:cxnSpLocks noChangeShapeType="1"/>
          </p:cNvCxnSpPr>
          <p:nvPr/>
        </p:nvCxnSpPr>
        <p:spPr bwMode="auto">
          <a:xfrm>
            <a:off x="6963994" y="4375856"/>
            <a:ext cx="515304" cy="1574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5" name="AutoShape 11"/>
          <p:cNvCxnSpPr>
            <a:cxnSpLocks noChangeShapeType="1"/>
          </p:cNvCxnSpPr>
          <p:nvPr/>
        </p:nvCxnSpPr>
        <p:spPr bwMode="auto">
          <a:xfrm flipV="1">
            <a:off x="7296060" y="4902560"/>
            <a:ext cx="302817" cy="5533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6" name="AutoShape 12"/>
          <p:cNvCxnSpPr>
            <a:cxnSpLocks noChangeShapeType="1"/>
          </p:cNvCxnSpPr>
          <p:nvPr/>
        </p:nvCxnSpPr>
        <p:spPr bwMode="auto">
          <a:xfrm flipH="1">
            <a:off x="6350619" y="3231637"/>
            <a:ext cx="125600" cy="55455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37" name="Oval 13"/>
          <p:cNvSpPr>
            <a:spLocks noChangeArrowheads="1"/>
          </p:cNvSpPr>
          <p:nvPr/>
        </p:nvSpPr>
        <p:spPr bwMode="auto">
          <a:xfrm>
            <a:off x="4934607" y="5274280"/>
            <a:ext cx="1352351" cy="1115159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4979342" y="5421999"/>
            <a:ext cx="1307617" cy="87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Classroom/ Workshop  Environment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9" name="Oval 15"/>
          <p:cNvSpPr>
            <a:spLocks noChangeArrowheads="1"/>
          </p:cNvSpPr>
          <p:nvPr/>
        </p:nvSpPr>
        <p:spPr bwMode="auto">
          <a:xfrm>
            <a:off x="3841199" y="3505281"/>
            <a:ext cx="1352351" cy="1116370"/>
          </a:xfrm>
          <a:prstGeom prst="ellipse">
            <a:avLst/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3947873" y="3751076"/>
            <a:ext cx="1170833" cy="80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Teacher Performance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41" name="AutoShape 17"/>
          <p:cNvCxnSpPr>
            <a:cxnSpLocks noChangeShapeType="1"/>
          </p:cNvCxnSpPr>
          <p:nvPr/>
        </p:nvCxnSpPr>
        <p:spPr bwMode="auto">
          <a:xfrm flipV="1">
            <a:off x="5868865" y="4839598"/>
            <a:ext cx="181518" cy="43468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42" name="AutoShape 18"/>
          <p:cNvCxnSpPr>
            <a:cxnSpLocks noChangeShapeType="1"/>
          </p:cNvCxnSpPr>
          <p:nvPr/>
        </p:nvCxnSpPr>
        <p:spPr bwMode="auto">
          <a:xfrm>
            <a:off x="5193550" y="4200288"/>
            <a:ext cx="418093" cy="823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43" name="AutoShape 19"/>
          <p:cNvCxnSpPr>
            <a:cxnSpLocks noChangeShapeType="1"/>
          </p:cNvCxnSpPr>
          <p:nvPr/>
        </p:nvCxnSpPr>
        <p:spPr bwMode="auto">
          <a:xfrm flipH="1">
            <a:off x="5032679" y="2815118"/>
            <a:ext cx="911031" cy="8281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44" name="Oval 20"/>
          <p:cNvSpPr>
            <a:spLocks noChangeArrowheads="1"/>
          </p:cNvSpPr>
          <p:nvPr/>
        </p:nvSpPr>
        <p:spPr bwMode="auto">
          <a:xfrm>
            <a:off x="2188612" y="4621651"/>
            <a:ext cx="1352351" cy="111637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2257434" y="4764527"/>
            <a:ext cx="1171694" cy="80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School Organizational Environment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6" name="Oval 22"/>
          <p:cNvSpPr>
            <a:spLocks noChangeArrowheads="1"/>
          </p:cNvSpPr>
          <p:nvPr/>
        </p:nvSpPr>
        <p:spPr bwMode="auto">
          <a:xfrm>
            <a:off x="2310771" y="2526944"/>
            <a:ext cx="1352351" cy="1116370"/>
          </a:xfrm>
          <a:prstGeom prst="ellipse">
            <a:avLst/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2417445" y="2772739"/>
            <a:ext cx="1170833" cy="80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Teacher Competence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48" name="AutoShape 24"/>
          <p:cNvCxnSpPr>
            <a:cxnSpLocks noChangeShapeType="1"/>
          </p:cNvCxnSpPr>
          <p:nvPr/>
        </p:nvCxnSpPr>
        <p:spPr bwMode="auto">
          <a:xfrm flipV="1">
            <a:off x="3423105" y="4403705"/>
            <a:ext cx="524767" cy="43589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49" name="AutoShape 25"/>
          <p:cNvCxnSpPr>
            <a:cxnSpLocks noChangeShapeType="1"/>
          </p:cNvCxnSpPr>
          <p:nvPr/>
        </p:nvCxnSpPr>
        <p:spPr bwMode="auto">
          <a:xfrm>
            <a:off x="3588278" y="3404784"/>
            <a:ext cx="359595" cy="34629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50" name="Oval 26"/>
          <p:cNvSpPr>
            <a:spLocks noChangeArrowheads="1"/>
          </p:cNvSpPr>
          <p:nvPr/>
        </p:nvSpPr>
        <p:spPr bwMode="auto">
          <a:xfrm>
            <a:off x="574737" y="1410574"/>
            <a:ext cx="1352351" cy="111637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680551" y="1525601"/>
            <a:ext cx="1171694" cy="80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External Teacher  Education &amp;Training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2" name="Oval 28"/>
          <p:cNvSpPr>
            <a:spLocks noChangeArrowheads="1"/>
          </p:cNvSpPr>
          <p:nvPr/>
        </p:nvSpPr>
        <p:spPr bwMode="auto">
          <a:xfrm>
            <a:off x="214282" y="2772739"/>
            <a:ext cx="1352351" cy="1115159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320956" y="3050015"/>
            <a:ext cx="1170833" cy="80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School-based Teacher  Education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" name="Oval 30"/>
          <p:cNvSpPr>
            <a:spLocks noChangeArrowheads="1"/>
          </p:cNvSpPr>
          <p:nvPr/>
        </p:nvSpPr>
        <p:spPr bwMode="auto">
          <a:xfrm>
            <a:off x="431931" y="4157910"/>
            <a:ext cx="1352351" cy="111637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504194" y="4407337"/>
            <a:ext cx="1171694" cy="80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Pre-existing teacher characteristics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56" name="AutoShape 32"/>
          <p:cNvCxnSpPr>
            <a:cxnSpLocks noChangeShapeType="1"/>
          </p:cNvCxnSpPr>
          <p:nvPr/>
        </p:nvCxnSpPr>
        <p:spPr bwMode="auto">
          <a:xfrm>
            <a:off x="1852244" y="2361062"/>
            <a:ext cx="565200" cy="41167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57" name="AutoShape 33"/>
          <p:cNvCxnSpPr>
            <a:cxnSpLocks noChangeShapeType="1"/>
          </p:cNvCxnSpPr>
          <p:nvPr/>
        </p:nvCxnSpPr>
        <p:spPr bwMode="auto">
          <a:xfrm flipV="1">
            <a:off x="1566633" y="3168675"/>
            <a:ext cx="744137" cy="23610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58" name="AutoShape 34"/>
          <p:cNvCxnSpPr>
            <a:cxnSpLocks noChangeShapeType="1"/>
          </p:cNvCxnSpPr>
          <p:nvPr/>
        </p:nvCxnSpPr>
        <p:spPr bwMode="auto">
          <a:xfrm flipV="1">
            <a:off x="1675888" y="3505281"/>
            <a:ext cx="741556" cy="89842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59" name="Oval 35"/>
          <p:cNvSpPr>
            <a:spLocks noChangeArrowheads="1"/>
          </p:cNvSpPr>
          <p:nvPr/>
        </p:nvSpPr>
        <p:spPr bwMode="auto">
          <a:xfrm>
            <a:off x="7479299" y="3921801"/>
            <a:ext cx="1521825" cy="1231397"/>
          </a:xfrm>
          <a:prstGeom prst="ellipse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7598877" y="4214818"/>
            <a:ext cx="1318801" cy="61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STUDENT LEARNING OUTCOMES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1" name="Oval 37"/>
          <p:cNvSpPr>
            <a:spLocks noChangeArrowheads="1"/>
          </p:cNvSpPr>
          <p:nvPr/>
        </p:nvSpPr>
        <p:spPr bwMode="auto">
          <a:xfrm>
            <a:off x="2081938" y="1000108"/>
            <a:ext cx="1352351" cy="111637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2121510" y="1259222"/>
            <a:ext cx="1170833" cy="80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Teacher  Certification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63" name="AutoShape 39"/>
          <p:cNvCxnSpPr>
            <a:cxnSpLocks noChangeShapeType="1"/>
          </p:cNvCxnSpPr>
          <p:nvPr/>
        </p:nvCxnSpPr>
        <p:spPr bwMode="auto">
          <a:xfrm>
            <a:off x="2727143" y="2116478"/>
            <a:ext cx="99792" cy="41046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64" name="Oval 40"/>
          <p:cNvSpPr>
            <a:spLocks noChangeArrowheads="1"/>
          </p:cNvSpPr>
          <p:nvPr/>
        </p:nvSpPr>
        <p:spPr bwMode="auto">
          <a:xfrm>
            <a:off x="3680327" y="4711252"/>
            <a:ext cx="1352351" cy="111637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3725062" y="4854128"/>
            <a:ext cx="1306757" cy="87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Learning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Resources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equipment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66" name="AutoShape 42"/>
          <p:cNvCxnSpPr>
            <a:cxnSpLocks noChangeShapeType="1"/>
          </p:cNvCxnSpPr>
          <p:nvPr/>
        </p:nvCxnSpPr>
        <p:spPr bwMode="auto">
          <a:xfrm flipV="1">
            <a:off x="4934607" y="4621651"/>
            <a:ext cx="782850" cy="28090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67" name="Oval 43"/>
          <p:cNvSpPr>
            <a:spLocks noChangeArrowheads="1"/>
          </p:cNvSpPr>
          <p:nvPr/>
        </p:nvSpPr>
        <p:spPr bwMode="auto">
          <a:xfrm>
            <a:off x="4259292" y="2116478"/>
            <a:ext cx="1352351" cy="1115159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4304026" y="2209711"/>
            <a:ext cx="1307617" cy="87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 C 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69" name="AutoShape 45"/>
          <p:cNvCxnSpPr>
            <a:cxnSpLocks noChangeShapeType="1"/>
          </p:cNvCxnSpPr>
          <p:nvPr/>
        </p:nvCxnSpPr>
        <p:spPr bwMode="auto">
          <a:xfrm>
            <a:off x="5348399" y="3168675"/>
            <a:ext cx="520466" cy="75312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70" name="AutoShape 46"/>
          <p:cNvCxnSpPr>
            <a:cxnSpLocks noChangeShapeType="1"/>
          </p:cNvCxnSpPr>
          <p:nvPr/>
        </p:nvCxnSpPr>
        <p:spPr bwMode="auto">
          <a:xfrm rot="5400000">
            <a:off x="4382599" y="3315879"/>
            <a:ext cx="362033" cy="167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33600" y="6858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6705600" cy="838200"/>
          </a:xfrm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Pengertian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676400" y="2590800"/>
            <a:ext cx="6858000" cy="30480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Karakteristik atau Atribut seseorang atau organisasi atau obyek yang mempunyai VARIASI, dapat diobservasi, dan diukur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62000"/>
            <a:ext cx="7010400" cy="495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Buat</a:t>
            </a:r>
            <a:r>
              <a:rPr lang="en-US" b="1" dirty="0" smtClean="0"/>
              <a:t> </a:t>
            </a:r>
            <a:r>
              <a:rPr lang="en-US" b="1" dirty="0" err="1" smtClean="0"/>
              <a:t>Contoh-contoh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MODEL HUBUNGAN:</a:t>
            </a:r>
            <a:br>
              <a:rPr lang="en-US" b="1" dirty="0" smtClean="0"/>
            </a:br>
            <a:r>
              <a:rPr lang="en-US" sz="3200" b="1" dirty="0" smtClean="0"/>
              <a:t>1. </a:t>
            </a:r>
            <a:r>
              <a:rPr lang="en-US" sz="3200" b="1" dirty="0" err="1" smtClean="0"/>
              <a:t>Variabel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Independen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Variabel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Dependen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2. </a:t>
            </a:r>
            <a:r>
              <a:rPr lang="en-US" b="1" dirty="0" smtClean="0"/>
              <a:t> </a:t>
            </a:r>
            <a:r>
              <a:rPr lang="en-US" sz="3200" b="1" dirty="0" err="1" smtClean="0"/>
              <a:t>Variabel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Independen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Variabel</a:t>
            </a:r>
            <a:r>
              <a:rPr lang="en-US" sz="3200" b="1" dirty="0" smtClean="0"/>
              <a:t> Moderator, 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Variabel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Dependen</a:t>
            </a:r>
            <a:r>
              <a:rPr lang="en-US" sz="3200" b="1" dirty="0" smtClean="0"/>
              <a:t> </a:t>
            </a:r>
            <a:br>
              <a:rPr lang="en-US" sz="3200" b="1" dirty="0" smtClean="0"/>
            </a:br>
            <a:r>
              <a:rPr lang="en-US" sz="3200" b="1" dirty="0" smtClean="0"/>
              <a:t>3. </a:t>
            </a:r>
            <a:r>
              <a:rPr lang="en-US" sz="3600" b="1" dirty="0" err="1" smtClean="0"/>
              <a:t>Variabel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Independen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Variabel</a:t>
            </a:r>
            <a:r>
              <a:rPr lang="en-US" sz="3600" b="1" dirty="0" smtClean="0"/>
              <a:t> Moderator,  </a:t>
            </a:r>
            <a:r>
              <a:rPr lang="en-US" sz="3600" b="1" dirty="0" err="1" smtClean="0"/>
              <a:t>Variabel</a:t>
            </a:r>
            <a:r>
              <a:rPr lang="en-US" sz="3600" b="1" dirty="0" smtClean="0"/>
              <a:t> Inverting,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Variabel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Dependen</a:t>
            </a:r>
            <a:r>
              <a:rPr lang="en-US" sz="3600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71600" y="381000"/>
            <a:ext cx="7391400" cy="5334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86000"/>
            <a:ext cx="7010400" cy="1981200"/>
          </a:xfrm>
        </p:spPr>
        <p:txBody>
          <a:bodyPr>
            <a:normAutofit/>
          </a:bodyPr>
          <a:lstStyle/>
          <a:p>
            <a:r>
              <a:rPr lang="id-ID" b="1" dirty="0" smtClean="0"/>
              <a:t>Terimakasih</a:t>
            </a:r>
            <a:br>
              <a:rPr lang="id-ID" b="1" dirty="0" smtClean="0"/>
            </a:br>
            <a:r>
              <a:rPr lang="id-ID" sz="4000" b="1" dirty="0" smtClean="0">
                <a:solidFill>
                  <a:srgbClr val="C00000"/>
                </a:solidFill>
              </a:rPr>
              <a:t>Belajar Budayanya orang Hidup</a:t>
            </a:r>
            <a:br>
              <a:rPr lang="id-ID" sz="4000" b="1" dirty="0" smtClean="0">
                <a:solidFill>
                  <a:srgbClr val="C00000"/>
                </a:solidFill>
              </a:rPr>
            </a:br>
            <a:r>
              <a:rPr lang="id-ID" sz="1800" b="1" dirty="0" smtClean="0"/>
              <a:t> Panji Sudira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0" y="2209800"/>
            <a:ext cx="7010400" cy="21173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09800" y="685800"/>
            <a:ext cx="6096000" cy="13716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MACAM-MACAM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VARIABEL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2362200" y="2895600"/>
            <a:ext cx="5638800" cy="2743200"/>
          </a:xfrm>
          <a:noFill/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rgbClr val="C00000"/>
                </a:solidFill>
              </a:rPr>
              <a:t>Variabel</a:t>
            </a:r>
            <a:r>
              <a:rPr lang="en-US" b="1" dirty="0" smtClean="0">
                <a:solidFill>
                  <a:srgbClr val="C00000"/>
                </a:solidFill>
              </a:rPr>
              <a:t> INDEPENDEN</a:t>
            </a:r>
          </a:p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rgbClr val="C00000"/>
                </a:solidFill>
              </a:rPr>
              <a:t>Variabel</a:t>
            </a:r>
            <a:r>
              <a:rPr lang="en-US" b="1" dirty="0" smtClean="0">
                <a:solidFill>
                  <a:srgbClr val="C00000"/>
                </a:solidFill>
              </a:rPr>
              <a:t> DEPENDEN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VARIABEL MODERATOR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VARIABEL INVERTING</a:t>
            </a:r>
          </a:p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rgbClr val="C00000"/>
                </a:solidFill>
              </a:rPr>
              <a:t>Variabel</a:t>
            </a:r>
            <a:r>
              <a:rPr lang="en-US" b="1" dirty="0" smtClean="0">
                <a:solidFill>
                  <a:srgbClr val="C00000"/>
                </a:solidFill>
              </a:rPr>
              <a:t> KONTROL</a:t>
            </a:r>
            <a:endParaRPr lang="id-ID" b="1" dirty="0">
              <a:solidFill>
                <a:srgbClr val="C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76400" y="2362200"/>
            <a:ext cx="6858000" cy="3581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09800" y="685800"/>
            <a:ext cx="6096000" cy="13716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MACAM-MACAM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VARIABEL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2209800" y="2895600"/>
            <a:ext cx="5791200" cy="2743200"/>
          </a:xfrm>
          <a:noFill/>
        </p:spPr>
        <p:txBody>
          <a:bodyPr>
            <a:normAutofit/>
          </a:bodyPr>
          <a:lstStyle/>
          <a:p>
            <a:pPr marL="514350" algn="l"/>
            <a:r>
              <a:rPr lang="id-ID" b="1" dirty="0" smtClean="0">
                <a:solidFill>
                  <a:srgbClr val="C00000"/>
                </a:solidFill>
              </a:rPr>
              <a:t>Dalam Studi Kuantitatif, Variabel  terkait dengan jawaban dari Pertanyaan Penelitian, Hipotesis Penelitian</a:t>
            </a:r>
            <a:endParaRPr lang="id-ID" b="1" dirty="0">
              <a:solidFill>
                <a:srgbClr val="C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76400" y="2362200"/>
            <a:ext cx="6858000" cy="3581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09800" y="381000"/>
            <a:ext cx="6096000" cy="13716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533400"/>
            <a:ext cx="67056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MACAM-MACAM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VARIABEL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2286000" y="2362200"/>
            <a:ext cx="5867400" cy="3657600"/>
          </a:xfrm>
          <a:noFill/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rgbClr val="C00000"/>
                </a:solidFill>
              </a:rPr>
              <a:t>Variabel</a:t>
            </a:r>
            <a:r>
              <a:rPr lang="en-US" b="1" dirty="0" smtClean="0">
                <a:solidFill>
                  <a:srgbClr val="C00000"/>
                </a:solidFill>
              </a:rPr>
              <a:t> INDEPENDEN: </a:t>
            </a:r>
            <a:r>
              <a:rPr lang="en-US" b="1" dirty="0" err="1" smtClean="0">
                <a:solidFill>
                  <a:srgbClr val="C00000"/>
                </a:solidFill>
              </a:rPr>
              <a:t>Variabel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Bebas</a:t>
            </a:r>
            <a:r>
              <a:rPr lang="en-US" b="1" dirty="0" smtClean="0">
                <a:solidFill>
                  <a:srgbClr val="C00000"/>
                </a:solidFill>
              </a:rPr>
              <a:t>; Stimulus; </a:t>
            </a:r>
            <a:r>
              <a:rPr lang="en-US" b="1" dirty="0" err="1" smtClean="0">
                <a:solidFill>
                  <a:srgbClr val="C00000"/>
                </a:solidFill>
              </a:rPr>
              <a:t>Prediktor</a:t>
            </a:r>
            <a:r>
              <a:rPr lang="en-US" b="1" dirty="0" smtClean="0">
                <a:solidFill>
                  <a:srgbClr val="C00000"/>
                </a:solidFill>
              </a:rPr>
              <a:t>; Antecedent/</a:t>
            </a:r>
            <a:r>
              <a:rPr lang="en-US" b="1" dirty="0" err="1" smtClean="0">
                <a:solidFill>
                  <a:srgbClr val="C00000"/>
                </a:solidFill>
              </a:rPr>
              <a:t>pendahulu</a:t>
            </a:r>
            <a:r>
              <a:rPr lang="en-US" b="1" dirty="0" smtClean="0">
                <a:solidFill>
                  <a:srgbClr val="C00000"/>
                </a:solidFill>
              </a:rPr>
              <a:t>;</a:t>
            </a:r>
          </a:p>
          <a:p>
            <a:pPr marL="514350" indent="-514350"/>
            <a:r>
              <a:rPr lang="en-US" b="1" dirty="0" err="1" smtClean="0">
                <a:solidFill>
                  <a:srgbClr val="C00000"/>
                </a:solidFill>
              </a:rPr>
              <a:t>Mempengaruhi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atau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sebagai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penyebab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perubahan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variabel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Dependen</a:t>
            </a:r>
            <a:endParaRPr lang="en-US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09800" y="381000"/>
            <a:ext cx="6096000" cy="13716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533400"/>
            <a:ext cx="67056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MACAM-MACAM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VARIABEL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2514600" y="2362200"/>
            <a:ext cx="5638800" cy="2743200"/>
          </a:xfrm>
          <a:noFill/>
        </p:spPr>
        <p:txBody>
          <a:bodyPr/>
          <a:lstStyle/>
          <a:p>
            <a:pPr marL="514350" indent="-514350"/>
            <a:r>
              <a:rPr lang="en-US" b="1" dirty="0" smtClean="0">
                <a:solidFill>
                  <a:srgbClr val="C00000"/>
                </a:solidFill>
              </a:rPr>
              <a:t>2. </a:t>
            </a:r>
            <a:r>
              <a:rPr lang="en-US" b="1" dirty="0" err="1" smtClean="0">
                <a:solidFill>
                  <a:srgbClr val="C00000"/>
                </a:solidFill>
              </a:rPr>
              <a:t>Variabel</a:t>
            </a:r>
            <a:r>
              <a:rPr lang="en-US" b="1" dirty="0" smtClean="0">
                <a:solidFill>
                  <a:srgbClr val="C00000"/>
                </a:solidFill>
              </a:rPr>
              <a:t> DEPENDEN: </a:t>
            </a:r>
            <a:r>
              <a:rPr lang="en-US" b="1" dirty="0" err="1" smtClean="0">
                <a:solidFill>
                  <a:srgbClr val="C00000"/>
                </a:solidFill>
              </a:rPr>
              <a:t>Variabel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Terikat</a:t>
            </a:r>
            <a:r>
              <a:rPr lang="en-US" b="1" dirty="0" smtClean="0">
                <a:solidFill>
                  <a:srgbClr val="C00000"/>
                </a:solidFill>
              </a:rPr>
              <a:t>; </a:t>
            </a:r>
            <a:r>
              <a:rPr lang="en-US" b="1" dirty="0" err="1" smtClean="0">
                <a:solidFill>
                  <a:srgbClr val="C00000"/>
                </a:solidFill>
              </a:rPr>
              <a:t>Kriteria</a:t>
            </a:r>
            <a:r>
              <a:rPr lang="en-US" b="1" dirty="0" smtClean="0">
                <a:solidFill>
                  <a:srgbClr val="C00000"/>
                </a:solidFill>
              </a:rPr>
              <a:t>; </a:t>
            </a:r>
            <a:r>
              <a:rPr lang="en-US" b="1" dirty="0" err="1" smtClean="0">
                <a:solidFill>
                  <a:srgbClr val="C00000"/>
                </a:solidFill>
              </a:rPr>
              <a:t>Konsekuen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  <a:p>
            <a:pPr marL="514350" indent="-514350"/>
            <a:r>
              <a:rPr lang="en-US" b="1" dirty="0" err="1" smtClean="0">
                <a:solidFill>
                  <a:srgbClr val="C00000"/>
                </a:solidFill>
              </a:rPr>
              <a:t>Dipengaruhi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atau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menjadi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Akibat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dari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Variabel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Bebas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09800" y="381000"/>
            <a:ext cx="6096000" cy="13716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533400"/>
            <a:ext cx="67056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MACAM-MACAM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VARIABEL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2514600" y="2362200"/>
            <a:ext cx="5638800" cy="2743200"/>
          </a:xfrm>
          <a:noFill/>
        </p:spPr>
        <p:txBody>
          <a:bodyPr/>
          <a:lstStyle/>
          <a:p>
            <a:pPr marL="514350" indent="-514350"/>
            <a:r>
              <a:rPr lang="en-US" b="1" dirty="0" smtClean="0">
                <a:solidFill>
                  <a:srgbClr val="C00000"/>
                </a:solidFill>
              </a:rPr>
              <a:t>3. </a:t>
            </a:r>
            <a:r>
              <a:rPr lang="en-US" b="1" dirty="0" err="1" smtClean="0">
                <a:solidFill>
                  <a:srgbClr val="C00000"/>
                </a:solidFill>
              </a:rPr>
              <a:t>Variabel</a:t>
            </a:r>
            <a:r>
              <a:rPr lang="en-US" b="1" dirty="0" smtClean="0">
                <a:solidFill>
                  <a:srgbClr val="C00000"/>
                </a:solidFill>
              </a:rPr>
              <a:t> MODERATOR: </a:t>
            </a:r>
          </a:p>
          <a:p>
            <a:pPr marL="514350" indent="-514350"/>
            <a:r>
              <a:rPr lang="en-US" b="1" dirty="0" err="1" smtClean="0">
                <a:solidFill>
                  <a:srgbClr val="C00000"/>
                </a:solidFill>
              </a:rPr>
              <a:t>Memberi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pengaruh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Memperkuat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atau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memperlemah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hubungan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antara</a:t>
            </a:r>
            <a:r>
              <a:rPr lang="en-US" b="1" dirty="0" smtClean="0">
                <a:solidFill>
                  <a:srgbClr val="C00000"/>
                </a:solidFill>
              </a:rPr>
              <a:t> VI </a:t>
            </a:r>
            <a:r>
              <a:rPr lang="en-US" b="1" dirty="0" err="1" smtClean="0">
                <a:solidFill>
                  <a:srgbClr val="C00000"/>
                </a:solidFill>
              </a:rPr>
              <a:t>dan</a:t>
            </a:r>
            <a:r>
              <a:rPr lang="en-US" b="1" dirty="0" smtClean="0">
                <a:solidFill>
                  <a:srgbClr val="C00000"/>
                </a:solidFill>
              </a:rPr>
              <a:t> VD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09800" y="381000"/>
            <a:ext cx="6096000" cy="13716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533400"/>
            <a:ext cx="67056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MACAM-MACAM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VARIABEL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2514600" y="2362200"/>
            <a:ext cx="5638800" cy="2743200"/>
          </a:xfrm>
          <a:noFill/>
        </p:spPr>
        <p:txBody>
          <a:bodyPr/>
          <a:lstStyle/>
          <a:p>
            <a:pPr marL="514350" indent="-514350"/>
            <a:r>
              <a:rPr lang="en-US" b="1" dirty="0" smtClean="0">
                <a:solidFill>
                  <a:srgbClr val="C00000"/>
                </a:solidFill>
              </a:rPr>
              <a:t>4.  </a:t>
            </a:r>
            <a:r>
              <a:rPr lang="en-US" b="1" dirty="0" err="1" smtClean="0">
                <a:solidFill>
                  <a:srgbClr val="C00000"/>
                </a:solidFill>
              </a:rPr>
              <a:t>Variabel</a:t>
            </a:r>
            <a:r>
              <a:rPr lang="en-US" b="1" dirty="0" smtClean="0">
                <a:solidFill>
                  <a:srgbClr val="C00000"/>
                </a:solidFill>
              </a:rPr>
              <a:t> INVERTING: </a:t>
            </a:r>
          </a:p>
          <a:p>
            <a:pPr marL="514350" indent="-514350"/>
            <a:r>
              <a:rPr lang="en-US" b="1" dirty="0" err="1" smtClean="0">
                <a:solidFill>
                  <a:srgbClr val="C00000"/>
                </a:solidFill>
              </a:rPr>
              <a:t>Secara</a:t>
            </a:r>
            <a:r>
              <a:rPr lang="en-US" b="1" dirty="0" smtClean="0">
                <a:solidFill>
                  <a:srgbClr val="C00000"/>
                </a:solidFill>
              </a:rPr>
              <a:t> TEORITIS </a:t>
            </a:r>
            <a:r>
              <a:rPr lang="en-US" b="1" dirty="0" err="1" smtClean="0">
                <a:solidFill>
                  <a:srgbClr val="C00000"/>
                </a:solidFill>
              </a:rPr>
              <a:t>mempengaruhi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hubungan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antara</a:t>
            </a:r>
            <a:r>
              <a:rPr lang="en-US" b="1" dirty="0" smtClean="0">
                <a:solidFill>
                  <a:srgbClr val="C00000"/>
                </a:solidFill>
              </a:rPr>
              <a:t> VI </a:t>
            </a:r>
            <a:r>
              <a:rPr lang="en-US" b="1" dirty="0" err="1" smtClean="0">
                <a:solidFill>
                  <a:srgbClr val="C00000"/>
                </a:solidFill>
              </a:rPr>
              <a:t>dan</a:t>
            </a:r>
            <a:r>
              <a:rPr lang="en-US" b="1" dirty="0" smtClean="0">
                <a:solidFill>
                  <a:srgbClr val="C00000"/>
                </a:solidFill>
              </a:rPr>
              <a:t> VD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09800" y="381000"/>
            <a:ext cx="6096000" cy="13716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533400"/>
            <a:ext cx="67056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MACAM-MACAM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VARIABEL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2514600" y="2362200"/>
            <a:ext cx="5638800" cy="2743200"/>
          </a:xfrm>
          <a:noFill/>
        </p:spPr>
        <p:txBody>
          <a:bodyPr/>
          <a:lstStyle/>
          <a:p>
            <a:pPr marL="514350" indent="-514350"/>
            <a:r>
              <a:rPr lang="en-US" b="1" dirty="0" smtClean="0">
                <a:solidFill>
                  <a:srgbClr val="C00000"/>
                </a:solidFill>
              </a:rPr>
              <a:t>5.  </a:t>
            </a:r>
            <a:r>
              <a:rPr lang="en-US" b="1" dirty="0" err="1" smtClean="0">
                <a:solidFill>
                  <a:srgbClr val="C00000"/>
                </a:solidFill>
              </a:rPr>
              <a:t>Variabel</a:t>
            </a:r>
            <a:r>
              <a:rPr lang="en-US" b="1" dirty="0" smtClean="0">
                <a:solidFill>
                  <a:srgbClr val="C00000"/>
                </a:solidFill>
              </a:rPr>
              <a:t>  KONTROL: </a:t>
            </a:r>
          </a:p>
          <a:p>
            <a:pPr marL="514350" indent="-514350"/>
            <a:r>
              <a:rPr lang="en-US" b="1" dirty="0" err="1" smtClean="0">
                <a:solidFill>
                  <a:srgbClr val="C00000"/>
                </a:solidFill>
              </a:rPr>
              <a:t>Dikendalikan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sehingga</a:t>
            </a:r>
            <a:r>
              <a:rPr lang="en-US" b="1" dirty="0" smtClean="0">
                <a:solidFill>
                  <a:srgbClr val="C00000"/>
                </a:solidFill>
              </a:rPr>
              <a:t>  </a:t>
            </a:r>
            <a:r>
              <a:rPr lang="en-US" b="1" dirty="0" err="1" smtClean="0">
                <a:solidFill>
                  <a:srgbClr val="C00000"/>
                </a:solidFill>
              </a:rPr>
              <a:t>pengaruh</a:t>
            </a:r>
            <a:r>
              <a:rPr lang="en-US" b="1" dirty="0" smtClean="0">
                <a:solidFill>
                  <a:srgbClr val="C00000"/>
                </a:solidFill>
              </a:rPr>
              <a:t> VI VD </a:t>
            </a:r>
            <a:r>
              <a:rPr lang="en-US" b="1" dirty="0" err="1" smtClean="0">
                <a:solidFill>
                  <a:srgbClr val="C00000"/>
                </a:solidFill>
              </a:rPr>
              <a:t>tidak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dipengaruhi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oleh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faktor-faktor</a:t>
            </a:r>
            <a:r>
              <a:rPr lang="en-US" b="1" dirty="0" smtClean="0">
                <a:solidFill>
                  <a:srgbClr val="C00000"/>
                </a:solidFill>
              </a:rPr>
              <a:t> lain/</a:t>
            </a:r>
            <a:r>
              <a:rPr lang="en-US" b="1" dirty="0" err="1" smtClean="0">
                <a:solidFill>
                  <a:srgbClr val="C00000"/>
                </a:solidFill>
              </a:rPr>
              <a:t>luar</a:t>
            </a:r>
            <a:endParaRPr lang="en-US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691</Words>
  <Application>Microsoft Office PowerPoint</Application>
  <PresentationFormat>On-screen Show (4:3)</PresentationFormat>
  <Paragraphs>103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Variabel PENELITIAN</vt:lpstr>
      <vt:lpstr>Pengertian</vt:lpstr>
      <vt:lpstr>MACAM-MACAM VARIABEL</vt:lpstr>
      <vt:lpstr>MACAM-MACAM VARIABEL</vt:lpstr>
      <vt:lpstr>MACAM-MACAM VARIABEL</vt:lpstr>
      <vt:lpstr>MACAM-MACAM VARIABEL</vt:lpstr>
      <vt:lpstr>MACAM-MACAM VARIABEL</vt:lpstr>
      <vt:lpstr>MACAM-MACAM VARIABEL</vt:lpstr>
      <vt:lpstr>MACAM-MACAM VARIABEL</vt:lpstr>
      <vt:lpstr>Pendefinisian TEORI</vt:lpstr>
      <vt:lpstr> TEORI KUANTITATIF</vt:lpstr>
      <vt:lpstr> TEORI KUANTITATIF</vt:lpstr>
      <vt:lpstr> TEORI KUANTITATIF</vt:lpstr>
      <vt:lpstr> HUBUNGAN VARIABEL</vt:lpstr>
      <vt:lpstr> PENULISAN PERSPEKTIF TEORI KUANTITATIF</vt:lpstr>
      <vt:lpstr> Perspektif Kajian Teori</vt:lpstr>
      <vt:lpstr> Perspektif KAJIAN TEORI</vt:lpstr>
      <vt:lpstr> CONTOH</vt:lpstr>
      <vt:lpstr>INTERELASI VARIABEL </vt:lpstr>
      <vt:lpstr>Buat Contoh-contoh  MODEL HUBUNGAN: 1. Variabel Independen dan Variabel Dependen 2.  Variabel Independen, Variabel Moderator,  dan Variabel Dependen  3. Variabel Independen, Variabel Moderator,  Variabel Inverting, dan Variabel Dependen    </vt:lpstr>
      <vt:lpstr>Terimakasih Belajar Budayanya orang Hidup  Panji Sudira</vt:lpstr>
    </vt:vector>
  </TitlesOfParts>
  <Company>komoputer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LEARNING</dc:title>
  <dc:creator>Putu Panji</dc:creator>
  <cp:lastModifiedBy>Putu Sudira</cp:lastModifiedBy>
  <cp:revision>73</cp:revision>
  <dcterms:created xsi:type="dcterms:W3CDTF">2012-01-26T22:45:00Z</dcterms:created>
  <dcterms:modified xsi:type="dcterms:W3CDTF">2013-10-19T10:23:11Z</dcterms:modified>
</cp:coreProperties>
</file>