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72" r:id="rId5"/>
    <p:sldId id="269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38" autoAdjust="0"/>
  </p:normalViewPr>
  <p:slideViewPr>
    <p:cSldViewPr>
      <p:cViewPr>
        <p:scale>
          <a:sx n="64" d="100"/>
          <a:sy n="64" d="100"/>
        </p:scale>
        <p:origin x="-1548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E383F-168A-4788-8FD4-0BF2C0654577}" type="datetimeFigureOut">
              <a:rPr lang="id-ID" smtClean="0"/>
              <a:pPr/>
              <a:t>05/02/2012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B128C-0801-4791-B5A2-5B3D9CB9BFA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20B5-775E-483B-AB37-9724C661F267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3CA7-9C6D-4236-BF79-8A82E8C9FF4B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9A60-2DC0-49A9-B3D5-D5EDBDDAEDCC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6D4D-0421-409F-A663-2A008266BEA5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912C-D1FA-44ED-921D-DB340C49B3AF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7CBA-16C3-4990-89CA-D67B5DEBAF97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9BF0-B20E-4754-AE0B-4B8315FA5B7D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3FE5-5F41-45A9-BA46-9C5A164ADB20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8253-81DB-4910-85DC-4100B63FE3F8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C0A4-8DC8-484A-8E04-1E5B0C1B9C70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88FA-BD71-4306-A7DA-5600B4789839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7F006-8CAC-42A6-8F6D-9898B955F9CF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utupanji@uny.ac.i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914400"/>
            <a:ext cx="6096000" cy="3048000"/>
          </a:xfrm>
          <a:prstGeom prst="roundRect">
            <a:avLst>
              <a:gd name="adj" fmla="val 50000"/>
            </a:avLst>
          </a:prstGeom>
          <a:blipFill dpi="0" rotWithShape="1">
            <a:blip r:embed="rId2">
              <a:alphaModFix amt="33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524000"/>
            <a:ext cx="6705600" cy="1676400"/>
          </a:xfrm>
        </p:spPr>
        <p:txBody>
          <a:bodyPr>
            <a:noAutofit/>
          </a:bodyPr>
          <a:lstStyle/>
          <a:p>
            <a:r>
              <a:rPr lang="id-ID" sz="7200" b="1" dirty="0" smtClean="0"/>
              <a:t>Cognitive Approaches</a:t>
            </a:r>
            <a:endParaRPr lang="en-US" sz="7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8800" y="4114800"/>
            <a:ext cx="6705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Dr. Putu Sudira, M.P.</a:t>
            </a:r>
          </a:p>
          <a:p>
            <a:pPr algn="ctr">
              <a:spcBef>
                <a:spcPct val="0"/>
              </a:spcBef>
              <a:defRPr/>
            </a:pPr>
            <a:r>
              <a:rPr lang="id-ID" sz="2400" b="1" dirty="0" smtClean="0">
                <a:latin typeface="+mj-lt"/>
                <a:ea typeface="+mj-ea"/>
                <a:cs typeface="+mj-cs"/>
                <a:hlinkClick r:id="rId3"/>
              </a:rPr>
              <a:t>putupanji@uny.ac.id</a:t>
            </a:r>
            <a:r>
              <a:rPr lang="id-ID" sz="2400" b="1" dirty="0" smtClean="0">
                <a:latin typeface="+mj-lt"/>
                <a:ea typeface="+mj-ea"/>
                <a:cs typeface="+mj-cs"/>
              </a:rPr>
              <a:t> – </a:t>
            </a:r>
            <a:r>
              <a:rPr lang="id-ID" sz="2400" b="1" dirty="0" smtClean="0"/>
              <a:t>08164222678</a:t>
            </a:r>
          </a:p>
          <a:p>
            <a:pPr lvl="0" algn="ctr">
              <a:spcBef>
                <a:spcPct val="0"/>
              </a:spcBef>
              <a:defRPr/>
            </a:pPr>
            <a:r>
              <a:rPr lang="id-ID" sz="2400" b="1" dirty="0" smtClean="0">
                <a:latin typeface="+mj-lt"/>
                <a:ea typeface="+mj-ea"/>
                <a:cs typeface="+mj-cs"/>
              </a:rPr>
              <a:t>http://staff.uny.ac.id/cari/staff?title=Putu+Sudira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Sek.Prodi</a:t>
            </a:r>
            <a:r>
              <a:rPr kumimoji="0" lang="id-ID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PTK PPs  UNY, peneliti terbaik Hibah Disertasi 2011, lulusan cumlaude S2 PPs UGM – S3 PPS UNY; Kantor: Vocational and Technology Education Lantai II sayap   timur  Gedung Pascasarjana UNY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57800"/>
            <a:ext cx="1195040" cy="1420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00200" y="1524000"/>
            <a:ext cx="6553200" cy="1676400"/>
          </a:xfrm>
          <a:prstGeom prst="roundRect">
            <a:avLst>
              <a:gd name="adj" fmla="val 47069"/>
            </a:avLst>
          </a:prstGeom>
          <a:gradFill>
            <a:gsLst>
              <a:gs pos="43000">
                <a:srgbClr val="FF0000">
                  <a:alpha val="2500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1600200"/>
            <a:ext cx="594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dirty="0" smtClean="0">
                <a:solidFill>
                  <a:schemeClr val="bg1"/>
                </a:solidFill>
              </a:rPr>
              <a:t>“How </a:t>
            </a:r>
            <a:r>
              <a:rPr lang="id-ID" sz="4000" b="1" dirty="0" smtClean="0">
                <a:solidFill>
                  <a:schemeClr val="bg1"/>
                </a:solidFill>
              </a:rPr>
              <a:t>can I </a:t>
            </a:r>
            <a:r>
              <a:rPr lang="id-ID" sz="4000" b="1" dirty="0" smtClean="0">
                <a:solidFill>
                  <a:schemeClr val="bg1"/>
                </a:solidFill>
              </a:rPr>
              <a:t>motivate my students?”</a:t>
            </a:r>
            <a:endParaRPr lang="id-ID" sz="4000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NDVD_009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276600"/>
            <a:ext cx="3352800" cy="2743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28600"/>
            <a:ext cx="6705600" cy="838200"/>
          </a:xfrm>
        </p:spPr>
        <p:txBody>
          <a:bodyPr/>
          <a:lstStyle/>
          <a:p>
            <a:r>
              <a:rPr lang="id-ID" b="1" dirty="0" smtClean="0"/>
              <a:t>Expectancy-Value Theory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1752600"/>
            <a:ext cx="7010400" cy="4419600"/>
          </a:xfrm>
          <a:noFill/>
        </p:spPr>
        <p:txBody>
          <a:bodyPr>
            <a:normAutofit/>
          </a:bodyPr>
          <a:lstStyle/>
          <a:p>
            <a:pPr marL="432000" indent="-432000" algn="l">
              <a:buFont typeface="Arial" pitchFamily="34" charset="0"/>
              <a:buChar char="•"/>
            </a:pPr>
            <a:r>
              <a:rPr lang="id-ID" dirty="0" smtClean="0">
                <a:solidFill>
                  <a:schemeClr val="tx1"/>
                </a:solidFill>
              </a:rPr>
              <a:t>comprehensive motivational </a:t>
            </a:r>
            <a:r>
              <a:rPr lang="id-ID" dirty="0" smtClean="0">
                <a:solidFill>
                  <a:schemeClr val="tx1"/>
                </a:solidFill>
              </a:rPr>
              <a:t>theory.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en-US" dirty="0" smtClean="0"/>
              <a:t>focuses </a:t>
            </a:r>
            <a:r>
              <a:rPr lang="en-US" dirty="0" smtClean="0"/>
              <a:t>explicitly on the role of </a:t>
            </a:r>
            <a:r>
              <a:rPr lang="en-US" dirty="0" smtClean="0"/>
              <a:t>value</a:t>
            </a:r>
            <a:r>
              <a:rPr lang="id-ID" dirty="0" smtClean="0"/>
              <a:t>.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ATKINSON</a:t>
            </a:r>
            <a:r>
              <a:rPr lang="id-ID" b="1" dirty="0" smtClean="0">
                <a:solidFill>
                  <a:schemeClr val="tx1"/>
                </a:solidFill>
              </a:rPr>
              <a:t>: “</a:t>
            </a:r>
            <a:r>
              <a:rPr lang="en-US" b="1" dirty="0" smtClean="0">
                <a:solidFill>
                  <a:schemeClr val="tx1"/>
                </a:solidFill>
              </a:rPr>
              <a:t>expectancy-value </a:t>
            </a:r>
            <a:r>
              <a:rPr lang="en-US" b="1" dirty="0" smtClean="0">
                <a:solidFill>
                  <a:schemeClr val="tx1"/>
                </a:solidFill>
              </a:rPr>
              <a:t>attribution </a:t>
            </a:r>
            <a:r>
              <a:rPr lang="en-US" b="1" dirty="0" smtClean="0">
                <a:solidFill>
                  <a:schemeClr val="tx1"/>
                </a:solidFill>
              </a:rPr>
              <a:t>theory</a:t>
            </a:r>
            <a:r>
              <a:rPr lang="id-ID" dirty="0" smtClean="0">
                <a:solidFill>
                  <a:schemeClr val="tx1"/>
                </a:solidFill>
              </a:rPr>
              <a:t>”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contain aspects of value as </a:t>
            </a:r>
            <a:r>
              <a:rPr lang="en-US" dirty="0" smtClean="0">
                <a:solidFill>
                  <a:schemeClr val="tx1"/>
                </a:solidFill>
              </a:rPr>
              <a:t>well</a:t>
            </a:r>
            <a:r>
              <a:rPr lang="id-ID" dirty="0" smtClean="0">
                <a:solidFill>
                  <a:schemeClr val="tx1"/>
                </a:solidFill>
              </a:rPr>
              <a:t> as expectancy.</a:t>
            </a:r>
          </a:p>
          <a:p>
            <a:pPr marL="432000" indent="-432000" algn="l">
              <a:buFont typeface="Arial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2600" y="244840"/>
            <a:ext cx="6934200" cy="9743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28600"/>
            <a:ext cx="6705600" cy="838200"/>
          </a:xfrm>
        </p:spPr>
        <p:txBody>
          <a:bodyPr/>
          <a:lstStyle/>
          <a:p>
            <a:r>
              <a:rPr lang="id-ID" b="1" dirty="0" smtClean="0"/>
              <a:t>Expectancy-Value Theory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1752600"/>
            <a:ext cx="7010400" cy="4419600"/>
          </a:xfrm>
          <a:noFill/>
        </p:spPr>
        <p:txBody>
          <a:bodyPr>
            <a:normAutofit/>
          </a:bodyPr>
          <a:lstStyle/>
          <a:p>
            <a:pPr marL="432000" indent="-432000" algn="l">
              <a:buFont typeface="Arial" pitchFamily="34" charset="0"/>
              <a:buChar char="•"/>
            </a:pPr>
            <a:r>
              <a:rPr lang="en-US" b="1" dirty="0" smtClean="0"/>
              <a:t>Can I Learn and Why Do I Learn?</a:t>
            </a:r>
            <a:r>
              <a:rPr lang="id-ID" b="1" dirty="0" smtClean="0"/>
              <a:t> </a:t>
            </a:r>
            <a:r>
              <a:rPr lang="id-ID" b="1" dirty="0" smtClean="0"/>
              <a:t>Principles of Expectancy-Value </a:t>
            </a:r>
            <a:r>
              <a:rPr lang="id-ID" b="1" dirty="0" smtClean="0"/>
              <a:t>Theory</a:t>
            </a:r>
            <a:endParaRPr lang="id-ID" b="1" dirty="0" smtClean="0"/>
          </a:p>
          <a:p>
            <a:pPr marL="432000" indent="-432000" algn="l">
              <a:buFont typeface="Arial" pitchFamily="34" charset="0"/>
              <a:buChar char="•"/>
            </a:pPr>
            <a:r>
              <a:rPr lang="id-ID" b="1" dirty="0" smtClean="0"/>
              <a:t>Why </a:t>
            </a:r>
            <a:r>
              <a:rPr lang="id-ID" b="1" dirty="0" smtClean="0"/>
              <a:t>Did I </a:t>
            </a:r>
            <a:r>
              <a:rPr lang="id-ID" b="1" dirty="0" smtClean="0"/>
              <a:t>Fail? Principles </a:t>
            </a:r>
            <a:r>
              <a:rPr lang="id-ID" b="1" dirty="0" smtClean="0"/>
              <a:t>of Attribution </a:t>
            </a:r>
            <a:r>
              <a:rPr lang="id-ID" b="1" dirty="0" smtClean="0"/>
              <a:t>Theory.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en-US" b="1" dirty="0" smtClean="0"/>
              <a:t>How </a:t>
            </a:r>
            <a:r>
              <a:rPr lang="en-US" b="1" dirty="0" smtClean="0"/>
              <a:t>Can I Get What I Want? Principles of </a:t>
            </a:r>
            <a:r>
              <a:rPr lang="en-US" b="1" dirty="0" smtClean="0"/>
              <a:t>Achievement</a:t>
            </a:r>
            <a:r>
              <a:rPr lang="id-ID" b="1" dirty="0" smtClean="0"/>
              <a:t> Goal </a:t>
            </a:r>
            <a:r>
              <a:rPr lang="id-ID" b="1" dirty="0" smtClean="0"/>
              <a:t>Theory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2600" y="244840"/>
            <a:ext cx="6934200" cy="9743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371600"/>
            <a:ext cx="6705600" cy="838200"/>
          </a:xfrm>
        </p:spPr>
        <p:txBody>
          <a:bodyPr/>
          <a:lstStyle/>
          <a:p>
            <a:r>
              <a:rPr lang="id-ID" b="1" dirty="0" smtClean="0"/>
              <a:t>Cognitive Theory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7010400" cy="1600200"/>
          </a:xfrm>
          <a:noFill/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What Can Teachers Do to Enhance Student Motivation?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800" y="990600"/>
            <a:ext cx="6934200" cy="41747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7010400" cy="19812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Terimakasih</a:t>
            </a:r>
            <a:br>
              <a:rPr lang="id-ID" b="1" dirty="0" smtClean="0"/>
            </a:br>
            <a:r>
              <a:rPr lang="id-ID" sz="4000" b="1" dirty="0" smtClean="0">
                <a:solidFill>
                  <a:srgbClr val="C00000"/>
                </a:solidFill>
              </a:rPr>
              <a:t>Melayani </a:t>
            </a:r>
            <a:r>
              <a:rPr lang="id-ID" sz="4000" b="1" smtClean="0">
                <a:solidFill>
                  <a:srgbClr val="C00000"/>
                </a:solidFill>
              </a:rPr>
              <a:t>orang Kewajibannya </a:t>
            </a:r>
            <a:r>
              <a:rPr lang="id-ID" sz="4000" b="1" dirty="0" smtClean="0">
                <a:solidFill>
                  <a:srgbClr val="C00000"/>
                </a:solidFill>
              </a:rPr>
              <a:t>orang Hidup</a:t>
            </a:r>
            <a:br>
              <a:rPr lang="id-ID" sz="4000" b="1" dirty="0" smtClean="0">
                <a:solidFill>
                  <a:srgbClr val="C00000"/>
                </a:solidFill>
              </a:rPr>
            </a:br>
            <a:r>
              <a:rPr lang="id-ID" sz="1800" b="1" dirty="0" smtClean="0"/>
              <a:t> Panji Sudira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0" y="2209800"/>
            <a:ext cx="7010400" cy="21173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0"/>
            <a:ext cx="1066800" cy="126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197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Cognitive Approaches</vt:lpstr>
      <vt:lpstr>Slide 2</vt:lpstr>
      <vt:lpstr>Expectancy-Value Theory</vt:lpstr>
      <vt:lpstr>Expectancy-Value Theory</vt:lpstr>
      <vt:lpstr>Cognitive Theory</vt:lpstr>
      <vt:lpstr>Terimakasih Melayani orang Kewajibannya orang Hidup  Panji Sudira</vt:lpstr>
    </vt:vector>
  </TitlesOfParts>
  <Company>komoputer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CONCEPTUAL LEARNING</dc:title>
  <dc:creator>Putu Panji</dc:creator>
  <cp:lastModifiedBy>Putu Sudira</cp:lastModifiedBy>
  <cp:revision>42</cp:revision>
  <dcterms:created xsi:type="dcterms:W3CDTF">2012-01-26T22:45:00Z</dcterms:created>
  <dcterms:modified xsi:type="dcterms:W3CDTF">2012-02-05T06:21:38Z</dcterms:modified>
</cp:coreProperties>
</file>