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9" r:id="rId3"/>
    <p:sldId id="258" r:id="rId4"/>
    <p:sldId id="284" r:id="rId5"/>
    <p:sldId id="285" r:id="rId6"/>
    <p:sldId id="286" r:id="rId7"/>
    <p:sldId id="287" r:id="rId8"/>
    <p:sldId id="288" r:id="rId9"/>
    <p:sldId id="289" r:id="rId10"/>
    <p:sldId id="282" r:id="rId11"/>
    <p:sldId id="257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3" r:id="rId25"/>
    <p:sldId id="26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8" autoAdjust="0"/>
  </p:normalViewPr>
  <p:slideViewPr>
    <p:cSldViewPr>
      <p:cViewPr>
        <p:scale>
          <a:sx n="64" d="100"/>
          <a:sy n="64" d="100"/>
        </p:scale>
        <p:origin x="-69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E383F-168A-4788-8FD4-0BF2C0654577}" type="datetimeFigureOut">
              <a:rPr lang="id-ID" smtClean="0"/>
              <a:pPr/>
              <a:t>23/12/2014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B128C-0801-4791-B5A2-5B3D9CB9BFA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449B-03B6-46DE-BD3F-33C7AAB72BF1}" type="datetime1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2F7E-D0CE-447D-9EE8-4E901B492533}" type="datetime1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7F6B-1801-4953-8B16-B34F22BD6B24}" type="datetime1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0DD3-91C3-4E62-A18B-C043B37E14D4}" type="datetime1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C512-2565-4D3B-89A3-F80C43671B43}" type="datetime1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E442-0B89-48FD-96B6-64978E1519B1}" type="datetime1">
              <a:rPr lang="en-US" smtClean="0"/>
              <a:pPr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FF16-0ECF-4F13-8FC1-6CDE63682BAB}" type="datetime1">
              <a:rPr lang="en-US" smtClean="0"/>
              <a:pPr/>
              <a:t>12/23/2014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A623-0FED-4E0E-A665-79DFB278E0D3}" type="datetime1">
              <a:rPr lang="en-US" smtClean="0"/>
              <a:pPr/>
              <a:t>12/23/2014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1773-C8FB-49F9-9CE0-C13C61717402}" type="datetime1">
              <a:rPr lang="en-US" smtClean="0"/>
              <a:pPr/>
              <a:t>12/23/2014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A158-10E5-4339-9289-C78736EDA0EE}" type="datetime1">
              <a:rPr lang="en-US" smtClean="0"/>
              <a:pPr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79A4-5A84-4668-BEF0-2A4BD511C100}" type="datetime1">
              <a:rPr lang="en-US" smtClean="0"/>
              <a:pPr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747B5-42A5-419F-9476-254024B2DB89}" type="datetime1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putupanji@uny.ac.id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914400"/>
            <a:ext cx="6629400" cy="3048000"/>
          </a:xfrm>
          <a:prstGeom prst="roundRect">
            <a:avLst>
              <a:gd name="adj" fmla="val 50000"/>
            </a:avLst>
          </a:prstGeom>
          <a:blipFill dpi="0" rotWithShape="1">
            <a:blip r:embed="rId3" cstate="print">
              <a:alphaModFix amt="33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0"/>
            <a:ext cx="6705600" cy="1676400"/>
          </a:xfrm>
        </p:spPr>
        <p:txBody>
          <a:bodyPr>
            <a:noAutofit/>
          </a:bodyPr>
          <a:lstStyle/>
          <a:p>
            <a:r>
              <a:rPr lang="id-ID" sz="7200" b="1" dirty="0" smtClean="0">
                <a:solidFill>
                  <a:srgbClr val="002060"/>
                </a:solidFill>
              </a:rPr>
              <a:t>Research Design</a:t>
            </a:r>
            <a:endParaRPr lang="en-US" sz="72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8800" y="4114800"/>
            <a:ext cx="67056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Dr. Putu Sudira, M.P.</a:t>
            </a:r>
          </a:p>
          <a:p>
            <a:pPr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  <a:hlinkClick r:id="rId4"/>
              </a:rPr>
              <a:t>putupanji@uny.ac.id</a:t>
            </a:r>
            <a:r>
              <a:rPr lang="id-ID" sz="2400" b="1" dirty="0" smtClean="0">
                <a:latin typeface="+mj-lt"/>
                <a:ea typeface="+mj-ea"/>
                <a:cs typeface="+mj-cs"/>
              </a:rPr>
              <a:t> – </a:t>
            </a:r>
            <a:r>
              <a:rPr lang="id-ID" sz="2400" b="1" dirty="0" smtClean="0"/>
              <a:t>08164222678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</a:rPr>
              <a:t>http://staff.uny.ac.id/cari/staff?title=Putu+Sudira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Sek.Prodi</a:t>
            </a:r>
            <a:r>
              <a:rPr kumimoji="0" lang="id-ID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PTK PPs  UNY, peneliti terbaik Hibah Disertasi 2011, lulusan cumlaude S2  TP PPs UGM – S3 PTK PPS UNY; Kantor: Vocational and Technology Education Lantai II sayap   timur  Gedung Pascasarjana UNY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685800"/>
            <a:ext cx="6096000" cy="1600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6705600" cy="1371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KRITERIA PEMILIHAN </a:t>
            </a:r>
            <a:br>
              <a:rPr lang="en-US" b="1" dirty="0" smtClean="0"/>
            </a:br>
            <a:r>
              <a:rPr lang="id-ID" b="1" dirty="0" smtClean="0"/>
              <a:t>Desain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endParaRPr lang="en-US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676400" y="2895600"/>
            <a:ext cx="6553200" cy="22860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4400" b="1" dirty="0" smtClean="0">
                <a:solidFill>
                  <a:schemeClr val="tx1"/>
                </a:solidFill>
              </a:rPr>
              <a:t>Research Problem</a:t>
            </a:r>
          </a:p>
          <a:p>
            <a:pPr marL="514350" indent="-514350">
              <a:buAutoNum type="arabicPeriod"/>
            </a:pPr>
            <a:r>
              <a:rPr lang="en-US" sz="4400" b="1" dirty="0" smtClean="0">
                <a:solidFill>
                  <a:schemeClr val="tx1"/>
                </a:solidFill>
              </a:rPr>
              <a:t>Personal Experiences</a:t>
            </a:r>
          </a:p>
          <a:p>
            <a:pPr marL="514350" indent="-514350">
              <a:buAutoNum type="arabicPeriod"/>
            </a:pPr>
            <a:r>
              <a:rPr lang="en-US" sz="4400" b="1" dirty="0" smtClean="0">
                <a:solidFill>
                  <a:schemeClr val="tx1"/>
                </a:solidFill>
              </a:rPr>
              <a:t>Audience </a:t>
            </a:r>
            <a:endParaRPr lang="id-ID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752600" y="228600"/>
            <a:ext cx="6934200" cy="1219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762000" dist="50800" dir="12900000" sx="72000" sy="72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05600" cy="99060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atin typeface="Aharoni" pitchFamily="2" charset="-79"/>
                <a:cs typeface="Aharoni" pitchFamily="2" charset="-79"/>
              </a:rPr>
              <a:t>PROSES PENELITIAN KUANTITATIF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0" y="19050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Rumusan Masalah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0" y="29718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Landasan Teori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0" y="40386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Rumusan Hipotesis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52800" y="25146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Populasi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0" y="25146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Sampel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2800" y="50292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Pengemb. Instrumen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76800" y="50292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Uji Instrumen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1000" y="3733800"/>
            <a:ext cx="18288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Pengumpulan DATA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72200" y="37338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Analisis Data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39920" y="3733800"/>
            <a:ext cx="1295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Penyajian Data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1981200" y="2667000"/>
            <a:ext cx="381000" cy="381000"/>
          </a:xfrm>
          <a:prstGeom prst="downArrow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Down Arrow 18"/>
          <p:cNvSpPr/>
          <p:nvPr/>
        </p:nvSpPr>
        <p:spPr>
          <a:xfrm>
            <a:off x="1981200" y="3763780"/>
            <a:ext cx="381000" cy="381000"/>
          </a:xfrm>
          <a:prstGeom prst="downArrow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39" name="Group 38"/>
          <p:cNvGrpSpPr/>
          <p:nvPr/>
        </p:nvGrpSpPr>
        <p:grpSpPr>
          <a:xfrm>
            <a:off x="2819400" y="2986790"/>
            <a:ext cx="624590" cy="1295400"/>
            <a:chOff x="2819400" y="2986790"/>
            <a:chExt cx="624590" cy="129540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2819400" y="4267200"/>
              <a:ext cx="3048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139190" y="3001780"/>
              <a:ext cx="304800" cy="0"/>
            </a:xfrm>
            <a:prstGeom prst="line">
              <a:avLst/>
            </a:prstGeom>
            <a:ln w="38100">
              <a:solidFill>
                <a:srgbClr val="C0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2476500" y="3634490"/>
              <a:ext cx="12954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2819400" y="4572000"/>
            <a:ext cx="609600" cy="838200"/>
            <a:chOff x="2819400" y="4572000"/>
            <a:chExt cx="609600" cy="8382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3124200" y="5410200"/>
              <a:ext cx="304800" cy="0"/>
            </a:xfrm>
            <a:prstGeom prst="line">
              <a:avLst/>
            </a:prstGeom>
            <a:ln w="38100">
              <a:solidFill>
                <a:srgbClr val="C0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39"/>
            <p:cNvGrpSpPr/>
            <p:nvPr/>
          </p:nvGrpSpPr>
          <p:grpSpPr>
            <a:xfrm>
              <a:off x="2819400" y="4572000"/>
              <a:ext cx="304800" cy="838200"/>
              <a:chOff x="2819400" y="4572000"/>
              <a:chExt cx="304800" cy="838200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2819400" y="4572000"/>
                <a:ext cx="30480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2705100" y="4991100"/>
                <a:ext cx="83820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Right Arrow 31"/>
          <p:cNvSpPr/>
          <p:nvPr/>
        </p:nvSpPr>
        <p:spPr>
          <a:xfrm>
            <a:off x="4618220" y="2819400"/>
            <a:ext cx="3048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3" name="Right Arrow 32"/>
          <p:cNvSpPr/>
          <p:nvPr/>
        </p:nvSpPr>
        <p:spPr>
          <a:xfrm>
            <a:off x="4618220" y="5334000"/>
            <a:ext cx="3048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Right Arrow 33"/>
          <p:cNvSpPr/>
          <p:nvPr/>
        </p:nvSpPr>
        <p:spPr>
          <a:xfrm>
            <a:off x="5989820" y="4038600"/>
            <a:ext cx="3048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ight Arrow 34"/>
          <p:cNvSpPr/>
          <p:nvPr/>
        </p:nvSpPr>
        <p:spPr>
          <a:xfrm>
            <a:off x="7437620" y="4038600"/>
            <a:ext cx="3048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Down Arrow 35"/>
          <p:cNvSpPr/>
          <p:nvPr/>
        </p:nvSpPr>
        <p:spPr>
          <a:xfrm>
            <a:off x="5196590" y="3336560"/>
            <a:ext cx="381000" cy="381000"/>
          </a:xfrm>
          <a:prstGeom prst="downArrow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Down Arrow 36"/>
          <p:cNvSpPr/>
          <p:nvPr/>
        </p:nvSpPr>
        <p:spPr>
          <a:xfrm rot="10800000">
            <a:off x="5257800" y="4586990"/>
            <a:ext cx="381000" cy="381000"/>
          </a:xfrm>
          <a:prstGeom prst="downArrow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Rectangle 37"/>
          <p:cNvSpPr/>
          <p:nvPr/>
        </p:nvSpPr>
        <p:spPr>
          <a:xfrm>
            <a:off x="7391400" y="4741890"/>
            <a:ext cx="164642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Penyajian Data &amp;Pembahasan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467600" y="5791200"/>
            <a:ext cx="156772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KESIMPULAN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43" name="Down Arrow 42"/>
          <p:cNvSpPr/>
          <p:nvPr/>
        </p:nvSpPr>
        <p:spPr>
          <a:xfrm>
            <a:off x="8092190" y="4480810"/>
            <a:ext cx="381000" cy="381000"/>
          </a:xfrm>
          <a:prstGeom prst="downArrow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4" name="Down Arrow 43"/>
          <p:cNvSpPr/>
          <p:nvPr/>
        </p:nvSpPr>
        <p:spPr>
          <a:xfrm>
            <a:off x="8062210" y="5486400"/>
            <a:ext cx="381000" cy="381000"/>
          </a:xfrm>
          <a:prstGeom prst="downArrow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2" dur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1" grpId="0" animBg="1"/>
      <p:bldP spid="43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/>
          </a:bodyPr>
          <a:lstStyle/>
          <a:p>
            <a:r>
              <a:rPr lang="id-ID" b="1" dirty="0" smtClean="0"/>
              <a:t>QUESTIONS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752600"/>
            <a:ext cx="6248400" cy="4572000"/>
          </a:xfrm>
          <a:noFill/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Bagaimana Anda Dapat menemukan MASALAH PENELITIAN sesegera mungkin.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Bagaimana Anda mengembangkan Proposal.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457200"/>
            <a:ext cx="6096000" cy="1219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57200"/>
            <a:ext cx="6705600" cy="1143000"/>
          </a:xfrm>
        </p:spPr>
        <p:txBody>
          <a:bodyPr/>
          <a:lstStyle/>
          <a:p>
            <a:r>
              <a:rPr lang="id-ID" b="1" dirty="0" smtClean="0"/>
              <a:t>SUMBER MASALAH</a:t>
            </a:r>
            <a:endParaRPr lang="en-US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676400" y="2133600"/>
            <a:ext cx="6172200" cy="41910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rgbClr val="C00000"/>
                </a:solidFill>
              </a:rPr>
              <a:t>Penyimpangan antara Pengalaman dan Kenyataan.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rgbClr val="C00000"/>
                </a:solidFill>
              </a:rPr>
              <a:t>Penyimpangan antara Perencanaan dan Kenyataan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rgbClr val="C00000"/>
                </a:solidFill>
              </a:rPr>
              <a:t>Ada Pengaduan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rgbClr val="C00000"/>
                </a:solidFill>
              </a:rPr>
              <a:t>Ada Kompetisi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Phenomena</a:t>
            </a:r>
            <a:endParaRPr lang="id-ID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/>
          </a:bodyPr>
          <a:lstStyle/>
          <a:p>
            <a:r>
              <a:rPr lang="id-ID" b="1" dirty="0" smtClean="0"/>
              <a:t>RUMUSAN MASALAH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752600"/>
            <a:ext cx="6248400" cy="4572000"/>
          </a:xfrm>
          <a:noFill/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PERTANYAAN yang akan dicari JAWABANNYA.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Pengumpulan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BENTUK RUMUSAN MASALAH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752600"/>
            <a:ext cx="6248400" cy="4572000"/>
          </a:xfrm>
          <a:noFill/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Deskriptif.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Komparatif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Asosiatif (Simetris, Kausal, Resiprokal)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Komparatif Asosiatif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DESKRIPTIF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Keberadaan Variabel Mandiri, tidak membuat perbandingan,  tidak mencari hubungan antar variabel.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</a:rPr>
              <a:t>Bagaimanakah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id-ID" b="1" dirty="0" smtClean="0">
                <a:solidFill>
                  <a:schemeClr val="tx1"/>
                </a:solidFill>
              </a:rPr>
              <a:t>partisipasi Mahasiswa dalam perkuliahan MPP.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Bagaimana</a:t>
            </a:r>
            <a:r>
              <a:rPr lang="en-US" b="1" dirty="0" err="1" smtClean="0">
                <a:solidFill>
                  <a:schemeClr val="tx1"/>
                </a:solidFill>
              </a:rPr>
              <a:t>kah</a:t>
            </a:r>
            <a:r>
              <a:rPr lang="id-ID" b="1" dirty="0" smtClean="0">
                <a:solidFill>
                  <a:schemeClr val="tx1"/>
                </a:solidFill>
              </a:rPr>
              <a:t> sikap Mahasiswa terhadap edaran Menteri Pendidikan tentang Publikasi Ilmiah sebagai syarat Kelulusan.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KOMPARATIF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MEMBANDINGKAN Keberadaan satu atau lebih Variabel pada dua atau lebih sampel, atau waktu berbeda.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perbedaan Kemampuan mengembangkan Program antara mahasiswa Putra dan Mahasiswa Putri.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KOMPARATIF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52000" lvl="1" indent="-25200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perbedaan motivasi dan prestasi belajar antara Siswa yang memiliki Laptop dengan Siswa yang tidak memiliki Laptop.</a:t>
            </a:r>
          </a:p>
          <a:p>
            <a:pPr marL="252000" lvl="1" indent="-25200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perbedaan performance Guru antara yang sudah tersertifikasi dengan guru yang belum tersertifikasi.</a:t>
            </a:r>
          </a:p>
          <a:p>
            <a:pPr marL="252000" lvl="1" indent="-25200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perbedaan performance Guru sebelum tersertifikasi dan sesudah tersertifikasi.</a:t>
            </a:r>
            <a:endParaRPr lang="en-US" b="1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Arial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ASOSIATIF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HUBUNGAN dua Variabel atau lebih.  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Simetris, Kausal, Resiprokal.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609600"/>
            <a:ext cx="6096000" cy="1600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6705600" cy="1371600"/>
          </a:xfrm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Research Designs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209800" y="2743200"/>
            <a:ext cx="5486400" cy="2895600"/>
          </a:xfrm>
        </p:spPr>
        <p:txBody>
          <a:bodyPr>
            <a:normAutofit fontScale="92500" lnSpcReduction="20000"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Plans and Procedures for research   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b="1" dirty="0" smtClean="0">
                <a:solidFill>
                  <a:srgbClr val="C00000"/>
                </a:solidFill>
              </a:rPr>
              <a:t>the decitions from broard assumtions to detailled methods of </a:t>
            </a:r>
            <a:r>
              <a:rPr lang="id-ID" b="1" u="sng" dirty="0" smtClean="0">
                <a:solidFill>
                  <a:srgbClr val="C00000"/>
                </a:solidFill>
              </a:rPr>
              <a:t>data collection</a:t>
            </a:r>
            <a:r>
              <a:rPr lang="id-ID" b="1" dirty="0" smtClean="0">
                <a:solidFill>
                  <a:srgbClr val="C00000"/>
                </a:solidFill>
              </a:rPr>
              <a:t> and </a:t>
            </a:r>
            <a:r>
              <a:rPr lang="id-ID" b="1" u="sng" dirty="0" smtClean="0">
                <a:solidFill>
                  <a:srgbClr val="C00000"/>
                </a:solidFill>
              </a:rPr>
              <a:t>analysis</a:t>
            </a:r>
            <a:r>
              <a:rPr lang="id-ID" b="1" dirty="0" smtClean="0">
                <a:solidFill>
                  <a:srgbClr val="C00000"/>
                </a:solidFill>
              </a:rPr>
              <a:t> (Cresswell, 2009:3).</a:t>
            </a:r>
            <a:endParaRPr lang="id-ID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ASOSIATIF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HUBUNGAN dua Variabel atau lebih (SIMETRIS).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hubungan antara raut muka, waktu belajar, penamp</a:t>
            </a:r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id-ID" b="1" dirty="0" smtClean="0">
                <a:solidFill>
                  <a:schemeClr val="tx1"/>
                </a:solidFill>
              </a:rPr>
              <a:t>lan dosen  dengan </a:t>
            </a:r>
            <a:r>
              <a:rPr lang="en-US" b="1" dirty="0" err="1" smtClean="0">
                <a:solidFill>
                  <a:schemeClr val="tx1"/>
                </a:solidFill>
              </a:rPr>
              <a:t>tingkat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id-ID" b="1" dirty="0" smtClean="0">
                <a:solidFill>
                  <a:schemeClr val="tx1"/>
                </a:solidFill>
              </a:rPr>
              <a:t>penyerapan materi pembelajaran.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hubungan antara pemukiman di sekitar rel kereta api dengan Jumlah anak dalam keluarga.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ASOSIATIF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73152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HUBUNGAN dua Variabel atau lebih (KAUSAL).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pengaruh Kualitas Pembelajaran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materi</a:t>
            </a:r>
            <a:r>
              <a:rPr lang="en-US" b="1" dirty="0" smtClean="0">
                <a:solidFill>
                  <a:schemeClr val="tx1"/>
                </a:solidFill>
              </a:rPr>
              <a:t> ajar</a:t>
            </a:r>
            <a:r>
              <a:rPr lang="id-ID" b="1" dirty="0" smtClean="0">
                <a:solidFill>
                  <a:schemeClr val="tx1"/>
                </a:solidFill>
              </a:rPr>
              <a:t> dengan Prestasi Belajar Siswa SMK Petruk Mantuk.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Seberapa besar pengaruh Kurikulum, Lingkungan belajar, ICT, latar belakang pendidikan Orang Tua terhadap prestasi belajar Mahasiswa TI FT UNY.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ASOSIATIF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HUBUNGAN dua Variabel atau lebih (RESIPROKAL/timbal balik).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hubungan antara Motivasi dan Prestasi Belajar.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dirty="0" smtClean="0">
                <a:solidFill>
                  <a:schemeClr val="tx1"/>
                </a:solidFill>
              </a:rPr>
              <a:t>Adakah hubungan antara Kecerdasan dengan Kebahagiaan.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RUMUSAN MASALAH KOMPARATIF-ASOSIATIF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Menyatakan Perbandingan Korelasi dua Variabel atau lebih pada sampel atau populasi berbeda.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id-ID" b="1" smtClean="0">
                <a:solidFill>
                  <a:schemeClr val="tx1"/>
                </a:solidFill>
              </a:rPr>
              <a:t>Adakah perbedaan korelasi antara kualitas bahan ajar dengan prestasi belajar antara siswa SMK Petruk dengan SMK Gareng.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6705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TUGAS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752600"/>
            <a:ext cx="6781800" cy="457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/>
            <a:r>
              <a:rPr lang="en-US" b="1" dirty="0" err="1" smtClean="0">
                <a:solidFill>
                  <a:schemeClr val="tx1"/>
                </a:solidFill>
              </a:rPr>
              <a:t>Pilihlah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satu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jurnal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atau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tesis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lalu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Identifikasi</a:t>
            </a:r>
            <a:r>
              <a:rPr lang="en-US" b="1" dirty="0" smtClean="0">
                <a:solidFill>
                  <a:schemeClr val="tx1"/>
                </a:solidFill>
              </a:rPr>
              <a:t> PERTANYAAN </a:t>
            </a:r>
            <a:r>
              <a:rPr lang="en-US" b="1" dirty="0" err="1" smtClean="0">
                <a:solidFill>
                  <a:schemeClr val="tx1"/>
                </a:solidFill>
              </a:rPr>
              <a:t>penelitiannya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diskusikan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apakah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desain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penelitiannya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sudah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baik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benar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Berikan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pandangan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terbaik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atas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kelebihan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kekurangannya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r"/>
            <a:r>
              <a:rPr lang="en-US" sz="2000" b="1" dirty="0" err="1" smtClean="0">
                <a:solidFill>
                  <a:schemeClr val="tx1"/>
                </a:solidFill>
              </a:rPr>
              <a:t>Kumpulkan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tanggal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id-ID" sz="2000" b="1" smtClean="0">
                <a:solidFill>
                  <a:schemeClr val="tx1"/>
                </a:solidFill>
              </a:rPr>
              <a:t>4</a:t>
            </a:r>
            <a:r>
              <a:rPr lang="en-US" sz="2000" b="1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Minggu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depan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21040"/>
            <a:ext cx="7010400" cy="12029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86000"/>
            <a:ext cx="7010400" cy="1981200"/>
          </a:xfrm>
        </p:spPr>
        <p:txBody>
          <a:bodyPr>
            <a:normAutofit/>
          </a:bodyPr>
          <a:lstStyle/>
          <a:p>
            <a:r>
              <a:rPr lang="id-ID" b="1" dirty="0" smtClean="0"/>
              <a:t>Terimakasih</a:t>
            </a:r>
            <a:br>
              <a:rPr lang="id-ID" b="1" dirty="0" smtClean="0"/>
            </a:br>
            <a:r>
              <a:rPr lang="id-ID" sz="4000" b="1" dirty="0" smtClean="0">
                <a:solidFill>
                  <a:srgbClr val="C00000"/>
                </a:solidFill>
              </a:rPr>
              <a:t>Belajar Budayanya orang Hidup</a:t>
            </a:r>
            <a:br>
              <a:rPr lang="id-ID" sz="4000" b="1" dirty="0" smtClean="0">
                <a:solidFill>
                  <a:srgbClr val="C00000"/>
                </a:solidFill>
              </a:rPr>
            </a:br>
            <a:r>
              <a:rPr lang="id-ID" sz="1800" b="1" dirty="0" smtClean="0"/>
              <a:t> Panji Sudira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0" y="2209800"/>
            <a:ext cx="7010400" cy="21173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09800" y="762000"/>
            <a:ext cx="6096000" cy="16002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6705600" cy="1371600"/>
          </a:xfrm>
        </p:spPr>
        <p:txBody>
          <a:bodyPr/>
          <a:lstStyle/>
          <a:p>
            <a:r>
              <a:rPr lang="id-ID" b="1" dirty="0" smtClean="0"/>
              <a:t>Tiga Tipe Desain</a:t>
            </a:r>
            <a:endParaRPr lang="en-US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7086600" cy="2286000"/>
          </a:xfrm>
        </p:spPr>
        <p:txBody>
          <a:bodyPr>
            <a:noAutofit/>
          </a:bodyPr>
          <a:lstStyle/>
          <a:p>
            <a:r>
              <a:rPr lang="id-ID" sz="4400" b="1" dirty="0" smtClean="0">
                <a:solidFill>
                  <a:srgbClr val="C00000"/>
                </a:solidFill>
              </a:rPr>
              <a:t>QUALITATIVE METHOD</a:t>
            </a:r>
          </a:p>
          <a:p>
            <a:r>
              <a:rPr lang="id-ID" sz="4400" b="1" dirty="0" smtClean="0">
                <a:solidFill>
                  <a:srgbClr val="C00000"/>
                </a:solidFill>
              </a:rPr>
              <a:t>QUANTITATIVE METHOD</a:t>
            </a:r>
          </a:p>
          <a:p>
            <a:r>
              <a:rPr lang="id-ID" sz="4400" b="1" dirty="0" smtClean="0">
                <a:solidFill>
                  <a:srgbClr val="C00000"/>
                </a:solidFill>
              </a:rPr>
              <a:t>MIXED METHOD</a:t>
            </a:r>
            <a:endParaRPr lang="id-ID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05000" y="381000"/>
            <a:ext cx="6096000" cy="12954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28600"/>
            <a:ext cx="6705600" cy="1371600"/>
          </a:xfrm>
        </p:spPr>
        <p:txBody>
          <a:bodyPr/>
          <a:lstStyle/>
          <a:p>
            <a:r>
              <a:rPr lang="id-ID" b="1" dirty="0" smtClean="0">
                <a:solidFill>
                  <a:srgbClr val="C00000"/>
                </a:solidFill>
              </a:rPr>
              <a:t>QUALITATIVE METHOD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828800"/>
            <a:ext cx="7315200" cy="4495800"/>
          </a:xfrm>
        </p:spPr>
        <p:txBody>
          <a:bodyPr>
            <a:no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4000" b="1" dirty="0" smtClean="0">
                <a:solidFill>
                  <a:srgbClr val="C00000"/>
                </a:solidFill>
              </a:rPr>
              <a:t>Exploring and understanding the meaning Individual or groups ascribe social or human problems as phenomena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4000" b="1" dirty="0" smtClean="0">
                <a:solidFill>
                  <a:srgbClr val="C00000"/>
                </a:solidFill>
              </a:rPr>
              <a:t>Naturalistic approach to its subject matter. 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4000" b="1" dirty="0" smtClean="0">
                <a:solidFill>
                  <a:srgbClr val="C00000"/>
                </a:solidFill>
              </a:rPr>
              <a:t>Studying in natural setting </a:t>
            </a:r>
            <a:endParaRPr lang="id-ID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752600" y="381000"/>
            <a:ext cx="6858000" cy="12954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28600"/>
            <a:ext cx="6705600" cy="1371600"/>
          </a:xfrm>
        </p:spPr>
        <p:txBody>
          <a:bodyPr/>
          <a:lstStyle/>
          <a:p>
            <a:r>
              <a:rPr lang="id-ID" b="1" dirty="0" smtClean="0">
                <a:solidFill>
                  <a:srgbClr val="C00000"/>
                </a:solidFill>
              </a:rPr>
              <a:t>QUALITATIVE METHOD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828800"/>
            <a:ext cx="7315200" cy="4495800"/>
          </a:xfrm>
        </p:spPr>
        <p:txBody>
          <a:bodyPr>
            <a:noAutofit/>
          </a:bodyPr>
          <a:lstStyle/>
          <a:p>
            <a:pPr marL="432000" indent="-432000" algn="l"/>
            <a:r>
              <a:rPr lang="id-ID" sz="4000" b="1" dirty="0" smtClean="0">
                <a:solidFill>
                  <a:srgbClr val="C00000"/>
                </a:solidFill>
              </a:rPr>
              <a:t>Proses Penelitian: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4000" b="1" dirty="0" smtClean="0">
                <a:solidFill>
                  <a:srgbClr val="C00000"/>
                </a:solidFill>
              </a:rPr>
              <a:t>Memunculkan pertanyaan, pengembangan prosedur, 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4000" b="1" dirty="0" smtClean="0">
                <a:solidFill>
                  <a:srgbClr val="C00000"/>
                </a:solidFill>
              </a:rPr>
              <a:t>pembangkitan data di setting lokasi penelitian dengan partisipasi.</a:t>
            </a:r>
            <a:endParaRPr lang="id-ID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524000" y="381000"/>
            <a:ext cx="6934200" cy="12954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28600"/>
            <a:ext cx="6324600" cy="1371600"/>
          </a:xfrm>
        </p:spPr>
        <p:txBody>
          <a:bodyPr/>
          <a:lstStyle/>
          <a:p>
            <a:r>
              <a:rPr lang="id-ID" b="1" dirty="0" smtClean="0">
                <a:solidFill>
                  <a:srgbClr val="C00000"/>
                </a:solidFill>
              </a:rPr>
              <a:t>QUALITATIVE METHOD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828800"/>
            <a:ext cx="7315200" cy="4495800"/>
          </a:xfrm>
        </p:spPr>
        <p:txBody>
          <a:bodyPr>
            <a:noAutofit/>
          </a:bodyPr>
          <a:lstStyle/>
          <a:p>
            <a:pPr marL="432000" indent="-432000" algn="l"/>
            <a:r>
              <a:rPr lang="id-ID" sz="4000" b="1" dirty="0" smtClean="0">
                <a:solidFill>
                  <a:srgbClr val="C00000"/>
                </a:solidFill>
              </a:rPr>
              <a:t>Proses Penelitian: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4000" b="1" dirty="0" smtClean="0">
                <a:solidFill>
                  <a:srgbClr val="C00000"/>
                </a:solidFill>
              </a:rPr>
              <a:t>Analisis data secara Induktif dari keterangan/fakta2 menjadi tema umum.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4000" b="1" dirty="0" smtClean="0">
                <a:solidFill>
                  <a:srgbClr val="C00000"/>
                </a:solidFill>
              </a:rPr>
              <a:t>Mengintepretasikan makna dari data-data.</a:t>
            </a:r>
          </a:p>
          <a:p>
            <a:pPr marL="432000" indent="-432000" algn="l"/>
            <a:endParaRPr lang="id-ID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447800" y="381000"/>
            <a:ext cx="7086600" cy="12954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28600"/>
            <a:ext cx="6324600" cy="1371600"/>
          </a:xfrm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QUANTITATIVE METHOD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828800"/>
            <a:ext cx="7315200" cy="4495800"/>
          </a:xfrm>
        </p:spPr>
        <p:txBody>
          <a:bodyPr>
            <a:no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rgbClr val="C00000"/>
                </a:solidFill>
              </a:rPr>
              <a:t>Testing objective Theories by examining the relationship variables (Cresswell).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rgbClr val="C00000"/>
                </a:solidFill>
              </a:rPr>
              <a:t>Variabel dapat diukur menggunakan instrumen.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rgbClr val="C00000"/>
                </a:solidFill>
              </a:rPr>
              <a:t>Data angka dapat dianalisis dengan prosedur statistik </a:t>
            </a:r>
          </a:p>
          <a:p>
            <a:pPr marL="432000" indent="-432000" algn="l"/>
            <a:endParaRPr lang="id-ID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447800" y="381000"/>
            <a:ext cx="7086600" cy="12954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28600"/>
            <a:ext cx="6324600" cy="1371600"/>
          </a:xfrm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MIXED METHOD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828800"/>
            <a:ext cx="7315200" cy="4495800"/>
          </a:xfrm>
        </p:spPr>
        <p:txBody>
          <a:bodyPr>
            <a:no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rgbClr val="C00000"/>
                </a:solidFill>
              </a:rPr>
              <a:t>Combines or assocoates both qualitatve and quantitative forms.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id-ID" sz="3600" b="1" dirty="0" smtClean="0">
                <a:solidFill>
                  <a:srgbClr val="C00000"/>
                </a:solidFill>
              </a:rPr>
              <a:t>Metode dipilih berdasarkan karakteristik Permasalahan Penelitian.</a:t>
            </a:r>
          </a:p>
          <a:p>
            <a:pPr marL="432000" indent="-432000" algn="l"/>
            <a:endParaRPr lang="id-ID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447800" y="381000"/>
            <a:ext cx="7086600" cy="762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28600"/>
            <a:ext cx="6324600" cy="1066800"/>
          </a:xfrm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MIXED METHOD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0" y="1397000"/>
          <a:ext cx="7162800" cy="385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METODE KUALITATIF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METODE KUANTITATIF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Mulai dari sebuah tujuan Realitas Sosial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Berangkat dari Realitas sosial yang terbentuk oleh orang-orang yg berpartisipasi di dalamnya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Realitas Sosial relatif konstan dari waktu ke waktu dan tempat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Realitas Sosial terbentuk terus menerus dalam situasi lokal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Memandang hubungan kausal diantara phenomena sosial dari perspektif mekanistik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Menempatkan perhatian manusia pd</a:t>
                      </a:r>
                      <a:r>
                        <a:rPr lang="id-ID" b="1" baseline="0" dirty="0" smtClean="0">
                          <a:solidFill>
                            <a:schemeClr val="tx1"/>
                          </a:solidFill>
                        </a:rPr>
                        <a:t> peran utamanya menjelaskan hubungan kausal diantara phenomena sosial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bertujuan,  melepaskan 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951</Words>
  <Application>Microsoft Office PowerPoint</Application>
  <PresentationFormat>On-screen Show (4:3)</PresentationFormat>
  <Paragraphs>135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Research Design</vt:lpstr>
      <vt:lpstr>Research Designs</vt:lpstr>
      <vt:lpstr>Tiga Tipe Desain</vt:lpstr>
      <vt:lpstr>QUALITATIVE METHOD</vt:lpstr>
      <vt:lpstr>QUALITATIVE METHOD</vt:lpstr>
      <vt:lpstr>QUALITATIVE METHOD</vt:lpstr>
      <vt:lpstr>QUANTITATIVE METHOD</vt:lpstr>
      <vt:lpstr>MIXED METHOD</vt:lpstr>
      <vt:lpstr>MIXED METHOD</vt:lpstr>
      <vt:lpstr>KRITERIA PEMILIHAN  Desain Penelitian</vt:lpstr>
      <vt:lpstr>PROSES PENELITIAN KUANTITATIF</vt:lpstr>
      <vt:lpstr>QUESTIONS</vt:lpstr>
      <vt:lpstr>SUMBER MASALAH</vt:lpstr>
      <vt:lpstr>RUMUSAN MASALAH</vt:lpstr>
      <vt:lpstr>BENTUK RUMUSAN MASALAH</vt:lpstr>
      <vt:lpstr>RUMUSAN MASALAH DESKRIPTIF</vt:lpstr>
      <vt:lpstr>RUMUSAN MASALAH KOMPARATIF</vt:lpstr>
      <vt:lpstr>RUMUSAN MASALAH KOMPARATIF</vt:lpstr>
      <vt:lpstr>RUMUSAN MASALAH ASOSIATIF</vt:lpstr>
      <vt:lpstr>RUMUSAN MASALAH ASOSIATIF</vt:lpstr>
      <vt:lpstr>RUMUSAN MASALAH ASOSIATIF</vt:lpstr>
      <vt:lpstr>RUMUSAN MASALAH ASOSIATIF</vt:lpstr>
      <vt:lpstr>RUMUSAN MASALAH KOMPARATIF-ASOSIATIF</vt:lpstr>
      <vt:lpstr>TUGAS</vt:lpstr>
      <vt:lpstr>Terimakasih Belajar Budayanya orang Hidup  Panji Sudira</vt:lpstr>
    </vt:vector>
  </TitlesOfParts>
  <Company>komoputer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LEARNING</dc:title>
  <dc:creator>Putu Panji</dc:creator>
  <cp:lastModifiedBy>Putu Sudira</cp:lastModifiedBy>
  <cp:revision>61</cp:revision>
  <dcterms:created xsi:type="dcterms:W3CDTF">2012-01-26T22:45:00Z</dcterms:created>
  <dcterms:modified xsi:type="dcterms:W3CDTF">2014-12-23T07:58:35Z</dcterms:modified>
</cp:coreProperties>
</file>