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9" r:id="rId8"/>
    <p:sldId id="270" r:id="rId9"/>
    <p:sldId id="262" r:id="rId10"/>
    <p:sldId id="271" r:id="rId11"/>
    <p:sldId id="272" r:id="rId12"/>
    <p:sldId id="273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38" autoAdjust="0"/>
  </p:normalViewPr>
  <p:slideViewPr>
    <p:cSldViewPr>
      <p:cViewPr>
        <p:scale>
          <a:sx n="64" d="100"/>
          <a:sy n="64" d="100"/>
        </p:scale>
        <p:origin x="-134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383F-168A-4788-8FD4-0BF2C0654577}" type="datetimeFigureOut">
              <a:rPr lang="id-ID" smtClean="0"/>
              <a:pPr/>
              <a:t>05/03/2012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128C-0801-4791-B5A2-5B3D9CB9BFA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449B-03B6-46DE-BD3F-33C7AAB72BF1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2F7E-D0CE-447D-9EE8-4E901B492533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7F6B-1801-4953-8B16-B34F22BD6B24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0DD3-91C3-4E62-A18B-C043B37E14D4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C512-2565-4D3B-89A3-F80C43671B43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E442-0B89-48FD-96B6-64978E1519B1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FF16-0ECF-4F13-8FC1-6CDE63682BAB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A623-0FED-4E0E-A665-79DFB278E0D3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1773-C8FB-49F9-9CE0-C13C61717402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A158-10E5-4339-9289-C78736EDA0EE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79A4-5A84-4668-BEF0-2A4BD511C100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47B5-42A5-419F-9476-254024B2DB89}" type="datetime1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 Putu Sudira, M.P.  Prodi PTK PPs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358A-BB3C-43D8-BE9E-A8EEFE1B0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putupanji@uny.ac.i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914400"/>
            <a:ext cx="6096000" cy="3048000"/>
          </a:xfrm>
          <a:prstGeom prst="roundRect">
            <a:avLst>
              <a:gd name="adj" fmla="val 50000"/>
            </a:avLst>
          </a:prstGeom>
          <a:blipFill dpi="0" rotWithShape="1">
            <a:blip r:embed="rId3">
              <a:alphaModFix amt="3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524000"/>
            <a:ext cx="6705600" cy="16764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TVET Glossary</a:t>
            </a:r>
            <a:endParaRPr lang="en-US" sz="7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4114800"/>
            <a:ext cx="670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Dr. Putu Sudira, M.P.</a:t>
            </a:r>
          </a:p>
          <a:p>
            <a:pPr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  <a:hlinkClick r:id="rId4"/>
              </a:rPr>
              <a:t>putupanji@uny.ac.id</a:t>
            </a:r>
            <a:r>
              <a:rPr lang="id-ID" sz="2400" b="1" dirty="0" smtClean="0">
                <a:latin typeface="+mj-lt"/>
                <a:ea typeface="+mj-ea"/>
                <a:cs typeface="+mj-cs"/>
              </a:rPr>
              <a:t> – </a:t>
            </a:r>
            <a:r>
              <a:rPr lang="id-ID" sz="2400" b="1" dirty="0" smtClean="0"/>
              <a:t>08164222678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sz="2400" b="1" dirty="0" smtClean="0">
                <a:latin typeface="+mj-lt"/>
                <a:ea typeface="+mj-ea"/>
                <a:cs typeface="+mj-cs"/>
              </a:rPr>
              <a:t>http://staff.uny.ac.id/cari/staff?title=Putu+Sudira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Sek.Prodi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PTK PPs  UNY, peneliti terbaik Hibah Disertasi 2011, lulusan cumlaude S2  TP PPs UGM – S3 PTK PPS UNY; Kantor: Vocational and Technology Education Lantai II sayap   timur  Gedung Pascasarjana UNY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505200" cy="396875"/>
          </a:xfrm>
        </p:spPr>
        <p:txBody>
          <a:bodyPr/>
          <a:lstStyle/>
          <a:p>
            <a:r>
              <a:rPr lang="en-US" dirty="0" smtClean="0"/>
              <a:t>Dr.  </a:t>
            </a:r>
            <a:r>
              <a:rPr lang="en-US" dirty="0" err="1" smtClean="0"/>
              <a:t>Putu</a:t>
            </a:r>
            <a:r>
              <a:rPr lang="en-US" dirty="0" smtClean="0"/>
              <a:t> </a:t>
            </a:r>
            <a:r>
              <a:rPr lang="en-US" dirty="0" err="1" smtClean="0"/>
              <a:t>Sudira</a:t>
            </a:r>
            <a:r>
              <a:rPr lang="en-US" dirty="0" smtClean="0"/>
              <a:t>, M.P.  </a:t>
            </a:r>
            <a:r>
              <a:rPr lang="en-US" dirty="0" err="1" smtClean="0"/>
              <a:t>Prodi</a:t>
            </a:r>
            <a:r>
              <a:rPr lang="en-US" dirty="0" smtClean="0"/>
              <a:t> PTK PPs UNY</a:t>
            </a:r>
            <a:r>
              <a:rPr lang="id-ID" dirty="0" smtClean="0"/>
              <a:t> Tahun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Pendidikan Kejuruan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7010400" cy="4419600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diturunkan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kebutuhan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pasar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kerja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memberi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urunan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terhadap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kekuatan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ekonomi</a:t>
            </a:r>
            <a:r>
              <a:rPr lang="en-US" sz="2800" dirty="0" smtClean="0">
                <a:solidFill>
                  <a:schemeClr val="tx1"/>
                </a:solidFill>
              </a:rPr>
              <a:t>. 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Pendidikan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kejuruan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vokasi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adalah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pendidikan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mempersiapkan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peserta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didik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memasuki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lapangan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kerja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Pendidikan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kejuruan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vokasi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harus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selalu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dekat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dunia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kerja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Wardiman</a:t>
            </a:r>
            <a:r>
              <a:rPr lang="en-US" sz="2800" dirty="0" smtClean="0">
                <a:solidFill>
                  <a:schemeClr val="tx1"/>
                </a:solidFill>
              </a:rPr>
              <a:t>, 1998:35).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1628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Pendidikan Kejuruan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7010400" cy="4419600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Menurut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Wardiman</a:t>
            </a:r>
            <a:r>
              <a:rPr lang="en-US" sz="2800" dirty="0" smtClean="0">
                <a:solidFill>
                  <a:schemeClr val="tx1"/>
                </a:solidFill>
              </a:rPr>
              <a:t> (1998:32) </a:t>
            </a:r>
            <a:r>
              <a:rPr lang="en-US" sz="2800" dirty="0" err="1" smtClean="0">
                <a:solidFill>
                  <a:schemeClr val="tx1"/>
                </a:solidFill>
              </a:rPr>
              <a:t>pendidikan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kejuruan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dikembangkan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melihat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adanya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kebutuhan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masyarakat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pekerjaan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Peserta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didik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membutuhkan</a:t>
            </a:r>
            <a:r>
              <a:rPr lang="en-US" sz="2800" dirty="0" smtClean="0">
                <a:solidFill>
                  <a:schemeClr val="tx1"/>
                </a:solidFill>
              </a:rPr>
              <a:t> program yang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memberikan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keterampilan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pengetahuan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sikap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kerja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pengalaman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wawasan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jaringan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membantu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mendapatkan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pekerjaan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sesuai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pilihan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kariernya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1628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Pendidikan Kejuruan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752600"/>
            <a:ext cx="7543800" cy="4419600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melayani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tujuan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sistem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ekonomi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peka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terhadap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dinamika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kontemporer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masyarakat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harus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adaptif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terhadap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perubahan-perubahan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difusi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teknologi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mempunyai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kemanfaatan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sosial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luas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Sebagai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pendidikan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diturunkan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kebutuhan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ekonomi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pendidikan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kejuruan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jelas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lebih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mengarah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education for earning a living.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1628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1143000"/>
          </a:xfrm>
        </p:spPr>
        <p:txBody>
          <a:bodyPr>
            <a:normAutofit/>
          </a:bodyPr>
          <a:lstStyle/>
          <a:p>
            <a:r>
              <a:rPr lang="id-ID" b="1" dirty="0" smtClean="0"/>
              <a:t>QUESTIONS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752600"/>
            <a:ext cx="6248400" cy="4572000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id-ID" b="1" dirty="0" smtClean="0">
                <a:solidFill>
                  <a:schemeClr val="tx1"/>
                </a:solidFill>
              </a:rPr>
              <a:t>Bagaimana Sebaiknya Pendidikan Kejuruan di Indonesia dikembangkan?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b="1" dirty="0" smtClean="0">
                <a:solidFill>
                  <a:schemeClr val="tx1"/>
                </a:solidFill>
              </a:rPr>
              <a:t>Bagaimana bentuk-bentuk Pembelajaran Pendidikan Kejuruan yang efektif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b="1" smtClean="0">
                <a:solidFill>
                  <a:schemeClr val="tx1"/>
                </a:solidFill>
              </a:rPr>
              <a:t>Bagaimana hubungan antara Pendidikan Kejuruan dengan Dunia Usaha dan Industri.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0104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7010400" cy="1981200"/>
          </a:xfrm>
        </p:spPr>
        <p:txBody>
          <a:bodyPr>
            <a:normAutofit/>
          </a:bodyPr>
          <a:lstStyle/>
          <a:p>
            <a:r>
              <a:rPr lang="id-ID" b="1" dirty="0" smtClean="0"/>
              <a:t>Terimakasih</a:t>
            </a:r>
            <a:br>
              <a:rPr lang="id-ID" b="1" dirty="0" smtClean="0"/>
            </a:br>
            <a:r>
              <a:rPr lang="id-ID" sz="4000" b="1" dirty="0" smtClean="0">
                <a:solidFill>
                  <a:srgbClr val="C00000"/>
                </a:solidFill>
              </a:rPr>
              <a:t>Belajar Budayanya orang Hidup</a:t>
            </a:r>
            <a:br>
              <a:rPr lang="id-ID" sz="4000" b="1" dirty="0" smtClean="0">
                <a:solidFill>
                  <a:srgbClr val="C00000"/>
                </a:solidFill>
              </a:rPr>
            </a:br>
            <a:r>
              <a:rPr lang="id-ID" sz="1800" b="1" dirty="0" smtClean="0"/>
              <a:t> Panji Sudira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09800"/>
            <a:ext cx="7010400" cy="2117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1066800" cy="126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62200" y="1219200"/>
            <a:ext cx="6781800" cy="152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200">
                  <a:alpha val="68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066800"/>
            <a:ext cx="6705600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Technical and </a:t>
            </a:r>
            <a:r>
              <a:rPr lang="en-US" b="1" dirty="0" smtClean="0">
                <a:solidFill>
                  <a:schemeClr val="bg1"/>
                </a:solidFill>
              </a:rPr>
              <a:t>Vocational Education </a:t>
            </a:r>
            <a:r>
              <a:rPr lang="en-US" b="1" dirty="0" smtClean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Training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chemeClr val="bg1"/>
                </a:solidFill>
              </a:rPr>
              <a:t>TVET</a:t>
            </a:r>
            <a:r>
              <a:rPr lang="en-US" b="1" dirty="0" smtClean="0"/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447800"/>
            <a:ext cx="1143000" cy="1371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00200" y="3048000"/>
            <a:ext cx="7010400" cy="3276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 dirty="0" smtClean="0"/>
              <a:t>Post-compulsory education and training, excluding degree and higher level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delivered </a:t>
            </a:r>
            <a:r>
              <a:rPr lang="en-US" sz="2400" dirty="0" smtClean="0"/>
              <a:t>by higher education institutions, which provides people </a:t>
            </a:r>
            <a:r>
              <a:rPr lang="en-US" sz="2400" dirty="0" smtClean="0"/>
              <a:t>with occupational </a:t>
            </a:r>
            <a:r>
              <a:rPr lang="en-US" sz="2400" dirty="0" smtClean="0"/>
              <a:t>or work-related knowledge and skills. </a:t>
            </a:r>
            <a:endParaRPr lang="en-US" sz="2400" dirty="0" smtClean="0"/>
          </a:p>
          <a:p>
            <a:r>
              <a:rPr lang="en-US" sz="2400" i="1" dirty="0" smtClean="0"/>
              <a:t>May </a:t>
            </a:r>
            <a:r>
              <a:rPr lang="en-US" sz="2400" i="1" dirty="0" smtClean="0"/>
              <a:t>also be referred </a:t>
            </a:r>
            <a:r>
              <a:rPr lang="en-US" sz="2400" i="1" dirty="0" smtClean="0"/>
              <a:t>to as</a:t>
            </a:r>
            <a:r>
              <a:rPr lang="en-US" sz="2400" i="1" dirty="0" smtClean="0"/>
              <a:t>: </a:t>
            </a:r>
            <a:r>
              <a:rPr lang="en-US" sz="2400" i="1" dirty="0" smtClean="0"/>
              <a:t>Career and Technical Education (</a:t>
            </a:r>
            <a:r>
              <a:rPr lang="en-US" sz="2400" i="1" dirty="0" smtClean="0"/>
              <a:t>CTE) (USA); </a:t>
            </a:r>
            <a:r>
              <a:rPr lang="en-US" sz="2400" i="1" dirty="0" smtClean="0"/>
              <a:t>Further Education and Training </a:t>
            </a:r>
            <a:r>
              <a:rPr lang="en-US" sz="2400" dirty="0" smtClean="0"/>
              <a:t>(</a:t>
            </a:r>
            <a:r>
              <a:rPr lang="en-US" sz="2400" dirty="0" smtClean="0"/>
              <a:t>FET) (</a:t>
            </a:r>
            <a:r>
              <a:rPr lang="en-US" sz="2400" i="1" dirty="0" smtClean="0"/>
              <a:t>UK, South Africa); </a:t>
            </a:r>
            <a:r>
              <a:rPr lang="en-US" sz="2400" i="1" dirty="0" smtClean="0"/>
              <a:t>Vocational and Technical Education and Training</a:t>
            </a:r>
            <a:endParaRPr lang="en-US" sz="2400" i="1" dirty="0" smtClean="0"/>
          </a:p>
          <a:p>
            <a:r>
              <a:rPr lang="en-US" sz="2400" dirty="0" smtClean="0"/>
              <a:t>(VTET) (</a:t>
            </a:r>
            <a:r>
              <a:rPr lang="en-US" sz="2400" i="1" dirty="0" smtClean="0"/>
              <a:t>South-East Asia); Vocational education and training (VET); </a:t>
            </a:r>
            <a:r>
              <a:rPr lang="en-US" sz="2400" i="1" dirty="0" smtClean="0"/>
              <a:t>Vocational </a:t>
            </a:r>
            <a:r>
              <a:rPr lang="en-US" sz="2400" dirty="0" smtClean="0"/>
              <a:t>and </a:t>
            </a:r>
            <a:r>
              <a:rPr lang="en-US" sz="2400" dirty="0" smtClean="0"/>
              <a:t>technical education (VTE) (</a:t>
            </a:r>
            <a:r>
              <a:rPr lang="en-US" sz="2400" i="1" dirty="0" smtClean="0"/>
              <a:t>AUS)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Pendidikan Vokasi/Kejuruan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6858000" cy="4419600"/>
          </a:xfrm>
          <a:noFill/>
        </p:spPr>
        <p:txBody>
          <a:bodyPr>
            <a:normAutofit fontScale="62500" lnSpcReduction="20000"/>
          </a:bodyPr>
          <a:lstStyle/>
          <a:p>
            <a:pPr algn="l"/>
            <a:r>
              <a:rPr lang="en-US" sz="4000" dirty="0" err="1" smtClean="0">
                <a:solidFill>
                  <a:schemeClr val="tx1"/>
                </a:solidFill>
              </a:rPr>
              <a:t>Amerika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Serikat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diamandemen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dengan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formulasi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baru</a:t>
            </a:r>
            <a:r>
              <a:rPr lang="id-ID" sz="4000" dirty="0" smtClean="0">
                <a:solidFill>
                  <a:schemeClr val="tx1"/>
                </a:solidFill>
              </a:rPr>
              <a:t> sebagai berikut</a:t>
            </a:r>
            <a:r>
              <a:rPr lang="en-US" sz="4000" dirty="0" smtClean="0">
                <a:solidFill>
                  <a:schemeClr val="tx1"/>
                </a:solidFill>
              </a:rPr>
              <a:t>: </a:t>
            </a:r>
            <a:endParaRPr lang="id-ID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4000" i="1" dirty="0" smtClean="0">
                <a:solidFill>
                  <a:schemeClr val="tx1"/>
                </a:solidFill>
              </a:rPr>
              <a:t>Vocational or technical training or retraining which given in schools or classes under public supervision and control or under contract  with a State Board or local education agency and is conducted as part of program designed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to prepare </a:t>
            </a:r>
            <a:r>
              <a:rPr lang="en-US" sz="4000" i="1" dirty="0" smtClean="0">
                <a:solidFill>
                  <a:schemeClr val="tx1"/>
                </a:solidFill>
              </a:rPr>
              <a:t>individuals for gainful employment as semi-skilled or skilled worker or technicians or sub-professionals in recognized occupations and in new and emerging occupation or to prepare individuals for employment in occupation which the Commissioner determines…..”</a:t>
            </a:r>
            <a:r>
              <a:rPr lang="en-US" sz="4000" dirty="0" smtClean="0">
                <a:solidFill>
                  <a:schemeClr val="tx1"/>
                </a:solidFill>
              </a:rPr>
              <a:t> (Thompson, 1973:110).</a:t>
            </a:r>
            <a:endParaRPr lang="id-ID" sz="4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52600" y="397240"/>
            <a:ext cx="6934200" cy="9743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/>
          <a:lstStyle/>
          <a:p>
            <a:r>
              <a:rPr lang="id-ID" b="1" dirty="0" smtClean="0"/>
              <a:t>Tiga hal Utama PTK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7010400" cy="4419600"/>
          </a:xfrm>
          <a:noFill/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pendidikan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endParaRPr lang="id-ID" sz="3600" dirty="0" smtClean="0">
              <a:solidFill>
                <a:schemeClr val="tx1"/>
              </a:solidFill>
            </a:endParaRPr>
          </a:p>
          <a:p>
            <a:pPr marL="742950" indent="-742950" algn="l">
              <a:buAutoNum type="arabicPeriod"/>
            </a:pPr>
            <a:r>
              <a:rPr lang="id-ID" sz="3600" dirty="0" smtClean="0">
                <a:solidFill>
                  <a:schemeClr val="tx1"/>
                </a:solidFill>
              </a:rPr>
              <a:t>pelatihan (</a:t>
            </a:r>
            <a:r>
              <a:rPr lang="id-ID" sz="3600" i="1" dirty="0" smtClean="0">
                <a:solidFill>
                  <a:schemeClr val="tx1"/>
                </a:solidFill>
              </a:rPr>
              <a:t>training</a:t>
            </a:r>
            <a:r>
              <a:rPr lang="id-ID" sz="3600" dirty="0" smtClean="0">
                <a:solidFill>
                  <a:schemeClr val="tx1"/>
                </a:solidFill>
              </a:rPr>
              <a:t>)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dan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id-ID" sz="3600" dirty="0" smtClean="0">
              <a:solidFill>
                <a:schemeClr val="tx1"/>
              </a:solidFill>
            </a:endParaRPr>
          </a:p>
          <a:p>
            <a:pPr marL="742950" indent="-742950" algn="l">
              <a:buAutoNum type="arabicPeriod"/>
            </a:pPr>
            <a:r>
              <a:rPr lang="id-ID" sz="3600" dirty="0" smtClean="0">
                <a:solidFill>
                  <a:schemeClr val="tx1"/>
                </a:solidFill>
              </a:rPr>
              <a:t>pelatihan kembali (</a:t>
            </a:r>
            <a:r>
              <a:rPr lang="id-ID" sz="3600" i="1" dirty="0" smtClean="0">
                <a:solidFill>
                  <a:schemeClr val="tx1"/>
                </a:solidFill>
              </a:rPr>
              <a:t>retraining</a:t>
            </a:r>
            <a:r>
              <a:rPr lang="id-ID" sz="3600" dirty="0" smtClean="0">
                <a:solidFill>
                  <a:schemeClr val="tx1"/>
                </a:solidFill>
              </a:rPr>
              <a:t>).</a:t>
            </a:r>
          </a:p>
          <a:p>
            <a:pPr marL="360000" algn="l"/>
            <a:r>
              <a:rPr lang="id-ID" sz="3600" dirty="0" smtClean="0">
                <a:solidFill>
                  <a:schemeClr val="tx1"/>
                </a:solidFill>
              </a:rPr>
              <a:t>dibawah supervisi masyarakat dan dikendalikan atau dibawah kontrak badan/lembaga atau agen pendidikan lokal</a:t>
            </a:r>
            <a:endParaRPr lang="en-US" sz="3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473440"/>
            <a:ext cx="7010400" cy="8981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 </a:t>
            </a:r>
            <a:r>
              <a:rPr lang="en-US" dirty="0" err="1" smtClean="0"/>
              <a:t>Putu</a:t>
            </a:r>
            <a:r>
              <a:rPr lang="en-US" dirty="0" smtClean="0"/>
              <a:t> </a:t>
            </a:r>
            <a:r>
              <a:rPr lang="en-US" dirty="0" err="1" smtClean="0"/>
              <a:t>Sudira</a:t>
            </a:r>
            <a:r>
              <a:rPr lang="en-US" dirty="0" smtClean="0"/>
              <a:t>, M.P.  </a:t>
            </a:r>
            <a:r>
              <a:rPr lang="en-US" dirty="0" err="1" smtClean="0"/>
              <a:t>Prodi</a:t>
            </a:r>
            <a:r>
              <a:rPr lang="en-US" dirty="0" smtClean="0"/>
              <a:t> PTK PPs UNY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6705600" cy="838200"/>
          </a:xfrm>
        </p:spPr>
        <p:txBody>
          <a:bodyPr/>
          <a:lstStyle/>
          <a:p>
            <a:r>
              <a:rPr lang="id-ID" b="1" dirty="0" smtClean="0"/>
              <a:t>Perubahan Definisi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438400"/>
            <a:ext cx="7010400" cy="10668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468000" indent="-468000" algn="l">
              <a:buFont typeface="Wingdings" pitchFamily="2" charset="2"/>
              <a:buChar char="v"/>
            </a:pPr>
            <a:r>
              <a:rPr lang="id-ID" sz="3600" b="1" dirty="0" smtClean="0">
                <a:solidFill>
                  <a:schemeClr val="tx1"/>
                </a:solidFill>
              </a:rPr>
              <a:t>To Fit </a:t>
            </a:r>
            <a:r>
              <a:rPr lang="id-ID" sz="3600" b="1" dirty="0" smtClean="0">
                <a:solidFill>
                  <a:schemeClr val="tx1"/>
                </a:solidFill>
                <a:sym typeface="Wingdings" pitchFamily="2" charset="2"/>
              </a:rPr>
              <a:t> to Prepare</a:t>
            </a:r>
            <a:r>
              <a:rPr lang="id-ID" sz="3600" b="1" dirty="0" smtClean="0">
                <a:solidFill>
                  <a:schemeClr val="tx1"/>
                </a:solidFill>
              </a:rPr>
              <a:t>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244840"/>
            <a:ext cx="7010400" cy="8981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Good dan Harris (1960)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752600"/>
            <a:ext cx="7391400" cy="44196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“</a:t>
            </a:r>
            <a:r>
              <a:rPr lang="en-US" sz="2800" i="1" dirty="0" smtClean="0">
                <a:solidFill>
                  <a:schemeClr val="tx1"/>
                </a:solidFill>
              </a:rPr>
              <a:t>vocational education is education for work-any kind of work which the individual finds congenial and for which society has need”.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id-ID" sz="2800" dirty="0" smtClean="0">
              <a:solidFill>
                <a:schemeClr val="tx1"/>
              </a:solidFill>
            </a:endParaRPr>
          </a:p>
          <a:p>
            <a:pPr algn="l"/>
            <a:r>
              <a:rPr lang="id-ID" sz="2800" dirty="0" smtClean="0">
                <a:solidFill>
                  <a:schemeClr val="tx1"/>
                </a:solidFill>
              </a:rPr>
              <a:t>Pendidikan vokasi adalah pendidikan untuk bekerja dimana seseorang mendapatkan pekerjaan yang menyenangkan atau cocok seperti harapan masyarakat pada umumnya.  </a:t>
            </a:r>
          </a:p>
          <a:p>
            <a:pPr algn="l"/>
            <a:r>
              <a:rPr lang="id-ID" sz="2800" dirty="0" smtClean="0">
                <a:solidFill>
                  <a:schemeClr val="tx1"/>
                </a:solidFill>
              </a:rPr>
              <a:t>Pendidikan vokasi harus memperhatikan jenis dan bidang-bidang pekerjaan serta harapan masyarakat pencari kerja.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244840"/>
            <a:ext cx="70104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Asosiasi Vokasi Amerika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752600"/>
            <a:ext cx="7391400" cy="44196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i="1" dirty="0" smtClean="0">
                <a:solidFill>
                  <a:schemeClr val="tx1"/>
                </a:solidFill>
              </a:rPr>
              <a:t>Vocational education as education designed to develop </a:t>
            </a:r>
            <a:r>
              <a:rPr lang="en-US" sz="3600" b="1" i="1" dirty="0" smtClean="0">
                <a:solidFill>
                  <a:schemeClr val="tx1"/>
                </a:solidFill>
              </a:rPr>
              <a:t>skills, abilities, understandings, attitudes, work habits, and appreciations </a:t>
            </a:r>
            <a:r>
              <a:rPr lang="en-US" sz="3600" i="1" dirty="0" smtClean="0">
                <a:solidFill>
                  <a:schemeClr val="tx1"/>
                </a:solidFill>
              </a:rPr>
              <a:t>needed by workers to enter and make progress in employment on useful and productive basis”  </a:t>
            </a:r>
            <a:r>
              <a:rPr lang="en-US" sz="3600" dirty="0" smtClean="0">
                <a:solidFill>
                  <a:schemeClr val="tx1"/>
                </a:solidFill>
              </a:rPr>
              <a:t>(Thompson, 1973:111).</a:t>
            </a:r>
            <a:endParaRPr lang="id-ID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244840"/>
            <a:ext cx="70104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81000"/>
            <a:ext cx="6705600" cy="8382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Pengembangan</a:t>
            </a:r>
            <a:r>
              <a:rPr lang="en-US" b="1" dirty="0" smtClean="0"/>
              <a:t> </a:t>
            </a:r>
            <a:r>
              <a:rPr lang="id-ID" b="1" dirty="0" err="1" smtClean="0"/>
              <a:t>P</a:t>
            </a:r>
            <a:r>
              <a:rPr lang="en-US" b="1" dirty="0" err="1" smtClean="0"/>
              <a:t>endidikan</a:t>
            </a:r>
            <a:r>
              <a:rPr lang="en-US" b="1" dirty="0" smtClean="0"/>
              <a:t> </a:t>
            </a:r>
            <a:r>
              <a:rPr lang="id-ID" b="1" dirty="0" err="1" smtClean="0"/>
              <a:t>K</a:t>
            </a:r>
            <a:r>
              <a:rPr lang="en-US" b="1" dirty="0" err="1" smtClean="0"/>
              <a:t>ejuruan</a:t>
            </a:r>
            <a:r>
              <a:rPr lang="en-US" b="1" dirty="0" smtClean="0"/>
              <a:t>/</a:t>
            </a:r>
            <a:r>
              <a:rPr lang="en-US" b="1" dirty="0" err="1" smtClean="0"/>
              <a:t>vokasi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752600"/>
            <a:ext cx="7467600" cy="44196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membutuhkan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kebijakan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terbentuknya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kerjasama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dukungan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partisipasi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penuh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organisasi-organisasi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id-ID" sz="2800" dirty="0" smtClean="0">
                <a:solidFill>
                  <a:schemeClr val="tx1"/>
                </a:solidFill>
              </a:rPr>
              <a:t>pemerintah dan </a:t>
            </a:r>
            <a:r>
              <a:rPr lang="en-US" sz="2800" dirty="0" smtClean="0">
                <a:solidFill>
                  <a:schemeClr val="tx1"/>
                </a:solidFill>
              </a:rPr>
              <a:t>non </a:t>
            </a:r>
            <a:r>
              <a:rPr lang="en-US" sz="2800" dirty="0" err="1" smtClean="0">
                <a:solidFill>
                  <a:schemeClr val="tx1"/>
                </a:solidFill>
              </a:rPr>
              <a:t>pemerintah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baca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dunia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usaha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dunia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industri</a:t>
            </a:r>
            <a:r>
              <a:rPr lang="en-US" sz="2800" dirty="0" smtClean="0">
                <a:solidFill>
                  <a:schemeClr val="tx1"/>
                </a:solidFill>
              </a:rPr>
              <a:t>), </a:t>
            </a:r>
            <a:r>
              <a:rPr lang="en-US" sz="2800" dirty="0" err="1" smtClean="0">
                <a:solidFill>
                  <a:schemeClr val="tx1"/>
                </a:solidFill>
              </a:rPr>
              <a:t>terbentuk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konsensus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diantara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stakeholder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proaktif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tanggap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terhadap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perubahan-perubahan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terjadi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mengadopsi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strategi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jangka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panjang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tanggap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terhadap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perubahan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lingkungan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ekonomi</a:t>
            </a:r>
            <a:r>
              <a:rPr lang="en-US" sz="2800" dirty="0" smtClean="0">
                <a:solidFill>
                  <a:schemeClr val="tx1"/>
                </a:solidFill>
              </a:rPr>
              <a:t> global, </a:t>
            </a:r>
            <a:r>
              <a:rPr lang="en-US" sz="2800" dirty="0" err="1" smtClean="0">
                <a:solidFill>
                  <a:schemeClr val="tx1"/>
                </a:solidFill>
              </a:rPr>
              <a:t>perubahan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sistem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ekonomi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politik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membumikan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budaya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masyarakat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setempat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244840"/>
            <a:ext cx="70104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57200"/>
            <a:ext cx="6705600" cy="838200"/>
          </a:xfrm>
        </p:spPr>
        <p:txBody>
          <a:bodyPr>
            <a:normAutofit/>
          </a:bodyPr>
          <a:lstStyle/>
          <a:p>
            <a:r>
              <a:rPr lang="id-ID" b="1" dirty="0" smtClean="0"/>
              <a:t>Pendidikan Kejuruan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7010400" cy="4419600"/>
          </a:xfrm>
          <a:noFill/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id-ID" sz="2800" dirty="0" smtClean="0">
                <a:solidFill>
                  <a:schemeClr val="tx1"/>
                </a:solidFill>
              </a:rPr>
              <a:t>perlunya interkoneksi antara pendidikan dan pekerjaan.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id-ID" sz="2800" dirty="0" smtClean="0">
                <a:solidFill>
                  <a:schemeClr val="tx1"/>
                </a:solidFill>
              </a:rPr>
              <a:t>membutuhkan partisipasi penuh dunia usaha dan dunia industri termasuk masyarakat pengguna pendidikan kejuruan.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21040"/>
            <a:ext cx="7162800" cy="120296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 Putu Sudira, M.P.  Prodi PTK PPs UNY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788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TVET Glossary</vt:lpstr>
      <vt:lpstr>Technical and Vocational Education and Training (TVET)</vt:lpstr>
      <vt:lpstr>Pendidikan Vokasi/Kejuruan</vt:lpstr>
      <vt:lpstr>Tiga hal Utama PTK</vt:lpstr>
      <vt:lpstr>Perubahan Definisi</vt:lpstr>
      <vt:lpstr>Good dan Harris (1960)</vt:lpstr>
      <vt:lpstr>Asosiasi Vokasi Amerika</vt:lpstr>
      <vt:lpstr>Pengembangan Pendidikan Kejuruan/vokasi</vt:lpstr>
      <vt:lpstr>Pendidikan Kejuruan</vt:lpstr>
      <vt:lpstr>Pendidikan Kejuruan</vt:lpstr>
      <vt:lpstr>Pendidikan Kejuruan</vt:lpstr>
      <vt:lpstr>Pendidikan Kejuruan</vt:lpstr>
      <vt:lpstr>QUESTIONS</vt:lpstr>
      <vt:lpstr>Terimakasih Belajar Budayanya orang Hidup  Panji Sudira</vt:lpstr>
    </vt:vector>
  </TitlesOfParts>
  <Company>komoputer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LEARNING</dc:title>
  <dc:creator>Putu Panji</dc:creator>
  <cp:lastModifiedBy>Putu Panji</cp:lastModifiedBy>
  <cp:revision>35</cp:revision>
  <dcterms:created xsi:type="dcterms:W3CDTF">2012-01-26T22:45:00Z</dcterms:created>
  <dcterms:modified xsi:type="dcterms:W3CDTF">2012-03-05T06:18:42Z</dcterms:modified>
</cp:coreProperties>
</file>