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9" r:id="rId4"/>
    <p:sldId id="270" r:id="rId5"/>
    <p:sldId id="272" r:id="rId6"/>
    <p:sldId id="257" r:id="rId7"/>
    <p:sldId id="258" r:id="rId8"/>
    <p:sldId id="259" r:id="rId9"/>
    <p:sldId id="271" r:id="rId10"/>
    <p:sldId id="265" r:id="rId11"/>
    <p:sldId id="273" r:id="rId12"/>
    <p:sldId id="274" r:id="rId13"/>
    <p:sldId id="261" r:id="rId14"/>
    <p:sldId id="262" r:id="rId15"/>
    <p:sldId id="263" r:id="rId16"/>
    <p:sldId id="264" r:id="rId17"/>
    <p:sldId id="260" r:id="rId18"/>
    <p:sldId id="266" r:id="rId19"/>
    <p:sldId id="267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8B98E-256D-4C0D-9EA9-6B31A64EA465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1C3D8-CD82-45FE-8423-EF137A3CD3A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4292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Putu Sudira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13 Oktober 2009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71472" y="428604"/>
            <a:ext cx="1291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5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PTK</a:t>
            </a:r>
            <a:endParaRPr lang="en-US" sz="5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3286116" y="2928934"/>
            <a:ext cx="2214578" cy="2643206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517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928670"/>
            <a:ext cx="621507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6000" marR="0" lvl="0" indent="-396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Pengalihan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ilmu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transfer of knowledge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ataupun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penimbaan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ilmu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acquisition of knowledge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melalui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pembelajaran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teori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96000" marR="0" lvl="0" indent="-396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Pencernaan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ilmu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digestion of knowledge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melalui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tugas-tugas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rumah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tutorial.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96000" marR="0" lvl="0" indent="-396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Pembuktian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ilmu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validation of knowledge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melalui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percobaan-percobaan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laboratorium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empiris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visual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simulasi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virtual reality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96000" marR="0" lvl="0" indent="-396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Pengembangan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keterampilan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skills development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melalui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pekerjaan-pekerjaan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nyata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bengkel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lapangan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214290"/>
            <a:ext cx="5643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6000" marR="0" lvl="0" indent="-396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HAKEKAT PENDIDIKAN KEJURUAN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789040"/>
            <a:ext cx="1636162" cy="30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79712" y="1587381"/>
            <a:ext cx="68785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24000" indent="-324000">
              <a:buFont typeface="Arial" pitchFamily="34" charset="0"/>
              <a:buChar char="•"/>
            </a:pPr>
            <a:r>
              <a:rPr lang="en-US" sz="2800" dirty="0" smtClean="0"/>
              <a:t>Knowledge needs to be more relevant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 smtClean="0"/>
              <a:t>a better balance struck </a:t>
            </a:r>
            <a:r>
              <a:rPr lang="en-US" sz="2800" dirty="0" smtClean="0"/>
              <a:t>between</a:t>
            </a:r>
            <a:r>
              <a:rPr lang="id-ID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/>
              <a:t>conceptual and practical, </a:t>
            </a:r>
            <a:r>
              <a:rPr lang="en-US" sz="2800" dirty="0" smtClean="0"/>
              <a:t>suggesting</a:t>
            </a:r>
            <a:r>
              <a:rPr lang="id-ID" sz="2800" dirty="0" smtClean="0"/>
              <a:t> a </a:t>
            </a:r>
            <a:r>
              <a:rPr lang="id-ID" sz="2800" dirty="0" smtClean="0"/>
              <a:t>particular role for </a:t>
            </a:r>
            <a:r>
              <a:rPr lang="id-ID" sz="2800" dirty="0" smtClean="0"/>
              <a:t>programmes incorporating </a:t>
            </a:r>
            <a:r>
              <a:rPr lang="id-ID" sz="2800" dirty="0" smtClean="0"/>
              <a:t>on-the-job </a:t>
            </a:r>
            <a:r>
              <a:rPr lang="id-ID" sz="2800" dirty="0" smtClean="0"/>
              <a:t>training such </a:t>
            </a:r>
            <a:r>
              <a:rPr lang="id-ID" sz="2800" dirty="0" smtClean="0"/>
              <a:t>as apprenticeships;</a:t>
            </a:r>
          </a:p>
          <a:p>
            <a:pPr marL="324000" indent="-324000">
              <a:buFont typeface="Arial" pitchFamily="34" charset="0"/>
              <a:buChar char="•"/>
            </a:pPr>
            <a:r>
              <a:rPr lang="en-US" sz="2800" dirty="0" smtClean="0"/>
              <a:t>Higher order skills, such as the ‘</a:t>
            </a:r>
            <a:r>
              <a:rPr lang="en-US" sz="2800" dirty="0" smtClean="0"/>
              <a:t>Four</a:t>
            </a:r>
            <a:r>
              <a:rPr lang="id-ID" sz="2800" dirty="0" smtClean="0"/>
              <a:t> </a:t>
            </a:r>
            <a:r>
              <a:rPr lang="en-US" sz="2800" dirty="0" smtClean="0"/>
              <a:t>Cs</a:t>
            </a:r>
            <a:r>
              <a:rPr lang="en-US" sz="2800" dirty="0" smtClean="0"/>
              <a:t>’ of creativity, critical thinking</a:t>
            </a:r>
            <a:r>
              <a:rPr lang="en-US" sz="2800" dirty="0" smtClean="0"/>
              <a:t>,</a:t>
            </a:r>
            <a:r>
              <a:rPr lang="id-ID" sz="2800" dirty="0" smtClean="0"/>
              <a:t> communication </a:t>
            </a:r>
            <a:r>
              <a:rPr lang="id-ID" sz="2800" dirty="0" smtClean="0"/>
              <a:t>and collaboration, </a:t>
            </a:r>
            <a:r>
              <a:rPr lang="id-ID" sz="2800" dirty="0" smtClean="0"/>
              <a:t>are essential </a:t>
            </a:r>
            <a:r>
              <a:rPr lang="id-ID" sz="2800" dirty="0" smtClean="0"/>
              <a:t>for absorbing knowledge;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-93486"/>
            <a:ext cx="81758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vocational education and training are to</a:t>
            </a:r>
          </a:p>
          <a:p>
            <a:r>
              <a:rPr lang="en-US" sz="3200" dirty="0" smtClean="0"/>
              <a:t>serve the needs of the 21st century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789040"/>
            <a:ext cx="1636162" cy="30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79712" y="1371938"/>
            <a:ext cx="68785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24000" indent="-324000">
              <a:buFont typeface="Arial" pitchFamily="34" charset="0"/>
              <a:buChar char="•"/>
            </a:pPr>
            <a:r>
              <a:rPr lang="id-ID" sz="2800" dirty="0" smtClean="0"/>
              <a:t>Character traits, both </a:t>
            </a:r>
            <a:r>
              <a:rPr lang="id-ID" sz="2800" dirty="0" smtClean="0"/>
              <a:t>performance related (</a:t>
            </a:r>
            <a:r>
              <a:rPr lang="id-ID" sz="2800" dirty="0" smtClean="0"/>
              <a:t>adaptability, persistence</a:t>
            </a:r>
            <a:r>
              <a:rPr lang="id-ID" sz="2800" dirty="0" smtClean="0"/>
              <a:t>, </a:t>
            </a:r>
            <a:r>
              <a:rPr lang="en-US" sz="2800" dirty="0" smtClean="0"/>
              <a:t>resilience</a:t>
            </a:r>
            <a:r>
              <a:rPr lang="en-US" sz="2800" dirty="0" smtClean="0"/>
              <a:t>) and moral (integrity, justice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smtClean="0"/>
              <a:t>empathy </a:t>
            </a:r>
            <a:r>
              <a:rPr lang="en-US" sz="2800" dirty="0" smtClean="0"/>
              <a:t>and ethics) need to be </a:t>
            </a:r>
            <a:r>
              <a:rPr lang="en-US" sz="2800" dirty="0" smtClean="0"/>
              <a:t>shaped</a:t>
            </a:r>
            <a:r>
              <a:rPr lang="id-ID" sz="2800" dirty="0" smtClean="0"/>
              <a:t> </a:t>
            </a:r>
            <a:r>
              <a:rPr lang="en-US" sz="2800" dirty="0" smtClean="0"/>
              <a:t>both </a:t>
            </a:r>
            <a:r>
              <a:rPr lang="en-US" sz="2800" dirty="0" smtClean="0"/>
              <a:t>at school in the workplace to </a:t>
            </a:r>
            <a:r>
              <a:rPr lang="en-US" sz="2800" dirty="0" smtClean="0"/>
              <a:t>help</a:t>
            </a:r>
            <a:r>
              <a:rPr lang="id-ID" sz="2800" dirty="0" smtClean="0"/>
              <a:t> </a:t>
            </a:r>
            <a:r>
              <a:rPr lang="en-US" sz="2800" dirty="0" smtClean="0"/>
              <a:t>individuals </a:t>
            </a:r>
            <a:r>
              <a:rPr lang="en-US" sz="2800" dirty="0" smtClean="0"/>
              <a:t>to be active and </a:t>
            </a:r>
            <a:r>
              <a:rPr lang="en-US" sz="2800" dirty="0" smtClean="0"/>
              <a:t>responsible</a:t>
            </a:r>
            <a:r>
              <a:rPr lang="id-ID" sz="2800" dirty="0" smtClean="0"/>
              <a:t> citizens</a:t>
            </a:r>
            <a:r>
              <a:rPr lang="id-ID" sz="2800" dirty="0" smtClean="0"/>
              <a:t>; and</a:t>
            </a:r>
          </a:p>
          <a:p>
            <a:pPr marL="324000" indent="-324000">
              <a:buFont typeface="Arial" pitchFamily="34" charset="0"/>
              <a:buChar char="•"/>
            </a:pPr>
            <a:r>
              <a:rPr lang="en-US" sz="2800" dirty="0" smtClean="0"/>
              <a:t>Meta-layer skills, such as learning </a:t>
            </a:r>
            <a:r>
              <a:rPr lang="en-US" sz="2800" dirty="0" smtClean="0"/>
              <a:t>to</a:t>
            </a:r>
            <a:r>
              <a:rPr lang="id-ID" sz="2800" dirty="0" smtClean="0"/>
              <a:t> learn</a:t>
            </a:r>
            <a:r>
              <a:rPr lang="id-ID" sz="2800" dirty="0" smtClean="0"/>
              <a:t>, building expertise, </a:t>
            </a:r>
            <a:r>
              <a:rPr lang="id-ID" sz="2800" dirty="0" smtClean="0"/>
              <a:t>fostering </a:t>
            </a:r>
            <a:r>
              <a:rPr lang="en-US" sz="2800" dirty="0" smtClean="0"/>
              <a:t>creativity </a:t>
            </a:r>
            <a:r>
              <a:rPr lang="en-US" sz="2800" dirty="0" smtClean="0"/>
              <a:t>and making connections </a:t>
            </a:r>
            <a:r>
              <a:rPr lang="en-US" sz="2800" dirty="0" smtClean="0"/>
              <a:t>across</a:t>
            </a:r>
            <a:r>
              <a:rPr lang="id-ID" sz="2800" dirty="0" smtClean="0"/>
              <a:t> </a:t>
            </a:r>
            <a:r>
              <a:rPr lang="en-US" sz="2800" dirty="0" smtClean="0"/>
              <a:t>disciplines</a:t>
            </a:r>
            <a:r>
              <a:rPr lang="en-US" sz="2800" dirty="0" smtClean="0"/>
              <a:t>, are becoming more </a:t>
            </a:r>
            <a:r>
              <a:rPr lang="en-US" sz="2800" dirty="0" smtClean="0"/>
              <a:t>important</a:t>
            </a:r>
            <a:r>
              <a:rPr lang="id-ID" sz="2800" dirty="0" smtClean="0"/>
              <a:t> </a:t>
            </a:r>
            <a:r>
              <a:rPr lang="en-US" sz="2800" dirty="0" smtClean="0"/>
              <a:t>in </a:t>
            </a:r>
            <a:r>
              <a:rPr lang="en-US" sz="2800" dirty="0" smtClean="0"/>
              <a:t>a world of growing </a:t>
            </a:r>
            <a:r>
              <a:rPr lang="en-US" sz="2800" dirty="0" smtClean="0"/>
              <a:t>complexity.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-93486"/>
            <a:ext cx="81758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smtClean="0"/>
              <a:t>vocational education and training are to</a:t>
            </a:r>
          </a:p>
          <a:p>
            <a:r>
              <a:rPr lang="en-US" sz="3200" dirty="0" smtClean="0"/>
              <a:t>serve the needs of the 21st century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517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714356"/>
            <a:ext cx="6215074" cy="5693866"/>
          </a:xfrm>
          <a:prstGeom prst="rect">
            <a:avLst/>
          </a:prstGeom>
          <a:solidFill>
            <a:schemeClr val="tx1">
              <a:alpha val="4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6000" lvl="0" indent="-39600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Proses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pembelajaran</a:t>
            </a:r>
            <a:r>
              <a:rPr lang="en-US" sz="2800" dirty="0" smtClean="0">
                <a:solidFill>
                  <a:schemeClr val="bg1"/>
                </a:solidFill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</a:rPr>
              <a:t>bersifat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kejuruan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profesi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memang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harus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</a:rPr>
              <a:t>student centered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</a:rPr>
              <a:t>active learning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ini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kelak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harus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mampu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mengelola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</a:rPr>
              <a:t>tugas-tugasnya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mandiri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mampu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mengelola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dirinya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sumber-sumber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menyelesaikan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tugas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pekerjaannya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Proses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pembelajaran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atas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akhirnya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menghasilkan</a:t>
            </a:r>
            <a:r>
              <a:rPr lang="en-US" sz="2800" dirty="0" smtClean="0">
                <a:solidFill>
                  <a:schemeClr val="bg1"/>
                </a:solidFill>
              </a:rPr>
              <a:t>: </a:t>
            </a:r>
            <a:r>
              <a:rPr lang="en-US" sz="2800" i="1" dirty="0" smtClean="0">
                <a:solidFill>
                  <a:schemeClr val="bg1"/>
                </a:solidFill>
              </a:rPr>
              <a:t>body of knowledge, body of know how, body of do how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</a:rPr>
              <a:t>attitudinal skills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517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714356"/>
            <a:ext cx="621507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6000" lvl="0" indent="-39600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b="1" dirty="0" err="1" smtClean="0"/>
              <a:t>Sarjana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inovator</a:t>
            </a:r>
            <a:r>
              <a:rPr lang="en-US" sz="2800" dirty="0" smtClean="0"/>
              <a:t>, </a:t>
            </a:r>
            <a:r>
              <a:rPr lang="en-US" sz="2800" dirty="0" err="1" smtClean="0"/>
              <a:t>kandungan</a:t>
            </a:r>
            <a:r>
              <a:rPr lang="en-US" sz="2800" dirty="0" smtClean="0"/>
              <a:t> </a:t>
            </a:r>
            <a:r>
              <a:rPr lang="en-US" sz="2800" i="1" dirty="0" smtClean="0"/>
              <a:t>body of knowledge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i="1" dirty="0" smtClean="0"/>
              <a:t>body of know how</a:t>
            </a:r>
            <a:r>
              <a:rPr lang="en-US" sz="2800" dirty="0" smtClean="0"/>
              <a:t> </a:t>
            </a:r>
            <a:r>
              <a:rPr lang="en-US" sz="2800" dirty="0" err="1" smtClean="0"/>
              <a:t>beserta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dukungan</a:t>
            </a:r>
            <a:r>
              <a:rPr lang="en-US" sz="2800" dirty="0" smtClean="0"/>
              <a:t> </a:t>
            </a:r>
            <a:r>
              <a:rPr lang="en-US" sz="2800" i="1" dirty="0" smtClean="0"/>
              <a:t>body of do how</a:t>
            </a:r>
            <a:r>
              <a:rPr lang="en-US" sz="2800" dirty="0" smtClean="0"/>
              <a:t>-</a:t>
            </a:r>
            <a:r>
              <a:rPr lang="en-US" sz="2800" dirty="0" err="1" smtClean="0"/>
              <a:t>nya</a:t>
            </a:r>
            <a:r>
              <a:rPr lang="en-US" sz="2800" dirty="0" smtClean="0"/>
              <a:t>.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i="1" dirty="0" smtClean="0"/>
              <a:t>engineering</a:t>
            </a:r>
            <a:r>
              <a:rPr lang="en-US" sz="2800" dirty="0" smtClean="0"/>
              <a:t>,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sebut</a:t>
            </a:r>
            <a:r>
              <a:rPr lang="en-US" sz="2800" dirty="0" smtClean="0"/>
              <a:t> </a:t>
            </a:r>
            <a:r>
              <a:rPr lang="en-US" sz="2800" i="1" dirty="0" smtClean="0"/>
              <a:t>specialist engineer</a:t>
            </a:r>
            <a:r>
              <a:rPr lang="en-US" sz="2800" dirty="0" smtClean="0"/>
              <a:t>.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yang lain </a:t>
            </a:r>
            <a:r>
              <a:rPr lang="en-US" sz="2800" dirty="0" err="1" smtClean="0"/>
              <a:t>ialah</a:t>
            </a:r>
            <a:r>
              <a:rPr lang="en-US" sz="2800" dirty="0" smtClean="0"/>
              <a:t> </a:t>
            </a:r>
            <a:r>
              <a:rPr lang="en-US" sz="2800" i="1" dirty="0" smtClean="0"/>
              <a:t>generalist engineer, engineer integrator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engineer manager</a:t>
            </a:r>
            <a:r>
              <a:rPr lang="en-US" sz="2800" dirty="0" smtClean="0"/>
              <a:t>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60-70 </a:t>
            </a:r>
            <a:r>
              <a:rPr lang="en-US" sz="2800" dirty="0" err="1" smtClean="0"/>
              <a:t>persen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pembentukan</a:t>
            </a:r>
            <a:r>
              <a:rPr lang="en-US" sz="2800" dirty="0" smtClean="0"/>
              <a:t> </a:t>
            </a:r>
            <a:r>
              <a:rPr lang="en-US" sz="2800" i="1" dirty="0" smtClean="0"/>
              <a:t>body of knowledge</a:t>
            </a:r>
            <a:r>
              <a:rPr lang="en-US" sz="2800" dirty="0" smtClean="0"/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517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428604"/>
            <a:ext cx="62150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d-ID" sz="3200" b="1" dirty="0" smtClean="0"/>
              <a:t>D</a:t>
            </a:r>
            <a:r>
              <a:rPr lang="en-US" sz="3200" b="1" dirty="0" err="1" smtClean="0"/>
              <a:t>iploma</a:t>
            </a:r>
            <a:r>
              <a:rPr lang="en-US" sz="3200" dirty="0" smtClean="0"/>
              <a:t>,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Undang-Undang</a:t>
            </a:r>
            <a:r>
              <a:rPr lang="en-US" sz="3200" dirty="0" smtClean="0"/>
              <a:t> (UU) </a:t>
            </a:r>
            <a:r>
              <a:rPr lang="en-US" sz="3200" dirty="0" err="1" smtClean="0"/>
              <a:t>Nomor</a:t>
            </a:r>
            <a:r>
              <a:rPr lang="en-US" sz="3200" dirty="0" smtClean="0"/>
              <a:t> 2 </a:t>
            </a:r>
            <a:r>
              <a:rPr lang="en-US" sz="3200" dirty="0" err="1" smtClean="0"/>
              <a:t>Tahun</a:t>
            </a:r>
            <a:r>
              <a:rPr lang="en-US" sz="3200" dirty="0" smtClean="0"/>
              <a:t> </a:t>
            </a:r>
            <a:r>
              <a:rPr lang="id-ID" sz="3200" dirty="0" smtClean="0"/>
              <a:t>2003</a:t>
            </a:r>
            <a:r>
              <a:rPr lang="en-US" sz="3200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id-ID" sz="3200" dirty="0" smtClean="0"/>
              <a:t>Vokasi</a:t>
            </a:r>
            <a:r>
              <a:rPr lang="en-US" sz="3200" dirty="0" smtClean="0"/>
              <a:t>) </a:t>
            </a:r>
            <a:r>
              <a:rPr lang="en-US" sz="3200" dirty="0" err="1" smtClean="0"/>
              <a:t>kurang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keseimbangan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i="1" dirty="0" smtClean="0"/>
              <a:t>body of knowledge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i="1" dirty="0" smtClean="0"/>
              <a:t>body of know how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body of do how</a:t>
            </a:r>
            <a:r>
              <a:rPr lang="en-US" sz="3200" dirty="0" smtClean="0"/>
              <a:t> (50-60 </a:t>
            </a:r>
            <a:r>
              <a:rPr lang="en-US" sz="3200" dirty="0" err="1" smtClean="0"/>
              <a:t>persen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pembentukan</a:t>
            </a:r>
            <a:r>
              <a:rPr lang="en-US" sz="3200" dirty="0" smtClean="0"/>
              <a:t> </a:t>
            </a:r>
            <a:r>
              <a:rPr lang="en-US" sz="3200" i="1" dirty="0" smtClean="0"/>
              <a:t>body of know how and do how</a:t>
            </a:r>
            <a:r>
              <a:rPr lang="en-US" sz="3200" dirty="0" smtClean="0"/>
              <a:t>).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517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714356"/>
            <a:ext cx="62150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 err="1" smtClean="0"/>
              <a:t>Mitra</a:t>
            </a:r>
            <a:r>
              <a:rPr lang="en-US" sz="3600" dirty="0" smtClean="0"/>
              <a:t> </a:t>
            </a:r>
            <a:r>
              <a:rPr lang="en-US" sz="3600" dirty="0" err="1" smtClean="0"/>
              <a:t>berikutnya</a:t>
            </a:r>
            <a:r>
              <a:rPr lang="en-US" sz="3600" dirty="0" smtClean="0"/>
              <a:t> </a:t>
            </a:r>
            <a:r>
              <a:rPr lang="en-US" sz="3600" dirty="0" err="1" smtClean="0"/>
              <a:t>ialah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eksekutor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b="1" dirty="0" err="1" smtClean="0"/>
              <a:t>pendidikan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menengah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kejuruan</a:t>
            </a:r>
            <a:r>
              <a:rPr lang="en-US" sz="3600" b="1" dirty="0" smtClean="0"/>
              <a:t> </a:t>
            </a:r>
            <a:r>
              <a:rPr lang="id-ID" sz="3600" b="1" dirty="0" smtClean="0"/>
              <a:t>(SMK) </a:t>
            </a:r>
            <a:r>
              <a:rPr lang="en-US" sz="3600" dirty="0" smtClean="0"/>
              <a:t>yang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menitikberatkan</a:t>
            </a:r>
            <a:r>
              <a:rPr lang="en-US" sz="3600" dirty="0" smtClean="0"/>
              <a:t> </a:t>
            </a:r>
            <a:r>
              <a:rPr lang="en-US" sz="3600" i="1" dirty="0" smtClean="0"/>
              <a:t>body of do how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smtClean="0"/>
              <a:t>body of know how</a:t>
            </a:r>
            <a:r>
              <a:rPr lang="en-US" sz="3600" dirty="0" smtClean="0"/>
              <a:t>, yang </a:t>
            </a:r>
            <a:r>
              <a:rPr lang="en-US" sz="3600" dirty="0" err="1" smtClean="0"/>
              <a:t>didukung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i="1" dirty="0" smtClean="0"/>
              <a:t>body of knowledge</a:t>
            </a:r>
            <a:r>
              <a:rPr lang="en-US" sz="3600" dirty="0" smtClean="0"/>
              <a:t> </a:t>
            </a:r>
            <a:r>
              <a:rPr lang="en-US" sz="3600" dirty="0" err="1" smtClean="0"/>
              <a:t>secukupnya</a:t>
            </a:r>
            <a:r>
              <a:rPr lang="en-US" sz="3600" dirty="0" smtClean="0"/>
              <a:t> (20-30 </a:t>
            </a:r>
            <a:r>
              <a:rPr lang="en-US" sz="3600" dirty="0" err="1" smtClean="0"/>
              <a:t>persen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 </a:t>
            </a:r>
            <a:r>
              <a:rPr lang="en-US" sz="3600" dirty="0" err="1" smtClean="0"/>
              <a:t>pembelajaran</a:t>
            </a:r>
            <a:r>
              <a:rPr lang="en-US" sz="3600" dirty="0" smtClean="0"/>
              <a:t>).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517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928670"/>
            <a:ext cx="621507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i="1" dirty="0" err="1" smtClean="0"/>
              <a:t>Ing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ngarso</a:t>
            </a:r>
            <a:r>
              <a:rPr lang="en-US" sz="3200" i="1" dirty="0" smtClean="0"/>
              <a:t> sung </a:t>
            </a:r>
            <a:r>
              <a:rPr lang="en-US" sz="3200" i="1" dirty="0" err="1" smtClean="0"/>
              <a:t>tulodo</a:t>
            </a:r>
            <a:r>
              <a:rPr lang="en-US" sz="3200" dirty="0" smtClean="0"/>
              <a:t>,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r>
              <a:rPr lang="en-US" sz="3200" dirty="0" smtClean="0"/>
              <a:t> </a:t>
            </a:r>
            <a:r>
              <a:rPr lang="en-US" sz="3200" dirty="0" err="1" smtClean="0"/>
              <a:t>murid-muridnya</a:t>
            </a:r>
            <a:r>
              <a:rPr lang="en-US" sz="3200" dirty="0" smtClean="0"/>
              <a:t> guru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tauladan</a:t>
            </a:r>
            <a:r>
              <a:rPr lang="en-US" sz="3200" dirty="0" smtClean="0"/>
              <a:t>,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perikehidupan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luas</a:t>
            </a:r>
            <a:r>
              <a:rPr lang="en-US" sz="3200" dirty="0" smtClean="0"/>
              <a:t>.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arti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sempit</a:t>
            </a:r>
            <a:r>
              <a:rPr lang="en-US" sz="3200" dirty="0" smtClean="0"/>
              <a:t>,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mengajar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contoh-contoh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mendefinisikan-menganalisa-menyelesaikan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ajaran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diajarkan</a:t>
            </a:r>
            <a:r>
              <a:rPr lang="en-US" sz="3200" dirty="0" smtClean="0"/>
              <a:t>.</a:t>
            </a:r>
            <a:endParaRPr lang="id-ID" sz="32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214290"/>
            <a:ext cx="5643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6000" marR="0" lvl="0" indent="-396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HAKEKAT PENDIDIKAN KEJURUAN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517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928670"/>
            <a:ext cx="621507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i="1" dirty="0" err="1" smtClean="0"/>
              <a:t>Ing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madyo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mangun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karso</a:t>
            </a:r>
            <a:r>
              <a:rPr lang="en-US" sz="3200" dirty="0" smtClean="0"/>
              <a:t>,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tengah</a:t>
            </a:r>
            <a:r>
              <a:rPr lang="en-US" sz="3200" dirty="0" smtClean="0"/>
              <a:t> </a:t>
            </a:r>
            <a:r>
              <a:rPr lang="en-US" sz="3200" dirty="0" err="1" smtClean="0"/>
              <a:t>murid-muridnya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motivasi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mau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r>
              <a:rPr lang="en-US" sz="3200" dirty="0" smtClean="0"/>
              <a:t> </a:t>
            </a:r>
            <a:r>
              <a:rPr lang="en-US" sz="3200" dirty="0" err="1" smtClean="0"/>
              <a:t>menggali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, </a:t>
            </a:r>
            <a:r>
              <a:rPr lang="en-US" sz="3200" dirty="0" err="1" smtClean="0"/>
              <a:t>baik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pembahasan</a:t>
            </a:r>
            <a:r>
              <a:rPr lang="en-US" sz="3200" dirty="0" smtClean="0"/>
              <a:t> </a:t>
            </a:r>
            <a:r>
              <a:rPr lang="en-US" sz="3200" dirty="0" err="1" smtClean="0"/>
              <a:t>tugas-tugas</a:t>
            </a:r>
            <a:r>
              <a:rPr lang="en-US" sz="3200" dirty="0" smtClean="0"/>
              <a:t>,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 </a:t>
            </a:r>
            <a:r>
              <a:rPr lang="en-US" sz="3200" dirty="0" err="1" smtClean="0"/>
              <a:t>rumah</a:t>
            </a:r>
            <a:r>
              <a:rPr lang="en-US" sz="3200" dirty="0" smtClean="0"/>
              <a:t>, </a:t>
            </a:r>
            <a:r>
              <a:rPr lang="en-US" sz="3200" dirty="0" err="1" smtClean="0"/>
              <a:t>studi</a:t>
            </a:r>
            <a:r>
              <a:rPr lang="en-US" sz="3200" dirty="0" smtClean="0"/>
              <a:t> </a:t>
            </a:r>
            <a:r>
              <a:rPr lang="en-US" sz="3200" dirty="0" err="1" smtClean="0"/>
              <a:t>kasus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lain-lain.</a:t>
            </a:r>
            <a:endParaRPr lang="id-ID" sz="32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214290"/>
            <a:ext cx="5643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6000" marR="0" lvl="0" indent="-396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HAKEKAT PENDIDIKAN KEJURUAN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71678"/>
            <a:ext cx="25517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928670"/>
            <a:ext cx="621507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i="1" dirty="0" smtClean="0"/>
              <a:t>Tut </a:t>
            </a:r>
            <a:r>
              <a:rPr lang="en-US" sz="3200" i="1" dirty="0" err="1" smtClean="0"/>
              <a:t>wuri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handayani</a:t>
            </a:r>
            <a:r>
              <a:rPr lang="en-US" sz="3200" dirty="0" smtClean="0"/>
              <a:t>,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bantuan</a:t>
            </a:r>
            <a:r>
              <a:rPr lang="en-US" sz="3200" dirty="0" smtClean="0"/>
              <a:t>, </a:t>
            </a:r>
            <a:r>
              <a:rPr lang="en-US" sz="3200" dirty="0" err="1" smtClean="0"/>
              <a:t>dorongan</a:t>
            </a:r>
            <a:r>
              <a:rPr lang="en-US" sz="3200" dirty="0" smtClean="0"/>
              <a:t> (</a:t>
            </a:r>
            <a:r>
              <a:rPr lang="en-US" sz="3200" i="1" dirty="0" smtClean="0"/>
              <a:t>empowerment</a:t>
            </a:r>
            <a:r>
              <a:rPr lang="en-US" sz="3200" dirty="0" smtClean="0"/>
              <a:t>)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</a:t>
            </a:r>
            <a:r>
              <a:rPr lang="en-US" sz="3200" dirty="0" err="1" smtClean="0"/>
              <a:t>memerlukannya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 (</a:t>
            </a:r>
            <a:r>
              <a:rPr lang="en-US" sz="3200" dirty="0" err="1" smtClean="0"/>
              <a:t>siswa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r>
              <a:rPr lang="en-US" sz="3200" dirty="0" smtClean="0"/>
              <a:t>)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(</a:t>
            </a:r>
            <a:r>
              <a:rPr lang="en-US" sz="3200" i="1" dirty="0" smtClean="0"/>
              <a:t>student centered active learning</a:t>
            </a:r>
            <a:r>
              <a:rPr lang="en-US" sz="3200" dirty="0" smtClean="0"/>
              <a:t>).</a:t>
            </a:r>
            <a:endParaRPr lang="id-ID" sz="32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8596" y="214290"/>
            <a:ext cx="5643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96000" marR="0" lvl="0" indent="-396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iandra GD" pitchFamily="34" charset="0"/>
                <a:ea typeface="Times New Roman" pitchFamily="18" charset="0"/>
                <a:cs typeface="Arial" pitchFamily="34" charset="0"/>
              </a:rPr>
              <a:t>HAKEKAT PENDIDIKAN KEJURUAN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2411760" y="5157192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dirty="0" smtClean="0">
                <a:latin typeface="+mj-lt"/>
                <a:ea typeface="+mj-ea"/>
                <a:cs typeface="+mj-cs"/>
              </a:rPr>
              <a:t>Guru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 rot="5400000">
            <a:off x="-828600" y="3501008"/>
            <a:ext cx="475252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Tinggi             Rendah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pertumbuhan tenaga kerja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42119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MASALAH PTK</a:t>
            </a:r>
            <a:endParaRPr lang="en-US" sz="36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123728" y="2016976"/>
            <a:ext cx="6408712" cy="3788288"/>
            <a:chOff x="2699792" y="2016976"/>
            <a:chExt cx="4392488" cy="2968064"/>
          </a:xfrm>
        </p:grpSpPr>
        <p:sp>
          <p:nvSpPr>
            <p:cNvPr id="39" name="Rectangle 38"/>
            <p:cNvSpPr/>
            <p:nvPr/>
          </p:nvSpPr>
          <p:spPr>
            <a:xfrm>
              <a:off x="2699792" y="2016976"/>
              <a:ext cx="2160240" cy="144016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932040" y="2016976"/>
              <a:ext cx="2160240" cy="144016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99792" y="3544880"/>
              <a:ext cx="2160240" cy="144016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32040" y="3529144"/>
              <a:ext cx="2160240" cy="14401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2771800" y="908720"/>
            <a:ext cx="576064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pertumbuhan lapangan kerja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2051720" y="1484784"/>
            <a:ext cx="655272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Rendah                              Tinggi</a:t>
            </a:r>
          </a:p>
        </p:txBody>
      </p:sp>
      <p:pic>
        <p:nvPicPr>
          <p:cNvPr id="46" name="Picture 45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429000"/>
            <a:ext cx="539583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evron 4"/>
          <p:cNvSpPr/>
          <p:nvPr/>
        </p:nvSpPr>
        <p:spPr>
          <a:xfrm>
            <a:off x="214282" y="1285860"/>
            <a:ext cx="1857388" cy="714380"/>
          </a:xfrm>
          <a:prstGeom prst="chevron">
            <a:avLst>
              <a:gd name="adj" fmla="val 3347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KONTEK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928794" y="1285860"/>
            <a:ext cx="1857388" cy="714380"/>
          </a:xfrm>
          <a:prstGeom prst="chevron">
            <a:avLst>
              <a:gd name="adj" fmla="val 3347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INPUT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714744" y="1285860"/>
            <a:ext cx="1714512" cy="714380"/>
          </a:xfrm>
          <a:prstGeom prst="chevron">
            <a:avLst>
              <a:gd name="adj" fmla="val 3347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PROSES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357818" y="1285860"/>
            <a:ext cx="1714512" cy="714380"/>
          </a:xfrm>
          <a:prstGeom prst="chevron">
            <a:avLst>
              <a:gd name="adj" fmla="val 3347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OUTPUT</a:t>
            </a:r>
            <a:endParaRPr lang="id-ID" sz="2000" b="1" dirty="0">
              <a:solidFill>
                <a:schemeClr val="bg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000892" y="1285860"/>
            <a:ext cx="1785950" cy="714380"/>
          </a:xfrm>
          <a:prstGeom prst="chevron">
            <a:avLst>
              <a:gd name="adj" fmla="val 334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OUTCOME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2071678"/>
            <a:ext cx="1500198" cy="33575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buFont typeface="Wingdings" pitchFamily="2" charset="2"/>
              <a:buChar char="ü"/>
            </a:pPr>
            <a:r>
              <a:rPr lang="id-ID" sz="1400" b="1" dirty="0" smtClean="0">
                <a:solidFill>
                  <a:schemeClr val="tx1"/>
                </a:solidFill>
              </a:rPr>
              <a:t>IPTEKS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b="1" dirty="0" smtClean="0">
                <a:solidFill>
                  <a:schemeClr val="bg1"/>
                </a:solidFill>
              </a:rPr>
              <a:t>Nilai &amp; Budaya 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b="1" dirty="0" smtClean="0">
                <a:solidFill>
                  <a:schemeClr val="tx1"/>
                </a:solidFill>
              </a:rPr>
              <a:t>Dukungan  Pemda &amp; masyarakat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b="1" dirty="0" smtClean="0">
                <a:solidFill>
                  <a:schemeClr val="tx1"/>
                </a:solidFill>
              </a:rPr>
              <a:t>Kebijakan  pemerintah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b="1" dirty="0" smtClean="0">
                <a:solidFill>
                  <a:schemeClr val="tx1"/>
                </a:solidFill>
              </a:rPr>
              <a:t>Perundang-undangan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b="1" dirty="0" smtClean="0">
                <a:solidFill>
                  <a:schemeClr val="tx1"/>
                </a:solidFill>
              </a:rPr>
              <a:t>OtDa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b="1" dirty="0" smtClean="0">
                <a:solidFill>
                  <a:schemeClr val="tx1"/>
                </a:solidFill>
              </a:rPr>
              <a:t>Globalisasi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b="1" dirty="0" smtClean="0">
                <a:solidFill>
                  <a:schemeClr val="tx1"/>
                </a:solidFill>
              </a:rPr>
              <a:t>Pengembangan diri</a:t>
            </a:r>
            <a:endParaRPr lang="id-ID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28794" y="2071678"/>
            <a:ext cx="1714512" cy="33575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Visi,Misi,Tujuan, Sasaran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b="1" dirty="0" smtClean="0"/>
              <a:t>Kurikulum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Ketenagaan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Siswa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Sarana &amp; prasarana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Pembiayaan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Regulasi  Kampus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Organisasi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600" b="1" dirty="0" smtClean="0"/>
              <a:t>Peranserta  masyarakat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Budaya sekolah</a:t>
            </a:r>
            <a:endParaRPr lang="id-ID" sz="1400" dirty="0"/>
          </a:p>
        </p:txBody>
      </p:sp>
      <p:sp>
        <p:nvSpPr>
          <p:cNvPr id="12" name="Rectangle 11"/>
          <p:cNvSpPr/>
          <p:nvPr/>
        </p:nvSpPr>
        <p:spPr>
          <a:xfrm>
            <a:off x="3714744" y="2071678"/>
            <a:ext cx="1571636" cy="33575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 algn="ctr"/>
            <a:r>
              <a:rPr lang="id-ID" sz="2400" b="1" dirty="0" smtClean="0">
                <a:solidFill>
                  <a:schemeClr val="bg1"/>
                </a:solidFill>
              </a:rPr>
              <a:t>P B M</a:t>
            </a:r>
          </a:p>
          <a:p>
            <a:pPr marL="180000" indent="-180000"/>
            <a:endParaRPr lang="id-ID" sz="1400" b="1" dirty="0" smtClean="0">
              <a:solidFill>
                <a:schemeClr val="tx1"/>
              </a:solidFill>
            </a:endParaRPr>
          </a:p>
          <a:p>
            <a:pPr marL="180000" indent="-180000" algn="ctr"/>
            <a:r>
              <a:rPr lang="id-ID" sz="1600" b="1" dirty="0" smtClean="0">
                <a:solidFill>
                  <a:schemeClr val="bg1"/>
                </a:solidFill>
              </a:rPr>
              <a:t>Manajemen</a:t>
            </a:r>
          </a:p>
          <a:p>
            <a:pPr marL="180000" indent="-180000" algn="ctr"/>
            <a:endParaRPr lang="id-ID" sz="1600" b="1" dirty="0" smtClean="0">
              <a:solidFill>
                <a:schemeClr val="bg1"/>
              </a:solidFill>
            </a:endParaRPr>
          </a:p>
          <a:p>
            <a:pPr marL="180000" indent="-180000" algn="ctr"/>
            <a:r>
              <a:rPr lang="id-ID" sz="1600" b="1" dirty="0" smtClean="0">
                <a:solidFill>
                  <a:schemeClr val="bg1"/>
                </a:solidFill>
              </a:rPr>
              <a:t>Kepemimpinan</a:t>
            </a:r>
            <a:endParaRPr lang="id-ID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7740" y="2071678"/>
            <a:ext cx="1571636" cy="33575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buFont typeface="Arial" pitchFamily="34" charset="0"/>
              <a:buChar char="•"/>
            </a:pPr>
            <a:r>
              <a:rPr lang="id-ID" b="1" dirty="0" smtClean="0"/>
              <a:t>MANUSIA BERBUDAYA</a:t>
            </a:r>
          </a:p>
          <a:p>
            <a:pPr marL="180000" indent="-180000">
              <a:buFont typeface="Wingdings" pitchFamily="2" charset="2"/>
              <a:buChar char="ü"/>
            </a:pPr>
            <a:endParaRPr lang="id-ID" sz="1400" dirty="0" smtClean="0"/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Budaya belajar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Budaya kerja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Kompeten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Beretos kerja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Mandiri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sz="1400" dirty="0" smtClean="0"/>
              <a:t>Bertanggung  jawab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72330" y="2071678"/>
            <a:ext cx="1643074" cy="33575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buFont typeface="Wingdings" pitchFamily="2" charset="2"/>
              <a:buChar char="ü"/>
            </a:pPr>
            <a:r>
              <a:rPr lang="id-ID" dirty="0" smtClean="0"/>
              <a:t>Kesempatan Studi lanjut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dirty="0" smtClean="0"/>
              <a:t>Kesempatan Kerja</a:t>
            </a:r>
          </a:p>
          <a:p>
            <a:pPr marL="180000" indent="-180000">
              <a:buFont typeface="Wingdings" pitchFamily="2" charset="2"/>
              <a:buChar char="ü"/>
            </a:pPr>
            <a:r>
              <a:rPr lang="id-ID" dirty="0" smtClean="0"/>
              <a:t>Pengembangan Diri</a:t>
            </a:r>
            <a:endParaRPr lang="id-ID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214546" y="346076"/>
            <a:ext cx="4357718" cy="439718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Mutu &amp; Relevansi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275406"/>
            <a:ext cx="9144000" cy="582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Persekolahan SMK</a:t>
            </a:r>
            <a:endParaRPr kumimoji="0" lang="id-ID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0" name="Straight Arrow Connector 19"/>
          <p:cNvCxnSpPr>
            <a:stCxn id="17" idx="2"/>
          </p:cNvCxnSpPr>
          <p:nvPr/>
        </p:nvCxnSpPr>
        <p:spPr>
          <a:xfrm rot="5400000">
            <a:off x="3303980" y="267873"/>
            <a:ext cx="571504" cy="160734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8" idx="0"/>
          </p:cNvCxnSpPr>
          <p:nvPr/>
        </p:nvCxnSpPr>
        <p:spPr>
          <a:xfrm rot="16200000" flipH="1">
            <a:off x="4994423" y="184775"/>
            <a:ext cx="500066" cy="170210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7" idx="2"/>
            <a:endCxn id="7" idx="0"/>
          </p:cNvCxnSpPr>
          <p:nvPr/>
        </p:nvCxnSpPr>
        <p:spPr>
          <a:xfrm rot="16200000" flipH="1">
            <a:off x="4172886" y="1006312"/>
            <a:ext cx="500066" cy="5902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 txBox="1">
            <a:spLocks noChangeArrowheads="1"/>
          </p:cNvSpPr>
          <p:nvPr/>
        </p:nvSpPr>
        <p:spPr bwMode="gray">
          <a:xfrm>
            <a:off x="1857356" y="5572140"/>
            <a:ext cx="485298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Efisiensi  dan Produktivitas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" name="Picture 29" descr="leg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710" y="0"/>
            <a:ext cx="1357290" cy="1041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arasvhati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29264"/>
            <a:ext cx="1117798" cy="1428736"/>
          </a:xfrm>
        </p:spPr>
      </p:pic>
      <p:sp>
        <p:nvSpPr>
          <p:cNvPr id="5" name="Oval 4"/>
          <p:cNvSpPr/>
          <p:nvPr/>
        </p:nvSpPr>
        <p:spPr>
          <a:xfrm>
            <a:off x="71438" y="0"/>
            <a:ext cx="857224" cy="857232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2040233798_3a02251309_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01090" y="0"/>
            <a:ext cx="642910" cy="9890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14480" y="214290"/>
            <a:ext cx="55002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d-ID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Pendidikan kejuruan</a:t>
            </a:r>
            <a:endParaRPr lang="en-US" sz="36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1857356" y="6215082"/>
            <a:ext cx="7286644" cy="642918"/>
            <a:chOff x="0" y="6019800"/>
            <a:chExt cx="9144000" cy="838200"/>
          </a:xfrm>
        </p:grpSpPr>
        <p:sp>
          <p:nvSpPr>
            <p:cNvPr id="11" name="Oval 10"/>
            <p:cNvSpPr/>
            <p:nvPr/>
          </p:nvSpPr>
          <p:spPr>
            <a:xfrm>
              <a:off x="0" y="6019800"/>
              <a:ext cx="838200" cy="838200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4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838200" y="6019800"/>
              <a:ext cx="838200" cy="838200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76400" y="6019800"/>
              <a:ext cx="838200" cy="838200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6019800"/>
              <a:ext cx="838200" cy="838200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352800" y="6019800"/>
              <a:ext cx="838200" cy="838200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191000" y="6019800"/>
              <a:ext cx="838200" cy="838200"/>
            </a:xfrm>
            <a:prstGeom prst="ellips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029200" y="6019800"/>
              <a:ext cx="838200" cy="838200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867400" y="6019800"/>
              <a:ext cx="838200" cy="838200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705600" y="6019800"/>
              <a:ext cx="838200" cy="838200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543800" y="6019800"/>
              <a:ext cx="838200" cy="838200"/>
            </a:xfrm>
            <a:prstGeom prst="ellips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305800" y="6019800"/>
              <a:ext cx="838200" cy="838200"/>
            </a:xfrm>
            <a:prstGeom prst="ellips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46"/>
          <p:cNvGrpSpPr/>
          <p:nvPr/>
        </p:nvGrpSpPr>
        <p:grpSpPr>
          <a:xfrm>
            <a:off x="2000232" y="1357298"/>
            <a:ext cx="6643733" cy="4643470"/>
            <a:chOff x="2285985" y="1357298"/>
            <a:chExt cx="6643733" cy="4643470"/>
          </a:xfrm>
        </p:grpSpPr>
        <p:sp>
          <p:nvSpPr>
            <p:cNvPr id="23" name="Rounded Rectangle 22"/>
            <p:cNvSpPr/>
            <p:nvPr/>
          </p:nvSpPr>
          <p:spPr>
            <a:xfrm>
              <a:off x="8072462" y="1785926"/>
              <a:ext cx="857256" cy="3643338"/>
            </a:xfrm>
            <a:prstGeom prst="roundRect">
              <a:avLst>
                <a:gd name="adj" fmla="val 27183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id-ID" sz="2400" b="1" dirty="0" smtClean="0">
                  <a:solidFill>
                    <a:srgbClr val="C00000"/>
                  </a:solidFill>
                </a:rPr>
                <a:t>PEKERJA   HANDAL PRODUKTIF</a:t>
              </a:r>
              <a:endParaRPr lang="id-ID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Left Arrow Callout 23"/>
            <p:cNvSpPr/>
            <p:nvPr/>
          </p:nvSpPr>
          <p:spPr>
            <a:xfrm rot="10800000">
              <a:off x="5715008" y="1785926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86446" y="1785926"/>
              <a:ext cx="1785950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SKILLS</a:t>
              </a:r>
              <a:endParaRPr lang="id-ID" sz="2000" b="1" dirty="0"/>
            </a:p>
          </p:txBody>
        </p:sp>
        <p:sp>
          <p:nvSpPr>
            <p:cNvPr id="26" name="Left Arrow Callout 25"/>
            <p:cNvSpPr/>
            <p:nvPr/>
          </p:nvSpPr>
          <p:spPr>
            <a:xfrm rot="10800000">
              <a:off x="5715008" y="2538943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86446" y="2538943"/>
              <a:ext cx="1785950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ABILITIES</a:t>
              </a:r>
              <a:endParaRPr lang="id-ID" sz="2000" b="1" dirty="0"/>
            </a:p>
          </p:txBody>
        </p:sp>
        <p:sp>
          <p:nvSpPr>
            <p:cNvPr id="28" name="Left Arrow Callout 27"/>
            <p:cNvSpPr/>
            <p:nvPr/>
          </p:nvSpPr>
          <p:spPr>
            <a:xfrm rot="10800000">
              <a:off x="5715008" y="3293167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786446" y="3293167"/>
              <a:ext cx="1785950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ATTITUDES</a:t>
              </a:r>
              <a:endParaRPr lang="id-ID" sz="2000" b="1" dirty="0"/>
            </a:p>
          </p:txBody>
        </p:sp>
        <p:sp>
          <p:nvSpPr>
            <p:cNvPr id="30" name="Left Arrow Callout 29"/>
            <p:cNvSpPr/>
            <p:nvPr/>
          </p:nvSpPr>
          <p:spPr>
            <a:xfrm rot="10800000">
              <a:off x="5715008" y="4078984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86446" y="4078984"/>
              <a:ext cx="1785950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WORK HABITS</a:t>
              </a:r>
              <a:endParaRPr lang="id-ID" sz="2000" b="1" dirty="0"/>
            </a:p>
          </p:txBody>
        </p:sp>
        <p:sp>
          <p:nvSpPr>
            <p:cNvPr id="32" name="Left Arrow Callout 31"/>
            <p:cNvSpPr/>
            <p:nvPr/>
          </p:nvSpPr>
          <p:spPr>
            <a:xfrm rot="10800000">
              <a:off x="5715008" y="4857759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15009" y="4857759"/>
              <a:ext cx="1928825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APPRECIATIONS</a:t>
              </a:r>
              <a:endParaRPr lang="id-ID" sz="2000" b="1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714876" y="1357298"/>
              <a:ext cx="857256" cy="464347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id-ID" sz="2400" b="1" dirty="0" smtClean="0"/>
                <a:t>PENDIDIKAN – PELATIHAN- </a:t>
              </a:r>
            </a:p>
            <a:p>
              <a:pPr algn="ctr"/>
              <a:r>
                <a:rPr lang="id-ID" sz="2400" b="1" dirty="0" smtClean="0"/>
                <a:t>PELATIHAN KEMBALI</a:t>
              </a:r>
              <a:endParaRPr lang="id-ID" sz="2400" b="1" dirty="0"/>
            </a:p>
          </p:txBody>
        </p:sp>
        <p:sp>
          <p:nvSpPr>
            <p:cNvPr id="35" name="Left Arrow Callout 34"/>
            <p:cNvSpPr/>
            <p:nvPr/>
          </p:nvSpPr>
          <p:spPr>
            <a:xfrm rot="10800000">
              <a:off x="2285985" y="1500174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57423" y="1500174"/>
              <a:ext cx="1785950" cy="571504"/>
            </a:xfrm>
            <a:prstGeom prst="rect">
              <a:avLst/>
            </a:prstGeom>
            <a:no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KERJASAMA</a:t>
              </a:r>
              <a:endParaRPr lang="id-ID" sz="2000" b="1" dirty="0"/>
            </a:p>
          </p:txBody>
        </p:sp>
        <p:sp>
          <p:nvSpPr>
            <p:cNvPr id="37" name="Left Arrow Callout 36"/>
            <p:cNvSpPr/>
            <p:nvPr/>
          </p:nvSpPr>
          <p:spPr>
            <a:xfrm rot="10800000">
              <a:off x="2285985" y="2253191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57423" y="2253191"/>
              <a:ext cx="1785950" cy="571504"/>
            </a:xfrm>
            <a:prstGeom prst="rect">
              <a:avLst/>
            </a:prstGeom>
            <a:no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DUKUNGAN</a:t>
              </a:r>
              <a:endParaRPr lang="id-ID" sz="2000" b="1" dirty="0"/>
            </a:p>
          </p:txBody>
        </p:sp>
        <p:sp>
          <p:nvSpPr>
            <p:cNvPr id="39" name="Left Arrow Callout 38"/>
            <p:cNvSpPr/>
            <p:nvPr/>
          </p:nvSpPr>
          <p:spPr>
            <a:xfrm rot="10800000">
              <a:off x="2285985" y="3007415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357423" y="3007415"/>
              <a:ext cx="1785950" cy="571504"/>
            </a:xfrm>
            <a:prstGeom prst="rect">
              <a:avLst/>
            </a:prstGeom>
            <a:no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PARTISIPASI</a:t>
              </a:r>
              <a:endParaRPr lang="id-ID" sz="2000" b="1" dirty="0"/>
            </a:p>
          </p:txBody>
        </p:sp>
        <p:sp>
          <p:nvSpPr>
            <p:cNvPr id="41" name="Left Arrow Callout 40"/>
            <p:cNvSpPr/>
            <p:nvPr/>
          </p:nvSpPr>
          <p:spPr>
            <a:xfrm rot="10800000">
              <a:off x="2285985" y="3793232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357423" y="3793232"/>
              <a:ext cx="1785950" cy="571504"/>
            </a:xfrm>
            <a:prstGeom prst="rect">
              <a:avLst/>
            </a:prstGeom>
            <a:no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KONSENSUS</a:t>
              </a:r>
              <a:endParaRPr lang="id-ID" sz="2000" b="1" dirty="0"/>
            </a:p>
          </p:txBody>
        </p:sp>
        <p:sp>
          <p:nvSpPr>
            <p:cNvPr id="43" name="Left Arrow Callout 42"/>
            <p:cNvSpPr/>
            <p:nvPr/>
          </p:nvSpPr>
          <p:spPr>
            <a:xfrm rot="10800000">
              <a:off x="2285985" y="4572007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357423" y="4572007"/>
              <a:ext cx="1857388" cy="571504"/>
            </a:xfrm>
            <a:prstGeom prst="rect">
              <a:avLst/>
            </a:prstGeom>
            <a:no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TANGGAP</a:t>
              </a:r>
              <a:endParaRPr lang="id-ID" sz="2000" b="1" dirty="0"/>
            </a:p>
          </p:txBody>
        </p:sp>
        <p:sp>
          <p:nvSpPr>
            <p:cNvPr id="45" name="Left Arrow Callout 44"/>
            <p:cNvSpPr/>
            <p:nvPr/>
          </p:nvSpPr>
          <p:spPr>
            <a:xfrm rot="10800000">
              <a:off x="2285985" y="5312145"/>
              <a:ext cx="2286016" cy="642942"/>
            </a:xfrm>
            <a:prstGeom prst="leftArrowCallout">
              <a:avLst>
                <a:gd name="adj1" fmla="val 37019"/>
                <a:gd name="adj2" fmla="val 47034"/>
                <a:gd name="adj3" fmla="val 25000"/>
                <a:gd name="adj4" fmla="val 86949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357423" y="5312145"/>
              <a:ext cx="1857388" cy="571504"/>
            </a:xfrm>
            <a:prstGeom prst="rect">
              <a:avLst/>
            </a:prstGeom>
            <a:no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/>
                <a:t>BERBUDAYA</a:t>
              </a:r>
              <a:endParaRPr lang="id-ID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0"/>
            <a:ext cx="1599583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ardrop 3"/>
          <p:cNvSpPr/>
          <p:nvPr/>
        </p:nvSpPr>
        <p:spPr>
          <a:xfrm>
            <a:off x="4714876" y="2357430"/>
            <a:ext cx="1714512" cy="1928826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PROFIL</a:t>
            </a:r>
          </a:p>
          <a:p>
            <a:pPr algn="ctr"/>
            <a:r>
              <a:rPr lang="id-ID" dirty="0" smtClean="0"/>
              <a:t>LULUSAN</a:t>
            </a:r>
          </a:p>
        </p:txBody>
      </p:sp>
      <p:sp>
        <p:nvSpPr>
          <p:cNvPr id="5" name="Teardrop 4"/>
          <p:cNvSpPr/>
          <p:nvPr/>
        </p:nvSpPr>
        <p:spPr>
          <a:xfrm>
            <a:off x="6858016" y="2285992"/>
            <a:ext cx="2000264" cy="1928826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KEBUTUHAN ABAD 21 ?</a:t>
            </a:r>
            <a:endParaRPr lang="id-ID" dirty="0"/>
          </a:p>
        </p:txBody>
      </p:sp>
      <p:sp>
        <p:nvSpPr>
          <p:cNvPr id="6" name="Chevron 5"/>
          <p:cNvSpPr/>
          <p:nvPr/>
        </p:nvSpPr>
        <p:spPr>
          <a:xfrm>
            <a:off x="6500826" y="3000372"/>
            <a:ext cx="285752" cy="71438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6143636" y="4357694"/>
            <a:ext cx="114300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5857884" y="4786322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</a:t>
            </a:r>
          </a:p>
        </p:txBody>
      </p:sp>
      <p:sp>
        <p:nvSpPr>
          <p:cNvPr id="12" name="Teardrop 11"/>
          <p:cNvSpPr/>
          <p:nvPr/>
        </p:nvSpPr>
        <p:spPr>
          <a:xfrm>
            <a:off x="0" y="2357430"/>
            <a:ext cx="2214578" cy="1928826"/>
          </a:xfrm>
          <a:prstGeom prst="teardrop">
            <a:avLst>
              <a:gd name="adj" fmla="val 46913"/>
            </a:avLst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d-ID" dirty="0" smtClean="0"/>
              <a:t>PEMBELAJARAN</a:t>
            </a:r>
          </a:p>
          <a:p>
            <a:pPr algn="ctr"/>
            <a:r>
              <a:rPr lang="id-ID" dirty="0" smtClean="0"/>
              <a:t>Assessment</a:t>
            </a:r>
            <a:endParaRPr lang="id-ID" dirty="0"/>
          </a:p>
        </p:txBody>
      </p:sp>
      <p:sp>
        <p:nvSpPr>
          <p:cNvPr id="13" name="Chevron 12"/>
          <p:cNvSpPr/>
          <p:nvPr/>
        </p:nvSpPr>
        <p:spPr>
          <a:xfrm>
            <a:off x="4429124" y="3071810"/>
            <a:ext cx="285752" cy="71438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500298" y="928670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dirty="0" smtClean="0">
                <a:latin typeface="+mj-lt"/>
                <a:ea typeface="+mj-ea"/>
                <a:cs typeface="+mj-cs"/>
              </a:rPr>
              <a:t>Guru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71538" y="1071546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siswa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-32" y="4929198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Bahan Ajar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-285784" y="5247199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Media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-155971" y="5572140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Metoda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500430" y="1428736"/>
            <a:ext cx="1714512" cy="10001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963853" y="1750209"/>
            <a:ext cx="858049" cy="2151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71670" y="1571612"/>
            <a:ext cx="3000396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071670" y="1571612"/>
            <a:ext cx="928694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45742" y="1428736"/>
            <a:ext cx="3929090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071670" y="1571612"/>
            <a:ext cx="5214974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250001" y="4679165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929852" y="4428338"/>
            <a:ext cx="114300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714744" y="4786322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</a:t>
            </a:r>
          </a:p>
        </p:txBody>
      </p:sp>
      <p:sp>
        <p:nvSpPr>
          <p:cNvPr id="26" name="Teardrop 25"/>
          <p:cNvSpPr/>
          <p:nvPr/>
        </p:nvSpPr>
        <p:spPr>
          <a:xfrm>
            <a:off x="2285984" y="2357430"/>
            <a:ext cx="2214578" cy="1928826"/>
          </a:xfrm>
          <a:prstGeom prst="teardrop">
            <a:avLst>
              <a:gd name="adj" fmla="val 46913"/>
            </a:avLst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d-ID" dirty="0" smtClean="0"/>
              <a:t>STANDAR KOMPETENSI;</a:t>
            </a:r>
          </a:p>
          <a:p>
            <a:pPr algn="ctr"/>
            <a:r>
              <a:rPr lang="id-ID" dirty="0" smtClean="0"/>
              <a:t>Komp. Dasar</a:t>
            </a:r>
            <a:endParaRPr lang="id-ID" dirty="0"/>
          </a:p>
        </p:txBody>
      </p:sp>
      <p:sp>
        <p:nvSpPr>
          <p:cNvPr id="28" name="Chevron 27"/>
          <p:cNvSpPr/>
          <p:nvPr/>
        </p:nvSpPr>
        <p:spPr>
          <a:xfrm>
            <a:off x="2071670" y="3000372"/>
            <a:ext cx="285752" cy="71438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214346" y="5929330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SarPras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1285852" y="1714488"/>
            <a:ext cx="928694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1571604" y="1428736"/>
            <a:ext cx="1928826" cy="12144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7000892" y="785794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Lokal-Global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dirty="0" smtClean="0">
                <a:latin typeface="+mj-lt"/>
                <a:ea typeface="+mj-ea"/>
                <a:cs typeface="+mj-cs"/>
              </a:rPr>
              <a:t>Dik - Non Dik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7680347" y="1820851"/>
            <a:ext cx="78581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143504" y="5072074"/>
            <a:ext cx="1214446" cy="1500198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2970665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ardrop 4"/>
          <p:cNvSpPr/>
          <p:nvPr/>
        </p:nvSpPr>
        <p:spPr>
          <a:xfrm>
            <a:off x="5429256" y="2000240"/>
            <a:ext cx="3000396" cy="2786082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DU-DI</a:t>
            </a:r>
          </a:p>
          <a:p>
            <a:pPr algn="ctr"/>
            <a:r>
              <a:rPr lang="id-ID" sz="2400" dirty="0" smtClean="0"/>
              <a:t>persekolahan</a:t>
            </a:r>
            <a:endParaRPr lang="id-ID" sz="2400" dirty="0"/>
          </a:p>
        </p:txBody>
      </p:sp>
      <p:sp>
        <p:nvSpPr>
          <p:cNvPr id="6" name="Chevron 5"/>
          <p:cNvSpPr/>
          <p:nvPr/>
        </p:nvSpPr>
        <p:spPr>
          <a:xfrm>
            <a:off x="5143504" y="3000372"/>
            <a:ext cx="285752" cy="7143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2071670" y="1857364"/>
            <a:ext cx="2786082" cy="2857520"/>
          </a:xfrm>
          <a:prstGeom prst="teardrop">
            <a:avLst>
              <a:gd name="adj" fmla="val 46913"/>
            </a:avLst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d-ID" dirty="0" smtClean="0"/>
              <a:t>PERSEKOLAHAN</a:t>
            </a:r>
          </a:p>
          <a:p>
            <a:pPr algn="ctr"/>
            <a:r>
              <a:rPr lang="id-ID" sz="2400" dirty="0" smtClean="0"/>
              <a:t>KAMPUS</a:t>
            </a:r>
            <a:endParaRPr lang="id-ID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4429918" y="4642652"/>
            <a:ext cx="114300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000496" y="5214950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</a:t>
            </a:r>
          </a:p>
        </p:txBody>
      </p:sp>
      <p:sp>
        <p:nvSpPr>
          <p:cNvPr id="29" name="Chevron 28"/>
          <p:cNvSpPr/>
          <p:nvPr/>
        </p:nvSpPr>
        <p:spPr>
          <a:xfrm flipH="1" flipV="1">
            <a:off x="4786314" y="3000372"/>
            <a:ext cx="285752" cy="7143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2970665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ardrop 4"/>
          <p:cNvSpPr/>
          <p:nvPr/>
        </p:nvSpPr>
        <p:spPr>
          <a:xfrm>
            <a:off x="2643174" y="857232"/>
            <a:ext cx="5929354" cy="4500594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What job was needed &amp; What was needed to do the job</a:t>
            </a:r>
          </a:p>
          <a:p>
            <a:pPr algn="ctr"/>
            <a:r>
              <a:rPr lang="id-ID" sz="2800" dirty="0" smtClean="0"/>
              <a:t>“Thompson”</a:t>
            </a:r>
            <a:endParaRPr lang="id-ID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5072860" y="5071280"/>
            <a:ext cx="114300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643438" y="5643578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2970665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ardrop 4"/>
          <p:cNvSpPr/>
          <p:nvPr/>
        </p:nvSpPr>
        <p:spPr>
          <a:xfrm>
            <a:off x="2643174" y="857232"/>
            <a:ext cx="5929354" cy="4500594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err="1" smtClean="0"/>
              <a:t>Ngelmu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tanpa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laku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kothong</a:t>
            </a:r>
            <a:r>
              <a:rPr lang="en-US" sz="4000" i="1" dirty="0" smtClean="0"/>
              <a:t>, </a:t>
            </a:r>
            <a:r>
              <a:rPr lang="en-US" sz="4000" i="1" dirty="0" err="1" smtClean="0"/>
              <a:t>laku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tanpa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ngelmu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cupet</a:t>
            </a:r>
            <a:endParaRPr lang="id-ID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5072860" y="5071280"/>
            <a:ext cx="114300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643438" y="5643578"/>
            <a:ext cx="19288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keselarasan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Mechanic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85860"/>
            <a:ext cx="2970665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ardrop 4"/>
          <p:cNvSpPr/>
          <p:nvPr/>
        </p:nvSpPr>
        <p:spPr>
          <a:xfrm>
            <a:off x="2643174" y="857232"/>
            <a:ext cx="5929354" cy="4500594"/>
          </a:xfrm>
          <a:prstGeom prst="teardrop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i="1" dirty="0" err="1" smtClean="0"/>
              <a:t>Ngelmu</a:t>
            </a:r>
            <a:r>
              <a:rPr lang="en-US" sz="4000" i="1" dirty="0" smtClean="0"/>
              <a:t> </a:t>
            </a:r>
            <a:r>
              <a:rPr lang="id-ID" sz="4000" i="1" dirty="0" smtClean="0"/>
              <a:t>iku lakuning kanthi </a:t>
            </a:r>
            <a:r>
              <a:rPr lang="en-US" sz="4000" i="1" dirty="0" err="1" smtClean="0"/>
              <a:t>laku</a:t>
            </a:r>
            <a:endParaRPr lang="id-ID" sz="28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5072860" y="5071280"/>
            <a:ext cx="1143008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643306" y="5643578"/>
            <a:ext cx="435771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Hilir mudik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antara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 &amp; PRAKTIK</a:t>
            </a: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738</Words>
  <Application>Microsoft Office PowerPoint</Application>
  <PresentationFormat>On-screen Show (4:3)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Putu Sudira 13 Oktober 2009</vt:lpstr>
      <vt:lpstr>Slide 2</vt:lpstr>
      <vt:lpstr>Mutu &amp; Relevansi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FT 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Putu Panji Sudira</dc:creator>
  <cp:lastModifiedBy>Putu Sudira</cp:lastModifiedBy>
  <cp:revision>22</cp:revision>
  <dcterms:created xsi:type="dcterms:W3CDTF">2009-02-07T23:26:09Z</dcterms:created>
  <dcterms:modified xsi:type="dcterms:W3CDTF">2013-03-07T07:44:40Z</dcterms:modified>
</cp:coreProperties>
</file>