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9" r:id="rId5"/>
    <p:sldId id="268" r:id="rId6"/>
    <p:sldId id="259" r:id="rId7"/>
    <p:sldId id="260" r:id="rId8"/>
    <p:sldId id="261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15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05/02/2012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20B5-775E-483B-AB37-9724C661F267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3CA7-9C6D-4236-BF79-8A82E8C9FF4B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9A60-2DC0-49A9-B3D5-D5EDBDDAEDCC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D4D-0421-409F-A663-2A008266BEA5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912C-D1FA-44ED-921D-DB340C49B3AF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7CBA-16C3-4990-89CA-D67B5DEBAF97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BF0-B20E-4754-AE0B-4B8315FA5B7D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3FE5-5F41-45A9-BA46-9C5A164ADB20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253-81DB-4910-85DC-4100B63FE3F8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C0A4-8DC8-484A-8E04-1E5B0C1B9C70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88FA-BD71-4306-A7DA-5600B4789839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7F006-8CAC-42A6-8F6D-9898B955F9CF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id-ID" sz="7200" b="1" dirty="0" smtClean="0"/>
              <a:t>Behavioral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PPs UGM – S3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102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152400"/>
            <a:ext cx="6096000" cy="97436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838200"/>
          </a:xfrm>
        </p:spPr>
        <p:txBody>
          <a:bodyPr/>
          <a:lstStyle/>
          <a:p>
            <a:r>
              <a:rPr lang="id-ID" b="1" dirty="0" smtClean="0"/>
              <a:t>Behavioral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505200"/>
            <a:ext cx="5791200" cy="1752600"/>
          </a:xfrm>
          <a:solidFill>
            <a:srgbClr val="00B050">
              <a:alpha val="45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teaching and learning is based on the fundamental idea that behavior is</a:t>
            </a:r>
            <a:r>
              <a:rPr lang="id-ID" b="1" dirty="0" smtClean="0">
                <a:solidFill>
                  <a:schemeClr val="tx1"/>
                </a:solidFill>
              </a:rPr>
              <a:t> controlled by its consequences.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67200" y="1600200"/>
            <a:ext cx="1524000" cy="17526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838200"/>
          </a:xfrm>
        </p:spPr>
        <p:txBody>
          <a:bodyPr/>
          <a:lstStyle/>
          <a:p>
            <a:r>
              <a:rPr lang="id-ID" b="1" dirty="0" smtClean="0"/>
              <a:t>Behavioral Theory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7010400" cy="4419600"/>
          </a:xfrm>
          <a:noFill/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John B. Watson (1900) 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0070C0"/>
                </a:solidFill>
              </a:rPr>
              <a:t>focus in psychology, </a:t>
            </a:r>
            <a:r>
              <a:rPr lang="en-US" dirty="0" smtClean="0">
                <a:solidFill>
                  <a:srgbClr val="0070C0"/>
                </a:solidFill>
              </a:rPr>
              <a:t>focusing on thoughts, feelings, or unobservable introspections</a:t>
            </a:r>
            <a:r>
              <a:rPr lang="id-ID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id-ID" b="1" dirty="0" smtClean="0">
              <a:solidFill>
                <a:schemeClr val="tx1"/>
              </a:solidFill>
            </a:endParaRP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B. F. Skinner (1930) </a:t>
            </a:r>
            <a:r>
              <a:rPr lang="en-US" dirty="0" smtClean="0">
                <a:solidFill>
                  <a:srgbClr val="0070C0"/>
                </a:solidFill>
              </a:rPr>
              <a:t>behaviorism as applied to teaching</a:t>
            </a:r>
            <a:r>
              <a:rPr lang="id-ID" dirty="0" smtClean="0">
                <a:solidFill>
                  <a:srgbClr val="0070C0"/>
                </a:solidFill>
              </a:rPr>
              <a:t> and learning in classrooms.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24484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838200"/>
          </a:xfrm>
        </p:spPr>
        <p:txBody>
          <a:bodyPr/>
          <a:lstStyle/>
          <a:p>
            <a:r>
              <a:rPr lang="id-ID" b="1" dirty="0" smtClean="0"/>
              <a:t>Behavioral Theory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7010400" cy="3352800"/>
          </a:xfrm>
          <a:noFill/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behavioral theorists and researchers teaching white</a:t>
            </a:r>
            <a:r>
              <a:rPr lang="id-ID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rats or pigeons to press a bar or touch a button to receive a reward;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24484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838200"/>
          </a:xfrm>
        </p:spPr>
        <p:txBody>
          <a:bodyPr/>
          <a:lstStyle/>
          <a:p>
            <a:r>
              <a:rPr lang="id-ID" b="1" dirty="0" smtClean="0"/>
              <a:t>Behavioral Theory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7010400" cy="4419600"/>
          </a:xfrm>
          <a:noFill/>
        </p:spPr>
        <p:txBody>
          <a:bodyPr>
            <a:normAutofit/>
          </a:bodyPr>
          <a:lstStyle/>
          <a:p>
            <a:pPr marL="432000" indent="-432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0070C0"/>
                </a:solidFill>
              </a:rPr>
              <a:t>Reinforcement</a:t>
            </a:r>
            <a:r>
              <a:rPr lang="id-ID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increase in the frequency of responding,</a:t>
            </a:r>
            <a:endParaRPr lang="id-ID" dirty="0" smtClean="0">
              <a:solidFill>
                <a:srgbClr val="0070C0"/>
              </a:solidFill>
            </a:endParaRPr>
          </a:p>
          <a:p>
            <a:pPr marL="432000" indent="-432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0070C0"/>
                </a:solidFill>
              </a:rPr>
              <a:t>Punishment</a:t>
            </a:r>
            <a:r>
              <a:rPr lang="id-ID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to a decrease in the frequency of responding</a:t>
            </a:r>
            <a:r>
              <a:rPr lang="id-ID" dirty="0" smtClean="0">
                <a:solidFill>
                  <a:srgbClr val="0070C0"/>
                </a:solidFill>
              </a:rPr>
              <a:t>.</a:t>
            </a:r>
          </a:p>
          <a:p>
            <a:pPr marL="432000" indent="-432000"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Extinction</a:t>
            </a:r>
            <a:r>
              <a:rPr lang="id-ID" dirty="0" smtClean="0">
                <a:solidFill>
                  <a:srgbClr val="0070C0"/>
                </a:solidFill>
              </a:rPr>
              <a:t>:</a:t>
            </a:r>
            <a:r>
              <a:rPr lang="en-US" dirty="0" smtClean="0">
                <a:solidFill>
                  <a:srgbClr val="0070C0"/>
                </a:solidFill>
              </a:rPr>
              <a:t> to a</a:t>
            </a:r>
            <a:r>
              <a:rPr lang="id-ID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decrease in the frequency of a previously reinforced response</a:t>
            </a:r>
            <a:r>
              <a:rPr lang="id-ID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52600" y="24484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12192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Methods: Basic Behavioral Operations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752600"/>
            <a:ext cx="7010400" cy="4419600"/>
          </a:xfrm>
          <a:noFill/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solidFill>
                  <a:srgbClr val="002060"/>
                </a:solidFill>
              </a:rPr>
              <a:t>positive </a:t>
            </a:r>
            <a:r>
              <a:rPr lang="id-ID" dirty="0" smtClean="0">
                <a:solidFill>
                  <a:srgbClr val="002060"/>
                </a:solidFill>
              </a:rPr>
              <a:t>reinforcement, </a:t>
            </a:r>
            <a:endParaRPr lang="id-ID" dirty="0" smtClean="0">
              <a:solidFill>
                <a:srgbClr val="00206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solidFill>
                  <a:srgbClr val="002060"/>
                </a:solidFill>
              </a:rPr>
              <a:t>negative </a:t>
            </a:r>
            <a:r>
              <a:rPr lang="id-ID" dirty="0" smtClean="0">
                <a:solidFill>
                  <a:srgbClr val="002060"/>
                </a:solidFill>
              </a:rPr>
              <a:t>reinforcement, </a:t>
            </a:r>
            <a:endParaRPr lang="id-ID" dirty="0" smtClean="0">
              <a:solidFill>
                <a:srgbClr val="00206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solidFill>
                  <a:srgbClr val="002060"/>
                </a:solidFill>
              </a:rPr>
              <a:t>extinction</a:t>
            </a:r>
            <a:r>
              <a:rPr lang="id-ID" dirty="0" smtClean="0">
                <a:solidFill>
                  <a:srgbClr val="002060"/>
                </a:solidFill>
              </a:rPr>
              <a:t>, </a:t>
            </a:r>
            <a:endParaRPr lang="id-ID" dirty="0" smtClean="0">
              <a:solidFill>
                <a:srgbClr val="00206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id-ID" dirty="0" smtClean="0">
                <a:solidFill>
                  <a:srgbClr val="002060"/>
                </a:solidFill>
              </a:rPr>
              <a:t>response cost </a:t>
            </a:r>
            <a:r>
              <a:rPr lang="en-US" dirty="0" smtClean="0">
                <a:solidFill>
                  <a:srgbClr val="002060"/>
                </a:solidFill>
              </a:rPr>
              <a:t>punishment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and</a:t>
            </a:r>
            <a:endParaRPr lang="id-ID" dirty="0" smtClean="0">
              <a:solidFill>
                <a:srgbClr val="00206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punishment </a:t>
            </a:r>
            <a:r>
              <a:rPr lang="en-US" dirty="0" smtClean="0">
                <a:solidFill>
                  <a:srgbClr val="002060"/>
                </a:solidFill>
              </a:rPr>
              <a:t>involving the application of </a:t>
            </a:r>
            <a:r>
              <a:rPr lang="en-US" dirty="0" err="1" smtClean="0">
                <a:solidFill>
                  <a:srgbClr val="002060"/>
                </a:solidFill>
              </a:rPr>
              <a:t>aversives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2448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05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Applications of Basic Behavioral Operations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752600"/>
            <a:ext cx="7010400" cy="4419600"/>
          </a:xfrm>
          <a:noFill/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Wingdings" pitchFamily="2" charset="2"/>
              <a:buChar char="q"/>
            </a:pPr>
            <a:r>
              <a:rPr lang="id-ID" b="1" dirty="0" smtClean="0">
                <a:solidFill>
                  <a:srgbClr val="002060"/>
                </a:solidFill>
              </a:rPr>
              <a:t>Teacher </a:t>
            </a:r>
            <a:r>
              <a:rPr lang="id-ID" b="1" dirty="0" smtClean="0">
                <a:solidFill>
                  <a:srgbClr val="002060"/>
                </a:solidFill>
              </a:rPr>
              <a:t>Praise/ pujian guru.</a:t>
            </a:r>
          </a:p>
          <a:p>
            <a:pPr marL="432000" indent="-432000" algn="l">
              <a:buFont typeface="Wingdings" pitchFamily="2" charset="2"/>
              <a:buChar char="q"/>
            </a:pPr>
            <a:r>
              <a:rPr lang="id-ID" b="1" dirty="0" smtClean="0">
                <a:solidFill>
                  <a:srgbClr val="002060"/>
                </a:solidFill>
              </a:rPr>
              <a:t>Token </a:t>
            </a:r>
            <a:r>
              <a:rPr lang="id-ID" b="1" dirty="0" smtClean="0">
                <a:solidFill>
                  <a:srgbClr val="002060"/>
                </a:solidFill>
              </a:rPr>
              <a:t>Systems/ penghargaan/kenangan.</a:t>
            </a:r>
          </a:p>
          <a:p>
            <a:pPr marL="432000" indent="-432000" algn="l">
              <a:buFont typeface="Wingdings" pitchFamily="2" charset="2"/>
              <a:buChar char="q"/>
            </a:pPr>
            <a:r>
              <a:rPr lang="id-ID" b="1" dirty="0" smtClean="0">
                <a:solidFill>
                  <a:srgbClr val="002060"/>
                </a:solidFill>
              </a:rPr>
              <a:t>Differential </a:t>
            </a:r>
            <a:r>
              <a:rPr lang="id-ID" b="1" dirty="0" smtClean="0">
                <a:solidFill>
                  <a:srgbClr val="002060"/>
                </a:solidFill>
              </a:rPr>
              <a:t>Reinforcement</a:t>
            </a:r>
          </a:p>
          <a:p>
            <a:pPr marL="432000" indent="-432000" algn="l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Limitations and Criticisms of a Behavioral </a:t>
            </a:r>
            <a:r>
              <a:rPr lang="en-US" b="1" dirty="0" smtClean="0">
                <a:solidFill>
                  <a:srgbClr val="002060"/>
                </a:solidFill>
              </a:rPr>
              <a:t>View</a:t>
            </a:r>
            <a:endParaRPr lang="id-ID" b="1" dirty="0" smtClean="0">
              <a:solidFill>
                <a:srgbClr val="002060"/>
              </a:solidFill>
            </a:endParaRPr>
          </a:p>
          <a:p>
            <a:pPr marL="432000" indent="-432000" algn="l">
              <a:buFont typeface="Wingdings" pitchFamily="2" charset="2"/>
              <a:buChar char="q"/>
            </a:pPr>
            <a:r>
              <a:rPr lang="id-ID" b="1" dirty="0" smtClean="0">
                <a:solidFill>
                  <a:srgbClr val="002060"/>
                </a:solidFill>
              </a:rPr>
              <a:t>Bribery and </a:t>
            </a:r>
            <a:r>
              <a:rPr lang="id-ID" b="1" dirty="0" smtClean="0">
                <a:solidFill>
                  <a:srgbClr val="002060"/>
                </a:solidFill>
              </a:rPr>
              <a:t>Coercion</a:t>
            </a:r>
          </a:p>
          <a:p>
            <a:pPr marL="432000" indent="-432000" algn="l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Extrinsic Rewards and Intrinsic Motivation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76200"/>
            <a:ext cx="7010400" cy="12954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Best Practice Saaudara?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752600"/>
            <a:ext cx="7010400" cy="4419600"/>
          </a:xfrm>
          <a:noFill/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....................</a:t>
            </a:r>
          </a:p>
          <a:p>
            <a:pPr marL="742950" indent="-742950" algn="l">
              <a:buFont typeface="+mj-lt"/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.......................</a:t>
            </a:r>
          </a:p>
          <a:p>
            <a:pPr marL="742950" indent="-742950" algn="l">
              <a:buFont typeface="+mj-lt"/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...............................</a:t>
            </a:r>
          </a:p>
          <a:p>
            <a:pPr marL="742950" indent="-742950" algn="l">
              <a:buFont typeface="+mj-lt"/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.......................................</a:t>
            </a:r>
          </a:p>
          <a:p>
            <a:pPr marL="742950" indent="-742950" algn="l">
              <a:buFont typeface="+mj-lt"/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................................................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7620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PTK PPs UNY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Berkarya </a:t>
            </a:r>
            <a:r>
              <a:rPr lang="id-ID" sz="4000" b="1" dirty="0" smtClean="0">
                <a:solidFill>
                  <a:srgbClr val="C00000"/>
                </a:solidFill>
              </a:rPr>
              <a:t>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324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Behavioral</vt:lpstr>
      <vt:lpstr>Behavioral</vt:lpstr>
      <vt:lpstr>Behavioral Theory</vt:lpstr>
      <vt:lpstr>Behavioral Theory</vt:lpstr>
      <vt:lpstr>Behavioral Theory</vt:lpstr>
      <vt:lpstr>Methods: Basic Behavioral Operations</vt:lpstr>
      <vt:lpstr>Applications of Basic Behavioral Operations</vt:lpstr>
      <vt:lpstr>Best Practice Saaudara?</vt:lpstr>
      <vt:lpstr>Terimakasih Berkarya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35</cp:revision>
  <dcterms:created xsi:type="dcterms:W3CDTF">2012-01-26T22:45:00Z</dcterms:created>
  <dcterms:modified xsi:type="dcterms:W3CDTF">2012-02-05T05:16:47Z</dcterms:modified>
</cp:coreProperties>
</file>