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294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08" r:id="rId30"/>
    <p:sldId id="275" r:id="rId31"/>
    <p:sldId id="276" r:id="rId32"/>
    <p:sldId id="277" r:id="rId33"/>
    <p:sldId id="278" r:id="rId34"/>
    <p:sldId id="293" r:id="rId35"/>
    <p:sldId id="279" r:id="rId36"/>
    <p:sldId id="268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8" autoAdjust="0"/>
  </p:normalViewPr>
  <p:slideViewPr>
    <p:cSldViewPr>
      <p:cViewPr>
        <p:scale>
          <a:sx n="64" d="100"/>
          <a:sy n="64" d="100"/>
        </p:scale>
        <p:origin x="-69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E383F-168A-4788-8FD4-0BF2C0654577}" type="datetimeFigureOut">
              <a:rPr lang="id-ID" smtClean="0"/>
              <a:pPr/>
              <a:t>10/02/2015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B128C-0801-4791-B5A2-5B3D9CB9BFA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449B-03B6-46DE-BD3F-33C7AAB72BF1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2F7E-D0CE-447D-9EE8-4E901B492533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7F6B-1801-4953-8B16-B34F22BD6B24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0DD3-91C3-4E62-A18B-C043B37E14D4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C512-2565-4D3B-89A3-F80C43671B43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E442-0B89-48FD-96B6-64978E1519B1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FF16-0ECF-4F13-8FC1-6CDE63682BAB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A623-0FED-4E0E-A665-79DFB278E0D3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1773-C8FB-49F9-9CE0-C13C61717402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A158-10E5-4339-9289-C78736EDA0EE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79A4-5A84-4668-BEF0-2A4BD511C100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747B5-42A5-419F-9476-254024B2DB89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putupanji@uny.ac.id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ome-ananta.blogspot.com/2008/05/anak-belajar-dari-lingkungan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676400" y="609600"/>
            <a:ext cx="7010400" cy="3352800"/>
          </a:xfrm>
          <a:prstGeom prst="roundRect">
            <a:avLst>
              <a:gd name="adj" fmla="val 50000"/>
            </a:avLst>
          </a:prstGeom>
          <a:blipFill dpi="0" rotWithShape="1">
            <a:blip r:embed="rId3" cstate="print">
              <a:alphaModFix amt="33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0"/>
            <a:ext cx="6705600" cy="16764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TEORI</a:t>
            </a:r>
            <a:r>
              <a:rPr lang="id-ID" sz="7200" b="1" dirty="0" smtClean="0"/>
              <a:t>-TEORI</a:t>
            </a:r>
            <a:r>
              <a:rPr lang="en-US" sz="7200" b="1" dirty="0" smtClean="0"/>
              <a:t> BELAJAR </a:t>
            </a:r>
            <a:endParaRPr lang="en-US" sz="72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28800" y="4114800"/>
            <a:ext cx="67056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Dr. Putu Sudira, M.P.</a:t>
            </a:r>
          </a:p>
          <a:p>
            <a:pPr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  <a:hlinkClick r:id="rId4"/>
              </a:rPr>
              <a:t>putupanji@uny.ac.id</a:t>
            </a:r>
            <a:r>
              <a:rPr lang="id-ID" sz="2400" b="1" dirty="0" smtClean="0">
                <a:latin typeface="+mj-lt"/>
                <a:ea typeface="+mj-ea"/>
                <a:cs typeface="+mj-cs"/>
              </a:rPr>
              <a:t> – </a:t>
            </a:r>
            <a:r>
              <a:rPr lang="id-ID" sz="2400" b="1" dirty="0" smtClean="0"/>
              <a:t>08164222678 - 087838846696</a:t>
            </a:r>
            <a:endParaRPr lang="id-ID" sz="2400" b="1" dirty="0" smtClean="0"/>
          </a:p>
          <a:p>
            <a:pPr lvl="0"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</a:rPr>
              <a:t>http://staff.uny.ac.id/cari/staff?title=Putu+Sudira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Sek.Prodi</a:t>
            </a:r>
            <a:r>
              <a:rPr kumimoji="0" lang="id-ID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PTK PPs  UNY, peneliti terbaik Hibah Disertasi 2011, lulusan cumlaude S2  TP PPs UGM – </a:t>
            </a:r>
            <a:r>
              <a:rPr lang="id-ID" sz="2400" b="1" dirty="0" smtClean="0"/>
              <a:t>cumlaude</a:t>
            </a:r>
            <a:r>
              <a:rPr lang="en-US" sz="2400" b="1" dirty="0" smtClean="0"/>
              <a:t> </a:t>
            </a:r>
            <a:r>
              <a:rPr kumimoji="0" lang="id-ID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S3 PTK PPS UNY; Kantor: Vocational and Technology Education Lantai II sayap   timur  Gedung Pascasarjana UNY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id-ID" b="1" dirty="0" smtClean="0"/>
              <a:t>TEORI BELAJAR BEHAVIORISTIK</a:t>
            </a:r>
            <a:endParaRPr lang="en-US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5438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John Locke: anak lahir tidak memiliki warna Mental; Pengalaman  </a:t>
            </a:r>
            <a:r>
              <a:rPr lang="id-ID" sz="3200" dirty="0" smtClean="0">
                <a:sym typeface="Wingdings" pitchFamily="2" charset="2"/>
              </a:rPr>
              <a:t></a:t>
            </a:r>
            <a:r>
              <a:rPr lang="id-ID" sz="3200" dirty="0" smtClean="0"/>
              <a:t> perilaku, pengetahuan, keepribadian, temperamen.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Edward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Lee Thorndike: Belajar peristiwa terbentuknya asosiasi-asosiasi stimulus-respon. Teori Connectionism: eksperimen Trial-Error: Ciri 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Aktivitas, respons berbagai situasi, eliminasi respons salah, kemajuan reaksi pencapaian tujuan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id-ID" b="1" dirty="0" smtClean="0"/>
              <a:t>TEORI BELAJAR BEHAVIORISTIK</a:t>
            </a:r>
            <a:endParaRPr lang="en-US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5438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Edward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Lee Thorndike: Hukum Kesiapan (</a:t>
            </a:r>
            <a:r>
              <a:rPr kumimoji="0" lang="id-ID" sz="32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law of Readiness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); Hukum Latihan: kemampaun fungsi berlatih; Hukum Akibat: menyenangkan 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memperkuat; tidak menyenangkan 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memperlemah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id-ID" b="1" dirty="0" smtClean="0"/>
              <a:t>TEORI BELAJAR BEHAVIORISTIK</a:t>
            </a:r>
            <a:endParaRPr lang="en-US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5438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Ivan Petrovich Pavlov: Teori Pelaziman Klasik: Individu dapat dikendalikan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dengan cara mengganti Stimulus Alami dengan Stimulus yang tepat dan sesuai dengan harapan respon yang diinginkan.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baseline="0" dirty="0" smtClean="0"/>
              <a:t>Ada</a:t>
            </a:r>
            <a:r>
              <a:rPr lang="id-ID" sz="3200" dirty="0" smtClean="0"/>
              <a:t> syarat-syarat yang harus dipenuhi untuk membangun reaksi dari Stimulus.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id-ID" b="1" dirty="0" smtClean="0"/>
              <a:t>TEORI BELAJAR BEHAVIORISTIK</a:t>
            </a:r>
            <a:endParaRPr lang="en-US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5438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Skinner: hadiah dan hukuman merupakan faktor penting dalam belajar.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Operant conditioning: proses penguatan perilaku </a:t>
            </a:r>
            <a:r>
              <a:rPr lang="id-ID" sz="3200" dirty="0" smtClean="0">
                <a:sym typeface="Wingdings" pitchFamily="2" charset="2"/>
              </a:rPr>
              <a:t> pengulangan atau menghilang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Prinsip: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Hasil segera diberitahukan kepada siswa, salah dibetulkan, benar diberi penguat; Proses mengikuti irama siswa; mementngkan aktivitas sendiri; Hadiah untuk anak berprestasi.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id-ID" b="1" dirty="0" smtClean="0"/>
              <a:t>TEORI BELAJAR BEHAVIORISTIK</a:t>
            </a:r>
            <a:endParaRPr lang="en-US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5438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Bandura: Konsep Belajar sosial (Social Learning): Pentingnya proses mengamati dan meniru perilaku, sikap,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emosi orang lain;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baseline="0" dirty="0" smtClean="0"/>
              <a:t>Interaksi</a:t>
            </a:r>
            <a:r>
              <a:rPr lang="id-ID" sz="3200" dirty="0" smtClean="0"/>
              <a:t> tingkah laku timbal balik perilaku kognitif dengan lingkungannya.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Perhatian,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pengingatan, produksi motorik, motivasi.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id-ID" b="1" dirty="0" smtClean="0"/>
              <a:t>TEORI BELAJAR BEHAVIORISTIK</a:t>
            </a:r>
            <a:endParaRPr lang="en-US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5438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/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PERTANYAAN: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DALAM PEMBELAJARAN  APA,</a:t>
            </a:r>
            <a:r>
              <a:rPr kumimoji="0" lang="id-ID" sz="4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DIMANA, BAGAIMANA MENERAPKAN TEORI BEHAVIRISTIK?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id-ID" b="1" dirty="0" smtClean="0"/>
              <a:t>TEORI KOGNITIVISME</a:t>
            </a:r>
            <a:endParaRPr lang="en-US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K</a:t>
            </a:r>
            <a:r>
              <a:rPr lang="id-ID" sz="3200" dirty="0" smtClean="0"/>
              <a:t>OTAK HITAM pikiran harus dibuka dan dipahami.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Peserta didik </a:t>
            </a:r>
            <a:r>
              <a:rPr lang="id-ID" sz="3200" dirty="0" smtClean="0">
                <a:sym typeface="Wingdings" pitchFamily="2" charset="2"/>
              </a:rPr>
              <a:t> Prosesor informasi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>
                <a:sym typeface="Wingdings" pitchFamily="2" charset="2"/>
              </a:rPr>
              <a:t>Pemrosesan Informasi: Masukan  Proses  Hasil</a:t>
            </a:r>
            <a:r>
              <a:rPr lang="id-ID" sz="3200" dirty="0" smtClean="0"/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id-ID" b="1" dirty="0" smtClean="0"/>
              <a:t>TEORI KOGNITIVISME</a:t>
            </a:r>
            <a:endParaRPr lang="en-US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4000" dirty="0" smtClean="0"/>
              <a:t>M</a:t>
            </a:r>
            <a:r>
              <a:rPr lang="id-ID" sz="4000" dirty="0" smtClean="0"/>
              <a:t>ERRILL: Component Display Theory (CDT); Reigeluth: Teori Elaborasi; Gagne, Briggs, Bruner: Teori konstruktivisme Kognitif; Schank: teori Skrip; Scandura: Teori Structural Learning.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id-ID" b="1" dirty="0" smtClean="0"/>
              <a:t>TEORI KOGNITIVISME</a:t>
            </a:r>
            <a:endParaRPr lang="en-US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457200" indent="-457200"/>
            <a:r>
              <a:rPr lang="en-US" sz="4000" dirty="0" smtClean="0"/>
              <a:t>I</a:t>
            </a:r>
            <a:r>
              <a:rPr lang="id-ID" sz="4000" dirty="0" smtClean="0"/>
              <a:t>nformation Processing Theory (Jerome Bruner):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Belajar 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proses sosial yang aktif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4000" noProof="0" dirty="0" smtClean="0">
                <a:sym typeface="Wingdings" pitchFamily="2" charset="2"/>
              </a:rPr>
              <a:t>Siswa membangun ide-ide atau konsep baru berdasarkan pengetahuan yang didapat.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40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Siswa</a:t>
            </a:r>
            <a:r>
              <a:rPr kumimoji="0" lang="id-ID" sz="40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memilih informasi, membuat hipotesis, keputusan berdasarkan pengalaman dalam mentalnya.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id-ID" b="1" dirty="0" smtClean="0"/>
              <a:t>TEORI KOGNITIVISME</a:t>
            </a:r>
            <a:endParaRPr lang="en-US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457200" indent="-457200"/>
            <a:r>
              <a:rPr lang="en-US" sz="4000" dirty="0" smtClean="0"/>
              <a:t>I</a:t>
            </a:r>
            <a:r>
              <a:rPr lang="id-ID" sz="4000" dirty="0" smtClean="0"/>
              <a:t>nformation Processing Theory (Jerome Bruner):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Organisasi struktur kognitif, skema dan model mental, makna terorganisir</a:t>
            </a:r>
            <a:r>
              <a:rPr lang="id-ID" sz="4000" dirty="0" smtClean="0"/>
              <a:t>, penyerapan pengalaman.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id-ID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Organisasi dan fasilitasi belajar itu tepat seseorang diusia berapapun bisa Belajar.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id-ID" b="1" dirty="0" smtClean="0"/>
              <a:t>PEMBELAJARAN</a:t>
            </a:r>
            <a:endParaRPr lang="en-US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P</a:t>
            </a:r>
            <a:r>
              <a:rPr lang="id-ID" sz="3200" dirty="0" smtClean="0"/>
              <a:t>roses belajar mengajar yang didasarkan pada tujuan yang terencana.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Tujuan pembelajaran: kemampuan yang dimiliki peserta didik/kompetensi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Komponen Pembelajaran: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id-ID" sz="3200" dirty="0" smtClean="0"/>
              <a:t>Tujuan SK, KD, Indikator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id-ID" sz="3200" dirty="0" smtClean="0"/>
              <a:t>Dengan apa Tujuan dicapai (masukan: siswa, guru, kurikulum, sar-pras, bahan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id-ID" b="1" dirty="0" smtClean="0"/>
              <a:t>TEORI KOGNITIVISME</a:t>
            </a:r>
            <a:endParaRPr lang="en-US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/>
            <a:r>
              <a:rPr lang="en-US" sz="4000" dirty="0" smtClean="0"/>
              <a:t>I</a:t>
            </a:r>
            <a:r>
              <a:rPr lang="id-ID" sz="4000" dirty="0" smtClean="0"/>
              <a:t>nformation Processing Theory (Jerome Bruner):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Tiga cara manusia menafsir dunia:</a:t>
            </a:r>
            <a:r>
              <a:rPr kumimoji="0" lang="id-ID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kumimoji="0" lang="id-ID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(1) enactive (action-based);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kumimoji="0" lang="id-ID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(2) Ikon (image-based);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id-ID" sz="4000" baseline="0" dirty="0" smtClean="0"/>
              <a:t>(3) Simbolis (linguage-based).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id-ID" b="1" dirty="0" smtClean="0"/>
              <a:t>TEORI KOGNITIVISME</a:t>
            </a:r>
            <a:endParaRPr lang="en-US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457200" indent="-457200"/>
            <a:r>
              <a:rPr lang="en-US" sz="4000" dirty="0" smtClean="0"/>
              <a:t>C</a:t>
            </a:r>
            <a:r>
              <a:rPr lang="id-ID" sz="4000" dirty="0" smtClean="0"/>
              <a:t>omponent Display  Theory (Merrill):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Pembelajaran 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Seri tampilan (Display) dari komponen-komponen pembelajaran yang berdiri sendiri.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4000" dirty="0" smtClean="0">
                <a:sym typeface="Wingdings" pitchFamily="2" charset="2"/>
              </a:rPr>
              <a:t>Strategi pembelajaran  susunan atau urutan komponen-komponen beajar untuk mencapai hasil belajar tertentu.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id-ID" b="1" dirty="0" smtClean="0"/>
              <a:t>TEORI KOGNITIVISME</a:t>
            </a:r>
            <a:endParaRPr lang="en-US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/>
            <a:r>
              <a:rPr lang="en-US" sz="4000" dirty="0" smtClean="0"/>
              <a:t>E</a:t>
            </a:r>
            <a:r>
              <a:rPr lang="id-ID" sz="4000" dirty="0" smtClean="0"/>
              <a:t>laboration Theory (Reigeluth):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Kontent pemelajaran harus diorganisasikan secara tertib dari yang sederhana sampai ke yang kompleks.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4000" dirty="0" smtClean="0"/>
              <a:t>Perlu pengintegrasian konteks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id-ID" b="1" dirty="0" smtClean="0"/>
              <a:t>TEORI KOGNITIVISME</a:t>
            </a:r>
            <a:endParaRPr lang="en-US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457200" indent="-457200"/>
            <a:r>
              <a:rPr lang="en-US" sz="4000" dirty="0" smtClean="0"/>
              <a:t>E</a:t>
            </a:r>
            <a:r>
              <a:rPr lang="id-ID" sz="4000" dirty="0" smtClean="0"/>
              <a:t>laboration Theory (Reigeluth):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1. Urutan</a:t>
            </a:r>
            <a:r>
              <a:rPr kumimoji="0" lang="id-ID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pembelajaran dibuat se holistik mungkin untuk memunpuk makna dan motivasi.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4000" baseline="0" dirty="0" smtClean="0"/>
              <a:t>2.</a:t>
            </a:r>
            <a:r>
              <a:rPr lang="id-ID" sz="4000" dirty="0" smtClean="0"/>
              <a:t> siswa dapat membuat urutan keputusaan dan ruang-ruang dirinya sendiri selama belajar.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3.</a:t>
            </a:r>
            <a:r>
              <a:rPr kumimoji="0" lang="id-ID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mempercepat perkembangan proses belajar siswa.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4000" baseline="0" dirty="0" smtClean="0"/>
              <a:t>Disain koheren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id-ID" b="1" dirty="0" smtClean="0"/>
              <a:t>TEORI KOGNITIVISME</a:t>
            </a:r>
            <a:endParaRPr lang="en-US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/>
            <a:r>
              <a:rPr lang="en-US" sz="4000" dirty="0" smtClean="0"/>
              <a:t>E</a:t>
            </a:r>
            <a:r>
              <a:rPr lang="id-ID" sz="4000" dirty="0" smtClean="0"/>
              <a:t>laboration Theory (Reigeluth):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Digunakan jika banyak konsep terkait hars dipelajari.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4000" dirty="0" smtClean="0"/>
              <a:t>Ada banyak prinsip yang harus dipelajari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Tugas yang dipelajari</a:t>
            </a:r>
            <a:r>
              <a:rPr kumimoji="0" lang="id-ID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kompleks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id-ID" b="1" dirty="0" smtClean="0"/>
              <a:t>TEORI KOGNITIVISME</a:t>
            </a:r>
            <a:endParaRPr lang="en-US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/>
            <a:r>
              <a:rPr lang="en-US" sz="4000" dirty="0" smtClean="0"/>
              <a:t>E</a:t>
            </a:r>
            <a:r>
              <a:rPr lang="id-ID" sz="4000" dirty="0" smtClean="0"/>
              <a:t>laboration Theory (Reigeluth):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REKOMENADASI: Konsep, Prinsip, Tugas sederhana harus diajarkan terlebih dahulu baru</a:t>
            </a:r>
            <a:r>
              <a:rPr kumimoji="0" lang="id-ID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selanjutnya mengarah ke yang lebih inklusif, rnci, dan rumit.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id-ID" b="1" dirty="0" smtClean="0"/>
              <a:t>TEORI KOGNITIVISME</a:t>
            </a:r>
            <a:endParaRPr lang="en-US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457200" indent="-457200"/>
            <a:r>
              <a:rPr lang="en-US" sz="4000" dirty="0" smtClean="0"/>
              <a:t>E</a:t>
            </a:r>
            <a:r>
              <a:rPr lang="id-ID" sz="4000" dirty="0" smtClean="0"/>
              <a:t>laboration Theory (Reigeluth):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Mengajarkan prinsip, prosedur, informasi, ketrampilan berpikir</a:t>
            </a:r>
            <a:r>
              <a:rPr kumimoji="0" lang="id-ID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tingkat tinggi.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4000" baseline="0" dirty="0" smtClean="0"/>
              <a:t>Pembelajaran dibuat berurutan dari sederhana</a:t>
            </a:r>
            <a:r>
              <a:rPr lang="id-ID" sz="4000" dirty="0" smtClean="0"/>
              <a:t> ke kompleks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Urutan</a:t>
            </a:r>
            <a:r>
              <a:rPr kumimoji="0" lang="id-ID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sesuai kebutuhan siswa,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4000" baseline="0" dirty="0" smtClean="0"/>
              <a:t>Sederhanakan</a:t>
            </a:r>
            <a:r>
              <a:rPr lang="id-ID" sz="4000" dirty="0" smtClean="0"/>
              <a:t> konsep-konsep yang komplek.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id-ID" b="1" dirty="0" smtClean="0"/>
              <a:t>TEORI KOGNITIVISME</a:t>
            </a:r>
            <a:endParaRPr lang="en-US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457200" indent="-457200"/>
            <a:r>
              <a:rPr lang="en-US" sz="4000" dirty="0" smtClean="0"/>
              <a:t>L</a:t>
            </a:r>
            <a:r>
              <a:rPr lang="id-ID" sz="4000" dirty="0" smtClean="0"/>
              <a:t>earning by Doing Theory (Roger Schank):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Inovasi mandiri berdasarkan pengetahuan yang telah dimiliki.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Membutuhkan tenaga dan pengelolaan yang berujung pada biaya.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4000" noProof="0" dirty="0" smtClean="0"/>
              <a:t>Cenderung tidak efisien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40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Tepat</a:t>
            </a:r>
            <a:r>
              <a:rPr kumimoji="0" lang="id-ID" sz="40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untuk pembelajaran ketrampilan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id-ID" b="1" dirty="0" smtClean="0"/>
              <a:t>TEORI KOGNITIVISME</a:t>
            </a:r>
            <a:endParaRPr lang="en-US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/>
            <a:r>
              <a:rPr lang="en-US" sz="4000" dirty="0" smtClean="0"/>
              <a:t>S</a:t>
            </a:r>
            <a:r>
              <a:rPr lang="id-ID" sz="4000" dirty="0" smtClean="0"/>
              <a:t>tructure Learning Theory (Scandura):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Masalah</a:t>
            </a:r>
            <a:r>
              <a:rPr kumimoji="0" lang="id-ID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dan struktur yang harus dikelatahui siswa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4000" baseline="0" smtClean="0"/>
              <a:t>Masalah</a:t>
            </a:r>
            <a:r>
              <a:rPr lang="id-ID" sz="4000" smtClean="0"/>
              <a:t> sebagai komponen dasar/atom yang harus dipelajari siswa sebagai ranah kompetensi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Nativisme</a:t>
            </a:r>
            <a:r>
              <a:rPr lang="en-US" b="1" dirty="0" smtClean="0"/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err="1" smtClean="0"/>
              <a:t>anak-anak</a:t>
            </a:r>
            <a:r>
              <a:rPr lang="en-US" sz="3200" dirty="0" smtClean="0"/>
              <a:t> yang </a:t>
            </a:r>
            <a:r>
              <a:rPr lang="en-US" sz="3200" dirty="0" err="1" smtClean="0"/>
              <a:t>lahir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dunia</a:t>
            </a:r>
            <a:r>
              <a:rPr lang="en-US" sz="3200" dirty="0" smtClean="0"/>
              <a:t> </a:t>
            </a:r>
            <a:r>
              <a:rPr lang="en-US" sz="3200" dirty="0" err="1" smtClean="0"/>
              <a:t>sudah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pembawaan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bakatnya</a:t>
            </a:r>
            <a:r>
              <a:rPr lang="en-US" sz="3200" dirty="0" smtClean="0"/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err="1" smtClean="0"/>
              <a:t>keberhasilan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 </a:t>
            </a:r>
            <a:r>
              <a:rPr lang="en-US" sz="3200" dirty="0" err="1" smtClean="0"/>
              <a:t>anak</a:t>
            </a:r>
            <a:r>
              <a:rPr lang="en-US" sz="3200" dirty="0" smtClean="0"/>
              <a:t> </a:t>
            </a:r>
            <a:r>
              <a:rPr lang="en-US" sz="3200" dirty="0" err="1" smtClean="0"/>
              <a:t>ditentukan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anak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sendiri</a:t>
            </a:r>
            <a:r>
              <a:rPr lang="en-US" sz="3200" dirty="0" smtClean="0"/>
              <a:t>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i-FI" sz="3200" dirty="0" smtClean="0"/>
              <a:t>menekankan kemampuan dalam diri anak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id-ID" b="1" dirty="0" smtClean="0"/>
              <a:t>PEMBELAJARAN</a:t>
            </a:r>
            <a:endParaRPr lang="en-US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Komponen Pembelajaran: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id-ID" sz="3200" dirty="0" smtClean="0"/>
              <a:t>Bagaimana Tujuan dicapai (Strategi, Metode, Taktik)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Dalam keadaan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seperti apa Tujuan itu dicapai (seting)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id-ID" sz="3200" baseline="0" dirty="0" smtClean="0"/>
              <a:t>Seberapa baik Tujuan itu dapat dicapai (Asesmen,</a:t>
            </a:r>
            <a:r>
              <a:rPr lang="id-ID" sz="3200" dirty="0" smtClean="0"/>
              <a:t> kontrol).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Bagaimana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memperbaiki (Remidi)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Konvergensi</a:t>
            </a:r>
            <a:r>
              <a:rPr lang="en-US" b="1" dirty="0" smtClean="0"/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32000" lvl="0" indent="-432000">
              <a:buFont typeface="Wingdings" pitchFamily="2" charset="2"/>
              <a:buChar char="v"/>
            </a:pPr>
            <a:r>
              <a:rPr lang="en-US" sz="3200" dirty="0" err="1" smtClean="0"/>
              <a:t>seseorang</a:t>
            </a:r>
            <a:r>
              <a:rPr lang="en-US" sz="3200" dirty="0" smtClean="0"/>
              <a:t> </a:t>
            </a:r>
            <a:r>
              <a:rPr lang="en-US" sz="3200" dirty="0" err="1" smtClean="0"/>
              <a:t>terlahir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pembawaan</a:t>
            </a:r>
            <a:r>
              <a:rPr lang="en-US" sz="3200" dirty="0" smtClean="0"/>
              <a:t> </a:t>
            </a:r>
            <a:r>
              <a:rPr lang="en-US" sz="3200" dirty="0" err="1" smtClean="0"/>
              <a:t>baik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pembawaan</a:t>
            </a:r>
            <a:r>
              <a:rPr lang="en-US" sz="3200" dirty="0" smtClean="0"/>
              <a:t> </a:t>
            </a:r>
            <a:r>
              <a:rPr lang="en-US" sz="3200" dirty="0" err="1" smtClean="0"/>
              <a:t>buruk</a:t>
            </a:r>
            <a:r>
              <a:rPr lang="en-US" sz="3200" dirty="0" smtClean="0"/>
              <a:t>. </a:t>
            </a:r>
          </a:p>
          <a:p>
            <a:pPr marL="432000" lvl="0" indent="-432000">
              <a:buFont typeface="Wingdings" pitchFamily="2" charset="2"/>
              <a:buChar char="v"/>
            </a:pPr>
            <a:r>
              <a:rPr lang="en-US" sz="3200" dirty="0" err="1" smtClean="0"/>
              <a:t>menggabungkan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pembawaan</a:t>
            </a:r>
            <a:r>
              <a:rPr lang="en-US" sz="3200" dirty="0" smtClean="0"/>
              <a:t> </a:t>
            </a:r>
            <a:r>
              <a:rPr lang="en-US" sz="3200" dirty="0" err="1" smtClean="0"/>
              <a:t>sejak</a:t>
            </a:r>
            <a:r>
              <a:rPr lang="en-US" sz="3200" dirty="0" smtClean="0"/>
              <a:t> </a:t>
            </a:r>
            <a:r>
              <a:rPr lang="en-US" sz="3200" dirty="0" err="1" smtClean="0"/>
              <a:t>lahir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lingkungannya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menyebabkan</a:t>
            </a:r>
            <a:r>
              <a:rPr lang="en-US" sz="3200" dirty="0" smtClean="0"/>
              <a:t> </a:t>
            </a:r>
            <a:r>
              <a:rPr lang="en-US" sz="3200" dirty="0" err="1" smtClean="0"/>
              <a:t>anak</a:t>
            </a:r>
            <a:r>
              <a:rPr lang="en-US" sz="3200" dirty="0" smtClean="0"/>
              <a:t> </a:t>
            </a:r>
            <a:r>
              <a:rPr lang="en-US" sz="3200" dirty="0" err="1" smtClean="0"/>
              <a:t>mendapatkan</a:t>
            </a:r>
            <a:r>
              <a:rPr lang="en-US" sz="3200" dirty="0" smtClean="0"/>
              <a:t> </a:t>
            </a:r>
            <a:r>
              <a:rPr lang="en-US" sz="3200" dirty="0" err="1" smtClean="0"/>
              <a:t>pengalaman</a:t>
            </a:r>
            <a:r>
              <a:rPr lang="en-US" sz="3200" dirty="0" smtClean="0"/>
              <a:t>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Naturalisme</a:t>
            </a:r>
            <a:r>
              <a:rPr lang="en-US" b="1" dirty="0" smtClean="0"/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32000" lvl="0" indent="-432000">
              <a:buFont typeface="Wingdings" pitchFamily="2" charset="2"/>
              <a:buChar char="v"/>
            </a:pPr>
            <a:r>
              <a:rPr lang="en-US" sz="3600" dirty="0" err="1" smtClean="0"/>
              <a:t>setiap</a:t>
            </a:r>
            <a:r>
              <a:rPr lang="en-US" sz="3600" dirty="0" smtClean="0"/>
              <a:t> </a:t>
            </a:r>
            <a:r>
              <a:rPr lang="en-US" sz="3600" dirty="0" err="1" smtClean="0"/>
              <a:t>anak</a:t>
            </a:r>
            <a:r>
              <a:rPr lang="en-US" sz="3600" dirty="0" smtClean="0"/>
              <a:t> yang </a:t>
            </a:r>
            <a:r>
              <a:rPr lang="en-US" sz="3600" dirty="0" err="1" smtClean="0"/>
              <a:t>baru</a:t>
            </a:r>
            <a:r>
              <a:rPr lang="en-US" sz="3600" dirty="0" smtClean="0"/>
              <a:t> </a:t>
            </a:r>
            <a:r>
              <a:rPr lang="en-US" sz="3600" dirty="0" err="1" smtClean="0"/>
              <a:t>lahir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hakikatnya</a:t>
            </a:r>
            <a:r>
              <a:rPr lang="en-US" sz="3600" dirty="0" smtClean="0"/>
              <a:t> </a:t>
            </a:r>
            <a:r>
              <a:rPr lang="en-US" sz="3600" dirty="0" err="1" smtClean="0"/>
              <a:t>memiliki</a:t>
            </a:r>
            <a:r>
              <a:rPr lang="en-US" sz="3600" dirty="0" smtClean="0"/>
              <a:t> </a:t>
            </a:r>
            <a:r>
              <a:rPr lang="en-US" sz="3600" dirty="0" err="1" smtClean="0"/>
              <a:t>pembawaan</a:t>
            </a:r>
            <a:r>
              <a:rPr lang="en-US" sz="3600" dirty="0" smtClean="0"/>
              <a:t> </a:t>
            </a:r>
            <a:r>
              <a:rPr lang="en-US" sz="3600" dirty="0" err="1" smtClean="0"/>
              <a:t>baik</a:t>
            </a:r>
            <a:r>
              <a:rPr lang="en-US" sz="3600" dirty="0" smtClean="0"/>
              <a:t>, </a:t>
            </a:r>
            <a:r>
              <a:rPr lang="en-US" sz="3600" dirty="0" err="1" smtClean="0"/>
              <a:t>namun</a:t>
            </a:r>
            <a:r>
              <a:rPr lang="en-US" sz="3600" dirty="0" smtClean="0"/>
              <a:t> </a:t>
            </a:r>
            <a:r>
              <a:rPr lang="en-US" sz="3600" dirty="0" err="1" smtClean="0"/>
              <a:t>pembawaan</a:t>
            </a:r>
            <a:r>
              <a:rPr lang="en-US" sz="3600" dirty="0" smtClean="0"/>
              <a:t> </a:t>
            </a:r>
            <a:r>
              <a:rPr lang="en-US" sz="3600" dirty="0" err="1" smtClean="0"/>
              <a:t>baik</a:t>
            </a:r>
            <a:r>
              <a:rPr lang="en-US" sz="3600" dirty="0" smtClean="0"/>
              <a:t> </a:t>
            </a:r>
            <a:r>
              <a:rPr lang="en-US" sz="3600" dirty="0" err="1" smtClean="0"/>
              <a:t>itu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berubah</a:t>
            </a:r>
            <a:r>
              <a:rPr lang="en-US" sz="3600" dirty="0" smtClean="0"/>
              <a:t> </a:t>
            </a:r>
            <a:r>
              <a:rPr lang="en-US" sz="3600" dirty="0" err="1" smtClean="0"/>
              <a:t>sebaliknya</a:t>
            </a:r>
            <a:r>
              <a:rPr lang="en-US" sz="3600" dirty="0" smtClean="0"/>
              <a:t> </a:t>
            </a:r>
            <a:r>
              <a:rPr lang="en-US" sz="3600" dirty="0" err="1" smtClean="0"/>
              <a:t>karena</a:t>
            </a:r>
            <a:r>
              <a:rPr lang="en-US" sz="3600" dirty="0" smtClean="0"/>
              <a:t> </a:t>
            </a:r>
            <a:r>
              <a:rPr lang="en-US" sz="3600" dirty="0" err="1" smtClean="0"/>
              <a:t>dipengaruhi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lingkungan</a:t>
            </a:r>
            <a:r>
              <a:rPr lang="en-US" sz="3600" dirty="0" smtClean="0"/>
              <a:t>. </a:t>
            </a:r>
          </a:p>
          <a:p>
            <a:pPr marL="432000" lvl="0" indent="-432000">
              <a:buFont typeface="Wingdings" pitchFamily="2" charset="2"/>
              <a:buChar char="v"/>
            </a:pPr>
            <a:r>
              <a:rPr lang="en-US" sz="3200" dirty="0" err="1" smtClean="0"/>
              <a:t>dikenal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aliran</a:t>
            </a:r>
            <a:r>
              <a:rPr lang="en-US" sz="3200" dirty="0" smtClean="0"/>
              <a:t> </a:t>
            </a:r>
            <a:r>
              <a:rPr lang="en-US" sz="3200" dirty="0" err="1" smtClean="0"/>
              <a:t>Negativisme</a:t>
            </a:r>
            <a:r>
              <a:rPr lang="en-US" sz="3200" dirty="0" smtClean="0"/>
              <a:t> 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Kognitivisme</a:t>
            </a:r>
            <a:r>
              <a:rPr lang="en-US" b="1" dirty="0" smtClean="0"/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3600" dirty="0" err="1" smtClean="0"/>
              <a:t>seseorang</a:t>
            </a:r>
            <a:r>
              <a:rPr lang="en-US" sz="3600" dirty="0" smtClean="0"/>
              <a:t> </a:t>
            </a:r>
            <a:r>
              <a:rPr lang="en-US" sz="3600" dirty="0" err="1" smtClean="0"/>
              <a:t>mempersepsi</a:t>
            </a:r>
            <a:r>
              <a:rPr lang="en-US" sz="3600" dirty="0" smtClean="0"/>
              <a:t> </a:t>
            </a:r>
            <a:r>
              <a:rPr lang="en-US" sz="3600" dirty="0" err="1" smtClean="0"/>
              <a:t>lingkungannya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tahapan-tahapan</a:t>
            </a:r>
            <a:r>
              <a:rPr lang="en-US" sz="3600" dirty="0" smtClean="0"/>
              <a:t> </a:t>
            </a:r>
            <a:r>
              <a:rPr lang="en-US" sz="3600" dirty="0" err="1" smtClean="0"/>
              <a:t>perkembangan</a:t>
            </a:r>
            <a:r>
              <a:rPr lang="en-US" sz="3600" dirty="0" smtClean="0"/>
              <a:t>, </a:t>
            </a:r>
            <a:r>
              <a:rPr lang="en-US" sz="3600" dirty="0" err="1" smtClean="0"/>
              <a:t>saat</a:t>
            </a:r>
            <a:r>
              <a:rPr lang="en-US" sz="3600" dirty="0" smtClean="0"/>
              <a:t> </a:t>
            </a:r>
            <a:r>
              <a:rPr lang="en-US" sz="3600" dirty="0" err="1" smtClean="0"/>
              <a:t>seseorang</a:t>
            </a:r>
            <a:r>
              <a:rPr lang="en-US" sz="3600" dirty="0" smtClean="0"/>
              <a:t> </a:t>
            </a:r>
            <a:r>
              <a:rPr lang="en-US" sz="3600" dirty="0" err="1" smtClean="0"/>
              <a:t>memperoleh</a:t>
            </a:r>
            <a:r>
              <a:rPr lang="en-US" sz="3600" dirty="0" smtClean="0"/>
              <a:t> </a:t>
            </a:r>
            <a:r>
              <a:rPr lang="en-US" sz="3600" dirty="0" err="1" smtClean="0"/>
              <a:t>cara</a:t>
            </a:r>
            <a:r>
              <a:rPr lang="en-US" sz="3600" dirty="0" smtClean="0"/>
              <a:t> </a:t>
            </a:r>
            <a:r>
              <a:rPr lang="en-US" sz="3600" dirty="0" err="1" smtClean="0"/>
              <a:t>baru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merepresentasikan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mental.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3200" dirty="0" err="1" smtClean="0"/>
              <a:t>membangun</a:t>
            </a:r>
            <a:r>
              <a:rPr lang="en-US" sz="3200" dirty="0" smtClean="0"/>
              <a:t> </a:t>
            </a:r>
            <a:r>
              <a:rPr lang="en-US" sz="3200" dirty="0" err="1" smtClean="0"/>
              <a:t>kemampuan</a:t>
            </a:r>
            <a:r>
              <a:rPr lang="en-US" sz="3200" dirty="0" smtClean="0"/>
              <a:t> </a:t>
            </a:r>
            <a:r>
              <a:rPr lang="en-US" sz="3200" dirty="0" err="1" smtClean="0"/>
              <a:t>kognitif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 </a:t>
            </a:r>
            <a:r>
              <a:rPr lang="en-US" sz="3200" dirty="0" err="1" smtClean="0"/>
              <a:t>melalui</a:t>
            </a:r>
            <a:r>
              <a:rPr lang="en-US" sz="3200" dirty="0" smtClean="0"/>
              <a:t> </a:t>
            </a:r>
            <a:r>
              <a:rPr lang="en-US" sz="3200" dirty="0" err="1" smtClean="0"/>
              <a:t>tindakan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termotivasi</a:t>
            </a:r>
            <a:r>
              <a:rPr lang="en-US" sz="3200" dirty="0" smtClean="0"/>
              <a:t> </a:t>
            </a:r>
            <a:r>
              <a:rPr lang="en-US" sz="3200" dirty="0" err="1" smtClean="0"/>
              <a:t>bersama</a:t>
            </a:r>
            <a:r>
              <a:rPr lang="en-US" sz="3200" dirty="0" smtClean="0"/>
              <a:t> </a:t>
            </a:r>
            <a:r>
              <a:rPr lang="en-US" sz="3200" dirty="0" err="1" smtClean="0"/>
              <a:t>lingkungan</a:t>
            </a:r>
            <a:r>
              <a:rPr lang="en-US" sz="3200" dirty="0" smtClean="0"/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Konstruktivisme</a:t>
            </a:r>
            <a:r>
              <a:rPr lang="en-US" b="1" dirty="0" smtClean="0"/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95400" y="152400"/>
            <a:ext cx="7696200" cy="16002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20574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32000" lvl="0" indent="-432000">
              <a:buBlip>
                <a:blip r:embed="rId3"/>
              </a:buBlip>
            </a:pPr>
            <a:r>
              <a:rPr lang="en-US" sz="2800" dirty="0" err="1" smtClean="0"/>
              <a:t>mengkondisikan</a:t>
            </a:r>
            <a:r>
              <a:rPr lang="en-US" sz="2800" dirty="0" smtClean="0"/>
              <a:t> </a:t>
            </a:r>
            <a:r>
              <a:rPr lang="en-US" sz="2800" dirty="0" err="1" smtClean="0"/>
              <a:t>siswa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aktif</a:t>
            </a:r>
            <a:r>
              <a:rPr lang="en-US" sz="2800" dirty="0" smtClean="0"/>
              <a:t> </a:t>
            </a:r>
            <a:r>
              <a:rPr lang="en-US" sz="2800" dirty="0" err="1" smtClean="0"/>
              <a:t>membangun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, </a:t>
            </a:r>
            <a:r>
              <a:rPr lang="en-US" sz="2800" dirty="0" err="1" smtClean="0"/>
              <a:t>pengertian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data. </a:t>
            </a:r>
          </a:p>
          <a:p>
            <a:pPr marL="432000" lvl="0" indent="-432000">
              <a:buBlip>
                <a:blip r:embed="rId3"/>
              </a:buBlip>
            </a:pPr>
            <a:r>
              <a:rPr lang="nn-NO" sz="3200" dirty="0" smtClean="0"/>
              <a:t>mengorganisasi pengalaman menjadi pengetahuan yang bermakna.</a:t>
            </a:r>
          </a:p>
          <a:p>
            <a:pPr marL="432000" lvl="0" indent="-432000">
              <a:buBlip>
                <a:blip r:embed="rId3"/>
              </a:buBlip>
            </a:pPr>
            <a:r>
              <a:rPr lang="en-US" sz="3200" dirty="0" err="1" smtClean="0"/>
              <a:t>kebebasan</a:t>
            </a:r>
            <a:r>
              <a:rPr lang="en-US" sz="3200" dirty="0" smtClean="0"/>
              <a:t> </a:t>
            </a:r>
            <a:r>
              <a:rPr lang="en-US" sz="3200" dirty="0" err="1" smtClean="0"/>
              <a:t>berpikir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bersifat</a:t>
            </a:r>
            <a:r>
              <a:rPr lang="en-US" sz="3200" dirty="0" smtClean="0"/>
              <a:t> </a:t>
            </a:r>
            <a:r>
              <a:rPr lang="en-US" sz="3200" dirty="0" err="1" smtClean="0"/>
              <a:t>eklektik</a:t>
            </a:r>
            <a:r>
              <a:rPr lang="en-US" sz="3200" dirty="0" smtClean="0"/>
              <a:t>.</a:t>
            </a:r>
          </a:p>
          <a:p>
            <a:pPr marL="432000" lvl="0" indent="-432000">
              <a:buBlip>
                <a:blip r:embed="rId3"/>
              </a:buBlip>
            </a:pPr>
            <a:r>
              <a:rPr lang="nn-NO" sz="3200" dirty="0" smtClean="0"/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Humanistik</a:t>
            </a:r>
            <a:r>
              <a:rPr lang="en-US" b="1" dirty="0" smtClean="0"/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95400" y="152400"/>
            <a:ext cx="7696200" cy="16002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2057400"/>
            <a:ext cx="7467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65760" indent="-365760">
              <a:buFont typeface="Wingdings" pitchFamily="2" charset="2"/>
              <a:buChar char="v"/>
            </a:pPr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belajar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memanusiakan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. </a:t>
            </a:r>
          </a:p>
          <a:p>
            <a:pPr marL="365760" indent="-365760">
              <a:buFont typeface="Wingdings" pitchFamily="2" charset="2"/>
              <a:buChar char="v"/>
            </a:pP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belajar</a:t>
            </a:r>
            <a:r>
              <a:rPr lang="en-US" sz="3200" dirty="0" smtClean="0"/>
              <a:t> </a:t>
            </a:r>
            <a:r>
              <a:rPr lang="en-US" sz="3200" dirty="0" err="1" smtClean="0"/>
              <a:t>dianggap</a:t>
            </a:r>
            <a:r>
              <a:rPr lang="en-US" sz="3200" dirty="0" smtClean="0"/>
              <a:t> </a:t>
            </a:r>
            <a:r>
              <a:rPr lang="en-US" sz="3200" dirty="0" err="1" smtClean="0"/>
              <a:t>berhasil</a:t>
            </a:r>
            <a:r>
              <a:rPr lang="en-US" sz="3200" dirty="0" smtClean="0"/>
              <a:t>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 </a:t>
            </a:r>
            <a:r>
              <a:rPr lang="en-US" sz="3200" dirty="0" err="1" smtClean="0"/>
              <a:t>pelajar</a:t>
            </a:r>
            <a:r>
              <a:rPr lang="en-US" sz="3200" dirty="0" smtClean="0"/>
              <a:t> </a:t>
            </a:r>
            <a:r>
              <a:rPr lang="en-US" sz="3200" dirty="0" err="1" smtClean="0"/>
              <a:t>memahami</a:t>
            </a:r>
            <a:r>
              <a:rPr lang="en-US" sz="3200" dirty="0" smtClean="0"/>
              <a:t> </a:t>
            </a:r>
            <a:r>
              <a:rPr lang="en-US" sz="3200" dirty="0" err="1" smtClean="0"/>
              <a:t>lingkungannya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dirinya</a:t>
            </a:r>
            <a:r>
              <a:rPr lang="en-US" sz="3200" dirty="0" smtClean="0"/>
              <a:t> </a:t>
            </a:r>
            <a:r>
              <a:rPr lang="en-US" sz="3200" dirty="0" err="1" smtClean="0"/>
              <a:t>sendiri</a:t>
            </a:r>
            <a:r>
              <a:rPr lang="en-US" sz="3200" dirty="0" smtClean="0"/>
              <a:t>. </a:t>
            </a:r>
          </a:p>
          <a:p>
            <a:pPr marL="365760" indent="-365760">
              <a:buFont typeface="Wingdings" pitchFamily="2" charset="2"/>
              <a:buChar char="v"/>
            </a:pPr>
            <a:r>
              <a:rPr lang="en-US" sz="3200" dirty="0" err="1" smtClean="0"/>
              <a:t>Siswa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belajarnya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berusaha</a:t>
            </a:r>
            <a:r>
              <a:rPr lang="en-US" sz="3200" dirty="0" smtClean="0"/>
              <a:t> agar </a:t>
            </a:r>
            <a:r>
              <a:rPr lang="en-US" sz="3200" dirty="0" err="1" smtClean="0"/>
              <a:t>lambat</a:t>
            </a:r>
            <a:r>
              <a:rPr lang="en-US" sz="3200" dirty="0" smtClean="0"/>
              <a:t> </a:t>
            </a:r>
            <a:r>
              <a:rPr lang="en-US" sz="3200" dirty="0" err="1" smtClean="0"/>
              <a:t>laun</a:t>
            </a:r>
            <a:r>
              <a:rPr lang="en-US" sz="3200" dirty="0" smtClean="0"/>
              <a:t> </a:t>
            </a:r>
            <a:r>
              <a:rPr lang="en-US" sz="3200" dirty="0" err="1" smtClean="0"/>
              <a:t>ia</a:t>
            </a:r>
            <a:r>
              <a:rPr lang="en-US" sz="3200" dirty="0" smtClean="0"/>
              <a:t> </a:t>
            </a:r>
            <a:r>
              <a:rPr lang="en-US" sz="3200" dirty="0" err="1" smtClean="0"/>
              <a:t>mampu</a:t>
            </a:r>
            <a:r>
              <a:rPr lang="en-US" sz="3200" dirty="0" smtClean="0"/>
              <a:t> </a:t>
            </a:r>
            <a:r>
              <a:rPr lang="en-US" sz="3200" dirty="0" err="1" smtClean="0"/>
              <a:t>mencapai</a:t>
            </a:r>
            <a:r>
              <a:rPr lang="en-US" sz="3200" dirty="0" smtClean="0"/>
              <a:t> </a:t>
            </a:r>
            <a:r>
              <a:rPr lang="en-US" sz="3200" dirty="0" err="1" smtClean="0"/>
              <a:t>aktualisasi</a:t>
            </a:r>
            <a:r>
              <a:rPr lang="en-US" sz="3200" dirty="0" smtClean="0"/>
              <a:t> </a:t>
            </a:r>
            <a:r>
              <a:rPr lang="en-US" sz="3200" dirty="0" err="1" smtClean="0"/>
              <a:t>diri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sebaik-baiknya</a:t>
            </a:r>
            <a:r>
              <a:rPr lang="en-US" sz="3200" dirty="0" smtClean="0"/>
              <a:t>. </a:t>
            </a:r>
            <a:endParaRPr lang="en-US" sz="2800" dirty="0" smtClean="0"/>
          </a:p>
          <a:p>
            <a:pPr marL="365760" indent="-365760">
              <a:buFont typeface="Wingdings" pitchFamily="2" charset="2"/>
              <a:buChar char="v"/>
            </a:pP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mengenal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yang </a:t>
            </a:r>
            <a:r>
              <a:rPr lang="en-US" sz="2800" dirty="0" err="1" smtClean="0"/>
              <a:t>unik</a:t>
            </a:r>
            <a:r>
              <a:rPr lang="en-US" sz="2800" dirty="0" smtClean="0"/>
              <a:t> </a:t>
            </a:r>
          </a:p>
          <a:p>
            <a:pPr marL="432000" lvl="0" indent="-432000"/>
            <a:endParaRPr lang="en-US" sz="36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Behaviorisme</a:t>
            </a:r>
            <a:r>
              <a:rPr lang="en-US" b="1" dirty="0" smtClean="0"/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432000" lvl="0" indent="-432000">
              <a:buBlip>
                <a:blip r:embed="rId3"/>
              </a:buBlip>
            </a:pPr>
            <a:r>
              <a:rPr lang="en-US" sz="3600" dirty="0" err="1" smtClean="0"/>
              <a:t>Pengalaman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pemeliharaan</a:t>
            </a:r>
            <a:r>
              <a:rPr lang="en-US" sz="3600" dirty="0" smtClean="0"/>
              <a:t> </a:t>
            </a:r>
            <a:r>
              <a:rPr lang="en-US" sz="3600" dirty="0" err="1" smtClean="0"/>
              <a:t>akan</a:t>
            </a:r>
            <a:r>
              <a:rPr lang="en-US" sz="3600" dirty="0" smtClean="0"/>
              <a:t> </a:t>
            </a:r>
            <a:r>
              <a:rPr lang="en-US" sz="3600" dirty="0" err="1" smtClean="0"/>
              <a:t>membentuk</a:t>
            </a:r>
            <a:r>
              <a:rPr lang="en-US" sz="3600" dirty="0" smtClean="0"/>
              <a:t> </a:t>
            </a:r>
            <a:r>
              <a:rPr lang="en-US" sz="3600" dirty="0" err="1" smtClean="0"/>
              <a:t>perilaku</a:t>
            </a:r>
            <a:r>
              <a:rPr lang="en-US" sz="3600" dirty="0" smtClean="0"/>
              <a:t> </a:t>
            </a:r>
            <a:r>
              <a:rPr lang="en-US" sz="3600" dirty="0" err="1" smtClean="0"/>
              <a:t>mereka</a:t>
            </a:r>
            <a:r>
              <a:rPr lang="en-US" sz="3600" dirty="0" smtClean="0"/>
              <a:t>.</a:t>
            </a:r>
          </a:p>
          <a:p>
            <a:pPr marL="432000" lvl="0" indent="-432000">
              <a:buBlip>
                <a:blip r:embed="rId3"/>
              </a:buBlip>
            </a:pPr>
            <a:r>
              <a:rPr lang="en-US" sz="3600" dirty="0" err="1" smtClean="0"/>
              <a:t>mengutamakan</a:t>
            </a:r>
            <a:r>
              <a:rPr lang="en-US" sz="3600" dirty="0" smtClean="0"/>
              <a:t> </a:t>
            </a:r>
            <a:r>
              <a:rPr lang="en-US" sz="3600" dirty="0" err="1" smtClean="0"/>
              <a:t>unsur-unsur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bagian</a:t>
            </a:r>
            <a:r>
              <a:rPr lang="en-US" sz="3600" dirty="0" smtClean="0"/>
              <a:t> </a:t>
            </a:r>
            <a:r>
              <a:rPr lang="en-US" sz="3600" dirty="0" err="1" smtClean="0"/>
              <a:t>kecil</a:t>
            </a:r>
            <a:r>
              <a:rPr lang="en-US" sz="3600" dirty="0" smtClean="0"/>
              <a:t>, </a:t>
            </a:r>
            <a:r>
              <a:rPr lang="en-US" sz="3600" dirty="0" err="1" smtClean="0"/>
              <a:t>bersifat</a:t>
            </a:r>
            <a:r>
              <a:rPr lang="en-US" sz="3600" dirty="0" smtClean="0"/>
              <a:t> </a:t>
            </a:r>
            <a:r>
              <a:rPr lang="en-US" sz="3600" dirty="0" err="1" smtClean="0"/>
              <a:t>mekanistis</a:t>
            </a:r>
            <a:r>
              <a:rPr lang="en-US" sz="3600" dirty="0" smtClean="0"/>
              <a:t>, </a:t>
            </a:r>
            <a:r>
              <a:rPr lang="en-US" sz="3600" dirty="0" err="1" smtClean="0"/>
              <a:t>menekankan</a:t>
            </a:r>
            <a:r>
              <a:rPr lang="en-US" sz="3600" dirty="0" smtClean="0"/>
              <a:t> </a:t>
            </a:r>
            <a:r>
              <a:rPr lang="en-US" sz="3600" dirty="0" err="1" smtClean="0"/>
              <a:t>peranan</a:t>
            </a:r>
            <a:r>
              <a:rPr lang="en-US" sz="3600" dirty="0" smtClean="0"/>
              <a:t> </a:t>
            </a:r>
            <a:r>
              <a:rPr lang="en-US" sz="3600" dirty="0" err="1" smtClean="0"/>
              <a:t>lingkungan</a:t>
            </a:r>
            <a:r>
              <a:rPr lang="en-US" sz="3600" dirty="0" smtClean="0"/>
              <a:t>, </a:t>
            </a:r>
            <a:r>
              <a:rPr lang="en-US" sz="3600" dirty="0" err="1" smtClean="0"/>
              <a:t>mementingkan</a:t>
            </a:r>
            <a:r>
              <a:rPr lang="en-US" sz="3600" dirty="0" smtClean="0"/>
              <a:t> </a:t>
            </a:r>
            <a:r>
              <a:rPr lang="en-US" sz="3600" dirty="0" err="1" smtClean="0"/>
              <a:t>pembentukan</a:t>
            </a:r>
            <a:r>
              <a:rPr lang="en-US" sz="3600" dirty="0" smtClean="0"/>
              <a:t> </a:t>
            </a:r>
            <a:r>
              <a:rPr lang="en-US" sz="3600" dirty="0" err="1" smtClean="0"/>
              <a:t>reaksi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respon</a:t>
            </a:r>
            <a:r>
              <a:rPr lang="en-US" sz="3600" dirty="0" smtClean="0"/>
              <a:t>, </a:t>
            </a:r>
            <a:r>
              <a:rPr lang="en-US" sz="3600" dirty="0" err="1" smtClean="0"/>
              <a:t>menekankan</a:t>
            </a:r>
            <a:r>
              <a:rPr lang="en-US" sz="3600" dirty="0" smtClean="0"/>
              <a:t> </a:t>
            </a:r>
            <a:r>
              <a:rPr lang="en-US" sz="3600" dirty="0" err="1" smtClean="0"/>
              <a:t>pentingnya</a:t>
            </a:r>
            <a:r>
              <a:rPr lang="en-US" sz="3600" dirty="0" smtClean="0"/>
              <a:t> </a:t>
            </a:r>
            <a:r>
              <a:rPr lang="en-US" sz="3600" dirty="0" err="1" smtClean="0"/>
              <a:t>latihan,mementingkan</a:t>
            </a:r>
            <a:r>
              <a:rPr lang="en-US" sz="3600" dirty="0" smtClean="0"/>
              <a:t> </a:t>
            </a:r>
            <a:r>
              <a:rPr lang="en-US" sz="3600" dirty="0" err="1" smtClean="0"/>
              <a:t>mekanisme</a:t>
            </a:r>
            <a:r>
              <a:rPr lang="en-US" sz="3600" dirty="0" smtClean="0"/>
              <a:t> </a:t>
            </a:r>
            <a:r>
              <a:rPr lang="en-US" sz="3600" dirty="0" err="1" smtClean="0"/>
              <a:t>hasil</a:t>
            </a:r>
            <a:r>
              <a:rPr lang="en-US" sz="3600" dirty="0" smtClean="0"/>
              <a:t> </a:t>
            </a:r>
            <a:r>
              <a:rPr lang="en-US" sz="3600" dirty="0" err="1" smtClean="0"/>
              <a:t>belajar,mementingkan</a:t>
            </a:r>
            <a:r>
              <a:rPr lang="en-US" sz="3600" dirty="0" smtClean="0"/>
              <a:t> </a:t>
            </a:r>
            <a:r>
              <a:rPr lang="en-US" sz="3600" dirty="0" err="1" smtClean="0"/>
              <a:t>peranan</a:t>
            </a:r>
            <a:r>
              <a:rPr lang="en-US" sz="3600" dirty="0" smtClean="0"/>
              <a:t> </a:t>
            </a:r>
            <a:r>
              <a:rPr lang="en-US" sz="3600" dirty="0" err="1" smtClean="0"/>
              <a:t>kemampuan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hasil</a:t>
            </a:r>
            <a:r>
              <a:rPr lang="en-US" sz="3600" dirty="0" smtClean="0"/>
              <a:t> </a:t>
            </a:r>
            <a:r>
              <a:rPr lang="en-US" sz="3600" dirty="0" err="1" smtClean="0"/>
              <a:t>belajar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diperoleh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munculnya</a:t>
            </a:r>
            <a:r>
              <a:rPr lang="en-US" sz="3600" dirty="0" smtClean="0"/>
              <a:t> </a:t>
            </a:r>
            <a:r>
              <a:rPr lang="en-US" sz="3600" dirty="0" err="1" smtClean="0"/>
              <a:t>perilaku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diinginkan</a:t>
            </a:r>
            <a:r>
              <a:rPr lang="en-US" sz="3600" dirty="0" smtClean="0"/>
              <a:t>.  </a:t>
            </a:r>
            <a:endParaRPr lang="en-US" sz="3600" b="1" dirty="0" smtClean="0"/>
          </a:p>
          <a:p>
            <a:pPr marL="432000" lvl="0" indent="-432000">
              <a:buBlip>
                <a:blip r:embed="rId3"/>
              </a:buBlip>
            </a:pPr>
            <a:endParaRPr lang="en-US" sz="36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86000"/>
            <a:ext cx="7010400" cy="19812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Terimakasih</a:t>
            </a:r>
            <a:br>
              <a:rPr lang="id-ID" b="1" dirty="0" smtClean="0"/>
            </a:br>
            <a:r>
              <a:rPr lang="id-ID" sz="4000" b="1" dirty="0" smtClean="0">
                <a:solidFill>
                  <a:srgbClr val="C00000"/>
                </a:solidFill>
              </a:rPr>
              <a:t>Belajar, Berkarya, Melayani Orang Lain Budayanya orang Hidup</a:t>
            </a:r>
            <a:br>
              <a:rPr lang="id-ID" sz="4000" b="1" dirty="0" smtClean="0">
                <a:solidFill>
                  <a:srgbClr val="C00000"/>
                </a:solidFill>
              </a:rPr>
            </a:br>
            <a:r>
              <a:rPr lang="id-ID" sz="1800" b="1" dirty="0" smtClean="0"/>
              <a:t> Panji Sudira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0" y="2209800"/>
            <a:ext cx="7010400" cy="21173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id-ID" b="1" dirty="0" smtClean="0"/>
              <a:t>TEORI BELAJAR</a:t>
            </a:r>
            <a:endParaRPr lang="en-US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BEHAVIORISME: Practice, Reinforcement, Punishment, Active Learning, Shaping, Modeling.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KOGNITIVISME: Discovery learning, Learner Centered,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Meaningfullness, </a:t>
            </a:r>
            <a:r>
              <a:rPr kumimoji="0" lang="id-ID" sz="3200" b="0" i="0" u="none" strike="noStrike" kern="1200" cap="none" spc="0" normalizeH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Prior Knowledge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Active Learning.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baseline="0" dirty="0" smtClean="0"/>
              <a:t>KONSTRUKTIVISME:</a:t>
            </a:r>
            <a:r>
              <a:rPr lang="id-ID" sz="3200" dirty="0" smtClean="0"/>
              <a:t> Scaffolding, Zone of Proximal Development, Learning in Social Context.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id-ID" b="1" dirty="0" smtClean="0"/>
              <a:t>TEORI BELAJAR BEHAVIORISTIK</a:t>
            </a:r>
            <a:endParaRPr lang="en-US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Prinsip: Stimulus – Respon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Perubahan Perilaku disebabkan Rangsangan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Eksternal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baseline="0" dirty="0" smtClean="0"/>
              <a:t>Pasif</a:t>
            </a:r>
            <a:r>
              <a:rPr lang="id-ID" sz="3200" dirty="0" smtClean="0"/>
              <a:t> menunggu Ransangan Eksternal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Peserta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didik 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Kertas putih, Tabula Rasa: Penguatan positif atau negatif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baseline="0" dirty="0" smtClean="0">
                <a:sym typeface="Wingdings" pitchFamily="2" charset="2"/>
              </a:rPr>
              <a:t>Belajar</a:t>
            </a:r>
            <a:r>
              <a:rPr lang="id-ID" sz="3200" dirty="0" smtClean="0">
                <a:sym typeface="Wingdings" pitchFamily="2" charset="2"/>
              </a:rPr>
              <a:t> itu  Perubahan Perilaku teramati, terukur, konkret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arasvhati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429264"/>
            <a:ext cx="1117798" cy="1428736"/>
          </a:xfrm>
        </p:spPr>
      </p:pic>
      <p:sp>
        <p:nvSpPr>
          <p:cNvPr id="7" name="Rectangle 6"/>
          <p:cNvSpPr/>
          <p:nvPr/>
        </p:nvSpPr>
        <p:spPr>
          <a:xfrm>
            <a:off x="1214414" y="324129"/>
            <a:ext cx="735811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d-ID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Pendidikan sebagai Dinamika Proses Individuasi</a:t>
            </a:r>
            <a:endParaRPr lang="en-US" sz="24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09700" y="4917375"/>
            <a:ext cx="9144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86000" y="4419600"/>
            <a:ext cx="5029200" cy="1524000"/>
          </a:xfrm>
          <a:prstGeom prst="ellipse">
            <a:avLst/>
          </a:prstGeom>
          <a:noFill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133600" y="5046025"/>
            <a:ext cx="381000" cy="2286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098475" y="5052950"/>
            <a:ext cx="381000" cy="2048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81400" y="5779325"/>
            <a:ext cx="381000" cy="22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638800" y="5791200"/>
            <a:ext cx="381000" cy="2286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76600" y="4419600"/>
            <a:ext cx="381000" cy="2286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019800" y="4460175"/>
            <a:ext cx="381000" cy="2286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322125" y="5105400"/>
            <a:ext cx="1795150" cy="1588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0"/>
          </p:cNvCxnSpPr>
          <p:nvPr/>
        </p:nvCxnSpPr>
        <p:spPr>
          <a:xfrm rot="5400000" flipH="1" flipV="1">
            <a:off x="3932463" y="5097238"/>
            <a:ext cx="521525" cy="84265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029200" y="5234050"/>
            <a:ext cx="762000" cy="55715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505200" y="4648200"/>
            <a:ext cx="1109350" cy="3048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029200" y="4648200"/>
            <a:ext cx="1066800" cy="28105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660075" y="167640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916875" y="2274125"/>
            <a:ext cx="3100450" cy="2514600"/>
          </a:xfrm>
          <a:prstGeom prst="straightConnector1">
            <a:avLst/>
          </a:prstGeom>
          <a:ln w="2540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7"/>
            <a:endCxn id="26" idx="5"/>
          </p:cNvCxnSpPr>
          <p:nvPr/>
        </p:nvCxnSpPr>
        <p:spPr>
          <a:xfrm rot="16200000" flipV="1">
            <a:off x="4663806" y="2323077"/>
            <a:ext cx="3081346" cy="2438400"/>
          </a:xfrm>
          <a:prstGeom prst="straightConnector1">
            <a:avLst/>
          </a:prstGeom>
          <a:ln w="2540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0"/>
          </p:cNvCxnSpPr>
          <p:nvPr/>
        </p:nvCxnSpPr>
        <p:spPr>
          <a:xfrm rot="5400000" flipH="1" flipV="1">
            <a:off x="2425289" y="3404012"/>
            <a:ext cx="3721925" cy="1028702"/>
          </a:xfrm>
          <a:prstGeom prst="straightConnector1">
            <a:avLst/>
          </a:prstGeom>
          <a:ln w="2540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0"/>
          </p:cNvCxnSpPr>
          <p:nvPr/>
        </p:nvCxnSpPr>
        <p:spPr>
          <a:xfrm rot="16200000" flipV="1">
            <a:off x="3486150" y="3448050"/>
            <a:ext cx="3733800" cy="952500"/>
          </a:xfrm>
          <a:prstGeom prst="straightConnector1">
            <a:avLst/>
          </a:prstGeom>
          <a:ln w="254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</p:cNvCxnSpPr>
          <p:nvPr/>
        </p:nvCxnSpPr>
        <p:spPr>
          <a:xfrm rot="5400000" flipH="1" flipV="1">
            <a:off x="2952750" y="2647950"/>
            <a:ext cx="2286000" cy="1257300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8" idx="0"/>
          </p:cNvCxnSpPr>
          <p:nvPr/>
        </p:nvCxnSpPr>
        <p:spPr>
          <a:xfrm rot="16200000" flipV="1">
            <a:off x="4418364" y="2668239"/>
            <a:ext cx="2326575" cy="1257298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 txBox="1">
            <a:spLocks/>
          </p:cNvSpPr>
          <p:nvPr/>
        </p:nvSpPr>
        <p:spPr>
          <a:xfrm>
            <a:off x="3117275" y="978725"/>
            <a:ext cx="3581400" cy="83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00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normalizeH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normalizeH="0" noProof="0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Identitas</a:t>
            </a:r>
            <a:r>
              <a:rPr kumimoji="0" lang="en-US" sz="3200" b="1" i="0" u="none" strike="noStrike" kern="1200" normalizeH="0" noProof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normalizeH="0" noProof="0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Diri</a:t>
            </a:r>
            <a:r>
              <a:rPr kumimoji="0" lang="en-US" sz="3200" b="1" i="0" u="none" strike="noStrike" kern="1200" normalizeH="0" noProof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3200" b="1" i="0" u="none" strike="noStrike" kern="1200" normalizeH="0" baseline="0" noProof="0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6643702" y="3786190"/>
            <a:ext cx="2357454" cy="8572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normalizeH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d-ID" sz="2000" b="1" i="0" u="none" strike="noStrike" kern="1200" normalizeH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kekuatan luar </a:t>
            </a:r>
            <a:r>
              <a:rPr kumimoji="0" lang="en-US" sz="2000" b="1" i="0" u="none" strike="noStrike" kern="1200" normalizeH="0" noProof="0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Lingkungan</a:t>
            </a:r>
            <a:r>
              <a:rPr kumimoji="0" lang="en-US" sz="2000" b="1" i="0" u="none" strike="noStrike" kern="1200" normalizeH="0" noProof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normalizeH="0" noProof="0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Budaya</a:t>
            </a:r>
            <a:endParaRPr kumimoji="0" lang="id-ID" sz="2000" b="1" i="0" u="none" strike="noStrike" kern="1200" normalizeH="0" noProof="0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000" b="1" baseline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THK</a:t>
            </a:r>
            <a:endParaRPr kumimoji="0" lang="en-US" sz="2000" b="1" i="0" u="none" strike="noStrike" kern="1200" normalizeH="0" baseline="0" noProof="0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2209800" y="4436425"/>
            <a:ext cx="1981200" cy="83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2500" lnSpcReduction="1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normalizeH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normalizeH="0" noProof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Stimulus</a:t>
            </a:r>
            <a:r>
              <a:rPr lang="en-US" sz="2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  <a:sym typeface="Wingdings" pitchFamily="2" charset="2"/>
              </a:rPr>
              <a:t> - </a:t>
            </a:r>
            <a:r>
              <a:rPr lang="en-US" sz="2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  <a:sym typeface="Wingdings" pitchFamily="2" charset="2"/>
              </a:rPr>
              <a:t>Respon</a:t>
            </a:r>
            <a:endParaRPr kumimoji="0" lang="en-US" sz="2000" b="1" i="0" u="none" strike="noStrike" kern="1200" normalizeH="0" baseline="0" noProof="0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14678" y="5181600"/>
            <a:ext cx="35182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Anak</a:t>
            </a:r>
            <a:r>
              <a:rPr lang="en-US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dgn</a:t>
            </a:r>
            <a:r>
              <a:rPr lang="en-US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Budaya</a:t>
            </a:r>
            <a:r>
              <a:rPr lang="en-US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dasarnya</a:t>
            </a:r>
            <a:r>
              <a:rPr lang="id-ID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unik</a:t>
            </a:r>
          </a:p>
          <a:p>
            <a:r>
              <a:rPr lang="id-ID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(Keinginan, kemauan,kemampuan)</a:t>
            </a:r>
            <a:endParaRPr lang="en-US" dirty="0"/>
          </a:p>
        </p:txBody>
      </p:sp>
      <p:sp>
        <p:nvSpPr>
          <p:cNvPr id="37" name="Notched Right Arrow 36"/>
          <p:cNvSpPr/>
          <p:nvPr/>
        </p:nvSpPr>
        <p:spPr>
          <a:xfrm rot="16200000">
            <a:off x="3496687" y="3518080"/>
            <a:ext cx="2675330" cy="363570"/>
          </a:xfrm>
          <a:prstGeom prst="notch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2564693" y="5143512"/>
            <a:ext cx="1795150" cy="1588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itle 1"/>
          <p:cNvSpPr txBox="1">
            <a:spLocks/>
          </p:cNvSpPr>
          <p:nvPr/>
        </p:nvSpPr>
        <p:spPr>
          <a:xfrm>
            <a:off x="2000232" y="5786454"/>
            <a:ext cx="5410200" cy="83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00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normalizeH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d-ID" sz="3200" b="1" i="0" u="none" strike="noStrike" kern="1200" normalizeH="0" noProof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Proses</a:t>
            </a:r>
            <a:r>
              <a:rPr kumimoji="0" lang="en-US" sz="3200" b="1" i="0" u="none" strike="noStrike" kern="1200" normalizeH="0" noProof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d-ID" sz="3200" b="1" i="0" u="none" strike="noStrike" kern="1200" normalizeH="0" noProof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Pemb</a:t>
            </a:r>
            <a:r>
              <a:rPr kumimoji="0" lang="en-US" sz="3200" b="1" i="0" u="none" strike="noStrike" kern="1200" normalizeH="0" noProof="0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udaya</a:t>
            </a:r>
            <a:r>
              <a:rPr kumimoji="0" lang="id-ID" sz="3200" b="1" i="0" u="none" strike="noStrike" kern="1200" normalizeH="0" noProof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</a:t>
            </a:r>
            <a:endParaRPr kumimoji="0" lang="en-US" sz="3200" b="1" i="0" u="none" strike="noStrike" kern="1200" normalizeH="0" baseline="0" noProof="0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1071538" y="2214554"/>
            <a:ext cx="1928826" cy="92869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normalizeH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normalizeH="0" noProof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id-ID" sz="2000" b="1" i="0" u="none" strike="noStrike" kern="1200" normalizeH="0" noProof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ransmisi &amp;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000" b="1" baseline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Transformasi</a:t>
            </a:r>
            <a:endParaRPr kumimoji="0" lang="en-US" sz="2000" b="1" i="0" u="none" strike="noStrike" kern="1200" normalizeH="0" baseline="0" noProof="0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6786546" y="5357826"/>
            <a:ext cx="2357454" cy="8572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normalizeH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d-ID" sz="2000" b="1" i="0" u="none" strike="noStrike" kern="1200" cap="all" normalizeH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KELUARGA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000" b="1" cap="all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Masyarakat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1" i="0" u="none" strike="noStrike" kern="1200" cap="all" normalizeH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sekolah</a:t>
            </a:r>
            <a:endParaRPr kumimoji="0" lang="en-US" sz="2000" b="1" i="0" u="none" strike="noStrike" kern="1200" cap="all" normalizeH="0" baseline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”</a:t>
            </a:r>
            <a:r>
              <a:rPr lang="en-US" i="1" dirty="0" smtClean="0"/>
              <a:t>Children Learn from What They Live With</a:t>
            </a:r>
            <a:r>
              <a:rPr lang="en-US" dirty="0" smtClean="0"/>
              <a:t>”. </a:t>
            </a:r>
            <a:r>
              <a:rPr lang="en-US" sz="2200" dirty="0" smtClean="0"/>
              <a:t>Dorothy Low Nolte </a:t>
            </a:r>
            <a:endParaRPr lang="en-US" sz="2200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anak</a:t>
            </a:r>
            <a:r>
              <a:rPr lang="en-US" sz="3200" dirty="0" smtClean="0"/>
              <a:t> </a:t>
            </a:r>
            <a:r>
              <a:rPr lang="en-US" sz="3200" dirty="0" err="1" smtClean="0"/>
              <a:t>Anda</a:t>
            </a:r>
            <a:r>
              <a:rPr lang="en-US" sz="3200" dirty="0" smtClean="0"/>
              <a:t> </a:t>
            </a:r>
            <a:r>
              <a:rPr lang="en-US" sz="3200" dirty="0" err="1" smtClean="0"/>
              <a:t>banyak</a:t>
            </a:r>
            <a:r>
              <a:rPr lang="en-US" sz="3200" dirty="0" smtClean="0"/>
              <a:t> </a:t>
            </a:r>
            <a:r>
              <a:rPr lang="en-US" sz="3200" dirty="0" err="1" smtClean="0"/>
              <a:t>dicela</a:t>
            </a:r>
            <a:r>
              <a:rPr lang="en-US" sz="3200" dirty="0" smtClean="0"/>
              <a:t> </a:t>
            </a:r>
            <a:r>
              <a:rPr lang="en-US" sz="3200" dirty="0" err="1" smtClean="0"/>
              <a:t>maka</a:t>
            </a:r>
            <a:r>
              <a:rPr lang="id-ID" sz="3200" dirty="0" smtClean="0"/>
              <a:t>,   </a:t>
            </a:r>
            <a:r>
              <a:rPr lang="en-US" sz="3200" dirty="0" err="1" smtClean="0"/>
              <a:t>Ia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terbiasa</a:t>
            </a:r>
            <a:r>
              <a:rPr lang="en-US" sz="3200" dirty="0" smtClean="0"/>
              <a:t> </a:t>
            </a:r>
            <a:r>
              <a:rPr lang="en-US" sz="3200" dirty="0" err="1" smtClean="0"/>
              <a:t>menyalahkan</a:t>
            </a:r>
            <a:r>
              <a:rPr lang="en-US" sz="3200" dirty="0" smtClean="0"/>
              <a:t> </a:t>
            </a:r>
            <a:r>
              <a:rPr lang="en-US" sz="3200" dirty="0" err="1" smtClean="0"/>
              <a:t>orang</a:t>
            </a:r>
            <a:r>
              <a:rPr lang="en-US" sz="3200" dirty="0" smtClean="0"/>
              <a:t> lain.</a:t>
            </a:r>
            <a:endParaRPr lang="id-ID" sz="3200" dirty="0" smtClean="0"/>
          </a:p>
          <a:p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anak</a:t>
            </a:r>
            <a:r>
              <a:rPr lang="en-US" sz="3200" dirty="0" smtClean="0"/>
              <a:t> </a:t>
            </a:r>
            <a:r>
              <a:rPr lang="en-US" sz="3200" dirty="0" err="1" smtClean="0"/>
              <a:t>Anda</a:t>
            </a:r>
            <a:r>
              <a:rPr lang="en-US" sz="3200" dirty="0" smtClean="0"/>
              <a:t> </a:t>
            </a:r>
            <a:r>
              <a:rPr lang="en-US" sz="3200" dirty="0" err="1" smtClean="0"/>
              <a:t>banyak</a:t>
            </a:r>
            <a:r>
              <a:rPr lang="en-US" sz="3200" dirty="0" smtClean="0"/>
              <a:t> </a:t>
            </a:r>
            <a:r>
              <a:rPr lang="en-US" sz="3200" dirty="0" err="1" smtClean="0"/>
              <a:t>dimusuhi</a:t>
            </a:r>
            <a:r>
              <a:rPr lang="en-US" sz="3200" dirty="0" smtClean="0"/>
              <a:t> </a:t>
            </a:r>
            <a:r>
              <a:rPr lang="en-US" sz="3200" dirty="0" err="1" smtClean="0"/>
              <a:t>maka</a:t>
            </a:r>
            <a:r>
              <a:rPr lang="id-ID" sz="3200" dirty="0" smtClean="0"/>
              <a:t>,  </a:t>
            </a:r>
            <a:r>
              <a:rPr lang="en-US" sz="3200" dirty="0" err="1" smtClean="0"/>
              <a:t>Ia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terbiasa</a:t>
            </a:r>
            <a:r>
              <a:rPr lang="en-US" sz="3200" dirty="0" smtClean="0"/>
              <a:t> </a:t>
            </a:r>
            <a:r>
              <a:rPr lang="en-US" sz="3200" dirty="0" err="1" smtClean="0"/>
              <a:t>menentang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mendendam</a:t>
            </a:r>
            <a:r>
              <a:rPr lang="en-US" sz="3200" dirty="0" smtClean="0"/>
              <a:t>.</a:t>
            </a:r>
            <a:endParaRPr lang="id-ID" sz="3200" dirty="0" smtClean="0"/>
          </a:p>
          <a:p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anak</a:t>
            </a:r>
            <a:r>
              <a:rPr lang="en-US" sz="3200" dirty="0" smtClean="0"/>
              <a:t> </a:t>
            </a:r>
            <a:r>
              <a:rPr lang="en-US" sz="3200" dirty="0" err="1" smtClean="0"/>
              <a:t>Anda</a:t>
            </a:r>
            <a:r>
              <a:rPr lang="en-US" sz="3200" dirty="0" smtClean="0"/>
              <a:t> </a:t>
            </a:r>
            <a:r>
              <a:rPr lang="en-US" sz="3200" dirty="0" err="1" smtClean="0"/>
              <a:t>banyak</a:t>
            </a:r>
            <a:r>
              <a:rPr lang="en-US" sz="3200" dirty="0" smtClean="0"/>
              <a:t> </a:t>
            </a:r>
            <a:r>
              <a:rPr lang="en-US" sz="3200" dirty="0" err="1" smtClean="0"/>
              <a:t>ditakut-takuti</a:t>
            </a:r>
            <a:r>
              <a:rPr lang="en-US" sz="3200" dirty="0" smtClean="0"/>
              <a:t> </a:t>
            </a:r>
            <a:r>
              <a:rPr lang="en-US" sz="3200" dirty="0" err="1" smtClean="0"/>
              <a:t>maka</a:t>
            </a:r>
            <a:r>
              <a:rPr lang="id-ID" sz="3200" dirty="0" smtClean="0"/>
              <a:t>,  </a:t>
            </a:r>
            <a:r>
              <a:rPr lang="en-US" sz="3200" dirty="0" err="1" smtClean="0"/>
              <a:t>Ia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selalu</a:t>
            </a:r>
            <a:r>
              <a:rPr lang="en-US" sz="3200" dirty="0" smtClean="0"/>
              <a:t> </a:t>
            </a:r>
            <a:r>
              <a:rPr lang="en-US" sz="3200" dirty="0" err="1" smtClean="0"/>
              <a:t>merasa</a:t>
            </a:r>
            <a:r>
              <a:rPr lang="en-US" sz="3200" dirty="0" smtClean="0"/>
              <a:t> </a:t>
            </a:r>
            <a:r>
              <a:rPr lang="en-US" sz="3200" dirty="0" err="1" smtClean="0"/>
              <a:t>cemas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gelisah</a:t>
            </a:r>
            <a:r>
              <a:rPr lang="en-US" sz="3200" dirty="0" smtClean="0"/>
              <a:t>.</a:t>
            </a:r>
            <a:endParaRPr lang="id-ID" sz="3200" dirty="0" smtClean="0"/>
          </a:p>
          <a:p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anak</a:t>
            </a:r>
            <a:r>
              <a:rPr lang="en-US" sz="3200" dirty="0" smtClean="0"/>
              <a:t> </a:t>
            </a:r>
            <a:r>
              <a:rPr lang="en-US" sz="3200" dirty="0" err="1" smtClean="0"/>
              <a:t>Anda</a:t>
            </a:r>
            <a:r>
              <a:rPr lang="en-US" sz="3200" dirty="0" smtClean="0"/>
              <a:t> </a:t>
            </a:r>
            <a:r>
              <a:rPr lang="en-US" sz="3200" dirty="0" err="1" smtClean="0"/>
              <a:t>banyak</a:t>
            </a:r>
            <a:r>
              <a:rPr lang="en-US" sz="3200" dirty="0" smtClean="0"/>
              <a:t> </a:t>
            </a:r>
            <a:r>
              <a:rPr lang="en-US" sz="3200" dirty="0" err="1" smtClean="0"/>
              <a:t>dikasihani</a:t>
            </a:r>
            <a:r>
              <a:rPr lang="en-US" sz="3200" dirty="0" smtClean="0"/>
              <a:t> </a:t>
            </a:r>
            <a:r>
              <a:rPr lang="en-US" sz="3200" dirty="0" err="1" smtClean="0"/>
              <a:t>maka</a:t>
            </a:r>
            <a:r>
              <a:rPr lang="id-ID" sz="3200" dirty="0" smtClean="0"/>
              <a:t>,  </a:t>
            </a:r>
            <a:r>
              <a:rPr lang="en-US" sz="3200" dirty="0" err="1" smtClean="0"/>
              <a:t>Ia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terbiasa</a:t>
            </a:r>
            <a:r>
              <a:rPr lang="en-US" sz="3200" dirty="0" smtClean="0"/>
              <a:t> </a:t>
            </a:r>
            <a:r>
              <a:rPr lang="en-US" sz="3200" dirty="0" err="1" smtClean="0"/>
              <a:t>meratapi</a:t>
            </a:r>
            <a:r>
              <a:rPr lang="en-US" sz="3200" dirty="0" smtClean="0"/>
              <a:t> </a:t>
            </a:r>
            <a:r>
              <a:rPr lang="en-US" sz="3200" dirty="0" err="1" smtClean="0"/>
              <a:t>nasibnya</a:t>
            </a:r>
            <a:r>
              <a:rPr lang="en-US" sz="3200" dirty="0" smtClean="0"/>
              <a:t>.</a:t>
            </a:r>
            <a:endParaRPr lang="id-ID" sz="3200" dirty="0" smtClean="0"/>
          </a:p>
          <a:p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anak</a:t>
            </a:r>
            <a:r>
              <a:rPr lang="en-US" sz="3200" dirty="0" smtClean="0"/>
              <a:t> </a:t>
            </a:r>
            <a:r>
              <a:rPr lang="en-US" sz="3200" dirty="0" err="1" smtClean="0"/>
              <a:t>Anda</a:t>
            </a:r>
            <a:r>
              <a:rPr lang="en-US" sz="3200" dirty="0" smtClean="0"/>
              <a:t> </a:t>
            </a:r>
            <a:r>
              <a:rPr lang="en-US" sz="3200" dirty="0" err="1" smtClean="0"/>
              <a:t>selalu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olok-olok</a:t>
            </a:r>
            <a:r>
              <a:rPr lang="en-US" sz="3200" dirty="0" smtClean="0"/>
              <a:t> </a:t>
            </a:r>
            <a:r>
              <a:rPr lang="en-US" sz="3200" dirty="0" err="1" smtClean="0"/>
              <a:t>maka</a:t>
            </a:r>
            <a:r>
              <a:rPr lang="id-ID" sz="3200" dirty="0" smtClean="0"/>
              <a:t>,  </a:t>
            </a:r>
            <a:r>
              <a:rPr lang="en-US" sz="3200" dirty="0" err="1" smtClean="0"/>
              <a:t>Ia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rendah</a:t>
            </a:r>
            <a:r>
              <a:rPr lang="en-US" sz="3200" dirty="0" smtClean="0"/>
              <a:t> </a:t>
            </a:r>
            <a:r>
              <a:rPr lang="en-US" sz="3200" dirty="0" err="1" smtClean="0"/>
              <a:t>diri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pemalu</a:t>
            </a:r>
            <a:r>
              <a:rPr lang="en-US" sz="3200" dirty="0" smtClean="0"/>
              <a:t>.</a:t>
            </a:r>
            <a:endParaRPr lang="id-ID" sz="3200" dirty="0" smtClean="0"/>
          </a:p>
          <a:p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anak</a:t>
            </a:r>
            <a:r>
              <a:rPr lang="en-US" sz="3200" dirty="0" smtClean="0"/>
              <a:t> </a:t>
            </a:r>
            <a:r>
              <a:rPr lang="en-US" sz="3200" dirty="0" err="1" smtClean="0"/>
              <a:t>Anda</a:t>
            </a:r>
            <a:r>
              <a:rPr lang="en-US" sz="3200" dirty="0" smtClean="0"/>
              <a:t> </a:t>
            </a:r>
            <a:r>
              <a:rPr lang="en-US" sz="3200" dirty="0" err="1" smtClean="0"/>
              <a:t>selalu</a:t>
            </a:r>
            <a:r>
              <a:rPr lang="en-US" sz="3200" dirty="0" smtClean="0"/>
              <a:t> </a:t>
            </a:r>
            <a:r>
              <a:rPr lang="en-US" sz="3200" dirty="0" err="1" smtClean="0"/>
              <a:t>dilingkupi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rasa </a:t>
            </a:r>
            <a:r>
              <a:rPr lang="en-US" sz="3200" dirty="0" err="1" smtClean="0"/>
              <a:t>iri</a:t>
            </a:r>
            <a:r>
              <a:rPr lang="en-US" sz="3200" dirty="0" smtClean="0"/>
              <a:t> </a:t>
            </a:r>
            <a:r>
              <a:rPr lang="en-US" sz="3200" dirty="0" err="1" smtClean="0"/>
              <a:t>maka</a:t>
            </a:r>
            <a:r>
              <a:rPr lang="id-ID" sz="3200" dirty="0" smtClean="0"/>
              <a:t>, </a:t>
            </a:r>
            <a:r>
              <a:rPr lang="en-US" sz="3200" dirty="0" err="1" smtClean="0"/>
              <a:t>Ia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terbiasa</a:t>
            </a:r>
            <a:r>
              <a:rPr lang="en-US" sz="3200" dirty="0" smtClean="0"/>
              <a:t> </a:t>
            </a:r>
            <a:r>
              <a:rPr lang="en-US" sz="3200" dirty="0" err="1" smtClean="0"/>
              <a:t>merasa</a:t>
            </a:r>
            <a:r>
              <a:rPr lang="en-US" sz="3200" dirty="0" smtClean="0"/>
              <a:t> </a:t>
            </a:r>
            <a:r>
              <a:rPr lang="en-US" sz="3200" dirty="0" err="1" smtClean="0"/>
              <a:t>bersalah</a:t>
            </a:r>
            <a:r>
              <a:rPr lang="en-US" sz="3200" dirty="0" smtClean="0"/>
              <a:t>.</a:t>
            </a:r>
            <a:endParaRPr lang="id-ID" sz="3200" dirty="0" smtClean="0"/>
          </a:p>
          <a:p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anak</a:t>
            </a:r>
            <a:r>
              <a:rPr lang="en-US" sz="3200" dirty="0" smtClean="0"/>
              <a:t> </a:t>
            </a:r>
            <a:r>
              <a:rPr lang="en-US" sz="3200" dirty="0" err="1" smtClean="0"/>
              <a:t>Anda</a:t>
            </a:r>
            <a:r>
              <a:rPr lang="en-US" sz="3200" dirty="0" smtClean="0"/>
              <a:t> </a:t>
            </a:r>
            <a:r>
              <a:rPr lang="en-US" sz="3200" dirty="0" err="1" smtClean="0"/>
              <a:t>selalu</a:t>
            </a:r>
            <a:r>
              <a:rPr lang="en-US" sz="3200" dirty="0" smtClean="0"/>
              <a:t> </a:t>
            </a:r>
            <a:r>
              <a:rPr lang="en-US" sz="3200" dirty="0" err="1" smtClean="0"/>
              <a:t>dibohongi</a:t>
            </a:r>
            <a:r>
              <a:rPr lang="en-US" sz="3200" dirty="0" smtClean="0"/>
              <a:t> </a:t>
            </a:r>
            <a:r>
              <a:rPr lang="en-US" sz="3200" dirty="0" err="1" smtClean="0"/>
              <a:t>maka</a:t>
            </a:r>
            <a:r>
              <a:rPr lang="id-ID" sz="3200" dirty="0" smtClean="0"/>
              <a:t>,   </a:t>
            </a:r>
            <a:r>
              <a:rPr lang="en-US" sz="3200" dirty="0" err="1" smtClean="0"/>
              <a:t>Ia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terbiasa</a:t>
            </a:r>
            <a:r>
              <a:rPr lang="en-US" sz="3200" dirty="0" smtClean="0"/>
              <a:t> </a:t>
            </a:r>
            <a:r>
              <a:rPr lang="en-US" sz="3200" dirty="0" err="1" smtClean="0"/>
              <a:t>hidup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kepalsuan</a:t>
            </a:r>
            <a:r>
              <a:rPr lang="en-US" sz="3200" dirty="0" smtClean="0"/>
              <a:t>.</a:t>
            </a:r>
            <a:endParaRPr lang="id-ID" sz="3200" dirty="0" smtClean="0"/>
          </a:p>
          <a:p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anak</a:t>
            </a:r>
            <a:r>
              <a:rPr lang="en-US" sz="3200" dirty="0" smtClean="0"/>
              <a:t> </a:t>
            </a:r>
            <a:r>
              <a:rPr lang="en-US" sz="3200" dirty="0" err="1" smtClean="0"/>
              <a:t>Anda</a:t>
            </a:r>
            <a:r>
              <a:rPr lang="en-US" sz="3200" dirty="0" smtClean="0"/>
              <a:t> </a:t>
            </a:r>
            <a:r>
              <a:rPr lang="en-US" sz="3200" dirty="0" err="1" smtClean="0"/>
              <a:t>terlalu</a:t>
            </a:r>
            <a:r>
              <a:rPr lang="en-US" sz="3200" dirty="0" smtClean="0"/>
              <a:t> </a:t>
            </a:r>
            <a:r>
              <a:rPr lang="en-US" sz="3200" dirty="0" err="1" smtClean="0"/>
              <a:t>banyak</a:t>
            </a:r>
            <a:r>
              <a:rPr lang="en-US" sz="3200" dirty="0" smtClean="0"/>
              <a:t> </a:t>
            </a:r>
            <a:r>
              <a:rPr lang="en-US" sz="3200" dirty="0" err="1" smtClean="0"/>
              <a:t>ditolong</a:t>
            </a:r>
            <a:r>
              <a:rPr lang="en-US" sz="3200" dirty="0" smtClean="0"/>
              <a:t> </a:t>
            </a:r>
            <a:r>
              <a:rPr lang="en-US" sz="3200" dirty="0" err="1" smtClean="0"/>
              <a:t>maka</a:t>
            </a:r>
            <a:r>
              <a:rPr lang="id-ID" sz="3200" dirty="0" smtClean="0"/>
              <a:t>,  </a:t>
            </a:r>
            <a:r>
              <a:rPr lang="en-US" sz="3200" dirty="0" err="1" smtClean="0"/>
              <a:t>Ia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terbiasa</a:t>
            </a:r>
            <a:r>
              <a:rPr lang="en-US" sz="3200" dirty="0" smtClean="0"/>
              <a:t> </a:t>
            </a:r>
            <a:r>
              <a:rPr lang="en-US" sz="3200" dirty="0" err="1" smtClean="0"/>
              <a:t>hidup</a:t>
            </a:r>
            <a:r>
              <a:rPr lang="en-US" sz="3200" dirty="0" smtClean="0"/>
              <a:t> </a:t>
            </a:r>
            <a:r>
              <a:rPr lang="en-US" sz="3200" dirty="0" err="1" smtClean="0"/>
              <a:t>tergantung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orang</a:t>
            </a:r>
            <a:r>
              <a:rPr lang="en-US" sz="3200" dirty="0" smtClean="0"/>
              <a:t> lain.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”</a:t>
            </a:r>
            <a:r>
              <a:rPr lang="en-US" i="1" dirty="0" smtClean="0"/>
              <a:t>Children Learn from What They Live With</a:t>
            </a:r>
            <a:r>
              <a:rPr lang="en-US" dirty="0" smtClean="0"/>
              <a:t>”. </a:t>
            </a:r>
            <a:r>
              <a:rPr lang="en-US" sz="2200" dirty="0" smtClean="0"/>
              <a:t>Dorothy Low Nolte </a:t>
            </a:r>
            <a:endParaRPr lang="en-US" sz="2200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7467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...........</a:t>
            </a:r>
            <a:endParaRPr lang="id-ID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</a:t>
            </a:r>
            <a:r>
              <a:rPr lang="en-US" sz="2400" dirty="0" err="1" smtClean="0"/>
              <a:t>pengertian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id-ID" sz="2400" dirty="0" smtClean="0"/>
              <a:t>, 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terbiasa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penyabar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</a:t>
            </a:r>
            <a:r>
              <a:rPr lang="en-US" sz="2400" dirty="0" err="1" smtClean="0"/>
              <a:t>dorongan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id-ID" sz="2400" dirty="0" smtClean="0"/>
              <a:t>, 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terbiasa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percaya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dipuji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id-ID" sz="2400" dirty="0" smtClean="0"/>
              <a:t>,  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terbiasa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menghargai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lain.</a:t>
            </a:r>
            <a:endParaRPr lang="id-ID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lingkungannya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id-ID" sz="2400" dirty="0" smtClean="0"/>
              <a:t>,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terbiasa</a:t>
            </a:r>
            <a:r>
              <a:rPr lang="en-US" sz="2400" dirty="0" smtClean="0"/>
              <a:t> </a:t>
            </a:r>
            <a:r>
              <a:rPr lang="en-US" sz="2400" dirty="0" err="1" smtClean="0"/>
              <a:t>menyayangi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mengasihi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dipersalahkan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id-ID" sz="2400" dirty="0" smtClean="0"/>
              <a:t>,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bangga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pengakuan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id-ID" sz="2400" dirty="0" smtClean="0"/>
              <a:t>,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pasti</a:t>
            </a:r>
            <a:r>
              <a:rPr lang="en-US" sz="2400" dirty="0" smtClean="0"/>
              <a:t> </a:t>
            </a:r>
            <a:r>
              <a:rPr lang="en-US" sz="2400" dirty="0" err="1" smtClean="0"/>
              <a:t>menetapkan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hidupnya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diperlakukan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jujur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id-ID" sz="2400" dirty="0" smtClean="0"/>
              <a:t>,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terbiasa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berbuat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diasuh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berat</a:t>
            </a:r>
            <a:r>
              <a:rPr lang="en-US" sz="2400" dirty="0" smtClean="0"/>
              <a:t> </a:t>
            </a:r>
            <a:r>
              <a:rPr lang="en-US" sz="2400" dirty="0" err="1" smtClean="0"/>
              <a:t>sebelah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id-ID" sz="2400" dirty="0" smtClean="0"/>
              <a:t>,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terbiasa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berbuat</a:t>
            </a:r>
            <a:r>
              <a:rPr lang="en-US" sz="2400" dirty="0" smtClean="0"/>
              <a:t> </a:t>
            </a:r>
            <a:r>
              <a:rPr lang="en-US" sz="2400" dirty="0" err="1" smtClean="0"/>
              <a:t>adil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mengenyam</a:t>
            </a:r>
            <a:r>
              <a:rPr lang="en-US" sz="2400" dirty="0" smtClean="0"/>
              <a:t> rasa </a:t>
            </a:r>
            <a:r>
              <a:rPr lang="en-US" sz="2400" dirty="0" err="1" smtClean="0"/>
              <a:t>aman</a:t>
            </a:r>
            <a:r>
              <a:rPr lang="en-US" sz="2400" dirty="0" smtClean="0"/>
              <a:t> </a:t>
            </a:r>
            <a:r>
              <a:rPr lang="en-US" sz="2400" dirty="0" err="1" smtClean="0"/>
              <a:t>dirumah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id-ID" sz="2400" dirty="0" smtClean="0"/>
              <a:t>,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terbiasa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mempercayai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disekitarnya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</a:t>
            </a:r>
            <a:r>
              <a:rPr lang="en-US" sz="2400" dirty="0" err="1" smtClean="0"/>
              <a:t>kesempatan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id-ID" sz="2400" dirty="0" smtClean="0"/>
              <a:t>,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berani</a:t>
            </a:r>
            <a:r>
              <a:rPr lang="en-US" sz="2400" dirty="0" smtClean="0"/>
              <a:t> </a:t>
            </a:r>
            <a:r>
              <a:rPr lang="en-US" sz="2400" dirty="0" err="1" smtClean="0"/>
              <a:t>berekspresi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kreatif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id-ID" sz="2400" dirty="0" smtClean="0"/>
              <a:t>,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mandiri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cinta</a:t>
            </a:r>
            <a:r>
              <a:rPr lang="en-US" sz="2400" dirty="0" smtClean="0"/>
              <a:t> </a:t>
            </a:r>
            <a:r>
              <a:rPr lang="en-US" sz="2400" dirty="0" err="1" smtClean="0"/>
              <a:t>kasih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id-ID" sz="2400" dirty="0" smtClean="0"/>
              <a:t>,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peduli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penuh</a:t>
            </a:r>
            <a:r>
              <a:rPr lang="en-US" sz="2400" dirty="0" smtClean="0"/>
              <a:t> </a:t>
            </a:r>
            <a:r>
              <a:rPr lang="en-US" sz="2400" dirty="0" err="1" smtClean="0"/>
              <a:t>empati</a:t>
            </a:r>
            <a:r>
              <a:rPr lang="en-US" sz="2400" dirty="0" smtClean="0"/>
              <a:t>.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391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”</a:t>
            </a:r>
            <a:r>
              <a:rPr lang="en-US" i="1" dirty="0" smtClean="0"/>
              <a:t>Children Learn from What They Live With</a:t>
            </a:r>
            <a:r>
              <a:rPr lang="en-US" dirty="0" smtClean="0"/>
              <a:t>”. </a:t>
            </a:r>
            <a:r>
              <a:rPr lang="en-US" sz="2200" dirty="0" smtClean="0"/>
              <a:t>Dorothy Low Nolte </a:t>
            </a:r>
            <a:endParaRPr lang="en-US" sz="2200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95400" y="304800"/>
            <a:ext cx="7696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905000"/>
            <a:ext cx="7467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 err="1" smtClean="0"/>
              <a:t>Batapa</a:t>
            </a:r>
            <a:r>
              <a:rPr lang="en-US" sz="3200" dirty="0" smtClean="0"/>
              <a:t> </a:t>
            </a:r>
            <a:r>
              <a:rPr lang="en-US" sz="3200" dirty="0" err="1" smtClean="0"/>
              <a:t>Indahnya</a:t>
            </a:r>
            <a:r>
              <a:rPr lang="en-US" sz="3200" dirty="0" smtClean="0"/>
              <a:t> </a:t>
            </a:r>
            <a:r>
              <a:rPr lang="en-US" sz="3200" dirty="0" err="1" smtClean="0"/>
              <a:t>dunia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....</a:t>
            </a:r>
            <a:endParaRPr lang="id-ID" sz="3200" dirty="0" smtClean="0"/>
          </a:p>
          <a:p>
            <a:r>
              <a:rPr lang="en-US" sz="3200" dirty="0" err="1" smtClean="0"/>
              <a:t>Wahai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orang</a:t>
            </a:r>
            <a:r>
              <a:rPr lang="en-US" sz="3200" dirty="0" smtClean="0"/>
              <a:t> </a:t>
            </a:r>
            <a:r>
              <a:rPr lang="en-US" sz="3200" dirty="0" err="1" smtClean="0"/>
              <a:t>tua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manapun</a:t>
            </a:r>
            <a:r>
              <a:rPr lang="en-US" sz="3200" dirty="0" smtClean="0"/>
              <a:t> </a:t>
            </a:r>
            <a:r>
              <a:rPr lang="en-US" sz="3200" dirty="0" err="1" smtClean="0"/>
              <a:t>Anda</a:t>
            </a:r>
            <a:r>
              <a:rPr lang="en-US" sz="3200" dirty="0" smtClean="0"/>
              <a:t> </a:t>
            </a:r>
            <a:r>
              <a:rPr lang="en-US" sz="3200" dirty="0" err="1" smtClean="0"/>
              <a:t>berada</a:t>
            </a:r>
            <a:r>
              <a:rPr lang="en-US" sz="3200" dirty="0" smtClean="0"/>
              <a:t>.....</a:t>
            </a:r>
            <a:endParaRPr lang="id-ID" sz="3200" dirty="0" smtClean="0"/>
          </a:p>
          <a:p>
            <a:r>
              <a:rPr lang="en-US" sz="3200" dirty="0" err="1" smtClean="0"/>
              <a:t>Sesungguhnya</a:t>
            </a:r>
            <a:r>
              <a:rPr lang="en-US" sz="3200" dirty="0" smtClean="0"/>
              <a:t> </a:t>
            </a:r>
            <a:r>
              <a:rPr lang="en-US" sz="3200" dirty="0" err="1" smtClean="0"/>
              <a:t>kitalah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</a:t>
            </a:r>
            <a:r>
              <a:rPr lang="en-US" sz="3200" dirty="0" err="1" smtClean="0"/>
              <a:t>apa</a:t>
            </a:r>
            <a:r>
              <a:rPr lang="en-US" sz="3200" dirty="0" smtClean="0"/>
              <a:t> </a:t>
            </a:r>
            <a:r>
              <a:rPr lang="en-US" sz="3200" dirty="0" err="1" smtClean="0"/>
              <a:t>wajah</a:t>
            </a:r>
            <a:r>
              <a:rPr lang="en-US" sz="3200" dirty="0" smtClean="0"/>
              <a:t> </a:t>
            </a:r>
            <a:r>
              <a:rPr lang="en-US" sz="3200" dirty="0" err="1" smtClean="0"/>
              <a:t>dunia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melalui</a:t>
            </a:r>
            <a:r>
              <a:rPr lang="en-US" sz="3200" dirty="0" smtClean="0"/>
              <a:t> </a:t>
            </a:r>
            <a:r>
              <a:rPr lang="en-US" sz="3200" dirty="0" err="1" smtClean="0"/>
              <a:t>anak-anak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 </a:t>
            </a:r>
            <a:r>
              <a:rPr lang="en-US" sz="3200" dirty="0" err="1" smtClean="0"/>
              <a:t>tercinta</a:t>
            </a:r>
            <a:r>
              <a:rPr lang="en-US" sz="3200" dirty="0" smtClean="0"/>
              <a:t>....</a:t>
            </a:r>
            <a:endParaRPr lang="id-ID" sz="3200" dirty="0" smtClean="0"/>
          </a:p>
          <a:p>
            <a:r>
              <a:rPr lang="en-US" u="sng" dirty="0" smtClean="0">
                <a:hlinkClick r:id="rId3"/>
              </a:rPr>
              <a:t>http://home-ananta.blogspot.com/2008/05/anak-belajar-dari-lingkungan.html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1993</Words>
  <Application>Microsoft Office PowerPoint</Application>
  <PresentationFormat>On-screen Show (4:3)</PresentationFormat>
  <Paragraphs>208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TEORI-TEORI BELAJAR </vt:lpstr>
      <vt:lpstr> PEMBELAJARAN</vt:lpstr>
      <vt:lpstr> PEMBELAJARAN</vt:lpstr>
      <vt:lpstr> TEORI BELAJAR</vt:lpstr>
      <vt:lpstr> TEORI BELAJAR BEHAVIORISTIK</vt:lpstr>
      <vt:lpstr>Slide 6</vt:lpstr>
      <vt:lpstr> ”Children Learn from What They Live With”. Dorothy Low Nolte </vt:lpstr>
      <vt:lpstr> ”Children Learn from What They Live With”. Dorothy Low Nolte </vt:lpstr>
      <vt:lpstr> ”Children Learn from What They Live With”. Dorothy Low Nolte </vt:lpstr>
      <vt:lpstr> TEORI BELAJAR BEHAVIORISTIK</vt:lpstr>
      <vt:lpstr> TEORI BELAJAR BEHAVIORISTIK</vt:lpstr>
      <vt:lpstr> TEORI BELAJAR BEHAVIORISTIK</vt:lpstr>
      <vt:lpstr> TEORI BELAJAR BEHAVIORISTIK</vt:lpstr>
      <vt:lpstr> TEORI BELAJAR BEHAVIORISTIK</vt:lpstr>
      <vt:lpstr> TEORI BELAJAR BEHAVIORISTIK</vt:lpstr>
      <vt:lpstr> TEORI KOGNITIVISME</vt:lpstr>
      <vt:lpstr> TEORI KOGNITIVISME</vt:lpstr>
      <vt:lpstr> TEORI KOGNITIVISME</vt:lpstr>
      <vt:lpstr> TEORI KOGNITIVISME</vt:lpstr>
      <vt:lpstr> TEORI KOGNITIVISME</vt:lpstr>
      <vt:lpstr> TEORI KOGNITIVISME</vt:lpstr>
      <vt:lpstr> TEORI KOGNITIVISME</vt:lpstr>
      <vt:lpstr> TEORI KOGNITIVISME</vt:lpstr>
      <vt:lpstr> TEORI KOGNITIVISME</vt:lpstr>
      <vt:lpstr> TEORI KOGNITIVISME</vt:lpstr>
      <vt:lpstr> TEORI KOGNITIVISME</vt:lpstr>
      <vt:lpstr> TEORI KOGNITIVISME</vt:lpstr>
      <vt:lpstr> TEORI KOGNITIVISME</vt:lpstr>
      <vt:lpstr> Teori Nativisme </vt:lpstr>
      <vt:lpstr>Teori Konvergensi </vt:lpstr>
      <vt:lpstr>Teori Naturalisme </vt:lpstr>
      <vt:lpstr>Teori Kognitivisme </vt:lpstr>
      <vt:lpstr>Teori Konstruktivisme </vt:lpstr>
      <vt:lpstr>Teori Humanistik </vt:lpstr>
      <vt:lpstr>Teori Behaviorisme </vt:lpstr>
      <vt:lpstr>Terimakasih Belajar, Berkarya, Melayani Orang Lain Budayanya orang Hidup  Panji Sudira</vt:lpstr>
    </vt:vector>
  </TitlesOfParts>
  <Company>komoputer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LEARNING</dc:title>
  <dc:creator>Putu Panji</dc:creator>
  <cp:lastModifiedBy>Putu Sudira</cp:lastModifiedBy>
  <cp:revision>133</cp:revision>
  <dcterms:created xsi:type="dcterms:W3CDTF">2012-01-26T22:45:00Z</dcterms:created>
  <dcterms:modified xsi:type="dcterms:W3CDTF">2015-02-10T05:49:42Z</dcterms:modified>
</cp:coreProperties>
</file>