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2" r:id="rId4"/>
    <p:sldId id="289" r:id="rId5"/>
    <p:sldId id="285" r:id="rId6"/>
    <p:sldId id="263" r:id="rId7"/>
    <p:sldId id="258" r:id="rId8"/>
    <p:sldId id="290" r:id="rId9"/>
    <p:sldId id="291" r:id="rId10"/>
    <p:sldId id="292" r:id="rId11"/>
    <p:sldId id="293" r:id="rId12"/>
    <p:sldId id="294" r:id="rId13"/>
    <p:sldId id="295" r:id="rId14"/>
    <p:sldId id="259" r:id="rId15"/>
    <p:sldId id="260" r:id="rId16"/>
    <p:sldId id="287" r:id="rId17"/>
    <p:sldId id="288" r:id="rId18"/>
    <p:sldId id="286" r:id="rId19"/>
    <p:sldId id="283" r:id="rId20"/>
    <p:sldId id="284" r:id="rId21"/>
    <p:sldId id="276" r:id="rId22"/>
    <p:sldId id="261" r:id="rId23"/>
    <p:sldId id="277" r:id="rId24"/>
    <p:sldId id="264" r:id="rId25"/>
    <p:sldId id="265" r:id="rId26"/>
    <p:sldId id="266" r:id="rId27"/>
    <p:sldId id="267" r:id="rId28"/>
    <p:sldId id="268" r:id="rId29"/>
    <p:sldId id="269" r:id="rId30"/>
    <p:sldId id="270" r:id="rId31"/>
    <p:sldId id="271" r:id="rId32"/>
    <p:sldId id="272" r:id="rId33"/>
    <p:sldId id="273" r:id="rId34"/>
    <p:sldId id="275" r:id="rId35"/>
    <p:sldId id="274" r:id="rId36"/>
    <p:sldId id="279" r:id="rId37"/>
    <p:sldId id="280" r:id="rId38"/>
    <p:sldId id="281" r:id="rId39"/>
    <p:sldId id="282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D9B7-B2AE-4BC4-A964-260E24D46F1E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7A2E-83DD-462D-8CE1-9E75DF5F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D9B7-B2AE-4BC4-A964-260E24D46F1E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7A2E-83DD-462D-8CE1-9E75DF5F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D9B7-B2AE-4BC4-A964-260E24D46F1E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7A2E-83DD-462D-8CE1-9E75DF5F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D9B7-B2AE-4BC4-A964-260E24D46F1E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7A2E-83DD-462D-8CE1-9E75DF5F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D9B7-B2AE-4BC4-A964-260E24D46F1E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7A2E-83DD-462D-8CE1-9E75DF5F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D9B7-B2AE-4BC4-A964-260E24D46F1E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7A2E-83DD-462D-8CE1-9E75DF5F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D9B7-B2AE-4BC4-A964-260E24D46F1E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7A2E-83DD-462D-8CE1-9E75DF5F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D9B7-B2AE-4BC4-A964-260E24D46F1E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7A2E-83DD-462D-8CE1-9E75DF5F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D9B7-B2AE-4BC4-A964-260E24D46F1E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7A2E-83DD-462D-8CE1-9E75DF5F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D9B7-B2AE-4BC4-A964-260E24D46F1E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7A2E-83DD-462D-8CE1-9E75DF5F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D9B7-B2AE-4BC4-A964-260E24D46F1E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7A2E-83DD-462D-8CE1-9E75DF5F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3D9B7-B2AE-4BC4-A964-260E24D46F1E}" type="datetimeFigureOut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D7A2E-83DD-462D-8CE1-9E75DF5F58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putupanji@uny.ac.i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295400"/>
            <a:ext cx="6248400" cy="27432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METODOLOGI </a:t>
            </a:r>
            <a:b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PENELITIAN</a:t>
            </a:r>
            <a:b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PENDIDIKAN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83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</a:t>
            </a:r>
            <a:endParaRPr lang="id-ID" dirty="0" smtClean="0"/>
          </a:p>
          <a:p>
            <a:r>
              <a:rPr lang="id-ID" sz="1600" dirty="0" smtClean="0">
                <a:hlinkClick r:id="rId2"/>
              </a:rPr>
              <a:t>putupanji@uny.ac.id</a:t>
            </a:r>
            <a:r>
              <a:rPr lang="id-ID" sz="1600" dirty="0" smtClean="0"/>
              <a:t>, 08164222678; Sekprodi PTK PPs UNY</a:t>
            </a:r>
            <a:endParaRPr lang="en-US" sz="1600" dirty="0"/>
          </a:p>
        </p:txBody>
      </p:sp>
      <p:pic>
        <p:nvPicPr>
          <p:cNvPr id="4" name="Picture 3" descr="6002390095297_1_833e1f5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4190999"/>
            <a:ext cx="2133600" cy="14353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838200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228600"/>
            <a:ext cx="6934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RESEARCH</a:t>
            </a:r>
            <a:endParaRPr kumimoji="0" lang="en-US" sz="44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l="17204" t="23958" r="17789" b="17708"/>
          <a:stretch>
            <a:fillRect/>
          </a:stretch>
        </p:blipFill>
        <p:spPr bwMode="auto">
          <a:xfrm>
            <a:off x="1143000" y="1066800"/>
            <a:ext cx="7620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838200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95400" y="228600"/>
            <a:ext cx="75438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CHARACTERISTICS of RESEARCH</a:t>
            </a:r>
            <a:endParaRPr kumimoji="0" lang="en-US" sz="44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1295400"/>
            <a:ext cx="73152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60000" lvl="0" indent="-360000">
              <a:buFont typeface="Arial" pitchFamily="34" charset="0"/>
              <a:buChar char="•"/>
              <a:defRPr/>
            </a:pPr>
            <a:r>
              <a:rPr lang="en-US" sz="3200" dirty="0" smtClean="0"/>
              <a:t>based on insight and </a:t>
            </a:r>
            <a:r>
              <a:rPr lang="en-US" sz="3200" dirty="0" smtClean="0"/>
              <a:t>imagination</a:t>
            </a:r>
            <a:endParaRPr lang="id-ID" sz="3200" dirty="0" smtClean="0"/>
          </a:p>
          <a:p>
            <a:pPr marL="360000" lvl="0" indent="-360000">
              <a:buFont typeface="Arial" pitchFamily="34" charset="0"/>
              <a:buChar char="•"/>
              <a:defRPr/>
            </a:pPr>
            <a:r>
              <a:rPr lang="id-ID" sz="3200" dirty="0" smtClean="0"/>
              <a:t>requires an inter-disciplinary </a:t>
            </a:r>
            <a:r>
              <a:rPr lang="id-ID" sz="3200" dirty="0" smtClean="0"/>
              <a:t>approach</a:t>
            </a:r>
          </a:p>
          <a:p>
            <a:pPr marL="360000" lvl="0" indent="-360000">
              <a:buFont typeface="Arial" pitchFamily="34" charset="0"/>
              <a:buChar char="•"/>
              <a:defRPr/>
            </a:pPr>
            <a:r>
              <a:rPr lang="en-US" sz="3200" dirty="0" smtClean="0"/>
              <a:t>usually employs deductive reasoning </a:t>
            </a:r>
            <a:r>
              <a:rPr lang="en-US" sz="3200" dirty="0" smtClean="0"/>
              <a:t>process</a:t>
            </a:r>
            <a:endParaRPr lang="id-ID" sz="3200" dirty="0" smtClean="0"/>
          </a:p>
          <a:p>
            <a:pPr marL="360000" lvl="0" indent="-360000">
              <a:buFont typeface="Arial" pitchFamily="34" charset="0"/>
              <a:buChar char="•"/>
              <a:defRPr/>
            </a:pPr>
            <a:r>
              <a:rPr lang="en-US" sz="3200" dirty="0" smtClean="0"/>
              <a:t>should come out of a desire to do things </a:t>
            </a:r>
            <a:r>
              <a:rPr lang="en-US" sz="3200" dirty="0" smtClean="0"/>
              <a:t>better</a:t>
            </a:r>
            <a:endParaRPr lang="id-ID" sz="3200" dirty="0" smtClean="0"/>
          </a:p>
          <a:p>
            <a:pPr marL="360000" lvl="0" indent="-360000">
              <a:buFont typeface="Arial" pitchFamily="34" charset="0"/>
              <a:buChar char="•"/>
              <a:defRPr/>
            </a:pPr>
            <a:r>
              <a:rPr lang="en-US" sz="3200" dirty="0" smtClean="0"/>
              <a:t>perhaps incapable of being dealt through empirical </a:t>
            </a:r>
            <a:r>
              <a:rPr lang="en-US" sz="3200" dirty="0" smtClean="0"/>
              <a:t>method</a:t>
            </a:r>
            <a:r>
              <a:rPr lang="id-ID" sz="3200" dirty="0" smtClean="0"/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838200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95400" y="228600"/>
            <a:ext cx="75438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CLASSIFICATION  of RESEARCH</a:t>
            </a:r>
            <a:endParaRPr kumimoji="0" lang="en-US" sz="44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1295400"/>
            <a:ext cx="73152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60000" lvl="0" indent="-360000">
              <a:buFont typeface="Arial" pitchFamily="34" charset="0"/>
              <a:buChar char="•"/>
              <a:defRPr/>
            </a:pPr>
            <a:r>
              <a:rPr lang="en-US" sz="3200" b="1" dirty="0" smtClean="0"/>
              <a:t>B</a:t>
            </a:r>
            <a:r>
              <a:rPr lang="id-ID" sz="3200" b="1" dirty="0" smtClean="0"/>
              <a:t>ASIC RESERACH</a:t>
            </a:r>
            <a:r>
              <a:rPr lang="id-ID" sz="3200" dirty="0" smtClean="0"/>
              <a:t>: </a:t>
            </a:r>
            <a:r>
              <a:rPr lang="en-US" sz="3200" dirty="0" smtClean="0"/>
              <a:t>to </a:t>
            </a:r>
            <a:r>
              <a:rPr lang="en-US" sz="3200" dirty="0" smtClean="0"/>
              <a:t>add an organized body of </a:t>
            </a:r>
            <a:r>
              <a:rPr lang="en-US" sz="3200" dirty="0" smtClean="0"/>
              <a:t>scientific</a:t>
            </a:r>
            <a:r>
              <a:rPr lang="id-ID" sz="3200" dirty="0" smtClean="0"/>
              <a:t> </a:t>
            </a:r>
            <a:r>
              <a:rPr lang="en-US" sz="3200" dirty="0" smtClean="0"/>
              <a:t>knowledge </a:t>
            </a:r>
            <a:r>
              <a:rPr lang="en-US" sz="3200" dirty="0" smtClean="0"/>
              <a:t>and does not necessarily produce results of immediate practical value.</a:t>
            </a:r>
            <a:endParaRPr lang="id-ID" sz="3200" dirty="0" smtClean="0"/>
          </a:p>
          <a:p>
            <a:pPr marL="360000" lvl="0" indent="-360000">
              <a:buFont typeface="Arial" pitchFamily="34" charset="0"/>
              <a:buChar char="•"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APPLIED RESEARCH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lang="en-US" sz="3200" dirty="0" smtClean="0"/>
              <a:t>is </a:t>
            </a:r>
            <a:r>
              <a:rPr lang="en-US" sz="3200" dirty="0" smtClean="0"/>
              <a:t>undertaken to solve an immediate practical problem and the goal of adding </a:t>
            </a:r>
            <a:r>
              <a:rPr lang="en-US" sz="3200" dirty="0" smtClean="0"/>
              <a:t>to</a:t>
            </a:r>
            <a:r>
              <a:rPr lang="id-ID" sz="3200" dirty="0" smtClean="0"/>
              <a:t> scientific </a:t>
            </a:r>
            <a:r>
              <a:rPr lang="id-ID" sz="3200" dirty="0" smtClean="0"/>
              <a:t>knowledge is </a:t>
            </a:r>
            <a:r>
              <a:rPr lang="id-ID" sz="3200" dirty="0" smtClean="0"/>
              <a:t>secondary.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838200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95400" y="228600"/>
            <a:ext cx="75438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CLASSIFICATION  of RESEARCH</a:t>
            </a:r>
            <a:endParaRPr kumimoji="0" lang="en-US" sz="44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1295400"/>
            <a:ext cx="73152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60000" lvl="0" indent="-360000">
              <a:buFont typeface="Arial" pitchFamily="34" charset="0"/>
              <a:buChar char="•"/>
              <a:defRPr/>
            </a:pPr>
            <a:r>
              <a:rPr lang="en-US" sz="3200" b="1" dirty="0" smtClean="0"/>
              <a:t>B</a:t>
            </a:r>
            <a:r>
              <a:rPr lang="id-ID" sz="3200" b="1" dirty="0" smtClean="0"/>
              <a:t>ASIC RESERACH</a:t>
            </a:r>
            <a:r>
              <a:rPr lang="id-ID" sz="3200" dirty="0" smtClean="0"/>
              <a:t>: </a:t>
            </a:r>
            <a:r>
              <a:rPr lang="en-US" sz="3200" dirty="0" smtClean="0"/>
              <a:t>to </a:t>
            </a:r>
            <a:r>
              <a:rPr lang="en-US" sz="3200" dirty="0" smtClean="0"/>
              <a:t>add an organized body of </a:t>
            </a:r>
            <a:r>
              <a:rPr lang="en-US" sz="3200" dirty="0" smtClean="0"/>
              <a:t>scientific</a:t>
            </a:r>
            <a:r>
              <a:rPr lang="id-ID" sz="3200" dirty="0" smtClean="0"/>
              <a:t> </a:t>
            </a:r>
            <a:r>
              <a:rPr lang="en-US" sz="3200" dirty="0" smtClean="0"/>
              <a:t>knowledge </a:t>
            </a:r>
            <a:r>
              <a:rPr lang="en-US" sz="3200" dirty="0" smtClean="0"/>
              <a:t>and does not necessarily produce results of immediate practical value.</a:t>
            </a:r>
            <a:endParaRPr lang="id-ID" sz="3200" dirty="0" smtClean="0"/>
          </a:p>
          <a:p>
            <a:pPr marL="360000" lvl="0" indent="-360000">
              <a:buFont typeface="Arial" pitchFamily="34" charset="0"/>
              <a:buChar char="•"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APPLIED RESEARCH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lang="en-US" sz="3200" dirty="0" smtClean="0"/>
              <a:t>is </a:t>
            </a:r>
            <a:r>
              <a:rPr lang="en-US" sz="3200" dirty="0" smtClean="0"/>
              <a:t>undertaken to solve an immediate practical problem and the goal of adding </a:t>
            </a:r>
            <a:r>
              <a:rPr lang="en-US" sz="3200" dirty="0" smtClean="0"/>
              <a:t>to</a:t>
            </a:r>
            <a:r>
              <a:rPr lang="id-ID" sz="3200" dirty="0" smtClean="0"/>
              <a:t> scientific </a:t>
            </a:r>
            <a:r>
              <a:rPr lang="id-ID" sz="3200" dirty="0" smtClean="0"/>
              <a:t>knowledge is </a:t>
            </a:r>
            <a:r>
              <a:rPr lang="id-ID" sz="3200" dirty="0" smtClean="0"/>
              <a:t>secondary.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838200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457200"/>
            <a:ext cx="6934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METODOLOGI </a:t>
            </a: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Penelitian</a:t>
            </a: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Pendidikan</a:t>
            </a:r>
            <a:endParaRPr kumimoji="0" lang="en-US" sz="44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1905000"/>
            <a:ext cx="73152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ilmiah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kegiatan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didasarkan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ciri-ciri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keilmuan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yaitu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rasional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empiris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sistematis</a:t>
            </a:r>
            <a:r>
              <a:rPr kumimoji="0" lang="id-ID" sz="32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Etis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lang="en-US" sz="3200" b="1" dirty="0" err="1" smtClean="0">
                <a:solidFill>
                  <a:srgbClr val="C00000"/>
                </a:solidFill>
              </a:rPr>
              <a:t>Rasional</a:t>
            </a:r>
            <a:r>
              <a:rPr lang="en-US" sz="3200" b="1" dirty="0" smtClean="0"/>
              <a:t>: </a:t>
            </a:r>
            <a:r>
              <a:rPr lang="en-US" sz="3200" b="1" dirty="0" err="1" smtClean="0"/>
              <a:t>dilakukan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dengan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cara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masuk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akal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penalaran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manusia</a:t>
            </a:r>
            <a:r>
              <a:rPr lang="en-US" sz="3200" b="1" dirty="0" smtClean="0"/>
              <a:t>.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Empiris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diamati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indera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manusia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lang="en-US" sz="3200" b="1" dirty="0" err="1" smtClean="0">
                <a:solidFill>
                  <a:srgbClr val="C00000"/>
                </a:solidFill>
              </a:rPr>
              <a:t>Sistematis</a:t>
            </a:r>
            <a:r>
              <a:rPr lang="en-US" sz="3200" b="1" dirty="0" smtClean="0"/>
              <a:t>: </a:t>
            </a:r>
            <a:r>
              <a:rPr lang="en-US" sz="3200" b="1" dirty="0" err="1" smtClean="0"/>
              <a:t>Langkah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sistematis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logis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terstruktur</a:t>
            </a:r>
            <a:r>
              <a:rPr lang="en-US" sz="3200" b="1" dirty="0" smtClean="0"/>
              <a:t>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6324600"/>
            <a:ext cx="6400800" cy="533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Dr. </a:t>
            </a:r>
            <a:r>
              <a:rPr lang="en-US" sz="2000" dirty="0" err="1" smtClean="0"/>
              <a:t>Putu</a:t>
            </a:r>
            <a:r>
              <a:rPr lang="en-US" sz="2000" dirty="0" smtClean="0"/>
              <a:t> </a:t>
            </a:r>
            <a:r>
              <a:rPr lang="en-US" sz="2000" dirty="0" err="1" smtClean="0"/>
              <a:t>Sudira</a:t>
            </a:r>
            <a:r>
              <a:rPr lang="en-US" sz="2000" dirty="0" smtClean="0"/>
              <a:t>, M.P.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04800"/>
            <a:ext cx="6934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METODOLOGI </a:t>
            </a: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Penelitian</a:t>
            </a: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POSITIVISME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1524000"/>
            <a:ext cx="7086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24000" marR="0" lvl="0" indent="-3240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Metodologi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Kuantitatif</a:t>
            </a:r>
            <a:endParaRPr kumimoji="0" lang="en-US" sz="3200" b="1" i="0" u="none" strike="noStrike" kern="1200" cap="none" spc="0" normalizeH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4000" marR="0" lvl="0" indent="-3240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baseline="0" dirty="0" smtClean="0">
                <a:solidFill>
                  <a:srgbClr val="C00000"/>
                </a:solidFill>
              </a:rPr>
              <a:t>Abad 18</a:t>
            </a:r>
          </a:p>
          <a:p>
            <a:pPr marL="324000" marR="0" lvl="0" indent="-3240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baseline="0" dirty="0" err="1" smtClean="0">
                <a:solidFill>
                  <a:srgbClr val="C00000"/>
                </a:solidFill>
              </a:rPr>
              <a:t>Teknik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Analisis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Statistik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canggih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 marL="324000" marR="0" lvl="0" indent="-3240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Dukungan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perangkat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software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komputer</a:t>
            </a:r>
            <a:endParaRPr kumimoji="0" lang="en-US" sz="3200" b="1" i="0" u="none" strike="noStrike" kern="1200" cap="none" spc="0" normalizeH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4000" marR="0" lvl="0" indent="-3240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baseline="0" dirty="0" err="1" smtClean="0">
                <a:solidFill>
                  <a:srgbClr val="C00000"/>
                </a:solidFill>
              </a:rPr>
              <a:t>Logika</a:t>
            </a:r>
            <a:r>
              <a:rPr lang="en-US" sz="3200" b="1" baseline="0" dirty="0" smtClean="0">
                <a:solidFill>
                  <a:srgbClr val="C00000"/>
                </a:solidFill>
              </a:rPr>
              <a:t> </a:t>
            </a:r>
            <a:r>
              <a:rPr lang="en-US" sz="3200" b="1" baseline="0" dirty="0" err="1" smtClean="0">
                <a:solidFill>
                  <a:srgbClr val="C00000"/>
                </a:solidFill>
              </a:rPr>
              <a:t>Induktif</a:t>
            </a:r>
            <a:r>
              <a:rPr lang="en-US" sz="3200" b="1" baseline="0" dirty="0" smtClean="0">
                <a:solidFill>
                  <a:srgbClr val="C00000"/>
                </a:solidFill>
              </a:rPr>
              <a:t>: </a:t>
            </a:r>
            <a:r>
              <a:rPr lang="en-US" sz="3200" b="1" baseline="0" dirty="0" err="1" smtClean="0">
                <a:solidFill>
                  <a:srgbClr val="C00000"/>
                </a:solidFill>
              </a:rPr>
              <a:t>fakta</a:t>
            </a:r>
            <a:r>
              <a:rPr lang="en-US" sz="3200" b="1" baseline="0" dirty="0" smtClean="0">
                <a:solidFill>
                  <a:srgbClr val="C00000"/>
                </a:solidFill>
              </a:rPr>
              <a:t> </a:t>
            </a:r>
            <a:r>
              <a:rPr lang="en-US" sz="3200" b="1" baseline="0" dirty="0" err="1" smtClean="0">
                <a:solidFill>
                  <a:srgbClr val="C00000"/>
                </a:solidFill>
              </a:rPr>
              <a:t>khusus</a:t>
            </a:r>
            <a:r>
              <a:rPr lang="en-US" sz="3200" b="1" baseline="0" dirty="0" smtClean="0">
                <a:solidFill>
                  <a:srgbClr val="C00000"/>
                </a:solidFill>
              </a:rPr>
              <a:t> phenomenal </a:t>
            </a:r>
            <a:r>
              <a:rPr lang="en-US" sz="3200" b="1" baseline="0" dirty="0" err="1" smtClean="0">
                <a:solidFill>
                  <a:srgbClr val="C00000"/>
                </a:solidFill>
              </a:rPr>
              <a:t>ke</a:t>
            </a:r>
            <a:r>
              <a:rPr lang="en-US" sz="3200" b="1" baseline="0" dirty="0" smtClean="0">
                <a:solidFill>
                  <a:srgbClr val="C00000"/>
                </a:solidFill>
              </a:rPr>
              <a:t> </a:t>
            </a:r>
            <a:r>
              <a:rPr lang="en-US" sz="3200" b="1" baseline="0" dirty="0" err="1" smtClean="0">
                <a:solidFill>
                  <a:srgbClr val="C00000"/>
                </a:solidFill>
              </a:rPr>
              <a:t>Generalisasi</a:t>
            </a:r>
            <a:r>
              <a:rPr lang="en-US" sz="3200" b="1" baseline="0" dirty="0" smtClean="0">
                <a:solidFill>
                  <a:srgbClr val="C00000"/>
                </a:solidFill>
              </a:rPr>
              <a:t> </a:t>
            </a:r>
            <a:r>
              <a:rPr lang="en-US" sz="3200" b="1" baseline="0" dirty="0" err="1" smtClean="0">
                <a:solidFill>
                  <a:srgbClr val="C00000"/>
                </a:solidFill>
              </a:rPr>
              <a:t>teoritik</a:t>
            </a:r>
            <a:r>
              <a:rPr lang="en-US" sz="3200" b="1" baseline="0" dirty="0" smtClean="0">
                <a:solidFill>
                  <a:srgbClr val="C00000"/>
                </a:solidFill>
              </a:rPr>
              <a:t>.</a:t>
            </a:r>
          </a:p>
          <a:p>
            <a:pPr marL="324000" marR="0" lvl="0" indent="-3240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Ilmu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Valid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ilmu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dibangun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dari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empiri</a:t>
            </a:r>
            <a:endParaRPr kumimoji="0" lang="en-US" sz="3200" b="1" i="0" u="none" strike="noStrike" kern="1200" cap="none" spc="0" normalizeH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24000" marR="0" lvl="0" indent="-3240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Generalisasi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dibangun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dari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rerata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keragaman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Individu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atau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rerata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frekuensi</a:t>
            </a:r>
            <a:endParaRPr lang="en-US" sz="3200" b="1" dirty="0" smtClean="0">
              <a:solidFill>
                <a:srgbClr val="C00000"/>
              </a:solidFill>
              <a:sym typeface="Wingdings" pitchFamily="2" charset="2"/>
            </a:endParaRPr>
          </a:p>
          <a:p>
            <a:pPr marL="324000" marR="0" lvl="0" indent="-3240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Obyek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dieliminasi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dari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obyek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lain yang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tidak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diteliti</a:t>
            </a:r>
            <a:endParaRPr kumimoji="0" lang="en-US" sz="3200" b="1" i="0" u="none" strike="noStrike" kern="1200" cap="none" spc="0" normalizeH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24000" marR="0" lvl="0" indent="-3240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6324600"/>
            <a:ext cx="6400800" cy="533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Dr. </a:t>
            </a:r>
            <a:r>
              <a:rPr lang="en-US" sz="2000" dirty="0" err="1" smtClean="0"/>
              <a:t>Putu</a:t>
            </a:r>
            <a:r>
              <a:rPr lang="en-US" sz="2000" dirty="0" smtClean="0"/>
              <a:t> </a:t>
            </a:r>
            <a:r>
              <a:rPr lang="en-US" sz="2000" dirty="0" err="1" smtClean="0"/>
              <a:t>Sudira</a:t>
            </a:r>
            <a:r>
              <a:rPr lang="en-US" sz="2000" dirty="0" smtClean="0"/>
              <a:t>, M.P.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04800"/>
            <a:ext cx="6934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Penelitian</a:t>
            </a: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KUANTITATIF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1524000"/>
            <a:ext cx="70866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24000" marR="0" lvl="0" indent="-3240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Su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byek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spesifik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4000" marR="0" lvl="0" indent="-3240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Dieliminasi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dari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totalitas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atau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konteks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besarnya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.</a:t>
            </a:r>
          </a:p>
          <a:p>
            <a:pPr marL="324000" marR="0" lvl="0" indent="-3240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Kerangka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teori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sesuai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obyek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studi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spesifik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.</a:t>
            </a:r>
          </a:p>
          <a:p>
            <a:pPr marL="324000" marR="0" lvl="0" indent="-3240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Ditelorkan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HIPOTESIS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atau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problematik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penelitian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, sampling,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instrumen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pengumpulan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data,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teknik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analisis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, </a:t>
            </a:r>
          </a:p>
          <a:p>
            <a:pPr marL="324000" marR="0" lvl="0" indent="-3240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1" i="0" u="none" strike="noStrike" kern="1200" cap="none" spc="0" normalizeH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24000" marR="0" lvl="0" indent="-3240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6324600"/>
            <a:ext cx="6400800" cy="533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Dr. </a:t>
            </a:r>
            <a:r>
              <a:rPr lang="en-US" sz="2000" dirty="0" err="1" smtClean="0"/>
              <a:t>Putu</a:t>
            </a:r>
            <a:r>
              <a:rPr lang="en-US" sz="2000" dirty="0" smtClean="0"/>
              <a:t> </a:t>
            </a:r>
            <a:r>
              <a:rPr lang="en-US" sz="2000" dirty="0" err="1" smtClean="0"/>
              <a:t>Sudira</a:t>
            </a:r>
            <a:r>
              <a:rPr lang="en-US" sz="2000" dirty="0" smtClean="0"/>
              <a:t>, M.P.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304800"/>
            <a:ext cx="6934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Penelitian</a:t>
            </a: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KUANTITATIF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1219200"/>
            <a:ext cx="7086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24000" marR="0" lvl="0" indent="-3240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err="1" smtClean="0">
                <a:solidFill>
                  <a:srgbClr val="C00000"/>
                </a:solidFill>
              </a:rPr>
              <a:t>Mengejar</a:t>
            </a:r>
            <a:r>
              <a:rPr lang="en-US" sz="3200" b="1" dirty="0" smtClean="0">
                <a:solidFill>
                  <a:srgbClr val="C00000"/>
                </a:solidFill>
              </a:rPr>
              <a:t> yang </a:t>
            </a:r>
            <a:r>
              <a:rPr lang="en-US" sz="3200" b="1" dirty="0" err="1" smtClean="0">
                <a:solidFill>
                  <a:srgbClr val="C00000"/>
                </a:solidFill>
              </a:rPr>
              <a:t>terukur</a:t>
            </a:r>
            <a:r>
              <a:rPr lang="en-US" sz="3200" b="1" dirty="0" smtClean="0">
                <a:solidFill>
                  <a:srgbClr val="C00000"/>
                </a:solidFill>
              </a:rPr>
              <a:t>, </a:t>
            </a:r>
            <a:r>
              <a:rPr lang="en-US" sz="3200" b="1" dirty="0" err="1" smtClean="0">
                <a:solidFill>
                  <a:srgbClr val="C00000"/>
                </a:solidFill>
              </a:rPr>
              <a:t>teramati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 marL="324000" marR="0" lvl="0" indent="-3240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Empiri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 sensual,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menggunakan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logika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Matematik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</a:p>
          <a:p>
            <a:pPr marL="324000" marR="0" lvl="0" indent="-3240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Generalisasi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atas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Rerata</a:t>
            </a:r>
            <a:endParaRPr kumimoji="0" lang="en-US" sz="3200" b="1" i="0" u="none" strike="noStrike" kern="1200" cap="none" spc="0" normalizeH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24000" marR="0" lvl="0" indent="-3240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Menggunakan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olahan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Statistik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.</a:t>
            </a:r>
          </a:p>
          <a:p>
            <a:pPr marL="324000" marR="0" lvl="0" indent="-3240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Menyusun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bangunan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Ilmu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NOMOTETIK (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membuat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hukum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dari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Generalisasi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)</a:t>
            </a:r>
          </a:p>
          <a:p>
            <a:pPr marL="324000" marR="0" lvl="0" indent="-3240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Hubungan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kausal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Linier (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Sebab-Akibat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)</a:t>
            </a:r>
          </a:p>
          <a:p>
            <a:pPr marL="324000" marR="0" lvl="0" indent="-3240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Teori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Korespondensi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: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Pernyataan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Verbal/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Matematik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dgn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Realitas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sym typeface="Wingdings" pitchFamily="2" charset="2"/>
              </a:rPr>
              <a:t>Empirik</a:t>
            </a:r>
            <a:endParaRPr kumimoji="0" lang="en-US" sz="3200" b="1" i="0" u="none" strike="noStrike" kern="1200" cap="none" spc="0" normalizeH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324000" marR="0" lvl="0" indent="-324000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838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Dr. </a:t>
            </a:r>
            <a:r>
              <a:rPr lang="en-US" sz="2000" dirty="0" err="1" smtClean="0"/>
              <a:t>Putu</a:t>
            </a:r>
            <a:r>
              <a:rPr lang="en-US" sz="2000" dirty="0" smtClean="0"/>
              <a:t> </a:t>
            </a:r>
            <a:r>
              <a:rPr lang="en-US" sz="2000" dirty="0" err="1" smtClean="0"/>
              <a:t>Sudira</a:t>
            </a:r>
            <a:r>
              <a:rPr lang="en-US" sz="2000" dirty="0" smtClean="0"/>
              <a:t>, M.P.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838200"/>
            <a:ext cx="6934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METODOLOGI </a:t>
            </a: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Penelitian</a:t>
            </a: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Pendidikan</a:t>
            </a:r>
            <a:endParaRPr kumimoji="0" lang="en-US" sz="44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2286000"/>
            <a:ext cx="67818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empiris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(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teramati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)</a:t>
            </a:r>
          </a:p>
          <a:p>
            <a:pPr marL="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smtClean="0">
                <a:sym typeface="Wingdings" pitchFamily="2" charset="2"/>
              </a:rPr>
              <a:t>Valid</a:t>
            </a:r>
          </a:p>
          <a:p>
            <a:pPr marL="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Reliabel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0" marR="0" lvl="0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err="1" smtClean="0">
                <a:sym typeface="Wingdings" pitchFamily="2" charset="2"/>
              </a:rPr>
              <a:t>Obyektif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838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Dr. </a:t>
            </a:r>
            <a:r>
              <a:rPr lang="en-US" sz="2000" dirty="0" err="1" smtClean="0"/>
              <a:t>Putu</a:t>
            </a:r>
            <a:r>
              <a:rPr lang="en-US" sz="2000" dirty="0" smtClean="0"/>
              <a:t> </a:t>
            </a:r>
            <a:r>
              <a:rPr lang="en-US" sz="2000" dirty="0" err="1" smtClean="0"/>
              <a:t>Sudira</a:t>
            </a:r>
            <a:r>
              <a:rPr lang="en-US" sz="2000" dirty="0" smtClean="0"/>
              <a:t>, M.P.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838200"/>
            <a:ext cx="6934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PERMASALAHAN </a:t>
            </a: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Penelitian</a:t>
            </a:r>
            <a:endParaRPr kumimoji="0" lang="en-US" sz="44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2286000"/>
            <a:ext cx="67818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96000" marR="0" lvl="0" indent="-396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err="1" smtClean="0">
                <a:sym typeface="Wingdings" pitchFamily="2" charset="2"/>
              </a:rPr>
              <a:t>Simpel</a:t>
            </a:r>
            <a:r>
              <a:rPr lang="en-US" sz="3200" b="1" dirty="0" smtClean="0">
                <a:sym typeface="Wingdings" pitchFamily="2" charset="2"/>
              </a:rPr>
              <a:t>; </a:t>
            </a:r>
            <a:r>
              <a:rPr lang="en-US" sz="3200" b="1" dirty="0" err="1" smtClean="0">
                <a:sym typeface="Wingdings" pitchFamily="2" charset="2"/>
              </a:rPr>
              <a:t>Jelas</a:t>
            </a:r>
            <a:r>
              <a:rPr lang="en-US" sz="3200" b="1" dirty="0" smtClean="0">
                <a:sym typeface="Wingdings" pitchFamily="2" charset="2"/>
              </a:rPr>
              <a:t>; </a:t>
            </a:r>
            <a:r>
              <a:rPr lang="en-US" sz="3200" b="1" dirty="0" err="1" smtClean="0">
                <a:sym typeface="Wingdings" pitchFamily="2" charset="2"/>
              </a:rPr>
              <a:t>Lengkap</a:t>
            </a:r>
            <a:endParaRPr lang="en-US" sz="3200" b="1" dirty="0" smtClean="0">
              <a:sym typeface="Wingdings" pitchFamily="2" charset="2"/>
            </a:endParaRPr>
          </a:p>
          <a:p>
            <a:pPr marL="396000" marR="0" lvl="0" indent="-396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Relationship exists two or more variables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609600"/>
            <a:ext cx="6248400" cy="9905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METODOLOGI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172200"/>
            <a:ext cx="3657600" cy="457200"/>
          </a:xfrm>
        </p:spPr>
        <p:txBody>
          <a:bodyPr>
            <a:normAutofit/>
          </a:bodyPr>
          <a:lstStyle/>
          <a:p>
            <a:pPr algn="l"/>
            <a:r>
              <a:rPr lang="en-US" sz="1600" dirty="0" smtClean="0"/>
              <a:t>Dr. </a:t>
            </a:r>
            <a:r>
              <a:rPr lang="en-US" sz="1600" dirty="0" err="1" smtClean="0"/>
              <a:t>Putu</a:t>
            </a:r>
            <a:r>
              <a:rPr lang="en-US" sz="1600" dirty="0" smtClean="0"/>
              <a:t> </a:t>
            </a:r>
            <a:r>
              <a:rPr lang="en-US" sz="1600" dirty="0" err="1" smtClean="0"/>
              <a:t>Sudira</a:t>
            </a:r>
            <a:r>
              <a:rPr lang="en-US" sz="1600" dirty="0" smtClean="0"/>
              <a:t>, M.P.</a:t>
            </a:r>
            <a:endParaRPr lang="en-US" sz="16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47800" y="1600200"/>
            <a:ext cx="64008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Membahas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konsep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teoritik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berbagai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metode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r>
              <a:rPr lang="en-US" sz="3200" dirty="0"/>
              <a:t> </a:t>
            </a:r>
            <a:r>
              <a:rPr lang="en-US" sz="3200" dirty="0" smtClean="0"/>
              <a:t>(</a:t>
            </a:r>
            <a:r>
              <a:rPr lang="en-US" sz="3200" dirty="0" err="1" smtClean="0"/>
              <a:t>kelebihan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kelemahannya</a:t>
            </a:r>
            <a:r>
              <a:rPr lang="en-US" sz="3200" dirty="0" smtClean="0"/>
              <a:t>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676400" y="3352801"/>
            <a:ext cx="6553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METODE</a:t>
            </a:r>
            <a:r>
              <a:rPr kumimoji="0" lang="en-US" sz="60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60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Penelitian</a:t>
            </a:r>
            <a:endParaRPr kumimoji="0" lang="en-US" sz="60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676400" y="4419600"/>
            <a:ext cx="64008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Membahas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Teknis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tentang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Metod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digunakan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triped Right Arrow 6"/>
          <p:cNvSpPr/>
          <p:nvPr/>
        </p:nvSpPr>
        <p:spPr>
          <a:xfrm rot="5400000">
            <a:off x="4343400" y="2438400"/>
            <a:ext cx="838200" cy="914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838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Dr. </a:t>
            </a:r>
            <a:r>
              <a:rPr lang="en-US" sz="2000" dirty="0" err="1" smtClean="0"/>
              <a:t>Putu</a:t>
            </a:r>
            <a:r>
              <a:rPr lang="en-US" sz="2000" dirty="0" smtClean="0"/>
              <a:t> </a:t>
            </a:r>
            <a:r>
              <a:rPr lang="en-US" sz="2000" dirty="0" err="1" smtClean="0"/>
              <a:t>Sudira</a:t>
            </a:r>
            <a:r>
              <a:rPr lang="en-US" sz="2000" dirty="0" smtClean="0"/>
              <a:t>, M.P.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838200"/>
            <a:ext cx="6934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3 </a:t>
            </a: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kriteria</a:t>
            </a: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PERMASALAHAN </a:t>
            </a: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Penelitian</a:t>
            </a: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Yang BAIK</a:t>
            </a:r>
            <a:endParaRPr kumimoji="0" lang="en-US" sz="44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2286000"/>
            <a:ext cx="6781800" cy="3048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96000" marR="0" lvl="0" indent="-396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Menunjukkan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hubungan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diantara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dua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atau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lebih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variabel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.</a:t>
            </a:r>
          </a:p>
          <a:p>
            <a:pPr marL="396000" marR="0" lvl="0" indent="-396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err="1" smtClean="0">
                <a:sym typeface="Wingdings" pitchFamily="2" charset="2"/>
              </a:rPr>
              <a:t>Dinyatakan</a:t>
            </a:r>
            <a:r>
              <a:rPr lang="en-US" sz="3200" b="1" dirty="0" smtClean="0">
                <a:sym typeface="Wingdings" pitchFamily="2" charset="2"/>
              </a:rPr>
              <a:t>  </a:t>
            </a:r>
            <a:r>
              <a:rPr lang="en-US" sz="3200" b="1" dirty="0" err="1" smtClean="0">
                <a:sym typeface="Wingdings" pitchFamily="2" charset="2"/>
              </a:rPr>
              <a:t>dalam</a:t>
            </a:r>
            <a:r>
              <a:rPr lang="en-US" sz="3200" b="1" dirty="0" smtClean="0">
                <a:sym typeface="Wingdings" pitchFamily="2" charset="2"/>
              </a:rPr>
              <a:t> </a:t>
            </a:r>
            <a:r>
              <a:rPr lang="en-US" sz="3200" b="1" dirty="0" err="1" smtClean="0">
                <a:sym typeface="Wingdings" pitchFamily="2" charset="2"/>
              </a:rPr>
              <a:t>pertanyaan</a:t>
            </a:r>
            <a:r>
              <a:rPr lang="en-US" sz="3200" b="1" dirty="0" smtClean="0">
                <a:sym typeface="Wingdings" pitchFamily="2" charset="2"/>
              </a:rPr>
              <a:t> yang  </a:t>
            </a:r>
            <a:r>
              <a:rPr lang="en-US" sz="3200" b="1" dirty="0" err="1" smtClean="0">
                <a:sym typeface="Wingdings" pitchFamily="2" charset="2"/>
              </a:rPr>
              <a:t>jelas</a:t>
            </a:r>
            <a:r>
              <a:rPr lang="en-US" sz="3200" b="1" dirty="0" smtClean="0">
                <a:sym typeface="Wingdings" pitchFamily="2" charset="2"/>
              </a:rPr>
              <a:t> </a:t>
            </a:r>
            <a:r>
              <a:rPr lang="en-US" sz="3200" b="1" dirty="0" err="1" smtClean="0">
                <a:sym typeface="Wingdings" pitchFamily="2" charset="2"/>
              </a:rPr>
              <a:t>dan</a:t>
            </a:r>
            <a:r>
              <a:rPr lang="en-US" sz="3200" b="1" dirty="0" smtClean="0">
                <a:sym typeface="Wingdings" pitchFamily="2" charset="2"/>
              </a:rPr>
              <a:t> </a:t>
            </a:r>
            <a:r>
              <a:rPr lang="en-US" sz="3200" b="1" dirty="0" err="1" smtClean="0">
                <a:sym typeface="Wingdings" pitchFamily="2" charset="2"/>
              </a:rPr>
              <a:t>tidak</a:t>
            </a:r>
            <a:r>
              <a:rPr lang="en-US" sz="3200" b="1" dirty="0" smtClean="0">
                <a:sym typeface="Wingdings" pitchFamily="2" charset="2"/>
              </a:rPr>
              <a:t> </a:t>
            </a:r>
            <a:r>
              <a:rPr lang="en-US" sz="3200" b="1" dirty="0" err="1" smtClean="0">
                <a:sym typeface="Wingdings" pitchFamily="2" charset="2"/>
              </a:rPr>
              <a:t>ambigu</a:t>
            </a:r>
            <a:r>
              <a:rPr lang="en-US" sz="3200" b="1" dirty="0" smtClean="0">
                <a:sym typeface="Wingdings" pitchFamily="2" charset="2"/>
              </a:rPr>
              <a:t>.</a:t>
            </a:r>
          </a:p>
          <a:p>
            <a:pPr marL="396000" marR="0" lvl="0" indent="-396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Secara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empiris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tes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diuji</a:t>
            </a:r>
            <a:r>
              <a:rPr lang="en-US" sz="3200" b="1" dirty="0" smtClean="0"/>
              <a:t>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6248400"/>
            <a:ext cx="31242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Dr. </a:t>
            </a:r>
            <a:r>
              <a:rPr lang="en-US" sz="2000" dirty="0" err="1" smtClean="0"/>
              <a:t>Putu</a:t>
            </a:r>
            <a:r>
              <a:rPr lang="en-US" sz="2000" dirty="0" smtClean="0"/>
              <a:t> </a:t>
            </a:r>
            <a:r>
              <a:rPr lang="en-US" sz="2000" dirty="0" err="1" smtClean="0"/>
              <a:t>Sudira</a:t>
            </a:r>
            <a:r>
              <a:rPr lang="en-US" sz="2000" dirty="0" smtClean="0"/>
              <a:t>, M.P.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838200"/>
            <a:ext cx="6934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Penelitian</a:t>
            </a: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Pendidikan</a:t>
            </a:r>
            <a:endParaRPr kumimoji="0" lang="en-US" sz="44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1828800"/>
            <a:ext cx="6705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Tujuan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432000" marR="0" lvl="0" indent="-432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err="1" smtClean="0"/>
              <a:t>Penemuan</a:t>
            </a:r>
            <a:r>
              <a:rPr lang="id-ID" sz="3200" b="1" dirty="0" smtClean="0"/>
              <a:t>: data betul-betul baru</a:t>
            </a:r>
            <a:endParaRPr lang="en-US" sz="3200" b="1" dirty="0" smtClean="0"/>
          </a:p>
          <a:p>
            <a:pPr marL="432000" marR="0" lvl="0" indent="-432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Pembuktian</a:t>
            </a: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id-ID" sz="3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verifikasi informasi </a:t>
            </a:r>
            <a:r>
              <a:rPr lang="id-ID" sz="3200" b="1" dirty="0" smtClean="0"/>
              <a:t>atau pengetahuan tertentu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2000" marR="0" lvl="0" indent="-432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err="1" smtClean="0"/>
              <a:t>Pegembangan</a:t>
            </a:r>
            <a:r>
              <a:rPr lang="id-ID" sz="3200" b="1" dirty="0" smtClean="0"/>
              <a:t>: memperdalam pengetahuan yang telah ada.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6248400"/>
            <a:ext cx="31242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Dr. </a:t>
            </a:r>
            <a:r>
              <a:rPr lang="en-US" sz="2000" dirty="0" err="1" smtClean="0"/>
              <a:t>Putu</a:t>
            </a:r>
            <a:r>
              <a:rPr lang="en-US" sz="2000" dirty="0" smtClean="0"/>
              <a:t> </a:t>
            </a:r>
            <a:r>
              <a:rPr lang="en-US" sz="2000" dirty="0" err="1" smtClean="0"/>
              <a:t>Sudira</a:t>
            </a:r>
            <a:r>
              <a:rPr lang="en-US" sz="2000" dirty="0" smtClean="0"/>
              <a:t>, M.P.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838200"/>
            <a:ext cx="6934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Penelitian</a:t>
            </a: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Pendidikan</a:t>
            </a:r>
            <a:endParaRPr kumimoji="0" lang="en-US" sz="44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2286000"/>
            <a:ext cx="67056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egunaan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432000" marR="0" lvl="0" indent="-432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smtClean="0"/>
              <a:t>M</a:t>
            </a:r>
            <a:r>
              <a:rPr lang="id-ID" sz="3200" b="1" dirty="0" smtClean="0"/>
              <a:t>emahami</a:t>
            </a:r>
          </a:p>
          <a:p>
            <a:pPr marL="432000" marR="0" lvl="0" indent="-432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Mengantisipasi         MASALAH</a:t>
            </a:r>
          </a:p>
          <a:p>
            <a:pPr marL="432000" marR="0" lvl="0" indent="-432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3200" b="1" dirty="0" smtClean="0"/>
              <a:t>Memecahkan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4724400" y="3124200"/>
            <a:ext cx="609600" cy="1295400"/>
          </a:xfrm>
          <a:prstGeom prst="rightBrac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6248400"/>
            <a:ext cx="31242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Dr. </a:t>
            </a:r>
            <a:r>
              <a:rPr lang="en-US" sz="2000" dirty="0" err="1" smtClean="0"/>
              <a:t>Putu</a:t>
            </a:r>
            <a:r>
              <a:rPr lang="en-US" sz="2000" dirty="0" smtClean="0"/>
              <a:t> </a:t>
            </a:r>
            <a:r>
              <a:rPr lang="en-US" sz="2000" dirty="0" err="1" smtClean="0"/>
              <a:t>Sudira</a:t>
            </a:r>
            <a:r>
              <a:rPr lang="en-US" sz="2000" dirty="0" smtClean="0"/>
              <a:t>, M.P.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685800"/>
            <a:ext cx="73914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Metode </a:t>
            </a: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Penelitian</a:t>
            </a: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Pendidikan</a:t>
            </a:r>
            <a:endParaRPr kumimoji="0" lang="en-US" sz="44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1828800"/>
            <a:ext cx="7010400" cy="426720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Cara ilmiah dalam memperoleh data yang Valid dengan tujuan dapat ditemukan, dikembangkan, dan dibuktikan suatu pengetahuan tertentu sehingga pada gilirannya dapat digunakan untuk memahami, memecahkan dan mengantisipasi masalah-masalah pendidikan  (Sugiyono;</a:t>
            </a:r>
            <a:r>
              <a:rPr kumimoji="0" lang="id-ID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2008:6).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6248400"/>
            <a:ext cx="31242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Dr. </a:t>
            </a:r>
            <a:r>
              <a:rPr lang="en-US" sz="2000" dirty="0" err="1" smtClean="0"/>
              <a:t>Putu</a:t>
            </a:r>
            <a:r>
              <a:rPr lang="en-US" sz="2000" dirty="0" smtClean="0"/>
              <a:t> </a:t>
            </a:r>
            <a:r>
              <a:rPr lang="en-US" sz="2000" dirty="0" err="1" smtClean="0"/>
              <a:t>Sudira</a:t>
            </a:r>
            <a:r>
              <a:rPr lang="en-US" sz="2000" dirty="0" smtClean="0"/>
              <a:t>, M.P.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66800" y="609600"/>
            <a:ext cx="8077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METODE </a:t>
            </a: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Penelitian</a:t>
            </a: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52600" y="1752600"/>
          <a:ext cx="6400800" cy="40386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00400"/>
                <a:gridCol w="3200400"/>
              </a:tblGrid>
              <a:tr h="69323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KUANTITATIF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KUALITATIF</a:t>
                      </a:r>
                      <a:endParaRPr lang="en-US" sz="3600" dirty="0"/>
                    </a:p>
                  </a:txBody>
                  <a:tcPr/>
                </a:tc>
              </a:tr>
              <a:tr h="6690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Tradisional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Baru</a:t>
                      </a:r>
                      <a:endParaRPr lang="en-US" sz="3600" dirty="0"/>
                    </a:p>
                  </a:txBody>
                  <a:tcPr/>
                </a:tc>
              </a:tr>
              <a:tr h="6690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Positivistik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Postpositivistik</a:t>
                      </a:r>
                      <a:endParaRPr lang="en-US" sz="3600" dirty="0"/>
                    </a:p>
                  </a:txBody>
                  <a:tcPr/>
                </a:tc>
              </a:tr>
              <a:tr h="6690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Sa</a:t>
                      </a:r>
                      <a:r>
                        <a:rPr lang="id-ID" sz="3600" dirty="0" smtClean="0"/>
                        <a:t>i</a:t>
                      </a:r>
                      <a:r>
                        <a:rPr lang="en-US" sz="3600" dirty="0" err="1" smtClean="0"/>
                        <a:t>ntifik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Artistik</a:t>
                      </a:r>
                      <a:endParaRPr lang="en-US" sz="3600" dirty="0"/>
                    </a:p>
                  </a:txBody>
                  <a:tcPr/>
                </a:tc>
              </a:tr>
              <a:tr h="6690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Konfirmasi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Temuan</a:t>
                      </a:r>
                      <a:endParaRPr lang="en-US" sz="3600" dirty="0"/>
                    </a:p>
                  </a:txBody>
                  <a:tcPr/>
                </a:tc>
              </a:tr>
              <a:tr h="6690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Kuantitatif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Discovery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6248400"/>
            <a:ext cx="31242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Dr. </a:t>
            </a:r>
            <a:r>
              <a:rPr lang="en-US" sz="2000" dirty="0" err="1" smtClean="0"/>
              <a:t>Putu</a:t>
            </a:r>
            <a:r>
              <a:rPr lang="en-US" sz="2000" dirty="0" smtClean="0"/>
              <a:t> </a:t>
            </a:r>
            <a:r>
              <a:rPr lang="en-US" sz="2000" dirty="0" err="1" smtClean="0"/>
              <a:t>Sudira</a:t>
            </a:r>
            <a:r>
              <a:rPr lang="en-US" sz="2000" dirty="0" smtClean="0"/>
              <a:t>, M.P.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66800" y="609600"/>
            <a:ext cx="8077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METODOLOGI </a:t>
            </a: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Penelitian</a:t>
            </a:r>
            <a:r>
              <a:rPr kumimoji="0" lang="en-US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KUANTITATIF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1828800"/>
            <a:ext cx="7086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Didasarkan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filsafat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Positivisme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analisis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bersifat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kuantitatif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statistik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meneliti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populasi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sampel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tertentu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generalisasi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dikontruksi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rerata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keragaman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individu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empiri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sensual,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terukur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teramati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menguji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hipotesis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ditetapkan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Tujuan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menyusun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bangunan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ilmu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Nomotetik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membuat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hukum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Generalisasinya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6248400"/>
            <a:ext cx="3124200" cy="4572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Dr. </a:t>
            </a:r>
            <a:r>
              <a:rPr lang="en-US" sz="2000" dirty="0" err="1" smtClean="0"/>
              <a:t>Putu</a:t>
            </a:r>
            <a:r>
              <a:rPr lang="en-US" sz="2000" dirty="0" smtClean="0"/>
              <a:t> </a:t>
            </a:r>
            <a:r>
              <a:rPr lang="en-US" sz="2000" dirty="0" err="1" smtClean="0"/>
              <a:t>Sudira</a:t>
            </a:r>
            <a:r>
              <a:rPr lang="en-US" sz="2000" dirty="0" smtClean="0"/>
              <a:t>, M.P.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66800" y="609600"/>
            <a:ext cx="8077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METODOLOGI </a:t>
            </a: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Penelitian</a:t>
            </a:r>
            <a:r>
              <a:rPr kumimoji="0" lang="en-US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KUALITATIF 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1828800"/>
            <a:ext cx="7086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Didasarkan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filsafat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Postpositivisme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meneliti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obyek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alamiah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lang="id-ID" sz="3200" b="1" u="sng" dirty="0" err="1" smtClean="0">
                <a:solidFill>
                  <a:srgbClr val="C00000"/>
                </a:solidFill>
              </a:rPr>
              <a:t>P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eneliti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instrumen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kunci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sampel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purposive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snowball,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analisis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induktif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menekankan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pemaknaan</a:t>
            </a:r>
            <a:r>
              <a:rPr lang="en-US" sz="3200" b="1" baseline="0" dirty="0" smtClean="0">
                <a:solidFill>
                  <a:srgbClr val="C00000"/>
                </a:solidFill>
              </a:rPr>
              <a:t>,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intepretasi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Tujuan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menyusun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bangunan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ilmu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teori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baru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066800" y="304800"/>
            <a:ext cx="8077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Karakteristik</a:t>
            </a:r>
            <a:r>
              <a:rPr kumimoji="0" lang="en-US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Metode</a:t>
            </a:r>
            <a:r>
              <a:rPr kumimoji="0" lang="en-US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Kualitatif-Kuantitatif</a:t>
            </a:r>
            <a:endParaRPr kumimoji="0" lang="en-US" sz="36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00200" y="1447800"/>
          <a:ext cx="6858000" cy="4937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29000"/>
                <a:gridCol w="34290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KUANTITATIF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KUALITATIF</a:t>
                      </a:r>
                      <a:endParaRPr lang="en-US" sz="2400" dirty="0"/>
                    </a:p>
                  </a:txBody>
                  <a:tcPr/>
                </a:tc>
              </a:tr>
              <a:tr h="684627">
                <a:tc>
                  <a:txBody>
                    <a:bodyPr/>
                    <a:lstStyle/>
                    <a:p>
                      <a:pPr marL="457200" indent="-457200">
                        <a:buAutoNum type="alphaUcPeriod"/>
                      </a:pPr>
                      <a:r>
                        <a:rPr lang="en-US" sz="2400" dirty="0" err="1" smtClean="0"/>
                        <a:t>Desain</a:t>
                      </a:r>
                      <a:endParaRPr lang="en-US" sz="24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Spesifik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rinci</a:t>
                      </a:r>
                      <a:endParaRPr lang="en-US" sz="20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Ditentukan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secara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mantap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sejak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awal</a:t>
                      </a:r>
                      <a:endParaRPr lang="en-US" sz="20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Pegangan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langkah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demi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langkah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lphaUcPeriod"/>
                      </a:pPr>
                      <a:r>
                        <a:rPr lang="en-US" sz="2400" baseline="0" dirty="0" err="1" smtClean="0"/>
                        <a:t>Desain</a:t>
                      </a:r>
                      <a:endParaRPr lang="en-US" sz="24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Umum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Fleksibel</a:t>
                      </a:r>
                      <a:r>
                        <a:rPr lang="en-US" sz="2000" baseline="0" dirty="0" smtClean="0"/>
                        <a:t>/</a:t>
                      </a:r>
                      <a:r>
                        <a:rPr lang="en-US" sz="2000" baseline="0" dirty="0" err="1" smtClean="0"/>
                        <a:t>terbuka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Berkembang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dalam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proses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penelitian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endParaRPr lang="en-US" sz="2400" dirty="0"/>
                    </a:p>
                  </a:txBody>
                  <a:tcPr/>
                </a:tc>
              </a:tr>
              <a:tr h="684627">
                <a:tc>
                  <a:txBody>
                    <a:bodyPr/>
                    <a:lstStyle/>
                    <a:p>
                      <a:pPr marL="457200" indent="-457200">
                        <a:buAutoNum type="alphaUcPeriod" startAt="2"/>
                      </a:pPr>
                      <a:r>
                        <a:rPr lang="en-US" sz="2400" dirty="0" err="1" smtClean="0"/>
                        <a:t>Tujuan</a:t>
                      </a:r>
                      <a:endParaRPr lang="en-US" sz="24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Menunjukkan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hubungan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antar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variabel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Menguji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Teori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Mencari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Generalisasi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sebagai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nilai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prediktif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lphaUcPeriod" startAt="2"/>
                      </a:pPr>
                      <a:r>
                        <a:rPr lang="en-US" sz="2400" dirty="0" err="1" smtClean="0"/>
                        <a:t>Tujuan</a:t>
                      </a:r>
                      <a:endParaRPr lang="en-US" sz="24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Menemukan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pola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hubungan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interaktif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Menemukan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Teori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Menggambarkan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realitas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alamiah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holistik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Pemaknaan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066800" y="304800"/>
            <a:ext cx="8077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Karakteristik</a:t>
            </a:r>
            <a:r>
              <a:rPr kumimoji="0" lang="en-US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Metode</a:t>
            </a:r>
            <a:r>
              <a:rPr kumimoji="0" lang="en-US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Kualitatif-Kuantitatif</a:t>
            </a:r>
            <a:endParaRPr kumimoji="0" lang="en-US" sz="36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00200" y="1447800"/>
          <a:ext cx="6858000" cy="4328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29000"/>
                <a:gridCol w="34290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KUANTITATIF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KUALITATIF</a:t>
                      </a:r>
                      <a:endParaRPr lang="en-US" sz="2400" dirty="0"/>
                    </a:p>
                  </a:txBody>
                  <a:tcPr/>
                </a:tc>
              </a:tr>
              <a:tr h="684627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3"/>
                      </a:pPr>
                      <a:r>
                        <a:rPr lang="en-US" sz="2400" dirty="0" err="1" smtClean="0"/>
                        <a:t>Teknik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Pengumpulan</a:t>
                      </a:r>
                      <a:r>
                        <a:rPr lang="en-US" sz="2400" dirty="0" smtClean="0"/>
                        <a:t> Data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Kuesioner</a:t>
                      </a:r>
                      <a:endParaRPr lang="en-US" sz="20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Observasi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Wawancara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terstruktur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3"/>
                      </a:pPr>
                      <a:r>
                        <a:rPr lang="en-US" sz="2400" baseline="0" dirty="0" err="1" smtClean="0"/>
                        <a:t>Teknik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Pembangkitan</a:t>
                      </a:r>
                      <a:r>
                        <a:rPr lang="en-US" sz="2400" baseline="0" dirty="0" smtClean="0"/>
                        <a:t> Data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Observasi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partisipan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Wawancara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mendalam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Dokumentasi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Situs</a:t>
                      </a:r>
                      <a:endParaRPr lang="en-US" sz="2000" baseline="0" dirty="0" smtClean="0"/>
                    </a:p>
                  </a:txBody>
                  <a:tcPr/>
                </a:tc>
              </a:tr>
              <a:tr h="684627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4"/>
                      </a:pPr>
                      <a:r>
                        <a:rPr lang="en-US" sz="2400" dirty="0" err="1" smtClean="0"/>
                        <a:t>Instrumen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Penelitian</a:t>
                      </a:r>
                      <a:endParaRPr lang="en-US" sz="24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Tes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Angket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lembar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wawancara</a:t>
                      </a:r>
                      <a:r>
                        <a:rPr lang="en-US" sz="2000" dirty="0" smtClean="0"/>
                        <a:t>  </a:t>
                      </a:r>
                      <a:r>
                        <a:rPr lang="en-US" sz="2000" dirty="0" err="1" smtClean="0"/>
                        <a:t>terstruktur</a:t>
                      </a:r>
                      <a:endParaRPr lang="en-US" sz="20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Instrumen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standar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4"/>
                      </a:pPr>
                      <a:r>
                        <a:rPr lang="en-US" sz="2400" dirty="0" err="1" smtClean="0"/>
                        <a:t>Instrumen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Penelitian</a:t>
                      </a:r>
                      <a:endParaRPr lang="en-US" sz="24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Peneliti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sendiri</a:t>
                      </a:r>
                      <a:endParaRPr lang="en-US" sz="20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Voice</a:t>
                      </a:r>
                      <a:r>
                        <a:rPr lang="en-US" sz="2000" baseline="0" dirty="0" smtClean="0"/>
                        <a:t> recorder, </a:t>
                      </a:r>
                      <a:r>
                        <a:rPr lang="en-US" sz="2000" baseline="0" dirty="0" err="1" smtClean="0"/>
                        <a:t>kamera</a:t>
                      </a:r>
                      <a:r>
                        <a:rPr lang="en-US" sz="2000" baseline="0" dirty="0" smtClean="0"/>
                        <a:t> video/</a:t>
                      </a:r>
                      <a:r>
                        <a:rPr lang="en-US" sz="2000" baseline="0" dirty="0" err="1" smtClean="0"/>
                        <a:t>foto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Catatan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lapangan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066800" y="304800"/>
            <a:ext cx="8077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Karakteristik</a:t>
            </a:r>
            <a:r>
              <a:rPr kumimoji="0" lang="en-US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Metode</a:t>
            </a:r>
            <a:r>
              <a:rPr kumimoji="0" lang="en-US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Kualitatif-Kuantitatif</a:t>
            </a:r>
            <a:endParaRPr kumimoji="0" lang="en-US" sz="36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00200" y="1447800"/>
          <a:ext cx="6858000" cy="3962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29000"/>
                <a:gridCol w="34290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KUANTITATIF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KUALITATIF</a:t>
                      </a:r>
                      <a:endParaRPr lang="en-US" sz="2400" dirty="0"/>
                    </a:p>
                  </a:txBody>
                  <a:tcPr/>
                </a:tc>
              </a:tr>
              <a:tr h="684627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5"/>
                      </a:pPr>
                      <a:r>
                        <a:rPr lang="en-US" sz="2400" dirty="0" smtClean="0"/>
                        <a:t>Data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Kuantitatif</a:t>
                      </a:r>
                      <a:endParaRPr lang="en-US" sz="20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Hasil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pengukuran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variabel</a:t>
                      </a:r>
                      <a:r>
                        <a:rPr lang="en-US" sz="2000" dirty="0" smtClean="0"/>
                        <a:t> yang </a:t>
                      </a:r>
                      <a:r>
                        <a:rPr lang="en-US" sz="2000" dirty="0" err="1" smtClean="0"/>
                        <a:t>dioperasionalkan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menggunakan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instrumen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5"/>
                      </a:pPr>
                      <a:r>
                        <a:rPr lang="en-US" sz="2400" baseline="0" dirty="0" smtClean="0"/>
                        <a:t>Data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Deskripsi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kualitatif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Dokumen</a:t>
                      </a:r>
                      <a:r>
                        <a:rPr lang="en-US" sz="2000" baseline="0" dirty="0" smtClean="0"/>
                        <a:t> ,</a:t>
                      </a:r>
                      <a:r>
                        <a:rPr lang="en-US" sz="2000" baseline="0" dirty="0" err="1" smtClean="0"/>
                        <a:t>foto</a:t>
                      </a:r>
                      <a:r>
                        <a:rPr lang="en-US" sz="2000" baseline="0" dirty="0" smtClean="0"/>
                        <a:t>/Video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Catatan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lapangan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Rekaman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suara</a:t>
                      </a:r>
                      <a:endParaRPr lang="en-US" sz="2000" baseline="0" dirty="0" smtClean="0"/>
                    </a:p>
                  </a:txBody>
                  <a:tcPr/>
                </a:tc>
              </a:tr>
              <a:tr h="684627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6"/>
                      </a:pPr>
                      <a:r>
                        <a:rPr lang="en-US" sz="2400" dirty="0" err="1" smtClean="0"/>
                        <a:t>Sampel</a:t>
                      </a:r>
                      <a:endParaRPr lang="en-US" sz="24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Besar</a:t>
                      </a:r>
                      <a:endParaRPr lang="en-US" sz="20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Representatif</a:t>
                      </a:r>
                      <a:endParaRPr lang="en-US" sz="20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Random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Ditentukan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sejak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awal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6"/>
                      </a:pPr>
                      <a:r>
                        <a:rPr lang="en-US" sz="2400" dirty="0" err="1" smtClean="0"/>
                        <a:t>Sampel</a:t>
                      </a:r>
                      <a:endParaRPr lang="en-US" sz="24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Kecil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Purposif</a:t>
                      </a:r>
                      <a:r>
                        <a:rPr lang="en-US" sz="2000" dirty="0" smtClean="0"/>
                        <a:t>, Snowball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Berkembang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lapangan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609600"/>
            <a:ext cx="6248400" cy="990599"/>
          </a:xfrm>
        </p:spPr>
        <p:txBody>
          <a:bodyPr>
            <a:no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METODOLOGI 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Penelitian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838200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1600200"/>
            <a:ext cx="62484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Bagaimana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prosedur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kerja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mencari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KEBENARAN 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ilmiah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Epistemologi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95400" y="2971800"/>
            <a:ext cx="67818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Kualitas</a:t>
            </a:r>
            <a:r>
              <a:rPr kumimoji="0" lang="en-US" sz="4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Kebenaran</a:t>
            </a:r>
            <a:r>
              <a:rPr kumimoji="0" lang="en-US" sz="4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Ilmiah</a:t>
            </a:r>
            <a:endParaRPr kumimoji="0" lang="en-US" sz="48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438400" y="4800600"/>
            <a:ext cx="53340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Kualitas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Prosedur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Kerja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Mencari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Kebenaran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triped Right Arrow 6"/>
          <p:cNvSpPr/>
          <p:nvPr/>
        </p:nvSpPr>
        <p:spPr>
          <a:xfrm rot="16200000">
            <a:off x="4457700" y="3848100"/>
            <a:ext cx="838200" cy="914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rved Left Arrow 7"/>
          <p:cNvSpPr/>
          <p:nvPr/>
        </p:nvSpPr>
        <p:spPr>
          <a:xfrm>
            <a:off x="7772400" y="1524000"/>
            <a:ext cx="609600" cy="1676400"/>
          </a:xfrm>
          <a:prstGeom prst="curved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066800" y="152400"/>
            <a:ext cx="8077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Karakteristik</a:t>
            </a:r>
            <a:r>
              <a:rPr kumimoji="0" lang="en-US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Metode</a:t>
            </a:r>
            <a:r>
              <a:rPr kumimoji="0" lang="en-US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Kualitatif-Kuantitatif</a:t>
            </a:r>
            <a:endParaRPr kumimoji="0" lang="en-US" sz="36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95400" y="1295400"/>
          <a:ext cx="7543800" cy="5166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50226"/>
                <a:gridCol w="3893574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KUANTITATIF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KUALITATIF</a:t>
                      </a:r>
                      <a:endParaRPr lang="en-US" sz="2400" dirty="0"/>
                    </a:p>
                  </a:txBody>
                  <a:tcPr/>
                </a:tc>
              </a:tr>
              <a:tr h="684627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7"/>
                      </a:pPr>
                      <a:r>
                        <a:rPr lang="en-US" sz="2400" dirty="0" err="1" smtClean="0"/>
                        <a:t>Analisis</a:t>
                      </a:r>
                      <a:endParaRPr lang="en-US" sz="24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Setelah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selesai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pengumpulan</a:t>
                      </a:r>
                      <a:r>
                        <a:rPr lang="en-US" sz="2000" dirty="0" smtClean="0"/>
                        <a:t> data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Deduktif</a:t>
                      </a:r>
                      <a:endParaRPr lang="en-US" sz="20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Menggunakan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Statistik</a:t>
                      </a:r>
                      <a:r>
                        <a:rPr lang="en-US" sz="2000" dirty="0" smtClean="0"/>
                        <a:t>  </a:t>
                      </a:r>
                      <a:r>
                        <a:rPr lang="en-US" sz="2000" dirty="0" err="1" smtClean="0"/>
                        <a:t>menguji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Hipotesis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7"/>
                      </a:pPr>
                      <a:r>
                        <a:rPr lang="en-US" sz="2400" baseline="0" dirty="0" err="1" smtClean="0"/>
                        <a:t>Analisis</a:t>
                      </a:r>
                      <a:endParaRPr lang="en-US" sz="24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Dilapangan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setelah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selesai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dilapangan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Induktif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Mencari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Pola</a:t>
                      </a:r>
                      <a:r>
                        <a:rPr lang="en-US" sz="2000" baseline="0" dirty="0" smtClean="0"/>
                        <a:t>, Model, </a:t>
                      </a:r>
                      <a:r>
                        <a:rPr lang="en-US" sz="2000" baseline="0" dirty="0" err="1" smtClean="0"/>
                        <a:t>Thema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Teori</a:t>
                      </a:r>
                      <a:endParaRPr lang="en-US" sz="2000" baseline="0" dirty="0" smtClean="0"/>
                    </a:p>
                  </a:txBody>
                  <a:tcPr/>
                </a:tc>
              </a:tr>
              <a:tr h="684627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8"/>
                      </a:pPr>
                      <a:r>
                        <a:rPr lang="en-US" sz="2400" dirty="0" err="1" smtClean="0"/>
                        <a:t>Hubungan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dengan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Responden</a:t>
                      </a:r>
                      <a:endParaRPr lang="en-US" sz="24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Berjarak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tanpa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kontak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supaya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objektif</a:t>
                      </a:r>
                      <a:endParaRPr lang="en-US" sz="20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Peneliti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lebih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tinggi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dari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responden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Jangka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pendek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sampai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terjawab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hipotesis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8"/>
                      </a:pPr>
                      <a:r>
                        <a:rPr lang="en-US" sz="2400" dirty="0" err="1" smtClean="0"/>
                        <a:t>Hubungan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dengan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Responden</a:t>
                      </a:r>
                      <a:endParaRPr lang="en-US" sz="24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Empati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akrab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supaya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mendapat</a:t>
                      </a:r>
                      <a:r>
                        <a:rPr lang="en-US" sz="2000" dirty="0" smtClean="0"/>
                        <a:t>  data yang </a:t>
                      </a:r>
                      <a:r>
                        <a:rPr lang="en-US" sz="2000" dirty="0" err="1" smtClean="0"/>
                        <a:t>mendalam</a:t>
                      </a:r>
                      <a:endParaRPr lang="en-US" sz="20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Kedudukan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sama,bahkan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sebagai</a:t>
                      </a:r>
                      <a:r>
                        <a:rPr lang="en-US" sz="2000" dirty="0" smtClean="0"/>
                        <a:t> guru, </a:t>
                      </a:r>
                      <a:r>
                        <a:rPr lang="en-US" sz="2000" dirty="0" err="1" smtClean="0"/>
                        <a:t>konsultan</a:t>
                      </a:r>
                      <a:endParaRPr lang="en-US" sz="20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Jangka</a:t>
                      </a:r>
                      <a:r>
                        <a:rPr lang="en-US" sz="2000" dirty="0" smtClean="0"/>
                        <a:t> lama </a:t>
                      </a:r>
                      <a:r>
                        <a:rPr lang="en-US" sz="2000" dirty="0" err="1" smtClean="0"/>
                        <a:t>sampaidata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jenuh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066800" y="152400"/>
            <a:ext cx="8077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Karakteristik</a:t>
            </a:r>
            <a:r>
              <a:rPr kumimoji="0" lang="en-US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Metode</a:t>
            </a:r>
            <a:r>
              <a:rPr kumimoji="0" lang="en-US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Kualitatif-Kuantitatif</a:t>
            </a:r>
            <a:endParaRPr kumimoji="0" lang="en-US" sz="36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95400" y="1295400"/>
          <a:ext cx="7543800" cy="4648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50226"/>
                <a:gridCol w="3893574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KUANTITATIF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KUALITATIF</a:t>
                      </a:r>
                      <a:endParaRPr lang="en-US" sz="2400" dirty="0"/>
                    </a:p>
                  </a:txBody>
                  <a:tcPr/>
                </a:tc>
              </a:tr>
              <a:tr h="684627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9"/>
                      </a:pPr>
                      <a:r>
                        <a:rPr lang="en-US" sz="2400" dirty="0" err="1" smtClean="0"/>
                        <a:t>Desain</a:t>
                      </a:r>
                      <a:endParaRPr lang="en-US" sz="24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Luas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Rinci</a:t>
                      </a:r>
                      <a:endParaRPr lang="en-US" sz="20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Literatur</a:t>
                      </a:r>
                      <a:r>
                        <a:rPr lang="en-US" sz="2000" dirty="0" smtClean="0"/>
                        <a:t> yang </a:t>
                      </a:r>
                      <a:r>
                        <a:rPr lang="en-US" sz="2000" dirty="0" err="1" smtClean="0"/>
                        <a:t>berhubungan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dengan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Masalah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Variabel</a:t>
                      </a:r>
                      <a:r>
                        <a:rPr lang="en-US" sz="2000" baseline="0" dirty="0" smtClean="0"/>
                        <a:t> yang </a:t>
                      </a:r>
                      <a:r>
                        <a:rPr lang="en-US" sz="2000" baseline="0" dirty="0" err="1" smtClean="0"/>
                        <a:t>diteliti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Prosedur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spesifik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rinci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langkah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demi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langkah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Masalah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dirumuskan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spesifik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jelas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Hipotesis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dirumuskan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dengan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jelas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Ditulis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secara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rinci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jelas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sebelum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terjun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ke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lapangan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9"/>
                      </a:pPr>
                      <a:r>
                        <a:rPr lang="en-US" sz="2400" baseline="0" dirty="0" err="1" smtClean="0"/>
                        <a:t>Desain</a:t>
                      </a:r>
                      <a:endParaRPr lang="en-US" sz="24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Singkat</a:t>
                      </a:r>
                      <a:r>
                        <a:rPr lang="en-US" sz="2000" baseline="0" dirty="0" smtClean="0"/>
                        <a:t>, </a:t>
                      </a:r>
                      <a:r>
                        <a:rPr lang="en-US" sz="2000" baseline="0" dirty="0" err="1" smtClean="0"/>
                        <a:t>umum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sementara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Literatur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bersifat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sementara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Prosedur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bersifat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umum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dengan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panduan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umum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Masalah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bersifat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sementara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bisa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berkembang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lapangan</a:t>
                      </a:r>
                      <a:endParaRPr lang="en-US" sz="20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Tidak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dirumuskan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hipotesis</a:t>
                      </a:r>
                      <a:r>
                        <a:rPr lang="en-US" sz="2000" baseline="0" dirty="0" smtClean="0"/>
                        <a:t>  </a:t>
                      </a:r>
                      <a:r>
                        <a:rPr lang="en-US" sz="2000" baseline="0" dirty="0" err="1" smtClean="0"/>
                        <a:t>tetapi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merumuskan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hipotesis</a:t>
                      </a:r>
                      <a:r>
                        <a:rPr lang="en-US" sz="2000" baseline="0" dirty="0" smtClean="0"/>
                        <a:t>/</a:t>
                      </a:r>
                      <a:r>
                        <a:rPr lang="en-US" sz="2000" baseline="0" dirty="0" err="1" smtClean="0"/>
                        <a:t>Teori</a:t>
                      </a:r>
                      <a:r>
                        <a:rPr lang="en-US" sz="2000" baseline="0" dirty="0" smtClean="0"/>
                        <a:t>  </a:t>
                      </a:r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Fokus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penelitian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ditetapkan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setelah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ada</a:t>
                      </a:r>
                      <a:r>
                        <a:rPr lang="en-US" sz="2000" baseline="0" dirty="0" smtClean="0"/>
                        <a:t> data </a:t>
                      </a:r>
                      <a:r>
                        <a:rPr lang="en-US" sz="2000" baseline="0" dirty="0" err="1" smtClean="0"/>
                        <a:t>awal</a:t>
                      </a:r>
                      <a:endParaRPr lang="en-US" sz="20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066800" y="152400"/>
            <a:ext cx="8077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Karakteristik</a:t>
            </a:r>
            <a:r>
              <a:rPr kumimoji="0" lang="en-US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Metode</a:t>
            </a:r>
            <a:r>
              <a:rPr kumimoji="0" lang="en-US" sz="36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Kualitatif-Kuantitatif</a:t>
            </a:r>
            <a:endParaRPr kumimoji="0" lang="en-US" sz="36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1295400"/>
          <a:ext cx="7086600" cy="4008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29000"/>
                <a:gridCol w="36576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KUANTITATIF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KUALITATIF</a:t>
                      </a:r>
                      <a:endParaRPr lang="en-US" sz="2400" dirty="0"/>
                    </a:p>
                  </a:txBody>
                  <a:tcPr/>
                </a:tc>
              </a:tr>
              <a:tr h="684627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10"/>
                      </a:pPr>
                      <a:r>
                        <a:rPr lang="en-US" sz="2400" dirty="0" err="1" smtClean="0"/>
                        <a:t>Kapan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Penelitian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selesai</a:t>
                      </a:r>
                      <a:endParaRPr lang="en-US" sz="24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Setelah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semua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Kegiatan</a:t>
                      </a:r>
                      <a:r>
                        <a:rPr lang="en-US" sz="2000" baseline="0" dirty="0" smtClean="0"/>
                        <a:t> yang </a:t>
                      </a:r>
                      <a:r>
                        <a:rPr lang="en-US" sz="2000" baseline="0" dirty="0" err="1" smtClean="0"/>
                        <a:t>direncanakan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selesai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dilakukan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10"/>
                      </a:pPr>
                      <a:r>
                        <a:rPr lang="en-US" sz="2400" baseline="0" dirty="0" err="1" smtClean="0"/>
                        <a:t>Kapan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Penelitian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selesai</a:t>
                      </a:r>
                      <a:endParaRPr lang="en-US" sz="2400" baseline="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baseline="0" dirty="0" err="1" smtClean="0"/>
                        <a:t>Setelah</a:t>
                      </a:r>
                      <a:r>
                        <a:rPr lang="en-US" sz="2000" baseline="0" dirty="0" smtClean="0"/>
                        <a:t> Data </a:t>
                      </a:r>
                      <a:r>
                        <a:rPr lang="en-US" sz="2000" baseline="0" dirty="0" err="1" smtClean="0"/>
                        <a:t>mencapai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Jenuh</a:t>
                      </a:r>
                      <a:endParaRPr lang="en-US" sz="2000" baseline="0" dirty="0" smtClean="0"/>
                    </a:p>
                  </a:txBody>
                  <a:tcPr/>
                </a:tc>
              </a:tr>
              <a:tr h="684627"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11"/>
                      </a:pPr>
                      <a:r>
                        <a:rPr lang="en-US" sz="2400" dirty="0" err="1" smtClean="0"/>
                        <a:t>Kepercayaan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hasil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Penelitian</a:t>
                      </a:r>
                      <a:endParaRPr lang="en-US" sz="24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Pengujian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Validitas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Realibilitas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Instrumen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lphaUcPeriod" startAt="11"/>
                      </a:pPr>
                      <a:r>
                        <a:rPr lang="en-US" sz="2400" dirty="0" err="1" smtClean="0"/>
                        <a:t>Kepercayaan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Hasil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Penelitian</a:t>
                      </a:r>
                      <a:endParaRPr lang="en-US" sz="2400" dirty="0" smtClean="0"/>
                    </a:p>
                    <a:p>
                      <a:pPr marL="457200" indent="-457200">
                        <a:buFont typeface="Arial" pitchFamily="34" charset="0"/>
                        <a:buChar char="•"/>
                      </a:pPr>
                      <a:r>
                        <a:rPr lang="en-US" sz="2000" dirty="0" err="1" smtClean="0"/>
                        <a:t>Pengujian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Kredibilitas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depenabilitas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proses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dan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hasil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penelitian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95400" y="1066800"/>
            <a:ext cx="685800" cy="5029200"/>
          </a:xfrm>
          <a:prstGeom prst="rect">
            <a:avLst/>
          </a:prstGeom>
          <a:ln w="22225">
            <a:solidFill>
              <a:schemeClr val="accent1"/>
            </a:solidFill>
          </a:ln>
        </p:spPr>
        <p:txBody>
          <a:bodyPr vert="vert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Lingkup</a:t>
            </a:r>
            <a:r>
              <a:rPr kumimoji="0" lang="en-US" sz="2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Penelitian</a:t>
            </a:r>
            <a:r>
              <a:rPr kumimoji="0" lang="en-US" sz="2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Pendidikan</a:t>
            </a:r>
            <a:endParaRPr kumimoji="0" lang="en-US" sz="28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Isosceles Triangle 3"/>
          <p:cNvSpPr/>
          <p:nvPr/>
        </p:nvSpPr>
        <p:spPr>
          <a:xfrm rot="16200000">
            <a:off x="-342900" y="3467100"/>
            <a:ext cx="4953000" cy="304800"/>
          </a:xfrm>
          <a:prstGeom prst="triangl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62200" y="762000"/>
            <a:ext cx="1524000" cy="1447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PENELITIAN </a:t>
            </a:r>
            <a:r>
              <a:rPr lang="en-US" dirty="0" err="1" smtClean="0"/>
              <a:t>tingkat</a:t>
            </a:r>
            <a:r>
              <a:rPr lang="en-US" dirty="0" smtClean="0"/>
              <a:t> KEBIJAKAN PENDIDIKAN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362200" y="2895600"/>
            <a:ext cx="1524000" cy="1447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PENELITIAN </a:t>
            </a:r>
            <a:r>
              <a:rPr lang="en-US" dirty="0" err="1" smtClean="0"/>
              <a:t>tingkat</a:t>
            </a:r>
            <a:r>
              <a:rPr lang="en-US" dirty="0" smtClean="0"/>
              <a:t> MANAJEMENPENDIDIKAN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362200" y="5029200"/>
            <a:ext cx="1524000" cy="1447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PENELITIAN </a:t>
            </a:r>
            <a:r>
              <a:rPr lang="en-US" dirty="0" err="1" smtClean="0"/>
              <a:t>tingkat</a:t>
            </a:r>
            <a:r>
              <a:rPr lang="en-US" dirty="0" smtClean="0"/>
              <a:t> OPERASIONAL PENDIDIKAN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91000" y="152400"/>
            <a:ext cx="4495800" cy="2209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UU </a:t>
            </a:r>
            <a:r>
              <a:rPr lang="en-US" dirty="0" err="1" smtClean="0"/>
              <a:t>Sisdiknas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PP 19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UU Guru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 SMK : SMA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Perda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91000" y="2514600"/>
            <a:ext cx="4495800" cy="2209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74320" indent="-274320">
              <a:buFont typeface="Arial" pitchFamily="34" charset="0"/>
              <a:buChar char="•"/>
            </a:pP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, </a:t>
            </a:r>
            <a:r>
              <a:rPr lang="en-US" dirty="0" err="1" smtClean="0"/>
              <a:t>dati</a:t>
            </a:r>
            <a:r>
              <a:rPr lang="en-US" dirty="0" smtClean="0"/>
              <a:t> I, </a:t>
            </a:r>
            <a:r>
              <a:rPr lang="en-US" dirty="0" err="1" smtClean="0"/>
              <a:t>dati</a:t>
            </a:r>
            <a:r>
              <a:rPr lang="en-US" dirty="0" smtClean="0"/>
              <a:t> II</a:t>
            </a:r>
          </a:p>
          <a:p>
            <a:pPr marL="274320" indent="-274320">
              <a:buFont typeface="Arial" pitchFamily="34" charset="0"/>
              <a:buChar char="•"/>
            </a:pP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Diknas</a:t>
            </a:r>
            <a:endParaRPr lang="en-US" dirty="0" smtClean="0"/>
          </a:p>
          <a:p>
            <a:pPr marL="274320" indent="-274320">
              <a:buFont typeface="Arial" pitchFamily="34" charset="0"/>
              <a:buChar char="•"/>
            </a:pPr>
            <a:r>
              <a:rPr lang="en-US" dirty="0" err="1" smtClean="0"/>
              <a:t>Kepemimpinan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  <a:p>
            <a:pPr marL="274320" indent="-274320">
              <a:buFont typeface="Arial" pitchFamily="34" charset="0"/>
              <a:buChar char="•"/>
            </a:pP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  <a:p>
            <a:pPr marL="274320" indent="-274320">
              <a:buFont typeface="Arial" pitchFamily="34" charset="0"/>
              <a:buChar char="•"/>
            </a:pPr>
            <a:r>
              <a:rPr lang="en-US" dirty="0" err="1" smtClean="0"/>
              <a:t>Bangunan</a:t>
            </a:r>
            <a:r>
              <a:rPr lang="en-US" dirty="0" smtClean="0"/>
              <a:t>,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prasarana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 smtClean="0"/>
          </a:p>
          <a:p>
            <a:pPr marL="274320" indent="-274320">
              <a:buFont typeface="Arial" pitchFamily="34" charset="0"/>
              <a:buChar char="•"/>
            </a:pP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kependidikan</a:t>
            </a:r>
            <a:endParaRPr lang="en-US" dirty="0" smtClean="0"/>
          </a:p>
          <a:p>
            <a:pPr marL="274320" indent="-274320">
              <a:buFont typeface="Arial" pitchFamily="34" charset="0"/>
              <a:buChar char="•"/>
            </a:pP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191000" y="4876800"/>
            <a:ext cx="4495800" cy="1676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74320" indent="-274320">
              <a:buFont typeface="Arial" pitchFamily="34" charset="0"/>
              <a:buChar char="•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pPr marL="274320" indent="-274320">
              <a:buFont typeface="Arial" pitchFamily="34" charset="0"/>
              <a:buChar char="•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(</a:t>
            </a:r>
            <a:r>
              <a:rPr lang="en-US" dirty="0" err="1" smtClean="0"/>
              <a:t>nasional</a:t>
            </a:r>
            <a:r>
              <a:rPr lang="en-US" dirty="0" smtClean="0"/>
              <a:t>/</a:t>
            </a:r>
            <a:r>
              <a:rPr lang="en-US" dirty="0" err="1" smtClean="0"/>
              <a:t>sekolah</a:t>
            </a:r>
            <a:r>
              <a:rPr lang="en-US" dirty="0" smtClean="0"/>
              <a:t>)</a:t>
            </a:r>
          </a:p>
          <a:p>
            <a:pPr marL="274320" indent="-274320">
              <a:buFont typeface="Arial" pitchFamily="34" charset="0"/>
              <a:buChar char="•"/>
            </a:pPr>
            <a:r>
              <a:rPr lang="en-US" dirty="0" err="1" smtClean="0"/>
              <a:t>Kurikulum</a:t>
            </a:r>
            <a:r>
              <a:rPr lang="en-US" dirty="0" smtClean="0"/>
              <a:t>, </a:t>
            </a:r>
            <a:r>
              <a:rPr lang="en-US" dirty="0" err="1" smtClean="0"/>
              <a:t>Silabi</a:t>
            </a:r>
            <a:r>
              <a:rPr lang="en-US" dirty="0" smtClean="0"/>
              <a:t>, </a:t>
            </a:r>
            <a:r>
              <a:rPr lang="en-US" dirty="0" err="1" smtClean="0"/>
              <a:t>RPP,bahan</a:t>
            </a:r>
            <a:r>
              <a:rPr lang="en-US" dirty="0" smtClean="0"/>
              <a:t> ajar</a:t>
            </a:r>
          </a:p>
          <a:p>
            <a:pPr marL="274320" indent="-274320">
              <a:buFont typeface="Arial" pitchFamily="34" charset="0"/>
              <a:buChar char="•"/>
            </a:pP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 smtClean="0"/>
          </a:p>
          <a:p>
            <a:pPr marL="274320" indent="-274320">
              <a:buFont typeface="Arial" pitchFamily="34" charset="0"/>
              <a:buChar char="•"/>
            </a:pPr>
            <a:r>
              <a:rPr lang="en-US" dirty="0" smtClean="0"/>
              <a:t>Media </a:t>
            </a:r>
            <a:r>
              <a:rPr lang="en-US" dirty="0" err="1" smtClean="0"/>
              <a:t>pendidikan</a:t>
            </a:r>
            <a:endParaRPr lang="en-US" dirty="0" smtClean="0"/>
          </a:p>
          <a:p>
            <a:pPr marL="274320" indent="-274320">
              <a:buFont typeface="Arial" pitchFamily="34" charset="0"/>
              <a:buChar char="•"/>
            </a:pPr>
            <a:r>
              <a:rPr lang="en-US" dirty="0" err="1" smtClean="0"/>
              <a:t>Mutu</a:t>
            </a:r>
            <a:r>
              <a:rPr lang="en-US" dirty="0" smtClean="0"/>
              <a:t>, </a:t>
            </a:r>
            <a:r>
              <a:rPr lang="en-US" dirty="0" err="1" smtClean="0"/>
              <a:t>relevansi</a:t>
            </a:r>
            <a:r>
              <a:rPr lang="en-US" dirty="0" smtClean="0"/>
              <a:t>,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saing</a:t>
            </a:r>
            <a:r>
              <a:rPr lang="en-US" dirty="0" smtClean="0"/>
              <a:t> </a:t>
            </a:r>
            <a:r>
              <a:rPr lang="en-US" dirty="0" err="1" smtClean="0"/>
              <a:t>lulusan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  <a:latin typeface="Berlin Sans FB" pitchFamily="34" charset="0"/>
              </a:rPr>
              <a:t>Proses</a:t>
            </a:r>
            <a:r>
              <a:rPr lang="en-US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rlin Sans FB" pitchFamily="34" charset="0"/>
              </a:rPr>
              <a:t>Penelitian</a:t>
            </a:r>
            <a:r>
              <a:rPr lang="en-US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rlin Sans FB" pitchFamily="34" charset="0"/>
              </a:rPr>
              <a:t>Kuantitatif</a:t>
            </a:r>
            <a:endParaRPr lang="en-US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6400" y="1828800"/>
            <a:ext cx="13716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RUMUSAN MASALAH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38400" y="2667000"/>
            <a:ext cx="13716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KAJIAN</a:t>
            </a:r>
            <a:r>
              <a:rPr lang="en-US" dirty="0" smtClean="0"/>
              <a:t> TEORI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52800" y="3429000"/>
            <a:ext cx="16002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KERANGKA Pk</a:t>
            </a:r>
          </a:p>
          <a:p>
            <a:pPr algn="ctr"/>
            <a:r>
              <a:rPr lang="en-US" dirty="0" smtClean="0"/>
              <a:t>PERUMUSAN HIPOTESIS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67200" y="4419600"/>
            <a:ext cx="1828800" cy="838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PENGUMPULAN DATA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410200" y="5334000"/>
            <a:ext cx="17526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ANALISIS DATA</a:t>
            </a:r>
          </a:p>
          <a:p>
            <a:pPr algn="ctr"/>
            <a:r>
              <a:rPr lang="en-US" dirty="0" smtClean="0"/>
              <a:t>PEMBAHASAN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391400" y="5334000"/>
            <a:ext cx="1447800" cy="838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SIMPULAN &amp; SARAN</a:t>
            </a:r>
            <a:endParaRPr lang="en-US" dirty="0"/>
          </a:p>
        </p:txBody>
      </p:sp>
      <p:sp>
        <p:nvSpPr>
          <p:cNvPr id="10" name="Curved Left Arrow 9"/>
          <p:cNvSpPr/>
          <p:nvPr/>
        </p:nvSpPr>
        <p:spPr>
          <a:xfrm>
            <a:off x="3124200" y="1981200"/>
            <a:ext cx="304800" cy="762000"/>
          </a:xfrm>
          <a:prstGeom prst="curvedLef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Left Arrow 10"/>
          <p:cNvSpPr/>
          <p:nvPr/>
        </p:nvSpPr>
        <p:spPr>
          <a:xfrm>
            <a:off x="3886200" y="2819400"/>
            <a:ext cx="304800" cy="762000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Left Arrow 11"/>
          <p:cNvSpPr/>
          <p:nvPr/>
        </p:nvSpPr>
        <p:spPr>
          <a:xfrm>
            <a:off x="5029200" y="3733800"/>
            <a:ext cx="304800" cy="762000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Left Arrow 12"/>
          <p:cNvSpPr/>
          <p:nvPr/>
        </p:nvSpPr>
        <p:spPr>
          <a:xfrm>
            <a:off x="6172200" y="4572000"/>
            <a:ext cx="304800" cy="762000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Notched Right Arrow 13"/>
          <p:cNvSpPr/>
          <p:nvPr/>
        </p:nvSpPr>
        <p:spPr>
          <a:xfrm>
            <a:off x="7149921" y="5334000"/>
            <a:ext cx="304800" cy="533400"/>
          </a:xfrm>
          <a:prstGeom prst="notchedRight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c 17"/>
          <p:cNvSpPr/>
          <p:nvPr/>
        </p:nvSpPr>
        <p:spPr>
          <a:xfrm>
            <a:off x="914400" y="1066800"/>
            <a:ext cx="7848600" cy="6248400"/>
          </a:xfrm>
          <a:prstGeom prst="arc">
            <a:avLst>
              <a:gd name="adj1" fmla="val 13376199"/>
              <a:gd name="adj2" fmla="val 1127454"/>
            </a:avLst>
          </a:prstGeom>
          <a:ln w="34925"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257800" y="3048000"/>
            <a:ext cx="13716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POPULASI &amp; SAMPEL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781800" y="3048000"/>
            <a:ext cx="13716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INSTRUMEN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638800" y="1905000"/>
            <a:ext cx="13716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Validasi</a:t>
            </a:r>
            <a:endParaRPr lang="en-US" dirty="0" smtClean="0"/>
          </a:p>
          <a:p>
            <a:pPr algn="ctr"/>
            <a:r>
              <a:rPr lang="en-US" dirty="0" err="1" smtClean="0"/>
              <a:t>Instrumen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5410200" y="4025721"/>
            <a:ext cx="533400" cy="76200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20" idx="2"/>
          </p:cNvCxnSpPr>
          <p:nvPr/>
        </p:nvCxnSpPr>
        <p:spPr>
          <a:xfrm flipV="1">
            <a:off x="5791200" y="3733800"/>
            <a:ext cx="1676400" cy="609600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20" idx="0"/>
          </p:cNvCxnSpPr>
          <p:nvPr/>
        </p:nvCxnSpPr>
        <p:spPr>
          <a:xfrm>
            <a:off x="6629400" y="2590800"/>
            <a:ext cx="838200" cy="457200"/>
          </a:xfrm>
          <a:prstGeom prst="straightConnector1">
            <a:avLst/>
          </a:prstGeom>
          <a:ln w="317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1372394" y="4953000"/>
            <a:ext cx="3047206" cy="794"/>
          </a:xfrm>
          <a:prstGeom prst="straightConnector1">
            <a:avLst/>
          </a:prstGeom>
          <a:ln w="31750">
            <a:solidFill>
              <a:schemeClr val="bg1"/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800000" flipV="1">
            <a:off x="2895600" y="6477000"/>
            <a:ext cx="3505200" cy="794"/>
          </a:xfrm>
          <a:prstGeom prst="straightConnector1">
            <a:avLst/>
          </a:prstGeom>
          <a:ln w="31750">
            <a:solidFill>
              <a:schemeClr val="bg1"/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2705497" y="5371703"/>
            <a:ext cx="2209006" cy="1588"/>
          </a:xfrm>
          <a:prstGeom prst="straightConnector1">
            <a:avLst/>
          </a:prstGeom>
          <a:ln w="31750">
            <a:solidFill>
              <a:schemeClr val="bg1"/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6200000" flipH="1">
            <a:off x="6172597" y="6248003"/>
            <a:ext cx="457994" cy="1588"/>
          </a:xfrm>
          <a:prstGeom prst="straightConnector1">
            <a:avLst/>
          </a:prstGeom>
          <a:ln w="31750">
            <a:solidFill>
              <a:schemeClr val="bg1"/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81000" y="2895600"/>
            <a:ext cx="13716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Preliminary Study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7" idx="0"/>
          </p:cNvCxnSpPr>
          <p:nvPr/>
        </p:nvCxnSpPr>
        <p:spPr>
          <a:xfrm rot="5400000" flipH="1" flipV="1">
            <a:off x="1371997" y="2209403"/>
            <a:ext cx="381000" cy="991394"/>
          </a:xfrm>
          <a:prstGeom prst="straightConnector1">
            <a:avLst/>
          </a:prstGeom>
          <a:ln w="31750">
            <a:solidFill>
              <a:schemeClr val="bg1"/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81000" y="3733800"/>
            <a:ext cx="1371600" cy="685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Study</a:t>
            </a:r>
          </a:p>
          <a:p>
            <a:pPr algn="ctr"/>
            <a:r>
              <a:rPr lang="id-ID" dirty="0" smtClean="0"/>
              <a:t>Pustaka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0" idx="3"/>
          </p:cNvCxnSpPr>
          <p:nvPr/>
        </p:nvCxnSpPr>
        <p:spPr>
          <a:xfrm flipV="1">
            <a:off x="1752600" y="3429000"/>
            <a:ext cx="762000" cy="647700"/>
          </a:xfrm>
          <a:prstGeom prst="straightConnector1">
            <a:avLst/>
          </a:prstGeom>
          <a:ln w="31750">
            <a:solidFill>
              <a:schemeClr val="bg1"/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  <a:latin typeface="Berlin Sans FB" pitchFamily="34" charset="0"/>
              </a:rPr>
              <a:t>Metode</a:t>
            </a:r>
            <a:r>
              <a:rPr lang="en-US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rlin Sans FB" pitchFamily="34" charset="0"/>
              </a:rPr>
              <a:t>Penelitian</a:t>
            </a:r>
            <a:r>
              <a:rPr lang="en-US" dirty="0" smtClean="0">
                <a:solidFill>
                  <a:schemeClr val="bg1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erlin Sans FB" pitchFamily="34" charset="0"/>
              </a:rPr>
              <a:t>Kuantitatif</a:t>
            </a:r>
            <a:endParaRPr lang="en-US" dirty="0">
              <a:solidFill>
                <a:schemeClr val="bg1"/>
              </a:solidFill>
              <a:latin typeface="Berlin Sans FB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1828800"/>
            <a:ext cx="6172200" cy="2819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400" dirty="0" smtClean="0"/>
              <a:t>SURVEY,  EX POST FACTO, EKSPERIMEN, EVALUASI, ACTION RESEARCH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981200"/>
            <a:ext cx="6324600" cy="2667000"/>
          </a:xfrm>
        </p:spPr>
        <p:txBody>
          <a:bodyPr>
            <a:normAutofit/>
          </a:bodyPr>
          <a:lstStyle/>
          <a:p>
            <a:r>
              <a:rPr lang="id-ID" sz="4000" b="1" dirty="0" smtClean="0">
                <a:solidFill>
                  <a:schemeClr val="bg1"/>
                </a:solidFill>
              </a:rPr>
              <a:t>TINGKAT KEBIJAKAN</a:t>
            </a:r>
          </a:p>
          <a:p>
            <a:r>
              <a:rPr lang="id-ID" sz="4000" b="1" dirty="0" smtClean="0">
                <a:solidFill>
                  <a:schemeClr val="bg1"/>
                </a:solidFill>
              </a:rPr>
              <a:t>TINGKAT MANAJEMEN</a:t>
            </a:r>
          </a:p>
          <a:p>
            <a:r>
              <a:rPr lang="id-ID" sz="4000" b="1" dirty="0" smtClean="0">
                <a:solidFill>
                  <a:schemeClr val="bg1"/>
                </a:solidFill>
              </a:rPr>
              <a:t>TINGKAT OPERASIONAL</a:t>
            </a:r>
            <a:endParaRPr lang="id-ID" sz="4000" b="1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438400" y="228600"/>
            <a:ext cx="5638800" cy="137160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05000" y="274638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LINGKUP PENELITIAN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696200" cy="4191000"/>
          </a:xfrm>
          <a:gradFill>
            <a:gsLst>
              <a:gs pos="48000">
                <a:srgbClr val="5E9EFF">
                  <a:alpha val="35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b="1" dirty="0" smtClean="0">
                <a:solidFill>
                  <a:schemeClr val="bg1"/>
                </a:solidFill>
              </a:rPr>
              <a:t>₰₰₰</a:t>
            </a:r>
          </a:p>
          <a:p>
            <a:r>
              <a:rPr lang="id-ID" b="1" dirty="0" smtClean="0">
                <a:solidFill>
                  <a:schemeClr val="bg1"/>
                </a:solidFill>
              </a:rPr>
              <a:t>Kebijakan Presiden dan DPR tentang Pendidikan;</a:t>
            </a:r>
          </a:p>
          <a:p>
            <a:r>
              <a:rPr lang="id-ID" b="1" dirty="0" smtClean="0">
                <a:solidFill>
                  <a:schemeClr val="bg1"/>
                </a:solidFill>
              </a:rPr>
              <a:t>Kebijakan Mendiknas tentang Pendidikan.</a:t>
            </a:r>
          </a:p>
          <a:p>
            <a:r>
              <a:rPr lang="id-ID" b="1" dirty="0" smtClean="0">
                <a:solidFill>
                  <a:schemeClr val="bg1"/>
                </a:solidFill>
              </a:rPr>
              <a:t>Kebijakan Dirjen, Gubernur, Bupati, Walikota, Diknas tentang Pendidikan. 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438400" y="228600"/>
            <a:ext cx="5638800" cy="137160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05000" y="274638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TINGKAT KEBIJAKAN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8077200" cy="4343400"/>
          </a:xfrm>
          <a:gradFill>
            <a:gsLst>
              <a:gs pos="48000">
                <a:srgbClr val="5E9EFF">
                  <a:alpha val="35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 fontScale="85000" lnSpcReduction="20000"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Perencanaan Pendidikan Kejuruan tingkat nasional.</a:t>
            </a:r>
          </a:p>
          <a:p>
            <a:r>
              <a:rPr lang="id-ID" b="1" dirty="0" smtClean="0">
                <a:solidFill>
                  <a:schemeClr val="bg1"/>
                </a:solidFill>
              </a:rPr>
              <a:t>Organisasi Diknas, Dinas Provinsi/Kabupaten /Kota dan SMK/MAK.</a:t>
            </a:r>
          </a:p>
          <a:p>
            <a:r>
              <a:rPr lang="id-ID" b="1" dirty="0" smtClean="0">
                <a:solidFill>
                  <a:schemeClr val="bg1"/>
                </a:solidFill>
              </a:rPr>
              <a:t>Kepemimpinan SMK/MAK.</a:t>
            </a:r>
          </a:p>
          <a:p>
            <a:r>
              <a:rPr lang="id-ID" b="1" dirty="0" smtClean="0"/>
              <a:t>Ekonomi Pendidikan.</a:t>
            </a:r>
          </a:p>
          <a:p>
            <a:r>
              <a:rPr lang="id-ID" b="1" dirty="0" smtClean="0"/>
              <a:t>Bangunan Sekolah, Lab. Bengkel, Ruang kelas, peralatan, bahan, energi, instalasi, Internet di SMK.</a:t>
            </a:r>
          </a:p>
          <a:p>
            <a:r>
              <a:rPr lang="id-ID" b="1" dirty="0" smtClean="0"/>
              <a:t>Hubungan Kerjasama SMK dengan Dunia Usaha dan industri.</a:t>
            </a:r>
          </a:p>
          <a:p>
            <a:r>
              <a:rPr lang="id-ID" b="1" dirty="0" smtClean="0"/>
              <a:t>Kapasitas tenaga Pendidik dan Kependidikan di SMK.</a:t>
            </a:r>
          </a:p>
          <a:p>
            <a:r>
              <a:rPr lang="id-ID" b="1" dirty="0" smtClean="0"/>
              <a:t>Penugasan Guru SMK pasca Sertifikasi</a:t>
            </a:r>
            <a:endParaRPr lang="id-ID" b="1" dirty="0"/>
          </a:p>
        </p:txBody>
      </p:sp>
      <p:sp>
        <p:nvSpPr>
          <p:cNvPr id="4" name="Oval 3"/>
          <p:cNvSpPr/>
          <p:nvPr/>
        </p:nvSpPr>
        <p:spPr>
          <a:xfrm>
            <a:off x="2438400" y="228600"/>
            <a:ext cx="5638800" cy="137160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05000" y="274638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TINGKAT MANAJEMEN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8077200" cy="4343400"/>
          </a:xfrm>
          <a:gradFill>
            <a:gsLst>
              <a:gs pos="48000">
                <a:srgbClr val="5E9EFF">
                  <a:alpha val="3500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rmAutofit fontScale="62500" lnSpcReduction="20000"/>
          </a:bodyPr>
          <a:lstStyle/>
          <a:p>
            <a:r>
              <a:rPr lang="id-ID" b="1" dirty="0" smtClean="0">
                <a:solidFill>
                  <a:schemeClr val="bg1"/>
                </a:solidFill>
              </a:rPr>
              <a:t>Aspirasi dan Apresiasi Masyarakat terhadap SMK.</a:t>
            </a:r>
          </a:p>
          <a:p>
            <a:r>
              <a:rPr lang="id-ID" b="1" dirty="0" smtClean="0">
                <a:solidFill>
                  <a:schemeClr val="bg1"/>
                </a:solidFill>
              </a:rPr>
              <a:t>Pemasaran Lulusan SMK.</a:t>
            </a:r>
          </a:p>
          <a:p>
            <a:r>
              <a:rPr lang="id-ID" b="1" dirty="0" smtClean="0">
                <a:solidFill>
                  <a:schemeClr val="bg1"/>
                </a:solidFill>
              </a:rPr>
              <a:t>Sistem Seleksi Murid SMK.</a:t>
            </a:r>
          </a:p>
          <a:p>
            <a:r>
              <a:rPr lang="id-ID" b="1" dirty="0" smtClean="0">
                <a:solidFill>
                  <a:schemeClr val="bg1"/>
                </a:solidFill>
              </a:rPr>
              <a:t>KTSP, Silabi, RPP, bahan Ajar/Modul praktik.</a:t>
            </a:r>
          </a:p>
          <a:p>
            <a:r>
              <a:rPr lang="id-ID" b="1" dirty="0" smtClean="0"/>
              <a:t>Teknologi Pembelajaran/ Media.</a:t>
            </a:r>
          </a:p>
          <a:p>
            <a:r>
              <a:rPr lang="id-ID" b="1" dirty="0" smtClean="0"/>
              <a:t>Performance Guru dalam Mengajar.</a:t>
            </a:r>
          </a:p>
          <a:p>
            <a:r>
              <a:rPr lang="id-ID" b="1" dirty="0" smtClean="0"/>
              <a:t>Pengelolaan Pembelajaran Praktik</a:t>
            </a:r>
          </a:p>
          <a:p>
            <a:r>
              <a:rPr lang="id-ID" b="1" dirty="0" smtClean="0"/>
              <a:t>Sistem Evaluasi dan Sertifikasi Kompetensi.</a:t>
            </a:r>
          </a:p>
          <a:p>
            <a:r>
              <a:rPr lang="id-ID" b="1" dirty="0" smtClean="0"/>
              <a:t>Sistem Ujian akhir Nasional SMK.</a:t>
            </a:r>
          </a:p>
          <a:p>
            <a:r>
              <a:rPr lang="id-ID" b="1" dirty="0" smtClean="0"/>
              <a:t>Praktik Kerja Industri/ Prakerin</a:t>
            </a:r>
          </a:p>
          <a:p>
            <a:r>
              <a:rPr lang="id-ID" b="1" dirty="0" smtClean="0"/>
              <a:t>Unit Produksi, Production Based Learning.</a:t>
            </a:r>
          </a:p>
          <a:p>
            <a:r>
              <a:rPr lang="id-ID" b="1" dirty="0" smtClean="0"/>
              <a:t>Pembinaan Karir LULUSAN.</a:t>
            </a:r>
          </a:p>
          <a:p>
            <a:r>
              <a:rPr lang="id-ID" b="1" dirty="0" smtClean="0"/>
              <a:t>Pembiayaan Pendidikan; </a:t>
            </a:r>
          </a:p>
          <a:p>
            <a:endParaRPr lang="id-ID" b="1" dirty="0"/>
          </a:p>
        </p:txBody>
      </p:sp>
      <p:sp>
        <p:nvSpPr>
          <p:cNvPr id="4" name="Oval 3"/>
          <p:cNvSpPr/>
          <p:nvPr/>
        </p:nvSpPr>
        <p:spPr>
          <a:xfrm>
            <a:off x="2438400" y="228600"/>
            <a:ext cx="5638800" cy="1371600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05000" y="274638"/>
            <a:ext cx="6781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TINGKAT O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</a:t>
            </a: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ERASIONAL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609600"/>
            <a:ext cx="6248400" cy="990599"/>
          </a:xfrm>
        </p:spPr>
        <p:txBody>
          <a:bodyPr>
            <a:noAutofit/>
          </a:bodyPr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ISU EPISTEMOLOGI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838200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1600200"/>
            <a:ext cx="62484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1752600"/>
            <a:ext cx="73152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96000" marR="0" lvl="0" indent="-432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</a:rPr>
              <a:t>Nature of Knowledge</a:t>
            </a:r>
          </a:p>
          <a:p>
            <a:pPr marL="396000" marR="0" lvl="0" indent="-432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id-ID" sz="3200" dirty="0" smtClean="0">
                <a:latin typeface="Arial Black" pitchFamily="34" charset="0"/>
              </a:rPr>
              <a:t>Cara memperoleh</a:t>
            </a:r>
          </a:p>
          <a:p>
            <a:pPr marL="396000" marR="0" lvl="0" indent="-432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id-ID" sz="3200" dirty="0" smtClean="0">
                <a:latin typeface="Arial Black" pitchFamily="34" charset="0"/>
              </a:rPr>
              <a:t>Pemanfaatan Metode</a:t>
            </a:r>
          </a:p>
          <a:p>
            <a:pPr marL="396000" marR="0" lvl="0" indent="-432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id-ID" sz="3200" dirty="0" smtClean="0">
                <a:latin typeface="Arial Black" pitchFamily="34" charset="0"/>
              </a:rPr>
              <a:t>Valid </a:t>
            </a:r>
          </a:p>
          <a:p>
            <a:pPr marL="396000" marR="0" lvl="0" indent="-4320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</a:rPr>
              <a:t>Objective </a:t>
            </a: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Black" pitchFamily="34" charset="0"/>
                <a:sym typeface="Wingdings" pitchFamily="2" charset="2"/>
              </a:rPr>
              <a:t> Social Reality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609600"/>
            <a:ext cx="6629400" cy="990599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Kebenaran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EPISTEMO</a:t>
            </a:r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OGIK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838200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95400" y="2438400"/>
            <a:ext cx="67818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Kebenaran</a:t>
            </a:r>
            <a:r>
              <a:rPr kumimoji="0" lang="en-US" sz="4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TESIS</a:t>
            </a:r>
            <a:endParaRPr kumimoji="0" lang="en-US" sz="48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urved Left Arrow 7"/>
          <p:cNvSpPr/>
          <p:nvPr/>
        </p:nvSpPr>
        <p:spPr>
          <a:xfrm>
            <a:off x="7772400" y="1447800"/>
            <a:ext cx="609600" cy="1676400"/>
          </a:xfrm>
          <a:prstGeom prst="curved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447800" y="4191001"/>
            <a:ext cx="67818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Kebenaran</a:t>
            </a:r>
            <a:r>
              <a:rPr kumimoji="0" lang="en-US" sz="4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TEORI</a:t>
            </a:r>
            <a:endParaRPr kumimoji="0" lang="en-US" sz="48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Curved Left Arrow 9"/>
          <p:cNvSpPr/>
          <p:nvPr/>
        </p:nvSpPr>
        <p:spPr>
          <a:xfrm>
            <a:off x="7848600" y="3124200"/>
            <a:ext cx="609600" cy="1676400"/>
          </a:xfrm>
          <a:prstGeom prst="curvedLef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6248400"/>
            <a:ext cx="3657600" cy="533400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/>
              <a:t>Dr. </a:t>
            </a:r>
            <a:r>
              <a:rPr lang="en-US" sz="1800" dirty="0" err="1" smtClean="0"/>
              <a:t>Putu</a:t>
            </a:r>
            <a:r>
              <a:rPr lang="en-US" sz="1800" dirty="0" smtClean="0"/>
              <a:t> </a:t>
            </a:r>
            <a:r>
              <a:rPr lang="en-US" sz="1800" dirty="0" err="1" smtClean="0"/>
              <a:t>Sudira</a:t>
            </a:r>
            <a:r>
              <a:rPr lang="en-US" sz="1800" dirty="0" smtClean="0"/>
              <a:t>, M.P.</a:t>
            </a:r>
            <a:endParaRPr lang="en-US" sz="1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609600"/>
            <a:ext cx="67818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Kebenaran</a:t>
            </a:r>
            <a:r>
              <a:rPr kumimoji="0" lang="en-US" sz="4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Ilmiah</a:t>
            </a:r>
            <a:endParaRPr kumimoji="0" lang="en-US" sz="48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triped Right Arrow 6"/>
          <p:cNvSpPr/>
          <p:nvPr/>
        </p:nvSpPr>
        <p:spPr>
          <a:xfrm rot="5400000">
            <a:off x="4305300" y="1409700"/>
            <a:ext cx="838200" cy="914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0" y="2133600"/>
            <a:ext cx="67818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Kenyataan</a:t>
            </a:r>
            <a:r>
              <a:rPr kumimoji="0" lang="en-US" sz="4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/</a:t>
            </a:r>
            <a:r>
              <a:rPr kumimoji="0" lang="en-US" sz="48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Fakta</a:t>
            </a:r>
            <a:endParaRPr kumimoji="0" lang="en-US" sz="48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Up Arrow Callout 10"/>
          <p:cNvSpPr/>
          <p:nvPr/>
        </p:nvSpPr>
        <p:spPr>
          <a:xfrm>
            <a:off x="1524000" y="3429000"/>
            <a:ext cx="1676400" cy="1219200"/>
          </a:xfrm>
          <a:prstGeom prst="upArrowCallou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EMPIRIK SENSUAL</a:t>
            </a:r>
            <a:endParaRPr lang="en-US" dirty="0"/>
          </a:p>
        </p:txBody>
      </p:sp>
      <p:sp>
        <p:nvSpPr>
          <p:cNvPr id="12" name="Up Arrow Callout 11"/>
          <p:cNvSpPr/>
          <p:nvPr/>
        </p:nvSpPr>
        <p:spPr>
          <a:xfrm>
            <a:off x="3352800" y="3429000"/>
            <a:ext cx="1524000" cy="12192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EMPIRIK LOGIK</a:t>
            </a:r>
            <a:endParaRPr lang="en-US" dirty="0"/>
          </a:p>
        </p:txBody>
      </p:sp>
      <p:sp>
        <p:nvSpPr>
          <p:cNvPr id="13" name="Up Arrow Callout 12"/>
          <p:cNvSpPr/>
          <p:nvPr/>
        </p:nvSpPr>
        <p:spPr>
          <a:xfrm>
            <a:off x="5029200" y="3429000"/>
            <a:ext cx="1447800" cy="12192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EMPIRIK ETIK</a:t>
            </a:r>
            <a:endParaRPr lang="en-US" dirty="0"/>
          </a:p>
        </p:txBody>
      </p:sp>
      <p:sp>
        <p:nvSpPr>
          <p:cNvPr id="14" name="Up Arrow Callout 13"/>
          <p:cNvSpPr/>
          <p:nvPr/>
        </p:nvSpPr>
        <p:spPr>
          <a:xfrm>
            <a:off x="6553200" y="3429000"/>
            <a:ext cx="1524000" cy="121920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EMPIRIK TRANSENDEN</a:t>
            </a:r>
            <a:endParaRPr lang="en-US" dirty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447800" y="5257800"/>
            <a:ext cx="2133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Positivisme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/>
              <a:t>Kuantitatif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Up Arrow 15"/>
          <p:cNvSpPr/>
          <p:nvPr/>
        </p:nvSpPr>
        <p:spPr>
          <a:xfrm>
            <a:off x="2133600" y="4724400"/>
            <a:ext cx="457200" cy="381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209800" y="3048000"/>
            <a:ext cx="5334000" cy="228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4572000" y="4953000"/>
            <a:ext cx="38100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Postpositivisme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/>
              <a:t>Phenomenologi</a:t>
            </a:r>
            <a:r>
              <a:rPr lang="en-US" sz="3200" dirty="0" smtClean="0"/>
              <a:t> </a:t>
            </a:r>
            <a:r>
              <a:rPr lang="en-US" sz="3200" dirty="0" err="1" smtClean="0"/>
              <a:t>Interpretif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838200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838200"/>
            <a:ext cx="6934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METODOLOGI </a:t>
            </a: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Penelitian</a:t>
            </a: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Pendidikan</a:t>
            </a:r>
            <a:endParaRPr kumimoji="0" lang="en-US" sz="44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2286000"/>
            <a:ext cx="67818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Berbagai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cara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ilmiah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mendapatkan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tujuan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kegunaan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menjawab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pertanyaan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/</a:t>
            </a:r>
            <a:r>
              <a:rPr kumimoji="0" lang="en-US" sz="32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permasalahan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penelitian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838200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838200"/>
            <a:ext cx="6934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METODOLOGI </a:t>
            </a: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Penelitian</a:t>
            </a: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Pendidikan</a:t>
            </a:r>
            <a:endParaRPr kumimoji="0" lang="en-US" sz="44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2286000"/>
            <a:ext cx="67818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id-ID" sz="3200" dirty="0" smtClean="0"/>
              <a:t>R</a:t>
            </a:r>
            <a:r>
              <a:rPr lang="en-US" sz="3200" dirty="0" err="1" smtClean="0"/>
              <a:t>esearch</a:t>
            </a:r>
            <a:r>
              <a:rPr lang="en-US" sz="3200" dirty="0" smtClean="0"/>
              <a:t> </a:t>
            </a:r>
            <a:r>
              <a:rPr lang="en-US" sz="3200" dirty="0" smtClean="0"/>
              <a:t>is simply the process of arriving as dependable solution to a problem </a:t>
            </a:r>
            <a:r>
              <a:rPr lang="en-US" sz="3200" dirty="0" smtClean="0"/>
              <a:t>through</a:t>
            </a:r>
            <a:r>
              <a:rPr lang="id-ID" sz="3200" dirty="0" smtClean="0"/>
              <a:t> </a:t>
            </a:r>
            <a:r>
              <a:rPr lang="en-US" sz="3200" dirty="0" smtClean="0"/>
              <a:t>the </a:t>
            </a:r>
            <a:r>
              <a:rPr lang="en-US" sz="3200" dirty="0" smtClean="0"/>
              <a:t>planned and systematic collection, analysis and interpretation of </a:t>
            </a:r>
            <a:r>
              <a:rPr lang="en-US" sz="3200" dirty="0" smtClean="0"/>
              <a:t>data</a:t>
            </a:r>
            <a:r>
              <a:rPr lang="id-ID" sz="3200" dirty="0" smtClean="0"/>
              <a:t> </a:t>
            </a:r>
            <a:r>
              <a:rPr lang="id-ID" sz="3200" dirty="0" smtClean="0"/>
              <a:t>(Yogest Kumar Sigh: 2006)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838200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Putu</a:t>
            </a:r>
            <a:r>
              <a:rPr lang="en-US" dirty="0" smtClean="0"/>
              <a:t> </a:t>
            </a:r>
            <a:r>
              <a:rPr lang="en-US" dirty="0" err="1" smtClean="0"/>
              <a:t>Sudira</a:t>
            </a:r>
            <a:r>
              <a:rPr lang="en-US" dirty="0" smtClean="0"/>
              <a:t>, M.P.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0" y="838200"/>
            <a:ext cx="6934200" cy="990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METODOLOGI </a:t>
            </a: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Penelitian</a:t>
            </a:r>
            <a:r>
              <a:rPr kumimoji="0" lang="en-US" sz="4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Pendidikan</a:t>
            </a:r>
            <a:endParaRPr kumimoji="0" lang="en-US" sz="4400" b="1" i="0" u="none" strike="noStrike" kern="1200" cap="none" spc="0" normalizeH="0" baseline="0" noProof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7526" t="51042" r="7467" b="27083"/>
          <a:stretch>
            <a:fillRect/>
          </a:stretch>
        </p:blipFill>
        <p:spPr bwMode="auto">
          <a:xfrm>
            <a:off x="1295400" y="2438400"/>
            <a:ext cx="7620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1515</Words>
  <Application>Microsoft Office PowerPoint</Application>
  <PresentationFormat>On-screen Show (4:3)</PresentationFormat>
  <Paragraphs>322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METODOLOGI  PENELITIAN PENDIDIKAN</vt:lpstr>
      <vt:lpstr>METODOLOGI:</vt:lpstr>
      <vt:lpstr>METODOLOGI  Penelitian:</vt:lpstr>
      <vt:lpstr>ISU EPISTEMOLOGI:</vt:lpstr>
      <vt:lpstr>Kebenaran EPISTEMOLOGIK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Proses Penelitian Kuantitatif</vt:lpstr>
      <vt:lpstr>Metode Penelitian Kuantitatif</vt:lpstr>
      <vt:lpstr>Slide 36</vt:lpstr>
      <vt:lpstr>Slide 37</vt:lpstr>
      <vt:lpstr>Slide 38</vt:lpstr>
      <vt:lpstr>Slide 39</vt:lpstr>
    </vt:vector>
  </TitlesOfParts>
  <Company>komoputer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  PENELITIAN PENDIDIKAN</dc:title>
  <dc:creator>user</dc:creator>
  <cp:lastModifiedBy>Putu Sudira</cp:lastModifiedBy>
  <cp:revision>48</cp:revision>
  <dcterms:created xsi:type="dcterms:W3CDTF">2011-07-25T00:23:04Z</dcterms:created>
  <dcterms:modified xsi:type="dcterms:W3CDTF">2014-09-04T09:35:44Z</dcterms:modified>
</cp:coreProperties>
</file>