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83" r:id="rId5"/>
    <p:sldId id="284" r:id="rId6"/>
    <p:sldId id="285" r:id="rId7"/>
    <p:sldId id="286" r:id="rId8"/>
    <p:sldId id="282" r:id="rId9"/>
    <p:sldId id="288" r:id="rId10"/>
    <p:sldId id="289" r:id="rId11"/>
    <p:sldId id="287" r:id="rId12"/>
    <p:sldId id="269" r:id="rId13"/>
    <p:sldId id="25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E2C1-9155-43C1-8C97-7A8401F4DEEC}" type="datetimeFigureOut">
              <a:rPr lang="id-ID" smtClean="0"/>
              <a:pPr/>
              <a:t>18/02/2014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06ED-FF40-4814-967A-32CFB396111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utupanji@uny.ac.i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3600400" cy="439248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r"/>
            <a:r>
              <a:rPr lang="id-ID" sz="40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  <a:t>BIMBINGAN KARIR </a:t>
            </a:r>
            <a:r>
              <a:rPr lang="id-ID" sz="60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  <a:t/>
            </a:r>
            <a:br>
              <a:rPr lang="id-ID" sz="60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</a:br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  <a:t>dalam</a:t>
            </a:r>
            <a:br>
              <a:rPr lang="id-ID" sz="28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</a:br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  <a:latin typeface="Cooper Black" pitchFamily="18" charset="0"/>
                <a:cs typeface="Cordia New" pitchFamily="34" charset="-34"/>
              </a:rPr>
              <a:t>Pendidikan Teknologi dan Kejuruan Elektronika &amp; Informatika</a:t>
            </a:r>
            <a:endParaRPr lang="id-ID" sz="6000" dirty="0">
              <a:solidFill>
                <a:schemeClr val="bg1">
                  <a:lumMod val="95000"/>
                </a:schemeClr>
              </a:solidFill>
              <a:latin typeface="Cooper Black" pitchFamily="18" charset="0"/>
              <a:cs typeface="Cordia New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724400"/>
            <a:ext cx="9144000" cy="2133600"/>
          </a:xfrm>
          <a:prstGeom prst="rect">
            <a:avLst/>
          </a:prstGeom>
          <a:solidFill>
            <a:schemeClr val="tx1">
              <a:lumMod val="50000"/>
              <a:lumOff val="50000"/>
              <a:alpha val="74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3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Mobile phone: </a:t>
            </a:r>
            <a:r>
              <a:rPr lang="id-ID" sz="2400" b="1" dirty="0" smtClean="0">
                <a:solidFill>
                  <a:schemeClr val="bg1"/>
                </a:solidFill>
              </a:rPr>
              <a:t> +628164222678 -  +6287838846696</a:t>
            </a:r>
          </a:p>
          <a:p>
            <a:pPr lvl="0">
              <a:spcBef>
                <a:spcPct val="0"/>
              </a:spcBef>
              <a:defRPr/>
            </a:pPr>
            <a:r>
              <a:rPr lang="id-ID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lvl="0">
              <a:spcBef>
                <a:spcPct val="0"/>
              </a:spcBef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</a:t>
            </a:r>
            <a:r>
              <a:rPr lang="id-ID" sz="2400" b="1" dirty="0" smtClean="0">
                <a:solidFill>
                  <a:schemeClr val="bg1"/>
                </a:solidFill>
              </a:rPr>
              <a:t>cumlaude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8694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MAKNA KARIR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4235" r="19479" b="13750"/>
          <a:stretch>
            <a:fillRect/>
          </a:stretch>
        </p:blipFill>
        <p:spPr bwMode="auto">
          <a:xfrm>
            <a:off x="971600" y="1412776"/>
            <a:ext cx="756084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MAKNA KARIR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means path. </a:t>
            </a:r>
            <a:endParaRPr lang="id-ID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The idea of</a:t>
            </a:r>
            <a:r>
              <a:rPr lang="id-ID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career management is to choose and direct your own</a:t>
            </a:r>
            <a:r>
              <a:rPr lang="id-ID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path in life, particularly the part of your life that has</a:t>
            </a:r>
            <a:r>
              <a:rPr lang="id-ID" sz="4400" dirty="0" smtClean="0">
                <a:solidFill>
                  <a:schemeClr val="bg1"/>
                </a:solidFill>
              </a:rPr>
              <a:t> to do with work.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Career guidance helps people manage</a:t>
            </a:r>
            <a:r>
              <a:rPr lang="id-ID" sz="4400" dirty="0" smtClean="0">
                <a:solidFill>
                  <a:schemeClr val="bg1"/>
                </a:solidFill>
              </a:rPr>
              <a:t> their careers.</a:t>
            </a:r>
          </a:p>
          <a:p>
            <a:r>
              <a:rPr lang="id-ID" sz="4400" dirty="0" smtClean="0">
                <a:solidFill>
                  <a:schemeClr val="bg1"/>
                </a:solidFill>
              </a:rPr>
              <a:t>The </a:t>
            </a:r>
            <a:r>
              <a:rPr lang="en-US" sz="4400" dirty="0" smtClean="0">
                <a:solidFill>
                  <a:schemeClr val="bg1"/>
                </a:solidFill>
              </a:rPr>
              <a:t>ability to successfully integrate working into your life is</a:t>
            </a:r>
            <a:r>
              <a:rPr lang="id-ID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an important aspect of fitting into society and maintaining</a:t>
            </a:r>
            <a:r>
              <a:rPr lang="id-ID" sz="4400" dirty="0" smtClean="0">
                <a:solidFill>
                  <a:schemeClr val="bg1"/>
                </a:solidFill>
              </a:rPr>
              <a:t> mental health.</a:t>
            </a:r>
            <a:endParaRPr lang="id-ID" sz="4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PENGERTIAN  BIM-KAR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bg1"/>
                </a:solidFill>
              </a:rPr>
              <a:t>economic benefits </a:t>
            </a:r>
            <a:r>
              <a:rPr lang="en-US" sz="4400" dirty="0" smtClean="0">
                <a:solidFill>
                  <a:schemeClr val="bg1"/>
                </a:solidFill>
              </a:rPr>
              <a:t>from working</a:t>
            </a:r>
            <a:endParaRPr lang="id-ID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meet psychological needs</a:t>
            </a:r>
            <a:r>
              <a:rPr lang="id-ID" sz="4400" dirty="0" smtClean="0">
                <a:solidFill>
                  <a:schemeClr val="bg1"/>
                </a:solidFill>
              </a:rPr>
              <a:t> (</a:t>
            </a:r>
            <a:r>
              <a:rPr lang="en-US" sz="4400" dirty="0" smtClean="0">
                <a:solidFill>
                  <a:schemeClr val="bg1"/>
                </a:solidFill>
              </a:rPr>
              <a:t>developing a sense of </a:t>
            </a:r>
            <a:r>
              <a:rPr lang="id-ID" sz="4400" smtClean="0">
                <a:solidFill>
                  <a:schemeClr val="bg1"/>
                </a:solidFill>
              </a:rPr>
              <a:t>c</a:t>
            </a:r>
            <a:r>
              <a:rPr lang="en-US" sz="4400" smtClean="0">
                <a:solidFill>
                  <a:schemeClr val="bg1"/>
                </a:solidFill>
              </a:rPr>
              <a:t>ompetency</a:t>
            </a:r>
            <a:r>
              <a:rPr lang="en-US" sz="4400" dirty="0" smtClean="0">
                <a:solidFill>
                  <a:schemeClr val="bg1"/>
                </a:solidFill>
              </a:rPr>
              <a:t> and finding</a:t>
            </a:r>
            <a:r>
              <a:rPr lang="id-ID" sz="4400" dirty="0" smtClean="0">
                <a:solidFill>
                  <a:schemeClr val="bg1"/>
                </a:solidFill>
              </a:rPr>
              <a:t> meaning in your life).</a:t>
            </a:r>
            <a:r>
              <a:rPr lang="id-ID" sz="4400" dirty="0" smtClean="0"/>
              <a:t>.</a:t>
            </a:r>
            <a:endParaRPr lang="id-ID" sz="4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Work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bg1"/>
                </a:solidFill>
              </a:rPr>
              <a:t>Putting forth effort to achieve benefits for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yourself or others. Work involves the constructive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systematic pursuit of objectives. People in most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modern societies differentiate between the activities</a:t>
            </a:r>
            <a:r>
              <a:rPr lang="id-ID" dirty="0" smtClean="0">
                <a:solidFill>
                  <a:schemeClr val="bg1"/>
                </a:solidFill>
              </a:rPr>
              <a:t> of work and play,  or leisure.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W</a:t>
            </a:r>
            <a:r>
              <a:rPr lang="en-US" dirty="0" err="1" smtClean="0">
                <a:solidFill>
                  <a:schemeClr val="bg1"/>
                </a:solidFill>
              </a:rPr>
              <a:t>orking</a:t>
            </a:r>
            <a:r>
              <a:rPr lang="en-US" dirty="0" smtClean="0">
                <a:solidFill>
                  <a:schemeClr val="bg1"/>
                </a:solidFill>
              </a:rPr>
              <a:t> implies that you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are expected to produce some specific outcome or</a:t>
            </a:r>
            <a:r>
              <a:rPr lang="id-ID" dirty="0" smtClean="0">
                <a:solidFill>
                  <a:schemeClr val="bg1"/>
                </a:solidFill>
              </a:rPr>
              <a:t> results.</a:t>
            </a:r>
            <a:endParaRPr lang="id-ID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Work skills: </a:t>
            </a:r>
            <a:r>
              <a:rPr lang="en-US" sz="4000" dirty="0" smtClean="0">
                <a:solidFill>
                  <a:schemeClr val="bg1"/>
                </a:solidFill>
              </a:rPr>
              <a:t>The combination of knowledge and abilities,</a:t>
            </a:r>
            <a:r>
              <a:rPr lang="id-ID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developed through education and experience,</a:t>
            </a:r>
            <a:r>
              <a:rPr lang="id-ID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needed to perform well in a particular job.</a:t>
            </a:r>
            <a:endParaRPr lang="id-ID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Job: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The term job is used more generally</a:t>
            </a:r>
            <a:r>
              <a:rPr lang="id-ID" sz="2800" b="1" dirty="0" smtClean="0">
                <a:solidFill>
                  <a:schemeClr val="bg1"/>
                </a:solidFill>
              </a:rPr>
              <a:t> than position; </a:t>
            </a:r>
            <a:r>
              <a:rPr lang="en-US" sz="2800" b="1" dirty="0" smtClean="0">
                <a:solidFill>
                  <a:schemeClr val="bg1"/>
                </a:solidFill>
              </a:rPr>
              <a:t>for example, a person who wants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to work in a job will usually apply to many different</a:t>
            </a:r>
            <a:r>
              <a:rPr lang="id-ID" sz="2800" b="1" dirty="0" smtClean="0">
                <a:solidFill>
                  <a:schemeClr val="bg1"/>
                </a:solidFill>
              </a:rPr>
              <a:t> employers who are seeking an employee for  their  specific positions. </a:t>
            </a:r>
            <a:r>
              <a:rPr lang="en-US" sz="2800" b="1" dirty="0" smtClean="0">
                <a:solidFill>
                  <a:schemeClr val="bg1"/>
                </a:solidFill>
              </a:rPr>
              <a:t>Traditionally in the labor market,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one person has held a single job, but recently some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employers offer job sharing, in which two or more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employees have positions fulfilling the duties and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responsibilities of a single job.</a:t>
            </a:r>
            <a:endParaRPr lang="id-ID" sz="28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Occupation: </a:t>
            </a:r>
            <a:r>
              <a:rPr lang="en-US" sz="3400" dirty="0" smtClean="0">
                <a:solidFill>
                  <a:schemeClr val="bg1"/>
                </a:solidFill>
              </a:rPr>
              <a:t>Group of jobs requiring similar skills to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fulfill their duties and responsibilities. Occupations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tend to be specific to the differing industries. For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example, management jobs may require similar skills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but, while there are similarities in the work of either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a hotel manager or a hospital administrator, these</a:t>
            </a:r>
            <a:r>
              <a:rPr lang="id-ID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occupations are found in different industries.</a:t>
            </a:r>
            <a:endParaRPr lang="id-ID" sz="34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Employment</a:t>
            </a:r>
            <a:r>
              <a:rPr lang="id-ID" sz="3600" b="1" dirty="0" smtClean="0">
                <a:solidFill>
                  <a:schemeClr val="bg1"/>
                </a:solidFill>
              </a:rPr>
              <a:t> (Pekerjaan)</a:t>
            </a:r>
            <a:r>
              <a:rPr lang="en-US" sz="2800" b="1" dirty="0" smtClean="0">
                <a:solidFill>
                  <a:schemeClr val="bg1"/>
                </a:solidFill>
              </a:rPr>
              <a:t>: Being engaged in work activities. People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who are employed by others to work are referred to as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employees. Employment may either be compensated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(as in receiving wages or a salary for doing a job)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or uncompensated (as in volunteering to complete a</a:t>
            </a:r>
            <a:r>
              <a:rPr lang="id-ID" sz="2800" dirty="0" smtClean="0">
                <a:solidFill>
                  <a:schemeClr val="bg1"/>
                </a:solidFill>
              </a:rPr>
              <a:t> specific set of duties).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Employ</a:t>
            </a:r>
            <a:r>
              <a:rPr lang="id-ID" sz="2800" b="1" dirty="0" smtClean="0">
                <a:solidFill>
                  <a:schemeClr val="bg1"/>
                </a:solidFill>
              </a:rPr>
              <a:t>e (Pekerja/Karyawan)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Employ</a:t>
            </a:r>
            <a:r>
              <a:rPr lang="id-ID" sz="2800" b="1" dirty="0" smtClean="0">
                <a:solidFill>
                  <a:schemeClr val="bg1"/>
                </a:solidFill>
              </a:rPr>
              <a:t>er (Pemberi kerja)</a:t>
            </a:r>
            <a:endParaRPr lang="id-ID" sz="28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Career:</a:t>
            </a:r>
            <a:r>
              <a:rPr lang="en-US" b="1" dirty="0" smtClean="0">
                <a:solidFill>
                  <a:schemeClr val="bg1"/>
                </a:solidFill>
              </a:rPr>
              <a:t> The integration of work in your life considered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across your life span, and the influence that engaging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in work exerts on all other aspects of your life: psychological,</a:t>
            </a:r>
            <a:r>
              <a:rPr lang="id-ID" b="1" dirty="0" smtClean="0">
                <a:solidFill>
                  <a:schemeClr val="bg1"/>
                </a:solidFill>
              </a:rPr>
              <a:t> sociological, and economic. Each person’s career is specific and unique to that individual.</a:t>
            </a:r>
            <a:endParaRPr lang="id-ID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Career</a:t>
            </a:r>
            <a:r>
              <a:rPr lang="id-ID" sz="4000" b="1" dirty="0" smtClean="0">
                <a:solidFill>
                  <a:schemeClr val="bg1"/>
                </a:solidFill>
              </a:rPr>
              <a:t> Development</a:t>
            </a:r>
            <a:r>
              <a:rPr lang="en-US" sz="4000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The process of considering what</a:t>
            </a:r>
            <a:r>
              <a:rPr lang="id-ID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you can and can’t control, as well as the parts of your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own personal experience that relate to fitting work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into your life. Career development includes (1) identifiable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process stages, such as entry, progress, and</a:t>
            </a:r>
            <a:r>
              <a:rPr lang="id-ID" sz="2800" dirty="0" smtClean="0">
                <a:solidFill>
                  <a:schemeClr val="bg1"/>
                </a:solidFill>
              </a:rPr>
              <a:t> disengagement; (2) psychological characteristics, such </a:t>
            </a:r>
            <a:r>
              <a:rPr lang="en-US" sz="2800" dirty="0" smtClean="0">
                <a:solidFill>
                  <a:schemeClr val="bg1"/>
                </a:solidFill>
              </a:rPr>
              <a:t>as professional identity, career maturity, and work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values; and (3) skills, such as self-awareness, applying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information, decision-making, and short- and long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range</a:t>
            </a:r>
            <a:r>
              <a:rPr lang="id-ID" sz="2800" dirty="0" smtClean="0">
                <a:solidFill>
                  <a:schemeClr val="bg1"/>
                </a:solidFill>
              </a:rPr>
              <a:t> planning. Career development is the object of intervention for career counselors.</a:t>
            </a:r>
            <a:endParaRPr lang="id-ID" sz="28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CAKUPAN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Pengertian Bimbingan Karir </a:t>
            </a:r>
            <a:endParaRPr lang="id-ID" sz="44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Landasan dan Fungsi Bimbingan Karir dalam Pendidikan Kejuruan</a:t>
            </a:r>
            <a:endParaRPr lang="id-ID" sz="44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Tujuan dan Manfaat Bimbingan Karir</a:t>
            </a:r>
            <a:endParaRPr lang="id-ID" sz="44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Jenis-jenis Karir dalam pekerjaan Elektronika</a:t>
            </a:r>
            <a:endParaRPr lang="id-ID" sz="44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Penyiapan Karir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Pemilihan Pekerjaan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Jenis-Jenis Pekerjaan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4400" dirty="0" smtClean="0">
                <a:solidFill>
                  <a:schemeClr val="bg1"/>
                </a:solidFill>
              </a:rPr>
              <a:t>Konsep dan strategi Pengembangan Karir</a:t>
            </a:r>
            <a:endParaRPr lang="id-ID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id-ID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Career management: </a:t>
            </a:r>
            <a:r>
              <a:rPr lang="en-US" sz="3600" b="1" dirty="0" smtClean="0">
                <a:solidFill>
                  <a:schemeClr val="bg1"/>
                </a:solidFill>
              </a:rPr>
              <a:t>Acceptance of responsibility for</a:t>
            </a:r>
            <a:r>
              <a:rPr lang="id-ID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your own career by being aware of the choices you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make and the activities you pursue to direct your personal</a:t>
            </a:r>
            <a:r>
              <a:rPr lang="id-ID" sz="3600" dirty="0" smtClean="0">
                <a:solidFill>
                  <a:schemeClr val="bg1"/>
                </a:solidFill>
              </a:rPr>
              <a:t> career development.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Career counseling: Collaborating with an expert in the</a:t>
            </a:r>
            <a:r>
              <a:rPr lang="id-ID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area of career development to enhance your career.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Career counseling: Collaborating with an expert in the</a:t>
            </a:r>
            <a:r>
              <a:rPr lang="id-ID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area of career development to enhance your career.</a:t>
            </a:r>
            <a:r>
              <a:rPr lang="id-ID" sz="3600" dirty="0" smtClean="0">
                <a:solidFill>
                  <a:schemeClr val="bg1"/>
                </a:solidFill>
              </a:rPr>
              <a:t>  </a:t>
            </a:r>
            <a:r>
              <a:rPr lang="en-US" sz="3600" dirty="0" smtClean="0">
                <a:solidFill>
                  <a:schemeClr val="bg1"/>
                </a:solidFill>
              </a:rPr>
              <a:t>Career counselors may be licensed by the states in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which they practice. The National Career Development</a:t>
            </a:r>
            <a:r>
              <a:rPr lang="id-ID" sz="3600" dirty="0" smtClean="0">
                <a:solidFill>
                  <a:schemeClr val="bg1"/>
                </a:solidFill>
              </a:rPr>
              <a:t> Association (http://www.ncda.org) provides </a:t>
            </a:r>
            <a:r>
              <a:rPr lang="en-US" sz="3600" dirty="0" smtClean="0">
                <a:solidFill>
                  <a:schemeClr val="bg1"/>
                </a:solidFill>
              </a:rPr>
              <a:t>guidelines to consumers and job-seekers looking for</a:t>
            </a:r>
            <a:r>
              <a:rPr lang="id-ID" sz="3600" dirty="0" smtClean="0">
                <a:solidFill>
                  <a:schemeClr val="bg1"/>
                </a:solidFill>
              </a:rPr>
              <a:t> a career counselor.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The Vocabulary Of Careers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Career Guidance</a:t>
            </a:r>
            <a:r>
              <a:rPr lang="en-US" sz="3600" b="1" dirty="0" smtClean="0">
                <a:solidFill>
                  <a:schemeClr val="bg1"/>
                </a:solidFill>
              </a:rPr>
              <a:t>: A systematic approach to career development;</a:t>
            </a:r>
            <a:r>
              <a:rPr lang="id-ID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career guidance facilitates self-direction by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providing information and fostering 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career-development</a:t>
            </a:r>
            <a:r>
              <a:rPr lang="id-ID" sz="3600" dirty="0" smtClean="0">
                <a:solidFill>
                  <a:schemeClr val="bg1"/>
                </a:solidFill>
              </a:rPr>
              <a:t> skills.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Career Guidance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Proses membantu seseorang untuk mengerti dan menerima gambaran tentang diri pribadinya dan gambaran dunia kerja di luar dirinya. </a:t>
            </a:r>
          </a:p>
          <a:p>
            <a:pPr>
              <a:buNone/>
            </a:pPr>
            <a:r>
              <a:rPr lang="id-ID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Proses mempertemukan gambaran tentang diri nya dan pekerjaannya.</a:t>
            </a:r>
          </a:p>
          <a:p>
            <a:pPr>
              <a:buNone/>
            </a:pPr>
            <a:r>
              <a:rPr lang="id-ID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Membantu individu memecahkan masalah karier dan pekerjaan.</a:t>
            </a:r>
            <a:endParaRPr lang="id-ID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SKILLS FOR CAREER   DEVELOPMENT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id-ID" sz="4800" dirty="0" smtClean="0">
                <a:solidFill>
                  <a:schemeClr val="bg1"/>
                </a:solidFill>
              </a:rPr>
              <a:t>SELF-AWARENESS: </a:t>
            </a:r>
            <a:r>
              <a:rPr lang="id-ID" sz="3600" dirty="0" smtClean="0">
                <a:solidFill>
                  <a:schemeClr val="bg1"/>
                </a:solidFill>
              </a:rPr>
              <a:t>self-identity, Values, Interests, Aptitudes and Ability.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3600" dirty="0" smtClean="0">
                <a:solidFill>
                  <a:schemeClr val="bg1"/>
                </a:solidFill>
              </a:rPr>
              <a:t>Planning Ability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3600" dirty="0" smtClean="0">
                <a:solidFill>
                  <a:schemeClr val="bg1"/>
                </a:solidFill>
              </a:rPr>
              <a:t>Personal Management SKills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SKILLS FOR CAREER   DEVELOPMENT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53135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id-ID" sz="4800" dirty="0" smtClean="0">
                <a:solidFill>
                  <a:schemeClr val="bg1"/>
                </a:solidFill>
              </a:rPr>
              <a:t>SELF-AWARENESS: </a:t>
            </a:r>
            <a:r>
              <a:rPr lang="id-ID" sz="3600" dirty="0" smtClean="0">
                <a:solidFill>
                  <a:schemeClr val="bg1"/>
                </a:solidFill>
              </a:rPr>
              <a:t>self-identity, Values, Interests, Aptitudes and Ability.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3600" dirty="0" smtClean="0">
                <a:solidFill>
                  <a:schemeClr val="bg1"/>
                </a:solidFill>
              </a:rPr>
              <a:t>Planning Ability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3600" dirty="0" smtClean="0">
                <a:solidFill>
                  <a:schemeClr val="bg1"/>
                </a:solidFill>
              </a:rPr>
              <a:t>Personal Management SKills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KARIR dalam KEHIDUPAN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kebahagiaan dalam </a:t>
            </a:r>
            <a:r>
              <a:rPr lang="id-ID" sz="4000" dirty="0" smtClean="0">
                <a:solidFill>
                  <a:schemeClr val="bg1"/>
                </a:solidFill>
              </a:rPr>
              <a:t>hidup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berusaha </a:t>
            </a:r>
            <a:r>
              <a:rPr lang="id-ID" sz="4000" dirty="0" smtClean="0">
                <a:solidFill>
                  <a:schemeClr val="bg1"/>
                </a:solidFill>
              </a:rPr>
              <a:t>semaksimal mungkin </a:t>
            </a:r>
            <a:r>
              <a:rPr lang="id-ID" sz="4000" dirty="0" smtClean="0">
                <a:solidFill>
                  <a:schemeClr val="bg1"/>
                </a:solidFill>
              </a:rPr>
              <a:t>mencapai sukses, baik dalam belajar, bekerja, berkeluarga, </a:t>
            </a:r>
            <a:r>
              <a:rPr lang="id-ID" sz="4000" dirty="0" smtClean="0">
                <a:solidFill>
                  <a:schemeClr val="bg1"/>
                </a:solidFill>
              </a:rPr>
              <a:t>maupun bermasyarakat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menyenangi bidang   pekerjaan yang </a:t>
            </a:r>
            <a:r>
              <a:rPr lang="id-ID" sz="4000" dirty="0" smtClean="0">
                <a:solidFill>
                  <a:schemeClr val="bg1"/>
                </a:solidFill>
              </a:rPr>
              <a:t>digeluti</a:t>
            </a:r>
          </a:p>
          <a:p>
            <a:r>
              <a:rPr lang="fi-FI" sz="4000" dirty="0" smtClean="0">
                <a:solidFill>
                  <a:schemeClr val="bg1"/>
                </a:solidFill>
              </a:rPr>
              <a:t>diakui oleh teman-temannya dan masyarakat </a:t>
            </a:r>
            <a:endParaRPr lang="id-ID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KARIR dalam KEHIDUPAN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sv-SE" sz="4000" dirty="0" smtClean="0">
                <a:solidFill>
                  <a:schemeClr val="bg1"/>
                </a:solidFill>
              </a:rPr>
              <a:t>mempersiapkan </a:t>
            </a:r>
            <a:r>
              <a:rPr lang="sv-SE" sz="4000" dirty="0" smtClean="0">
                <a:solidFill>
                  <a:schemeClr val="bg1"/>
                </a:solidFill>
              </a:rPr>
              <a:t>diri</a:t>
            </a:r>
            <a:endParaRPr lang="id-ID" sz="4000" dirty="0" smtClean="0">
              <a:solidFill>
                <a:schemeClr val="bg1"/>
              </a:solidFill>
            </a:endParaRPr>
          </a:p>
          <a:p>
            <a:r>
              <a:rPr lang="sv-SE" sz="4000" dirty="0" smtClean="0">
                <a:solidFill>
                  <a:schemeClr val="bg1"/>
                </a:solidFill>
              </a:rPr>
              <a:t>belajar </a:t>
            </a:r>
            <a:r>
              <a:rPr lang="sv-SE" sz="4000" dirty="0" smtClean="0">
                <a:solidFill>
                  <a:schemeClr val="bg1"/>
                </a:solidFill>
              </a:rPr>
              <a:t>dan berlatih secara tekun di </a:t>
            </a:r>
            <a:r>
              <a:rPr lang="sv-SE" sz="4000" dirty="0" smtClean="0">
                <a:solidFill>
                  <a:schemeClr val="bg1"/>
                </a:solidFill>
              </a:rPr>
              <a:t>bidang</a:t>
            </a:r>
            <a:r>
              <a:rPr lang="id-ID" sz="4000" dirty="0" smtClean="0">
                <a:solidFill>
                  <a:schemeClr val="bg1"/>
                </a:solidFill>
              </a:rPr>
              <a:t> pekerjaan </a:t>
            </a:r>
            <a:r>
              <a:rPr lang="id-ID" sz="4000" dirty="0" smtClean="0">
                <a:solidFill>
                  <a:schemeClr val="bg1"/>
                </a:solidFill>
              </a:rPr>
              <a:t>yang </a:t>
            </a:r>
            <a:r>
              <a:rPr lang="id-ID" sz="4000" dirty="0" smtClean="0">
                <a:solidFill>
                  <a:schemeClr val="bg1"/>
                </a:solidFill>
              </a:rPr>
              <a:t>dipilih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memahami bakat, minat</a:t>
            </a:r>
            <a:r>
              <a:rPr lang="id-ID" sz="4000" dirty="0" smtClean="0">
                <a:solidFill>
                  <a:schemeClr val="bg1"/>
                </a:solidFill>
              </a:rPr>
              <a:t>, kepribadian</a:t>
            </a:r>
            <a:r>
              <a:rPr lang="id-ID" sz="4000" dirty="0" smtClean="0">
                <a:solidFill>
                  <a:schemeClr val="bg1"/>
                </a:solidFill>
              </a:rPr>
              <a:t>, nilai, dan peluang-peluang pekerjaan </a:t>
            </a:r>
            <a:endParaRPr lang="id-ID" sz="4000" dirty="0" smtClean="0">
              <a:solidFill>
                <a:schemeClr val="bg1"/>
              </a:solidFill>
            </a:endParaRPr>
          </a:p>
          <a:p>
            <a:r>
              <a:rPr lang="id-ID" sz="4000" dirty="0" smtClean="0">
                <a:solidFill>
                  <a:schemeClr val="bg1"/>
                </a:solidFill>
              </a:rPr>
              <a:t>sukses dalam belajar, bekerja, berkeluarga, dan bermasyarakat</a:t>
            </a:r>
            <a:endParaRPr lang="id-ID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C0ntoh Orang Sukses berKARIR dalam KEHIDUPAN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Henry </a:t>
            </a:r>
            <a:r>
              <a:rPr lang="id-ID" sz="4000" dirty="0" smtClean="0">
                <a:solidFill>
                  <a:schemeClr val="bg1"/>
                </a:solidFill>
              </a:rPr>
              <a:t>Ford (</a:t>
            </a:r>
            <a:r>
              <a:rPr lang="id-ID" sz="4000" dirty="0" smtClean="0">
                <a:solidFill>
                  <a:schemeClr val="bg1"/>
                </a:solidFill>
              </a:rPr>
              <a:t>1863-1947). </a:t>
            </a:r>
            <a:endParaRPr lang="id-ID" sz="4000" dirty="0" smtClean="0">
              <a:solidFill>
                <a:schemeClr val="bg1"/>
              </a:solidFill>
            </a:endParaRPr>
          </a:p>
          <a:p>
            <a:r>
              <a:rPr lang="id-ID" sz="4000" dirty="0" smtClean="0">
                <a:solidFill>
                  <a:schemeClr val="bg1"/>
                </a:solidFill>
              </a:rPr>
              <a:t>W. Churchil,  JF </a:t>
            </a:r>
            <a:r>
              <a:rPr lang="id-ID" sz="4000" dirty="0" smtClean="0">
                <a:solidFill>
                  <a:schemeClr val="bg1"/>
                </a:solidFill>
              </a:rPr>
              <a:t>Kennedy, dan </a:t>
            </a:r>
            <a:r>
              <a:rPr lang="id-ID" sz="4000" dirty="0" smtClean="0">
                <a:solidFill>
                  <a:schemeClr val="bg1"/>
                </a:solidFill>
              </a:rPr>
              <a:t>Sukarno</a:t>
            </a:r>
            <a:r>
              <a:rPr lang="id-ID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William Shakespeare dan WS Rendra. </a:t>
            </a:r>
            <a:endParaRPr lang="id-ID" sz="4000" dirty="0" smtClean="0">
              <a:solidFill>
                <a:schemeClr val="bg1"/>
              </a:solidFill>
            </a:endParaRPr>
          </a:p>
          <a:p>
            <a:r>
              <a:rPr lang="id-ID" sz="4000" dirty="0" smtClean="0">
                <a:solidFill>
                  <a:schemeClr val="bg1"/>
                </a:solidFill>
              </a:rPr>
              <a:t>Raden </a:t>
            </a:r>
            <a:r>
              <a:rPr lang="id-ID" sz="4000" dirty="0" smtClean="0">
                <a:solidFill>
                  <a:schemeClr val="bg1"/>
                </a:solidFill>
              </a:rPr>
              <a:t>Saleh, Affandi, </a:t>
            </a:r>
            <a:r>
              <a:rPr lang="id-ID" sz="4000" dirty="0" smtClean="0">
                <a:solidFill>
                  <a:schemeClr val="bg1"/>
                </a:solidFill>
              </a:rPr>
              <a:t>Lempad, Cokot, Ketut Mario, dan </a:t>
            </a:r>
            <a:r>
              <a:rPr lang="id-ID" sz="4000" dirty="0" smtClean="0">
                <a:solidFill>
                  <a:schemeClr val="bg1"/>
                </a:solidFill>
              </a:rPr>
              <a:t>Barli, </a:t>
            </a:r>
            <a:endParaRPr lang="id-ID" sz="4000" dirty="0" smtClean="0">
              <a:solidFill>
                <a:schemeClr val="bg1"/>
              </a:solidFill>
            </a:endParaRPr>
          </a:p>
          <a:p>
            <a:r>
              <a:rPr lang="id-ID" sz="4000" dirty="0" smtClean="0">
                <a:solidFill>
                  <a:schemeClr val="bg1"/>
                </a:solidFill>
              </a:rPr>
              <a:t>Einstein, dan </a:t>
            </a:r>
            <a:r>
              <a:rPr lang="id-ID" sz="4000" dirty="0" smtClean="0">
                <a:solidFill>
                  <a:schemeClr val="bg1"/>
                </a:solidFill>
              </a:rPr>
              <a:t>BJ Habibie</a:t>
            </a:r>
            <a:r>
              <a:rPr lang="id-ID" sz="4000" dirty="0" smtClean="0"/>
              <a:t>.</a:t>
            </a:r>
            <a:endParaRPr lang="id-ID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Sukses berKARIR dalam KEHIDUPAN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temuan penelitian yang dilakukan Harvard </a:t>
            </a:r>
            <a:r>
              <a:rPr lang="id-ID" sz="4000" dirty="0" smtClean="0">
                <a:solidFill>
                  <a:schemeClr val="bg1"/>
                </a:solidFill>
              </a:rPr>
              <a:t>University: 85</a:t>
            </a:r>
            <a:r>
              <a:rPr lang="id-ID" sz="4000" dirty="0" smtClean="0">
                <a:solidFill>
                  <a:schemeClr val="bg1"/>
                </a:solidFill>
              </a:rPr>
              <a:t>% keberhasilan dalam mendapatkan pekerjaan ditentukan oleh sikap mereka,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dan hanya 15% ditentukan oleh kepandaian dan pengetahuan mereka</a:t>
            </a:r>
            <a:endParaRPr lang="id-ID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Sukses berKARIR dalam KEHIDUPAN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algn="ctr"/>
            <a:endParaRPr lang="id-ID" sz="4800" dirty="0" smtClean="0">
              <a:solidFill>
                <a:schemeClr val="bg1"/>
              </a:solidFill>
            </a:endParaRPr>
          </a:p>
          <a:p>
            <a:pPr algn="ctr"/>
            <a:endParaRPr lang="id-ID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d-ID" sz="4800" dirty="0" smtClean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۝ </a:t>
            </a:r>
            <a:r>
              <a:rPr lang="id-ID" sz="4800" dirty="0" smtClean="0">
                <a:solidFill>
                  <a:schemeClr val="bg1"/>
                </a:solidFill>
              </a:rPr>
              <a:t>mengubah </a:t>
            </a:r>
            <a:r>
              <a:rPr lang="id-ID" sz="4800" dirty="0" smtClean="0">
                <a:solidFill>
                  <a:schemeClr val="bg1"/>
                </a:solidFill>
              </a:rPr>
              <a:t>pola pikir </a:t>
            </a:r>
            <a:r>
              <a:rPr lang="id-ID" sz="4800" dirty="0" smtClean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۝</a:t>
            </a:r>
            <a:endParaRPr lang="id-ID" sz="48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MAKNA KARIR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rentangan aktivitas pekerjaan yang diakibatkan oleh adanya </a:t>
            </a:r>
            <a:r>
              <a:rPr lang="id-ID" sz="4000" dirty="0" smtClean="0">
                <a:solidFill>
                  <a:schemeClr val="bg1"/>
                </a:solidFill>
              </a:rPr>
              <a:t>kekuatan </a:t>
            </a:r>
            <a:r>
              <a:rPr lang="it-IT" sz="4000" dirty="0" smtClean="0">
                <a:solidFill>
                  <a:schemeClr val="bg1"/>
                </a:solidFill>
              </a:rPr>
              <a:t>inner </a:t>
            </a:r>
            <a:r>
              <a:rPr lang="it-IT" sz="4000" dirty="0" smtClean="0">
                <a:solidFill>
                  <a:schemeClr val="bg1"/>
                </a:solidFill>
              </a:rPr>
              <a:t>person pada diri </a:t>
            </a:r>
            <a:r>
              <a:rPr lang="it-IT" sz="4000" dirty="0" smtClean="0">
                <a:solidFill>
                  <a:schemeClr val="bg1"/>
                </a:solidFill>
              </a:rPr>
              <a:t>manusia</a:t>
            </a:r>
            <a:r>
              <a:rPr lang="id-ID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sv-SE" sz="4400" dirty="0" smtClean="0">
                <a:solidFill>
                  <a:schemeClr val="bg1"/>
                </a:solidFill>
              </a:rPr>
              <a:t>Perilaku yang tampak karena </a:t>
            </a:r>
            <a:r>
              <a:rPr lang="sv-SE" sz="4400" dirty="0" smtClean="0">
                <a:solidFill>
                  <a:schemeClr val="bg1"/>
                </a:solidFill>
              </a:rPr>
              <a:t>adanya</a:t>
            </a:r>
            <a:r>
              <a:rPr lang="id-ID" sz="4400" dirty="0" smtClean="0">
                <a:solidFill>
                  <a:schemeClr val="bg1"/>
                </a:solidFill>
              </a:rPr>
              <a:t> kekuatan </a:t>
            </a:r>
            <a:r>
              <a:rPr lang="id-ID" sz="4400" dirty="0" smtClean="0">
                <a:solidFill>
                  <a:schemeClr val="bg1"/>
                </a:solidFill>
              </a:rPr>
              <a:t>motivatif, kemampuan, sikap, kebutuhan, aspirasi, dan </a:t>
            </a:r>
            <a:r>
              <a:rPr lang="id-ID" sz="4400" dirty="0" smtClean="0">
                <a:solidFill>
                  <a:schemeClr val="bg1"/>
                </a:solidFill>
              </a:rPr>
              <a:t>cita-cita.</a:t>
            </a:r>
            <a:endParaRPr lang="id-ID" sz="4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Cooper Black" pitchFamily="18" charset="0"/>
              </a:rPr>
              <a:t>MAKNA KARIR</a:t>
            </a:r>
            <a:endParaRPr lang="id-ID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pengguasaan sejumlah kompetensi (fisik, </a:t>
            </a:r>
            <a:r>
              <a:rPr lang="id-ID" sz="4000" dirty="0" smtClean="0">
                <a:solidFill>
                  <a:schemeClr val="bg1"/>
                </a:solidFill>
              </a:rPr>
              <a:t>sosial, intelektual</a:t>
            </a:r>
            <a:r>
              <a:rPr lang="id-ID" sz="4000" dirty="0" smtClean="0">
                <a:solidFill>
                  <a:schemeClr val="bg1"/>
                </a:solidFill>
              </a:rPr>
              <a:t>, spiritual) yang mendukung kesuksesan individu </a:t>
            </a:r>
            <a:r>
              <a:rPr lang="id-ID" sz="4000" dirty="0" smtClean="0">
                <a:solidFill>
                  <a:schemeClr val="bg1"/>
                </a:solidFill>
              </a:rPr>
              <a:t>dalam karir.</a:t>
            </a:r>
            <a:endParaRPr lang="id-ID" sz="4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1081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BIMBINGAN KARIR  dalam Pendidikan Teknologi dan Kejuruan Elektronika &amp; Informatika</vt:lpstr>
      <vt:lpstr>CAKUPAN</vt:lpstr>
      <vt:lpstr>KARIR dalam KEHIDUPAN</vt:lpstr>
      <vt:lpstr>KARIR dalam KEHIDUPAN</vt:lpstr>
      <vt:lpstr>C0ntoh Orang Sukses berKARIR dalam KEHIDUPAN</vt:lpstr>
      <vt:lpstr>Sukses berKARIR dalam KEHIDUPAN</vt:lpstr>
      <vt:lpstr>Sukses berKARIR dalam KEHIDUPAN</vt:lpstr>
      <vt:lpstr>MAKNA KARIR</vt:lpstr>
      <vt:lpstr>MAKNA KARIR</vt:lpstr>
      <vt:lpstr>MAKNA KARIR</vt:lpstr>
      <vt:lpstr>MAKNA KARIR</vt:lpstr>
      <vt:lpstr>PENGERTIAN  BIM-KAR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The Vocabulary Of Careers</vt:lpstr>
      <vt:lpstr>Career Guidance</vt:lpstr>
      <vt:lpstr>SKILLS FOR CAREER   DEVELOPMENT</vt:lpstr>
      <vt:lpstr>SKILLS FOR CAREER   DEVELOPMENT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ILMU</dc:title>
  <dc:creator>Putu Sudira</dc:creator>
  <cp:lastModifiedBy>Putu Sudira</cp:lastModifiedBy>
  <cp:revision>59</cp:revision>
  <dcterms:created xsi:type="dcterms:W3CDTF">2013-07-19T05:57:45Z</dcterms:created>
  <dcterms:modified xsi:type="dcterms:W3CDTF">2014-02-18T14:21:36Z</dcterms:modified>
</cp:coreProperties>
</file>