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76" r:id="rId3"/>
    <p:sldId id="257" r:id="rId4"/>
    <p:sldId id="277" r:id="rId5"/>
    <p:sldId id="258" r:id="rId6"/>
    <p:sldId id="275" r:id="rId7"/>
    <p:sldId id="274" r:id="rId8"/>
    <p:sldId id="259" r:id="rId9"/>
    <p:sldId id="260" r:id="rId10"/>
    <p:sldId id="261" r:id="rId11"/>
    <p:sldId id="269" r:id="rId12"/>
    <p:sldId id="270" r:id="rId13"/>
    <p:sldId id="262" r:id="rId14"/>
    <p:sldId id="271" r:id="rId15"/>
    <p:sldId id="272" r:id="rId16"/>
    <p:sldId id="273" r:id="rId17"/>
    <p:sldId id="267" r:id="rId18"/>
    <p:sldId id="26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38" autoAdjust="0"/>
  </p:normalViewPr>
  <p:slideViewPr>
    <p:cSldViewPr>
      <p:cViewPr varScale="1">
        <p:scale>
          <a:sx n="70" d="100"/>
          <a:sy n="70" d="100"/>
        </p:scale>
        <p:origin x="138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FE383F-168A-4788-8FD4-0BF2C0654577}" type="datetimeFigureOut">
              <a:rPr lang="id-ID" smtClean="0"/>
              <a:pPr/>
              <a:t>19/02/2016</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BB128C-0801-4791-B5A2-5B3D9CB9BFAC}" type="slidenum">
              <a:rPr lang="id-ID" smtClean="0"/>
              <a:pPr/>
              <a:t>‹#›</a:t>
            </a:fld>
            <a:endParaRPr lang="id-ID"/>
          </a:p>
        </p:txBody>
      </p:sp>
    </p:spTree>
    <p:extLst>
      <p:ext uri="{BB962C8B-B14F-4D97-AF65-F5344CB8AC3E}">
        <p14:creationId xmlns:p14="http://schemas.microsoft.com/office/powerpoint/2010/main" val="3130433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B2449B-03B6-46DE-BD3F-33C7AAB72BF1}" type="datetime1">
              <a:rPr lang="en-US" smtClean="0"/>
              <a:pPr/>
              <a:t>2/19/2016</a:t>
            </a:fld>
            <a:endParaRPr lang="en-US"/>
          </a:p>
        </p:txBody>
      </p:sp>
      <p:sp>
        <p:nvSpPr>
          <p:cNvPr id="5" name="Footer Placeholder 4"/>
          <p:cNvSpPr>
            <a:spLocks noGrp="1"/>
          </p:cNvSpPr>
          <p:nvPr>
            <p:ph type="ftr" sz="quarter" idx="11"/>
          </p:nvPr>
        </p:nvSpPr>
        <p:spPr/>
        <p:txBody>
          <a:bodyPr/>
          <a:lstStyle/>
          <a:p>
            <a:r>
              <a:rPr lang="en-US" smtClean="0"/>
              <a:t>Dr.  Putu Sudira, M.P.  Prodi PTK PPs UNY</a:t>
            </a:r>
            <a:endParaRPr lang="en-US"/>
          </a:p>
        </p:txBody>
      </p:sp>
      <p:sp>
        <p:nvSpPr>
          <p:cNvPr id="6" name="Slide Number Placeholder 5"/>
          <p:cNvSpPr>
            <a:spLocks noGrp="1"/>
          </p:cNvSpPr>
          <p:nvPr>
            <p:ph type="sldNum" sz="quarter" idx="12"/>
          </p:nvPr>
        </p:nvSpPr>
        <p:spPr/>
        <p:txBody>
          <a:bodyPr/>
          <a:lstStyle/>
          <a:p>
            <a:fld id="{6844358A-BB3C-43D8-BE9E-A8EEFE1B0FC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2D2F7E-D0CE-447D-9EE8-4E901B492533}" type="datetime1">
              <a:rPr lang="en-US" smtClean="0"/>
              <a:pPr/>
              <a:t>2/19/2016</a:t>
            </a:fld>
            <a:endParaRPr lang="en-US"/>
          </a:p>
        </p:txBody>
      </p:sp>
      <p:sp>
        <p:nvSpPr>
          <p:cNvPr id="5" name="Footer Placeholder 4"/>
          <p:cNvSpPr>
            <a:spLocks noGrp="1"/>
          </p:cNvSpPr>
          <p:nvPr>
            <p:ph type="ftr" sz="quarter" idx="11"/>
          </p:nvPr>
        </p:nvSpPr>
        <p:spPr/>
        <p:txBody>
          <a:bodyPr/>
          <a:lstStyle/>
          <a:p>
            <a:r>
              <a:rPr lang="en-US" smtClean="0"/>
              <a:t>Dr.  Putu Sudira, M.P.  Prodi PTK PPs UNY</a:t>
            </a:r>
            <a:endParaRPr lang="en-US"/>
          </a:p>
        </p:txBody>
      </p:sp>
      <p:sp>
        <p:nvSpPr>
          <p:cNvPr id="6" name="Slide Number Placeholder 5"/>
          <p:cNvSpPr>
            <a:spLocks noGrp="1"/>
          </p:cNvSpPr>
          <p:nvPr>
            <p:ph type="sldNum" sz="quarter" idx="12"/>
          </p:nvPr>
        </p:nvSpPr>
        <p:spPr/>
        <p:txBody>
          <a:bodyPr/>
          <a:lstStyle/>
          <a:p>
            <a:fld id="{6844358A-BB3C-43D8-BE9E-A8EEFE1B0FC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CF7F6B-1801-4953-8B16-B34F22BD6B24}" type="datetime1">
              <a:rPr lang="en-US" smtClean="0"/>
              <a:pPr/>
              <a:t>2/19/2016</a:t>
            </a:fld>
            <a:endParaRPr lang="en-US"/>
          </a:p>
        </p:txBody>
      </p:sp>
      <p:sp>
        <p:nvSpPr>
          <p:cNvPr id="5" name="Footer Placeholder 4"/>
          <p:cNvSpPr>
            <a:spLocks noGrp="1"/>
          </p:cNvSpPr>
          <p:nvPr>
            <p:ph type="ftr" sz="quarter" idx="11"/>
          </p:nvPr>
        </p:nvSpPr>
        <p:spPr/>
        <p:txBody>
          <a:bodyPr/>
          <a:lstStyle/>
          <a:p>
            <a:r>
              <a:rPr lang="en-US" smtClean="0"/>
              <a:t>Dr.  Putu Sudira, M.P.  Prodi PTK PPs UNY</a:t>
            </a:r>
            <a:endParaRPr lang="en-US"/>
          </a:p>
        </p:txBody>
      </p:sp>
      <p:sp>
        <p:nvSpPr>
          <p:cNvPr id="6" name="Slide Number Placeholder 5"/>
          <p:cNvSpPr>
            <a:spLocks noGrp="1"/>
          </p:cNvSpPr>
          <p:nvPr>
            <p:ph type="sldNum" sz="quarter" idx="12"/>
          </p:nvPr>
        </p:nvSpPr>
        <p:spPr/>
        <p:txBody>
          <a:bodyPr/>
          <a:lstStyle/>
          <a:p>
            <a:fld id="{6844358A-BB3C-43D8-BE9E-A8EEFE1B0FC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5E0DD3-91C3-4E62-A18B-C043B37E14D4}" type="datetime1">
              <a:rPr lang="en-US" smtClean="0"/>
              <a:pPr/>
              <a:t>2/19/2016</a:t>
            </a:fld>
            <a:endParaRPr lang="en-US"/>
          </a:p>
        </p:txBody>
      </p:sp>
      <p:sp>
        <p:nvSpPr>
          <p:cNvPr id="5" name="Footer Placeholder 4"/>
          <p:cNvSpPr>
            <a:spLocks noGrp="1"/>
          </p:cNvSpPr>
          <p:nvPr>
            <p:ph type="ftr" sz="quarter" idx="11"/>
          </p:nvPr>
        </p:nvSpPr>
        <p:spPr/>
        <p:txBody>
          <a:bodyPr/>
          <a:lstStyle/>
          <a:p>
            <a:r>
              <a:rPr lang="en-US" smtClean="0"/>
              <a:t>Dr.  Putu Sudira, M.P.  Prodi PTK PPs UNY</a:t>
            </a:r>
            <a:endParaRPr lang="en-US"/>
          </a:p>
        </p:txBody>
      </p:sp>
      <p:sp>
        <p:nvSpPr>
          <p:cNvPr id="6" name="Slide Number Placeholder 5"/>
          <p:cNvSpPr>
            <a:spLocks noGrp="1"/>
          </p:cNvSpPr>
          <p:nvPr>
            <p:ph type="sldNum" sz="quarter" idx="12"/>
          </p:nvPr>
        </p:nvSpPr>
        <p:spPr/>
        <p:txBody>
          <a:bodyPr/>
          <a:lstStyle/>
          <a:p>
            <a:fld id="{6844358A-BB3C-43D8-BE9E-A8EEFE1B0FC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25C512-2565-4D3B-89A3-F80C43671B43}" type="datetime1">
              <a:rPr lang="en-US" smtClean="0"/>
              <a:pPr/>
              <a:t>2/19/2016</a:t>
            </a:fld>
            <a:endParaRPr lang="en-US"/>
          </a:p>
        </p:txBody>
      </p:sp>
      <p:sp>
        <p:nvSpPr>
          <p:cNvPr id="5" name="Footer Placeholder 4"/>
          <p:cNvSpPr>
            <a:spLocks noGrp="1"/>
          </p:cNvSpPr>
          <p:nvPr>
            <p:ph type="ftr" sz="quarter" idx="11"/>
          </p:nvPr>
        </p:nvSpPr>
        <p:spPr/>
        <p:txBody>
          <a:bodyPr/>
          <a:lstStyle/>
          <a:p>
            <a:r>
              <a:rPr lang="en-US" smtClean="0"/>
              <a:t>Dr.  Putu Sudira, M.P.  Prodi PTK PPs UNY</a:t>
            </a:r>
            <a:endParaRPr lang="en-US"/>
          </a:p>
        </p:txBody>
      </p:sp>
      <p:sp>
        <p:nvSpPr>
          <p:cNvPr id="6" name="Slide Number Placeholder 5"/>
          <p:cNvSpPr>
            <a:spLocks noGrp="1"/>
          </p:cNvSpPr>
          <p:nvPr>
            <p:ph type="sldNum" sz="quarter" idx="12"/>
          </p:nvPr>
        </p:nvSpPr>
        <p:spPr/>
        <p:txBody>
          <a:bodyPr/>
          <a:lstStyle/>
          <a:p>
            <a:fld id="{6844358A-BB3C-43D8-BE9E-A8EEFE1B0FC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B70E442-0B89-48FD-96B6-64978E1519B1}" type="datetime1">
              <a:rPr lang="en-US" smtClean="0"/>
              <a:pPr/>
              <a:t>2/19/2016</a:t>
            </a:fld>
            <a:endParaRPr lang="en-US"/>
          </a:p>
        </p:txBody>
      </p:sp>
      <p:sp>
        <p:nvSpPr>
          <p:cNvPr id="6" name="Footer Placeholder 5"/>
          <p:cNvSpPr>
            <a:spLocks noGrp="1"/>
          </p:cNvSpPr>
          <p:nvPr>
            <p:ph type="ftr" sz="quarter" idx="11"/>
          </p:nvPr>
        </p:nvSpPr>
        <p:spPr/>
        <p:txBody>
          <a:bodyPr/>
          <a:lstStyle/>
          <a:p>
            <a:r>
              <a:rPr lang="en-US" smtClean="0"/>
              <a:t>Dr.  Putu Sudira, M.P.  Prodi PTK PPs UNY</a:t>
            </a:r>
            <a:endParaRPr lang="en-US"/>
          </a:p>
        </p:txBody>
      </p:sp>
      <p:sp>
        <p:nvSpPr>
          <p:cNvPr id="7" name="Slide Number Placeholder 6"/>
          <p:cNvSpPr>
            <a:spLocks noGrp="1"/>
          </p:cNvSpPr>
          <p:nvPr>
            <p:ph type="sldNum" sz="quarter" idx="12"/>
          </p:nvPr>
        </p:nvSpPr>
        <p:spPr/>
        <p:txBody>
          <a:bodyPr/>
          <a:lstStyle/>
          <a:p>
            <a:fld id="{6844358A-BB3C-43D8-BE9E-A8EEFE1B0FC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2FFF16-0ECF-4F13-8FC1-6CDE63682BAB}" type="datetime1">
              <a:rPr lang="en-US" smtClean="0"/>
              <a:pPr/>
              <a:t>2/19/2016</a:t>
            </a:fld>
            <a:endParaRPr lang="en-US"/>
          </a:p>
        </p:txBody>
      </p:sp>
      <p:sp>
        <p:nvSpPr>
          <p:cNvPr id="8" name="Footer Placeholder 7"/>
          <p:cNvSpPr>
            <a:spLocks noGrp="1"/>
          </p:cNvSpPr>
          <p:nvPr>
            <p:ph type="ftr" sz="quarter" idx="11"/>
          </p:nvPr>
        </p:nvSpPr>
        <p:spPr/>
        <p:txBody>
          <a:bodyPr/>
          <a:lstStyle/>
          <a:p>
            <a:r>
              <a:rPr lang="en-US" smtClean="0"/>
              <a:t>Dr.  Putu Sudira, M.P.  Prodi PTK PPs UNY</a:t>
            </a:r>
            <a:endParaRPr lang="en-US"/>
          </a:p>
        </p:txBody>
      </p:sp>
      <p:sp>
        <p:nvSpPr>
          <p:cNvPr id="9" name="Slide Number Placeholder 8"/>
          <p:cNvSpPr>
            <a:spLocks noGrp="1"/>
          </p:cNvSpPr>
          <p:nvPr>
            <p:ph type="sldNum" sz="quarter" idx="12"/>
          </p:nvPr>
        </p:nvSpPr>
        <p:spPr/>
        <p:txBody>
          <a:bodyPr/>
          <a:lstStyle/>
          <a:p>
            <a:fld id="{6844358A-BB3C-43D8-BE9E-A8EEFE1B0FC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30A623-0FED-4E0E-A665-79DFB278E0D3}" type="datetime1">
              <a:rPr lang="en-US" smtClean="0"/>
              <a:pPr/>
              <a:t>2/19/2016</a:t>
            </a:fld>
            <a:endParaRPr lang="en-US"/>
          </a:p>
        </p:txBody>
      </p:sp>
      <p:sp>
        <p:nvSpPr>
          <p:cNvPr id="4" name="Footer Placeholder 3"/>
          <p:cNvSpPr>
            <a:spLocks noGrp="1"/>
          </p:cNvSpPr>
          <p:nvPr>
            <p:ph type="ftr" sz="quarter" idx="11"/>
          </p:nvPr>
        </p:nvSpPr>
        <p:spPr/>
        <p:txBody>
          <a:bodyPr/>
          <a:lstStyle/>
          <a:p>
            <a:r>
              <a:rPr lang="en-US" smtClean="0"/>
              <a:t>Dr.  Putu Sudira, M.P.  Prodi PTK PPs UNY</a:t>
            </a:r>
            <a:endParaRPr lang="en-US"/>
          </a:p>
        </p:txBody>
      </p:sp>
      <p:sp>
        <p:nvSpPr>
          <p:cNvPr id="5" name="Slide Number Placeholder 4"/>
          <p:cNvSpPr>
            <a:spLocks noGrp="1"/>
          </p:cNvSpPr>
          <p:nvPr>
            <p:ph type="sldNum" sz="quarter" idx="12"/>
          </p:nvPr>
        </p:nvSpPr>
        <p:spPr/>
        <p:txBody>
          <a:bodyPr/>
          <a:lstStyle/>
          <a:p>
            <a:fld id="{6844358A-BB3C-43D8-BE9E-A8EEFE1B0FC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FF1773-C8FB-49F9-9CE0-C13C61717402}" type="datetime1">
              <a:rPr lang="en-US" smtClean="0"/>
              <a:pPr/>
              <a:t>2/19/2016</a:t>
            </a:fld>
            <a:endParaRPr lang="en-US"/>
          </a:p>
        </p:txBody>
      </p:sp>
      <p:sp>
        <p:nvSpPr>
          <p:cNvPr id="3" name="Footer Placeholder 2"/>
          <p:cNvSpPr>
            <a:spLocks noGrp="1"/>
          </p:cNvSpPr>
          <p:nvPr>
            <p:ph type="ftr" sz="quarter" idx="11"/>
          </p:nvPr>
        </p:nvSpPr>
        <p:spPr/>
        <p:txBody>
          <a:bodyPr/>
          <a:lstStyle/>
          <a:p>
            <a:r>
              <a:rPr lang="en-US" smtClean="0"/>
              <a:t>Dr.  Putu Sudira, M.P.  Prodi PTK PPs UNY</a:t>
            </a:r>
            <a:endParaRPr lang="en-US"/>
          </a:p>
        </p:txBody>
      </p:sp>
      <p:sp>
        <p:nvSpPr>
          <p:cNvPr id="4" name="Slide Number Placeholder 3"/>
          <p:cNvSpPr>
            <a:spLocks noGrp="1"/>
          </p:cNvSpPr>
          <p:nvPr>
            <p:ph type="sldNum" sz="quarter" idx="12"/>
          </p:nvPr>
        </p:nvSpPr>
        <p:spPr/>
        <p:txBody>
          <a:bodyPr/>
          <a:lstStyle/>
          <a:p>
            <a:fld id="{6844358A-BB3C-43D8-BE9E-A8EEFE1B0FC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76A158-10E5-4339-9289-C78736EDA0EE}" type="datetime1">
              <a:rPr lang="en-US" smtClean="0"/>
              <a:pPr/>
              <a:t>2/19/2016</a:t>
            </a:fld>
            <a:endParaRPr lang="en-US"/>
          </a:p>
        </p:txBody>
      </p:sp>
      <p:sp>
        <p:nvSpPr>
          <p:cNvPr id="6" name="Footer Placeholder 5"/>
          <p:cNvSpPr>
            <a:spLocks noGrp="1"/>
          </p:cNvSpPr>
          <p:nvPr>
            <p:ph type="ftr" sz="quarter" idx="11"/>
          </p:nvPr>
        </p:nvSpPr>
        <p:spPr/>
        <p:txBody>
          <a:bodyPr/>
          <a:lstStyle/>
          <a:p>
            <a:r>
              <a:rPr lang="en-US" smtClean="0"/>
              <a:t>Dr.  Putu Sudira, M.P.  Prodi PTK PPs UNY</a:t>
            </a:r>
            <a:endParaRPr lang="en-US"/>
          </a:p>
        </p:txBody>
      </p:sp>
      <p:sp>
        <p:nvSpPr>
          <p:cNvPr id="7" name="Slide Number Placeholder 6"/>
          <p:cNvSpPr>
            <a:spLocks noGrp="1"/>
          </p:cNvSpPr>
          <p:nvPr>
            <p:ph type="sldNum" sz="quarter" idx="12"/>
          </p:nvPr>
        </p:nvSpPr>
        <p:spPr/>
        <p:txBody>
          <a:bodyPr/>
          <a:lstStyle/>
          <a:p>
            <a:fld id="{6844358A-BB3C-43D8-BE9E-A8EEFE1B0FC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5479A4-5A84-4668-BEF0-2A4BD511C100}" type="datetime1">
              <a:rPr lang="en-US" smtClean="0"/>
              <a:pPr/>
              <a:t>2/19/2016</a:t>
            </a:fld>
            <a:endParaRPr lang="en-US"/>
          </a:p>
        </p:txBody>
      </p:sp>
      <p:sp>
        <p:nvSpPr>
          <p:cNvPr id="6" name="Footer Placeholder 5"/>
          <p:cNvSpPr>
            <a:spLocks noGrp="1"/>
          </p:cNvSpPr>
          <p:nvPr>
            <p:ph type="ftr" sz="quarter" idx="11"/>
          </p:nvPr>
        </p:nvSpPr>
        <p:spPr/>
        <p:txBody>
          <a:bodyPr/>
          <a:lstStyle/>
          <a:p>
            <a:r>
              <a:rPr lang="en-US" smtClean="0"/>
              <a:t>Dr.  Putu Sudira, M.P.  Prodi PTK PPs UNY</a:t>
            </a:r>
            <a:endParaRPr lang="en-US"/>
          </a:p>
        </p:txBody>
      </p:sp>
      <p:sp>
        <p:nvSpPr>
          <p:cNvPr id="7" name="Slide Number Placeholder 6"/>
          <p:cNvSpPr>
            <a:spLocks noGrp="1"/>
          </p:cNvSpPr>
          <p:nvPr>
            <p:ph type="sldNum" sz="quarter" idx="12"/>
          </p:nvPr>
        </p:nvSpPr>
        <p:spPr/>
        <p:txBody>
          <a:bodyPr/>
          <a:lstStyle/>
          <a:p>
            <a:fld id="{6844358A-BB3C-43D8-BE9E-A8EEFE1B0FC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D747B5-42A5-419F-9476-254024B2DB89}" type="datetime1">
              <a:rPr lang="en-US" smtClean="0"/>
              <a:pPr/>
              <a:t>2/19/2016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Dr.  Putu Sudira, M.P.  Prodi PTK PPs UNY</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44358A-BB3C-43D8-BE9E-A8EEFE1B0FC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mailto:putupanji@uny.ac.id"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ounded Rectangle 5"/>
          <p:cNvSpPr/>
          <p:nvPr/>
        </p:nvSpPr>
        <p:spPr>
          <a:xfrm>
            <a:off x="2133600" y="914400"/>
            <a:ext cx="6096000" cy="3048000"/>
          </a:xfrm>
          <a:prstGeom prst="roundRect">
            <a:avLst>
              <a:gd name="adj" fmla="val 50000"/>
            </a:avLst>
          </a:prstGeom>
          <a:blipFill dpi="0" rotWithShape="1">
            <a:blip r:embed="rId3">
              <a:alphaModFix amt="33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905000" y="1524000"/>
            <a:ext cx="6705600" cy="1676400"/>
          </a:xfrm>
        </p:spPr>
        <p:txBody>
          <a:bodyPr>
            <a:noAutofit/>
          </a:bodyPr>
          <a:lstStyle/>
          <a:p>
            <a:r>
              <a:rPr lang="en-US" sz="7200" b="1" dirty="0" smtClean="0"/>
              <a:t>Pendidikan</a:t>
            </a:r>
            <a:r>
              <a:rPr lang="id-ID" sz="7200" b="1" dirty="0" smtClean="0"/>
              <a:t> Teknologi dan</a:t>
            </a:r>
            <a:r>
              <a:rPr lang="en-US" sz="7200" b="1" dirty="0" smtClean="0"/>
              <a:t> </a:t>
            </a:r>
            <a:r>
              <a:rPr lang="en-US" sz="7200" b="1" dirty="0" err="1" smtClean="0"/>
              <a:t>Kejuruan</a:t>
            </a:r>
            <a:endParaRPr lang="en-US" sz="7200" b="1" dirty="0"/>
          </a:p>
        </p:txBody>
      </p:sp>
      <p:sp>
        <p:nvSpPr>
          <p:cNvPr id="7" name="Title 1"/>
          <p:cNvSpPr txBox="1">
            <a:spLocks/>
          </p:cNvSpPr>
          <p:nvPr/>
        </p:nvSpPr>
        <p:spPr>
          <a:xfrm>
            <a:off x="1828800" y="4114800"/>
            <a:ext cx="6705600" cy="2133600"/>
          </a:xfrm>
          <a:prstGeom prst="rect">
            <a:avLst/>
          </a:prstGeom>
        </p:spPr>
        <p:txBody>
          <a:bodyPr vert="horz" lIns="91440" tIns="45720" rIns="91440" bIns="45720" rtlCol="0" anchor="ctr">
            <a:normAutofit fontScale="8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4400" b="1" i="0" u="none" strike="noStrike" kern="1200" cap="none" spc="0" normalizeH="0" baseline="0" noProof="0" dirty="0" smtClean="0">
                <a:ln>
                  <a:noFill/>
                </a:ln>
                <a:effectLst/>
                <a:uLnTx/>
                <a:uFillTx/>
                <a:latin typeface="+mj-lt"/>
                <a:ea typeface="+mj-ea"/>
                <a:cs typeface="+mj-cs"/>
              </a:rPr>
              <a:t>Dr. Putu Sudira, M.P.</a:t>
            </a:r>
          </a:p>
          <a:p>
            <a:pPr algn="ctr">
              <a:spcBef>
                <a:spcPct val="0"/>
              </a:spcBef>
              <a:defRPr/>
            </a:pPr>
            <a:r>
              <a:rPr lang="id-ID" sz="2400" b="1" dirty="0" smtClean="0">
                <a:latin typeface="+mj-lt"/>
                <a:ea typeface="+mj-ea"/>
                <a:cs typeface="+mj-cs"/>
                <a:hlinkClick r:id="rId4"/>
              </a:rPr>
              <a:t>putupanji@uny.ac.id</a:t>
            </a:r>
            <a:r>
              <a:rPr lang="id-ID" sz="2400" b="1" dirty="0" smtClean="0">
                <a:latin typeface="+mj-lt"/>
                <a:ea typeface="+mj-ea"/>
                <a:cs typeface="+mj-cs"/>
              </a:rPr>
              <a:t> – </a:t>
            </a:r>
            <a:r>
              <a:rPr lang="id-ID" sz="2400" b="1" dirty="0" smtClean="0"/>
              <a:t>08164222678</a:t>
            </a:r>
          </a:p>
          <a:p>
            <a:pPr lvl="0" algn="ctr">
              <a:spcBef>
                <a:spcPct val="0"/>
              </a:spcBef>
              <a:defRPr/>
            </a:pPr>
            <a:r>
              <a:rPr lang="id-ID" sz="2400" b="1" dirty="0" smtClean="0">
                <a:latin typeface="+mj-lt"/>
                <a:ea typeface="+mj-ea"/>
                <a:cs typeface="+mj-cs"/>
              </a:rPr>
              <a:t>http://staff.uny.ac.id/cari/staff?title=Putu+Sudira</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400" b="1" i="0" u="none" strike="noStrike" kern="1200" cap="none" spc="0" normalizeH="0" baseline="0" noProof="0" dirty="0" smtClean="0">
                <a:ln>
                  <a:noFill/>
                </a:ln>
                <a:effectLst/>
                <a:uLnTx/>
                <a:uFillTx/>
                <a:latin typeface="+mj-lt"/>
                <a:ea typeface="+mj-ea"/>
                <a:cs typeface="+mj-cs"/>
              </a:rPr>
              <a:t>Sek.Prodi</a:t>
            </a:r>
            <a:r>
              <a:rPr kumimoji="0" lang="id-ID" sz="2400" b="1" i="0" u="none" strike="noStrike" kern="1200" cap="none" spc="0" normalizeH="0" noProof="0" dirty="0" smtClean="0">
                <a:ln>
                  <a:noFill/>
                </a:ln>
                <a:effectLst/>
                <a:uLnTx/>
                <a:uFillTx/>
                <a:latin typeface="+mj-lt"/>
                <a:ea typeface="+mj-ea"/>
                <a:cs typeface="+mj-cs"/>
              </a:rPr>
              <a:t> PTK PPs  UNY, peneliti terbaik Hibah Disertasi 2011, lulusan cumlaude S2  TP PPs UGM – S3 PTK PPS UNY; Kantor: Vocational and Technology Education Lantai II sayap   timur  Gedung Pascasarjana UNY </a:t>
            </a:r>
            <a:endParaRPr kumimoji="0" lang="en-US" sz="2400" b="1" i="0" u="none" strike="noStrike" kern="1200" cap="none" spc="0" normalizeH="0" baseline="0" noProof="0" dirty="0">
              <a:ln>
                <a:noFill/>
              </a:ln>
              <a:effectLst/>
              <a:uLnTx/>
              <a:uFillTx/>
              <a:latin typeface="+mj-lt"/>
              <a:ea typeface="+mj-ea"/>
              <a:cs typeface="+mj-cs"/>
            </a:endParaRPr>
          </a:p>
        </p:txBody>
      </p:sp>
      <p:pic>
        <p:nvPicPr>
          <p:cNvPr id="1026" name="Picture 2"/>
          <p:cNvPicPr>
            <a:picLocks noChangeAspect="1" noChangeArrowheads="1"/>
          </p:cNvPicPr>
          <p:nvPr/>
        </p:nvPicPr>
        <p:blipFill>
          <a:blip r:embed="rId5"/>
          <a:srcRect/>
          <a:stretch>
            <a:fillRect/>
          </a:stretch>
        </p:blipFill>
        <p:spPr bwMode="auto">
          <a:xfrm>
            <a:off x="0" y="5334000"/>
            <a:ext cx="1066800" cy="1267778"/>
          </a:xfrm>
          <a:prstGeom prst="rect">
            <a:avLst/>
          </a:prstGeom>
          <a:ln>
            <a:noFill/>
          </a:ln>
          <a:effectLst>
            <a:softEdge rad="112500"/>
          </a:effectLst>
        </p:spPr>
      </p:pic>
      <p:sp>
        <p:nvSpPr>
          <p:cNvPr id="8" name="Footer Placeholder 7"/>
          <p:cNvSpPr>
            <a:spLocks noGrp="1"/>
          </p:cNvSpPr>
          <p:nvPr>
            <p:ph type="ftr" sz="quarter" idx="11"/>
          </p:nvPr>
        </p:nvSpPr>
        <p:spPr>
          <a:xfrm>
            <a:off x="3124200" y="6324600"/>
            <a:ext cx="3505200" cy="396875"/>
          </a:xfrm>
        </p:spPr>
        <p:txBody>
          <a:bodyPr/>
          <a:lstStyle/>
          <a:p>
            <a:r>
              <a:rPr lang="en-US" dirty="0" smtClean="0"/>
              <a:t>Dr.  </a:t>
            </a:r>
            <a:r>
              <a:rPr lang="en-US" dirty="0" err="1" smtClean="0"/>
              <a:t>Putu</a:t>
            </a:r>
            <a:r>
              <a:rPr lang="en-US" dirty="0" smtClean="0"/>
              <a:t> </a:t>
            </a:r>
            <a:r>
              <a:rPr lang="en-US" dirty="0" err="1" smtClean="0"/>
              <a:t>Sudira</a:t>
            </a:r>
            <a:r>
              <a:rPr lang="en-US" dirty="0" smtClean="0"/>
              <a:t>, M.P.  </a:t>
            </a:r>
            <a:r>
              <a:rPr lang="en-US" dirty="0" err="1" smtClean="0"/>
              <a:t>Prodi</a:t>
            </a:r>
            <a:r>
              <a:rPr lang="en-US" dirty="0" smtClean="0"/>
              <a:t> PTK PPs UNY</a:t>
            </a:r>
            <a:r>
              <a:rPr lang="id-ID" dirty="0" smtClean="0"/>
              <a:t> Tahun 2012</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457200"/>
            <a:ext cx="6705600" cy="838200"/>
          </a:xfrm>
        </p:spPr>
        <p:txBody>
          <a:bodyPr>
            <a:normAutofit/>
          </a:bodyPr>
          <a:lstStyle/>
          <a:p>
            <a:r>
              <a:rPr lang="id-ID" b="1" dirty="0" smtClean="0"/>
              <a:t>Good dan Harris (1960)</a:t>
            </a:r>
            <a:endParaRPr lang="en-US" b="1" dirty="0"/>
          </a:p>
        </p:txBody>
      </p:sp>
      <p:sp>
        <p:nvSpPr>
          <p:cNvPr id="3" name="Subtitle 2"/>
          <p:cNvSpPr>
            <a:spLocks noGrp="1"/>
          </p:cNvSpPr>
          <p:nvPr>
            <p:ph type="subTitle" idx="1"/>
          </p:nvPr>
        </p:nvSpPr>
        <p:spPr>
          <a:xfrm>
            <a:off x="1447800" y="1752600"/>
            <a:ext cx="7391400" cy="4419600"/>
          </a:xfrm>
          <a:noFill/>
        </p:spPr>
        <p:txBody>
          <a:bodyPr>
            <a:noAutofit/>
          </a:bodyPr>
          <a:lstStyle/>
          <a:p>
            <a:pPr algn="l"/>
            <a:r>
              <a:rPr lang="en-US" sz="2800" dirty="0" smtClean="0">
                <a:solidFill>
                  <a:schemeClr val="tx1"/>
                </a:solidFill>
              </a:rPr>
              <a:t> “</a:t>
            </a:r>
            <a:r>
              <a:rPr lang="en-US" sz="2800" i="1" dirty="0" smtClean="0">
                <a:solidFill>
                  <a:schemeClr val="tx1"/>
                </a:solidFill>
              </a:rPr>
              <a:t>vocational education is education for work-any kind of work which the individual finds congenial and for which society has need”.</a:t>
            </a:r>
            <a:r>
              <a:rPr lang="en-US" sz="2800" dirty="0" smtClean="0">
                <a:solidFill>
                  <a:schemeClr val="tx1"/>
                </a:solidFill>
              </a:rPr>
              <a:t> </a:t>
            </a:r>
            <a:endParaRPr lang="id-ID" sz="2800" dirty="0" smtClean="0">
              <a:solidFill>
                <a:schemeClr val="tx1"/>
              </a:solidFill>
            </a:endParaRPr>
          </a:p>
          <a:p>
            <a:pPr algn="l"/>
            <a:r>
              <a:rPr lang="id-ID" sz="2800" dirty="0" smtClean="0">
                <a:solidFill>
                  <a:schemeClr val="tx1"/>
                </a:solidFill>
              </a:rPr>
              <a:t>Pendidikan Vokasional adalah pendidikan untuk bekerja dimana seseorang mendapatkan pekerjaan yang menyenangkan atau cocok seperti harapan masyarakat pada umumnya.  </a:t>
            </a:r>
          </a:p>
          <a:p>
            <a:pPr algn="l"/>
            <a:r>
              <a:rPr lang="id-ID" sz="2800" dirty="0" smtClean="0">
                <a:solidFill>
                  <a:schemeClr val="tx1"/>
                </a:solidFill>
              </a:rPr>
              <a:t>Pendidikan Vokasional harus memperhatikan jenis dan bidang-bidang pekerjaan serta harapan masyarakat pencari kerja. </a:t>
            </a:r>
            <a:endParaRPr lang="en-US" sz="2800" b="1" dirty="0">
              <a:solidFill>
                <a:schemeClr val="tx1"/>
              </a:solidFill>
            </a:endParaRPr>
          </a:p>
        </p:txBody>
      </p:sp>
      <p:sp>
        <p:nvSpPr>
          <p:cNvPr id="6" name="Rounded Rectangle 5"/>
          <p:cNvSpPr/>
          <p:nvPr/>
        </p:nvSpPr>
        <p:spPr>
          <a:xfrm>
            <a:off x="1676400" y="244840"/>
            <a:ext cx="7010400" cy="1202960"/>
          </a:xfrm>
          <a:prstGeom prst="roundRect">
            <a:avLst>
              <a:gd name="adj"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r>
              <a:rPr lang="en-US" smtClean="0"/>
              <a:t>Dr.  Putu Sudira, M.P.  Prodi PTK PPs UNY</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457200"/>
            <a:ext cx="6705600" cy="838200"/>
          </a:xfrm>
        </p:spPr>
        <p:txBody>
          <a:bodyPr>
            <a:normAutofit fontScale="90000"/>
          </a:bodyPr>
          <a:lstStyle/>
          <a:p>
            <a:r>
              <a:rPr lang="id-ID" b="1" dirty="0" smtClean="0"/>
              <a:t>Asosiasi Vokasional Amerika</a:t>
            </a:r>
            <a:endParaRPr lang="en-US" b="1" dirty="0"/>
          </a:p>
        </p:txBody>
      </p:sp>
      <p:sp>
        <p:nvSpPr>
          <p:cNvPr id="3" name="Subtitle 2"/>
          <p:cNvSpPr>
            <a:spLocks noGrp="1"/>
          </p:cNvSpPr>
          <p:nvPr>
            <p:ph type="subTitle" idx="1"/>
          </p:nvPr>
        </p:nvSpPr>
        <p:spPr>
          <a:xfrm>
            <a:off x="1447800" y="1752600"/>
            <a:ext cx="7391400" cy="4419600"/>
          </a:xfrm>
          <a:noFill/>
        </p:spPr>
        <p:txBody>
          <a:bodyPr>
            <a:noAutofit/>
          </a:bodyPr>
          <a:lstStyle/>
          <a:p>
            <a:pPr algn="l"/>
            <a:r>
              <a:rPr lang="en-US" sz="3600" i="1" dirty="0" smtClean="0">
                <a:solidFill>
                  <a:schemeClr val="tx1"/>
                </a:solidFill>
              </a:rPr>
              <a:t>Vocational education as education designed to develop </a:t>
            </a:r>
            <a:r>
              <a:rPr lang="en-US" sz="3600" b="1" i="1" dirty="0" smtClean="0">
                <a:solidFill>
                  <a:schemeClr val="tx1"/>
                </a:solidFill>
              </a:rPr>
              <a:t>skills, abilities, understandings, attitudes, work habits, and appreciations </a:t>
            </a:r>
            <a:r>
              <a:rPr lang="en-US" sz="3600" i="1" dirty="0" smtClean="0">
                <a:solidFill>
                  <a:schemeClr val="tx1"/>
                </a:solidFill>
              </a:rPr>
              <a:t>needed by workers to enter and make progress in employment on useful and productive basis”  </a:t>
            </a:r>
            <a:r>
              <a:rPr lang="en-US" sz="3600" dirty="0" smtClean="0">
                <a:solidFill>
                  <a:schemeClr val="tx1"/>
                </a:solidFill>
              </a:rPr>
              <a:t>(Thompson, 1973:111).</a:t>
            </a:r>
            <a:endParaRPr lang="id-ID" sz="3600" dirty="0">
              <a:solidFill>
                <a:schemeClr val="tx1"/>
              </a:solidFill>
            </a:endParaRPr>
          </a:p>
        </p:txBody>
      </p:sp>
      <p:sp>
        <p:nvSpPr>
          <p:cNvPr id="6" name="Rounded Rectangle 5"/>
          <p:cNvSpPr/>
          <p:nvPr/>
        </p:nvSpPr>
        <p:spPr>
          <a:xfrm>
            <a:off x="1676400" y="244840"/>
            <a:ext cx="7010400" cy="1202960"/>
          </a:xfrm>
          <a:prstGeom prst="roundRect">
            <a:avLst>
              <a:gd name="adj"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r>
              <a:rPr lang="en-US" smtClean="0"/>
              <a:t>Dr.  Putu Sudira, M.P.  Prodi PTK PPs UNY</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381000"/>
            <a:ext cx="6705600" cy="838200"/>
          </a:xfrm>
        </p:spPr>
        <p:txBody>
          <a:bodyPr>
            <a:normAutofit fontScale="90000"/>
          </a:bodyPr>
          <a:lstStyle/>
          <a:p>
            <a:r>
              <a:rPr lang="en-US" b="1" dirty="0" err="1" smtClean="0"/>
              <a:t>Pengembangan</a:t>
            </a:r>
            <a:r>
              <a:rPr lang="en-US" b="1" dirty="0" smtClean="0"/>
              <a:t> </a:t>
            </a:r>
            <a:r>
              <a:rPr lang="id-ID" b="1" dirty="0" err="1" smtClean="0"/>
              <a:t>P</a:t>
            </a:r>
            <a:r>
              <a:rPr lang="en-US" b="1" dirty="0" err="1" smtClean="0"/>
              <a:t>endidikan</a:t>
            </a:r>
            <a:r>
              <a:rPr lang="en-US" b="1" dirty="0" smtClean="0"/>
              <a:t> </a:t>
            </a:r>
            <a:r>
              <a:rPr lang="id-ID" b="1" dirty="0" smtClean="0"/>
              <a:t>K</a:t>
            </a:r>
            <a:r>
              <a:rPr lang="en-US" b="1" dirty="0" err="1" smtClean="0"/>
              <a:t>ejuruan</a:t>
            </a:r>
            <a:r>
              <a:rPr lang="en-US" b="1" dirty="0" smtClean="0"/>
              <a:t>/</a:t>
            </a:r>
            <a:r>
              <a:rPr lang="en-US" b="1" dirty="0" err="1" smtClean="0"/>
              <a:t>Vokasional</a:t>
            </a:r>
            <a:endParaRPr lang="en-US" b="1" dirty="0"/>
          </a:p>
        </p:txBody>
      </p:sp>
      <p:sp>
        <p:nvSpPr>
          <p:cNvPr id="3" name="Subtitle 2"/>
          <p:cNvSpPr>
            <a:spLocks noGrp="1"/>
          </p:cNvSpPr>
          <p:nvPr>
            <p:ph type="subTitle" idx="1"/>
          </p:nvPr>
        </p:nvSpPr>
        <p:spPr>
          <a:xfrm>
            <a:off x="1447800" y="1752600"/>
            <a:ext cx="7467600" cy="4419600"/>
          </a:xfrm>
          <a:noFill/>
        </p:spPr>
        <p:txBody>
          <a:bodyPr>
            <a:noAutofit/>
          </a:bodyPr>
          <a:lstStyle/>
          <a:p>
            <a:pPr algn="l"/>
            <a:r>
              <a:rPr lang="en-US" sz="2800" dirty="0" err="1" smtClean="0">
                <a:solidFill>
                  <a:schemeClr val="tx1"/>
                </a:solidFill>
              </a:rPr>
              <a:t>membutuhkan</a:t>
            </a:r>
            <a:r>
              <a:rPr lang="en-US" sz="2800" dirty="0" smtClean="0">
                <a:solidFill>
                  <a:schemeClr val="tx1"/>
                </a:solidFill>
              </a:rPr>
              <a:t> </a:t>
            </a:r>
            <a:r>
              <a:rPr lang="en-US" sz="2800" dirty="0" err="1" smtClean="0">
                <a:solidFill>
                  <a:schemeClr val="tx1"/>
                </a:solidFill>
              </a:rPr>
              <a:t>kebijakan</a:t>
            </a:r>
            <a:r>
              <a:rPr lang="en-US" sz="2800" dirty="0" smtClean="0">
                <a:solidFill>
                  <a:schemeClr val="tx1"/>
                </a:solidFill>
              </a:rPr>
              <a:t> </a:t>
            </a:r>
            <a:r>
              <a:rPr lang="en-US" sz="2800" dirty="0" err="1" smtClean="0">
                <a:solidFill>
                  <a:schemeClr val="tx1"/>
                </a:solidFill>
              </a:rPr>
              <a:t>terbentuknya</a:t>
            </a:r>
            <a:r>
              <a:rPr lang="en-US" sz="2800" dirty="0" smtClean="0">
                <a:solidFill>
                  <a:schemeClr val="tx1"/>
                </a:solidFill>
              </a:rPr>
              <a:t> </a:t>
            </a:r>
            <a:r>
              <a:rPr lang="en-US" sz="2800" dirty="0" err="1" smtClean="0">
                <a:solidFill>
                  <a:schemeClr val="tx1"/>
                </a:solidFill>
              </a:rPr>
              <a:t>kerjasama</a:t>
            </a:r>
            <a:r>
              <a:rPr lang="en-US" sz="2800" dirty="0" smtClean="0">
                <a:solidFill>
                  <a:schemeClr val="tx1"/>
                </a:solidFill>
              </a:rPr>
              <a:t>, </a:t>
            </a:r>
            <a:r>
              <a:rPr lang="en-US" sz="2800" dirty="0" err="1" smtClean="0">
                <a:solidFill>
                  <a:schemeClr val="tx1"/>
                </a:solidFill>
              </a:rPr>
              <a:t>dukungan</a:t>
            </a:r>
            <a:r>
              <a:rPr lang="en-US" sz="2800" dirty="0" smtClean="0">
                <a:solidFill>
                  <a:schemeClr val="tx1"/>
                </a:solidFill>
              </a:rPr>
              <a:t> </a:t>
            </a:r>
            <a:r>
              <a:rPr lang="en-US" sz="2800" dirty="0" err="1" smtClean="0">
                <a:solidFill>
                  <a:schemeClr val="tx1"/>
                </a:solidFill>
              </a:rPr>
              <a:t>dan</a:t>
            </a:r>
            <a:r>
              <a:rPr lang="en-US" sz="2800" dirty="0" smtClean="0">
                <a:solidFill>
                  <a:schemeClr val="tx1"/>
                </a:solidFill>
              </a:rPr>
              <a:t> </a:t>
            </a:r>
            <a:r>
              <a:rPr lang="en-US" sz="2800" dirty="0" err="1" smtClean="0">
                <a:solidFill>
                  <a:schemeClr val="tx1"/>
                </a:solidFill>
              </a:rPr>
              <a:t>partisipasi</a:t>
            </a:r>
            <a:r>
              <a:rPr lang="en-US" sz="2800" dirty="0" smtClean="0">
                <a:solidFill>
                  <a:schemeClr val="tx1"/>
                </a:solidFill>
              </a:rPr>
              <a:t> </a:t>
            </a:r>
            <a:r>
              <a:rPr lang="en-US" sz="2800" dirty="0" err="1" smtClean="0">
                <a:solidFill>
                  <a:schemeClr val="tx1"/>
                </a:solidFill>
              </a:rPr>
              <a:t>penuh</a:t>
            </a:r>
            <a:r>
              <a:rPr lang="en-US" sz="2800" dirty="0" smtClean="0">
                <a:solidFill>
                  <a:schemeClr val="tx1"/>
                </a:solidFill>
              </a:rPr>
              <a:t> </a:t>
            </a:r>
            <a:r>
              <a:rPr lang="en-US" sz="2800" dirty="0" err="1" smtClean="0">
                <a:solidFill>
                  <a:schemeClr val="tx1"/>
                </a:solidFill>
              </a:rPr>
              <a:t>dari</a:t>
            </a:r>
            <a:r>
              <a:rPr lang="en-US" sz="2800" dirty="0" smtClean="0">
                <a:solidFill>
                  <a:schemeClr val="tx1"/>
                </a:solidFill>
              </a:rPr>
              <a:t> </a:t>
            </a:r>
            <a:r>
              <a:rPr lang="en-US" sz="2800" dirty="0" err="1" smtClean="0">
                <a:solidFill>
                  <a:schemeClr val="tx1"/>
                </a:solidFill>
              </a:rPr>
              <a:t>organisasi-organisasi</a:t>
            </a:r>
            <a:r>
              <a:rPr lang="en-US" sz="2800" dirty="0" smtClean="0">
                <a:solidFill>
                  <a:schemeClr val="tx1"/>
                </a:solidFill>
              </a:rPr>
              <a:t> </a:t>
            </a:r>
            <a:r>
              <a:rPr lang="id-ID" sz="2800" dirty="0" smtClean="0">
                <a:solidFill>
                  <a:schemeClr val="tx1"/>
                </a:solidFill>
              </a:rPr>
              <a:t>pemerintah dan </a:t>
            </a:r>
            <a:r>
              <a:rPr lang="en-US" sz="2800" dirty="0" smtClean="0">
                <a:solidFill>
                  <a:schemeClr val="tx1"/>
                </a:solidFill>
              </a:rPr>
              <a:t>non </a:t>
            </a:r>
            <a:r>
              <a:rPr lang="en-US" sz="2800" dirty="0" err="1" smtClean="0">
                <a:solidFill>
                  <a:schemeClr val="tx1"/>
                </a:solidFill>
              </a:rPr>
              <a:t>pemerintah</a:t>
            </a:r>
            <a:r>
              <a:rPr lang="en-US" sz="2800" dirty="0" smtClean="0">
                <a:solidFill>
                  <a:schemeClr val="tx1"/>
                </a:solidFill>
              </a:rPr>
              <a:t> (</a:t>
            </a:r>
            <a:r>
              <a:rPr lang="en-US" sz="2800" dirty="0" err="1" smtClean="0">
                <a:solidFill>
                  <a:schemeClr val="tx1"/>
                </a:solidFill>
              </a:rPr>
              <a:t>baca</a:t>
            </a:r>
            <a:r>
              <a:rPr lang="en-US" sz="2800" dirty="0" smtClean="0">
                <a:solidFill>
                  <a:schemeClr val="tx1"/>
                </a:solidFill>
              </a:rPr>
              <a:t> </a:t>
            </a:r>
            <a:r>
              <a:rPr lang="en-US" sz="2800" dirty="0" err="1" smtClean="0">
                <a:solidFill>
                  <a:schemeClr val="tx1"/>
                </a:solidFill>
              </a:rPr>
              <a:t>dunia</a:t>
            </a:r>
            <a:r>
              <a:rPr lang="en-US" sz="2800" dirty="0" smtClean="0">
                <a:solidFill>
                  <a:schemeClr val="tx1"/>
                </a:solidFill>
              </a:rPr>
              <a:t> </a:t>
            </a:r>
            <a:r>
              <a:rPr lang="en-US" sz="2800" dirty="0" err="1" smtClean="0">
                <a:solidFill>
                  <a:schemeClr val="tx1"/>
                </a:solidFill>
              </a:rPr>
              <a:t>usaha</a:t>
            </a:r>
            <a:r>
              <a:rPr lang="en-US" sz="2800" dirty="0" smtClean="0">
                <a:solidFill>
                  <a:schemeClr val="tx1"/>
                </a:solidFill>
              </a:rPr>
              <a:t> </a:t>
            </a:r>
            <a:r>
              <a:rPr lang="en-US" sz="2800" dirty="0" err="1" smtClean="0">
                <a:solidFill>
                  <a:schemeClr val="tx1"/>
                </a:solidFill>
              </a:rPr>
              <a:t>dan</a:t>
            </a:r>
            <a:r>
              <a:rPr lang="en-US" sz="2800" dirty="0" smtClean="0">
                <a:solidFill>
                  <a:schemeClr val="tx1"/>
                </a:solidFill>
              </a:rPr>
              <a:t> </a:t>
            </a:r>
            <a:r>
              <a:rPr lang="en-US" sz="2800" dirty="0" err="1" smtClean="0">
                <a:solidFill>
                  <a:schemeClr val="tx1"/>
                </a:solidFill>
              </a:rPr>
              <a:t>dunia</a:t>
            </a:r>
            <a:r>
              <a:rPr lang="en-US" sz="2800" dirty="0" smtClean="0">
                <a:solidFill>
                  <a:schemeClr val="tx1"/>
                </a:solidFill>
              </a:rPr>
              <a:t> </a:t>
            </a:r>
            <a:r>
              <a:rPr lang="en-US" sz="2800" dirty="0" err="1" smtClean="0">
                <a:solidFill>
                  <a:schemeClr val="tx1"/>
                </a:solidFill>
              </a:rPr>
              <a:t>industri</a:t>
            </a:r>
            <a:r>
              <a:rPr lang="en-US" sz="2800" dirty="0" smtClean="0">
                <a:solidFill>
                  <a:schemeClr val="tx1"/>
                </a:solidFill>
              </a:rPr>
              <a:t>), </a:t>
            </a:r>
            <a:r>
              <a:rPr lang="en-US" sz="2800" dirty="0" err="1" smtClean="0">
                <a:solidFill>
                  <a:schemeClr val="tx1"/>
                </a:solidFill>
              </a:rPr>
              <a:t>terbentuk</a:t>
            </a:r>
            <a:r>
              <a:rPr lang="en-US" sz="2800" dirty="0" smtClean="0">
                <a:solidFill>
                  <a:schemeClr val="tx1"/>
                </a:solidFill>
              </a:rPr>
              <a:t> </a:t>
            </a:r>
            <a:r>
              <a:rPr lang="en-US" sz="2800" dirty="0" err="1" smtClean="0">
                <a:solidFill>
                  <a:schemeClr val="tx1"/>
                </a:solidFill>
              </a:rPr>
              <a:t>konsensus</a:t>
            </a:r>
            <a:r>
              <a:rPr lang="en-US" sz="2800" dirty="0" smtClean="0">
                <a:solidFill>
                  <a:schemeClr val="tx1"/>
                </a:solidFill>
              </a:rPr>
              <a:t> </a:t>
            </a:r>
            <a:r>
              <a:rPr lang="en-US" sz="2800" dirty="0" err="1" smtClean="0">
                <a:solidFill>
                  <a:schemeClr val="tx1"/>
                </a:solidFill>
              </a:rPr>
              <a:t>diantara</a:t>
            </a:r>
            <a:r>
              <a:rPr lang="en-US" sz="2800" dirty="0" smtClean="0">
                <a:solidFill>
                  <a:schemeClr val="tx1"/>
                </a:solidFill>
              </a:rPr>
              <a:t> </a:t>
            </a:r>
            <a:r>
              <a:rPr lang="en-US" sz="2800" i="1" dirty="0" smtClean="0">
                <a:solidFill>
                  <a:schemeClr val="tx1"/>
                </a:solidFill>
              </a:rPr>
              <a:t>stakeholder</a:t>
            </a:r>
            <a:r>
              <a:rPr lang="en-US" sz="2800" dirty="0" smtClean="0">
                <a:solidFill>
                  <a:schemeClr val="tx1"/>
                </a:solidFill>
              </a:rPr>
              <a:t>, </a:t>
            </a:r>
            <a:r>
              <a:rPr lang="en-US" sz="2800" dirty="0" err="1" smtClean="0">
                <a:solidFill>
                  <a:schemeClr val="tx1"/>
                </a:solidFill>
              </a:rPr>
              <a:t>proaktif</a:t>
            </a:r>
            <a:r>
              <a:rPr lang="en-US" sz="2800" dirty="0" smtClean="0">
                <a:solidFill>
                  <a:schemeClr val="tx1"/>
                </a:solidFill>
              </a:rPr>
              <a:t> </a:t>
            </a:r>
            <a:r>
              <a:rPr lang="en-US" sz="2800" dirty="0" err="1" smtClean="0">
                <a:solidFill>
                  <a:schemeClr val="tx1"/>
                </a:solidFill>
              </a:rPr>
              <a:t>dan</a:t>
            </a:r>
            <a:r>
              <a:rPr lang="en-US" sz="2800" dirty="0" smtClean="0">
                <a:solidFill>
                  <a:schemeClr val="tx1"/>
                </a:solidFill>
              </a:rPr>
              <a:t> </a:t>
            </a:r>
            <a:r>
              <a:rPr lang="en-US" sz="2800" dirty="0" err="1" smtClean="0">
                <a:solidFill>
                  <a:schemeClr val="tx1"/>
                </a:solidFill>
              </a:rPr>
              <a:t>tanggap</a:t>
            </a:r>
            <a:r>
              <a:rPr lang="en-US" sz="2800" dirty="0" smtClean="0">
                <a:solidFill>
                  <a:schemeClr val="tx1"/>
                </a:solidFill>
              </a:rPr>
              <a:t> </a:t>
            </a:r>
            <a:r>
              <a:rPr lang="en-US" sz="2800" dirty="0" err="1" smtClean="0">
                <a:solidFill>
                  <a:schemeClr val="tx1"/>
                </a:solidFill>
              </a:rPr>
              <a:t>terhadap</a:t>
            </a:r>
            <a:r>
              <a:rPr lang="en-US" sz="2800" dirty="0" smtClean="0">
                <a:solidFill>
                  <a:schemeClr val="tx1"/>
                </a:solidFill>
              </a:rPr>
              <a:t> </a:t>
            </a:r>
            <a:r>
              <a:rPr lang="en-US" sz="2800" dirty="0" err="1" smtClean="0">
                <a:solidFill>
                  <a:schemeClr val="tx1"/>
                </a:solidFill>
              </a:rPr>
              <a:t>perubahan-perubahan</a:t>
            </a:r>
            <a:r>
              <a:rPr lang="en-US" sz="2800" dirty="0" smtClean="0">
                <a:solidFill>
                  <a:schemeClr val="tx1"/>
                </a:solidFill>
              </a:rPr>
              <a:t> yang </a:t>
            </a:r>
            <a:r>
              <a:rPr lang="en-US" sz="2800" dirty="0" err="1" smtClean="0">
                <a:solidFill>
                  <a:schemeClr val="tx1"/>
                </a:solidFill>
              </a:rPr>
              <a:t>terjadi</a:t>
            </a:r>
            <a:r>
              <a:rPr lang="en-US" sz="2800" dirty="0" smtClean="0">
                <a:solidFill>
                  <a:schemeClr val="tx1"/>
                </a:solidFill>
              </a:rPr>
              <a:t>, </a:t>
            </a:r>
            <a:r>
              <a:rPr lang="en-US" sz="2800" dirty="0" err="1" smtClean="0">
                <a:solidFill>
                  <a:schemeClr val="tx1"/>
                </a:solidFill>
              </a:rPr>
              <a:t>dan</a:t>
            </a:r>
            <a:r>
              <a:rPr lang="en-US" sz="2800" dirty="0" smtClean="0">
                <a:solidFill>
                  <a:schemeClr val="tx1"/>
                </a:solidFill>
              </a:rPr>
              <a:t> </a:t>
            </a:r>
            <a:r>
              <a:rPr lang="en-US" sz="2800" dirty="0" err="1" smtClean="0">
                <a:solidFill>
                  <a:schemeClr val="tx1"/>
                </a:solidFill>
              </a:rPr>
              <a:t>mengadopsi</a:t>
            </a:r>
            <a:r>
              <a:rPr lang="en-US" sz="2800" dirty="0" smtClean="0">
                <a:solidFill>
                  <a:schemeClr val="tx1"/>
                </a:solidFill>
              </a:rPr>
              <a:t> </a:t>
            </a:r>
            <a:r>
              <a:rPr lang="en-US" sz="2800" dirty="0" err="1" smtClean="0">
                <a:solidFill>
                  <a:schemeClr val="tx1"/>
                </a:solidFill>
              </a:rPr>
              <a:t>strategi</a:t>
            </a:r>
            <a:r>
              <a:rPr lang="en-US" sz="2800" dirty="0" smtClean="0">
                <a:solidFill>
                  <a:schemeClr val="tx1"/>
                </a:solidFill>
              </a:rPr>
              <a:t> </a:t>
            </a:r>
            <a:r>
              <a:rPr lang="en-US" sz="2800" dirty="0" err="1" smtClean="0">
                <a:solidFill>
                  <a:schemeClr val="tx1"/>
                </a:solidFill>
              </a:rPr>
              <a:t>jangka</a:t>
            </a:r>
            <a:r>
              <a:rPr lang="en-US" sz="2800" dirty="0" smtClean="0">
                <a:solidFill>
                  <a:schemeClr val="tx1"/>
                </a:solidFill>
              </a:rPr>
              <a:t> </a:t>
            </a:r>
            <a:r>
              <a:rPr lang="en-US" sz="2800" dirty="0" err="1" smtClean="0">
                <a:solidFill>
                  <a:schemeClr val="tx1"/>
                </a:solidFill>
              </a:rPr>
              <a:t>panjang</a:t>
            </a:r>
            <a:r>
              <a:rPr lang="en-US" sz="2800" dirty="0" smtClean="0">
                <a:solidFill>
                  <a:schemeClr val="tx1"/>
                </a:solidFill>
              </a:rPr>
              <a:t>, </a:t>
            </a:r>
            <a:r>
              <a:rPr lang="en-US" sz="2800" dirty="0" err="1" smtClean="0">
                <a:solidFill>
                  <a:schemeClr val="tx1"/>
                </a:solidFill>
              </a:rPr>
              <a:t>tanggap</a:t>
            </a:r>
            <a:r>
              <a:rPr lang="en-US" sz="2800" dirty="0" smtClean="0">
                <a:solidFill>
                  <a:schemeClr val="tx1"/>
                </a:solidFill>
              </a:rPr>
              <a:t> </a:t>
            </a:r>
            <a:r>
              <a:rPr lang="en-US" sz="2800" dirty="0" err="1" smtClean="0">
                <a:solidFill>
                  <a:schemeClr val="tx1"/>
                </a:solidFill>
              </a:rPr>
              <a:t>terhadap</a:t>
            </a:r>
            <a:r>
              <a:rPr lang="en-US" sz="2800" dirty="0" smtClean="0">
                <a:solidFill>
                  <a:schemeClr val="tx1"/>
                </a:solidFill>
              </a:rPr>
              <a:t> </a:t>
            </a:r>
            <a:r>
              <a:rPr lang="en-US" sz="2800" dirty="0" err="1" smtClean="0">
                <a:solidFill>
                  <a:schemeClr val="tx1"/>
                </a:solidFill>
              </a:rPr>
              <a:t>perubahan</a:t>
            </a:r>
            <a:r>
              <a:rPr lang="en-US" sz="2800" dirty="0" smtClean="0">
                <a:solidFill>
                  <a:schemeClr val="tx1"/>
                </a:solidFill>
              </a:rPr>
              <a:t> </a:t>
            </a:r>
            <a:r>
              <a:rPr lang="en-US" sz="2800" dirty="0" err="1" smtClean="0">
                <a:solidFill>
                  <a:schemeClr val="tx1"/>
                </a:solidFill>
              </a:rPr>
              <a:t>lingkungan</a:t>
            </a:r>
            <a:r>
              <a:rPr lang="en-US" sz="2800" dirty="0" smtClean="0">
                <a:solidFill>
                  <a:schemeClr val="tx1"/>
                </a:solidFill>
              </a:rPr>
              <a:t> </a:t>
            </a:r>
            <a:r>
              <a:rPr lang="en-US" sz="2800" dirty="0" err="1" smtClean="0">
                <a:solidFill>
                  <a:schemeClr val="tx1"/>
                </a:solidFill>
              </a:rPr>
              <a:t>ekonomi</a:t>
            </a:r>
            <a:r>
              <a:rPr lang="en-US" sz="2800" dirty="0" smtClean="0">
                <a:solidFill>
                  <a:schemeClr val="tx1"/>
                </a:solidFill>
              </a:rPr>
              <a:t> global, </a:t>
            </a:r>
            <a:r>
              <a:rPr lang="en-US" sz="2800" dirty="0" err="1" smtClean="0">
                <a:solidFill>
                  <a:schemeClr val="tx1"/>
                </a:solidFill>
              </a:rPr>
              <a:t>perubahan</a:t>
            </a:r>
            <a:r>
              <a:rPr lang="en-US" sz="2800" dirty="0" smtClean="0">
                <a:solidFill>
                  <a:schemeClr val="tx1"/>
                </a:solidFill>
              </a:rPr>
              <a:t> </a:t>
            </a:r>
            <a:r>
              <a:rPr lang="en-US" sz="2800" dirty="0" err="1" smtClean="0">
                <a:solidFill>
                  <a:schemeClr val="tx1"/>
                </a:solidFill>
              </a:rPr>
              <a:t>sistem</a:t>
            </a:r>
            <a:r>
              <a:rPr lang="en-US" sz="2800" dirty="0" smtClean="0">
                <a:solidFill>
                  <a:schemeClr val="tx1"/>
                </a:solidFill>
              </a:rPr>
              <a:t> </a:t>
            </a:r>
            <a:r>
              <a:rPr lang="en-US" sz="2800" dirty="0" err="1" smtClean="0">
                <a:solidFill>
                  <a:schemeClr val="tx1"/>
                </a:solidFill>
              </a:rPr>
              <a:t>ekonomi</a:t>
            </a:r>
            <a:r>
              <a:rPr lang="en-US" sz="2800" dirty="0" smtClean="0">
                <a:solidFill>
                  <a:schemeClr val="tx1"/>
                </a:solidFill>
              </a:rPr>
              <a:t> </a:t>
            </a:r>
            <a:r>
              <a:rPr lang="en-US" sz="2800" dirty="0" err="1" smtClean="0">
                <a:solidFill>
                  <a:schemeClr val="tx1"/>
                </a:solidFill>
              </a:rPr>
              <a:t>dan</a:t>
            </a:r>
            <a:r>
              <a:rPr lang="en-US" sz="2800" dirty="0" smtClean="0">
                <a:solidFill>
                  <a:schemeClr val="tx1"/>
                </a:solidFill>
              </a:rPr>
              <a:t> </a:t>
            </a:r>
            <a:r>
              <a:rPr lang="en-US" sz="2800" dirty="0" err="1" smtClean="0">
                <a:solidFill>
                  <a:schemeClr val="tx1"/>
                </a:solidFill>
              </a:rPr>
              <a:t>politik</a:t>
            </a:r>
            <a:r>
              <a:rPr lang="en-US" sz="2800" dirty="0" smtClean="0">
                <a:solidFill>
                  <a:schemeClr val="tx1"/>
                </a:solidFill>
              </a:rPr>
              <a:t>, </a:t>
            </a:r>
            <a:r>
              <a:rPr lang="en-US" sz="2800" dirty="0" err="1" smtClean="0">
                <a:solidFill>
                  <a:schemeClr val="tx1"/>
                </a:solidFill>
              </a:rPr>
              <a:t>dan</a:t>
            </a:r>
            <a:r>
              <a:rPr lang="en-US" sz="2800" dirty="0" smtClean="0">
                <a:solidFill>
                  <a:schemeClr val="tx1"/>
                </a:solidFill>
              </a:rPr>
              <a:t> </a:t>
            </a:r>
            <a:r>
              <a:rPr lang="en-US" sz="2800" dirty="0" err="1" smtClean="0">
                <a:solidFill>
                  <a:schemeClr val="tx1"/>
                </a:solidFill>
              </a:rPr>
              <a:t>membumikan</a:t>
            </a:r>
            <a:r>
              <a:rPr lang="en-US" sz="2800" dirty="0" smtClean="0">
                <a:solidFill>
                  <a:schemeClr val="tx1"/>
                </a:solidFill>
              </a:rPr>
              <a:t> </a:t>
            </a:r>
            <a:r>
              <a:rPr lang="en-US" sz="2800" dirty="0" err="1" smtClean="0">
                <a:solidFill>
                  <a:schemeClr val="tx1"/>
                </a:solidFill>
              </a:rPr>
              <a:t>budaya</a:t>
            </a:r>
            <a:r>
              <a:rPr lang="en-US" sz="2800" dirty="0" smtClean="0">
                <a:solidFill>
                  <a:schemeClr val="tx1"/>
                </a:solidFill>
              </a:rPr>
              <a:t> </a:t>
            </a:r>
            <a:r>
              <a:rPr lang="en-US" sz="2800" dirty="0" err="1" smtClean="0">
                <a:solidFill>
                  <a:schemeClr val="tx1"/>
                </a:solidFill>
              </a:rPr>
              <a:t>masyarakat</a:t>
            </a:r>
            <a:r>
              <a:rPr lang="en-US" sz="2800" dirty="0" smtClean="0">
                <a:solidFill>
                  <a:schemeClr val="tx1"/>
                </a:solidFill>
              </a:rPr>
              <a:t> </a:t>
            </a:r>
            <a:r>
              <a:rPr lang="en-US" sz="2800" dirty="0" err="1" smtClean="0">
                <a:solidFill>
                  <a:schemeClr val="tx1"/>
                </a:solidFill>
              </a:rPr>
              <a:t>setempat</a:t>
            </a:r>
            <a:r>
              <a:rPr lang="en-US" sz="2800" dirty="0" smtClean="0">
                <a:solidFill>
                  <a:schemeClr val="tx1"/>
                </a:solidFill>
              </a:rPr>
              <a:t> </a:t>
            </a:r>
            <a:endParaRPr lang="id-ID" sz="2800" dirty="0">
              <a:solidFill>
                <a:schemeClr val="tx1"/>
              </a:solidFill>
            </a:endParaRPr>
          </a:p>
        </p:txBody>
      </p:sp>
      <p:sp>
        <p:nvSpPr>
          <p:cNvPr id="6" name="Rounded Rectangle 5"/>
          <p:cNvSpPr/>
          <p:nvPr/>
        </p:nvSpPr>
        <p:spPr>
          <a:xfrm>
            <a:off x="1676400" y="244840"/>
            <a:ext cx="7010400" cy="1202960"/>
          </a:xfrm>
          <a:prstGeom prst="roundRect">
            <a:avLst>
              <a:gd name="adj"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r>
              <a:rPr lang="en-US" smtClean="0"/>
              <a:t>Dr.  Putu Sudira, M.P.  Prodi PTK PPs UNY</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457200"/>
            <a:ext cx="6705600" cy="838200"/>
          </a:xfrm>
        </p:spPr>
        <p:txBody>
          <a:bodyPr>
            <a:normAutofit/>
          </a:bodyPr>
          <a:lstStyle/>
          <a:p>
            <a:r>
              <a:rPr lang="id-ID" b="1" dirty="0" smtClean="0"/>
              <a:t>Pendidikan Kejuruan</a:t>
            </a:r>
            <a:endParaRPr lang="en-US" b="1" dirty="0"/>
          </a:p>
        </p:txBody>
      </p:sp>
      <p:sp>
        <p:nvSpPr>
          <p:cNvPr id="3" name="Subtitle 2"/>
          <p:cNvSpPr>
            <a:spLocks noGrp="1"/>
          </p:cNvSpPr>
          <p:nvPr>
            <p:ph type="subTitle" idx="1"/>
          </p:nvPr>
        </p:nvSpPr>
        <p:spPr>
          <a:xfrm>
            <a:off x="1600200" y="1752600"/>
            <a:ext cx="7010400" cy="4419600"/>
          </a:xfrm>
          <a:noFill/>
        </p:spPr>
        <p:txBody>
          <a:bodyPr>
            <a:noAutofit/>
          </a:bodyPr>
          <a:lstStyle/>
          <a:p>
            <a:pPr marL="514350" indent="-514350" algn="l">
              <a:buFont typeface="+mj-lt"/>
              <a:buAutoNum type="arabicPeriod"/>
            </a:pPr>
            <a:r>
              <a:rPr lang="id-ID" sz="2800" dirty="0" smtClean="0">
                <a:solidFill>
                  <a:schemeClr val="tx1"/>
                </a:solidFill>
              </a:rPr>
              <a:t>perlunya interkoneksi antara pendidikan dan pekerjaan. </a:t>
            </a:r>
          </a:p>
          <a:p>
            <a:pPr marL="514350" indent="-514350" algn="l">
              <a:buFont typeface="+mj-lt"/>
              <a:buAutoNum type="arabicPeriod"/>
            </a:pPr>
            <a:r>
              <a:rPr lang="id-ID" sz="2800" dirty="0" smtClean="0">
                <a:solidFill>
                  <a:schemeClr val="tx1"/>
                </a:solidFill>
              </a:rPr>
              <a:t>membutuhkan partisipasi penuh dunia usaha dan dunia industri termasuk masyarakat pengguna pendidikan kejuruan.</a:t>
            </a:r>
            <a:endParaRPr lang="en-US" sz="2800" b="1" dirty="0">
              <a:solidFill>
                <a:schemeClr val="tx1"/>
              </a:solidFill>
            </a:endParaRPr>
          </a:p>
        </p:txBody>
      </p:sp>
      <p:sp>
        <p:nvSpPr>
          <p:cNvPr id="6" name="Rounded Rectangle 5"/>
          <p:cNvSpPr/>
          <p:nvPr/>
        </p:nvSpPr>
        <p:spPr>
          <a:xfrm>
            <a:off x="1676400" y="321040"/>
            <a:ext cx="7162800" cy="1202960"/>
          </a:xfrm>
          <a:prstGeom prst="roundRect">
            <a:avLst>
              <a:gd name="adj"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r>
              <a:rPr lang="en-US" smtClean="0"/>
              <a:t>Dr.  Putu Sudira, M.P.  Prodi PTK PPs UNY</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457200"/>
            <a:ext cx="6705600" cy="838200"/>
          </a:xfrm>
        </p:spPr>
        <p:txBody>
          <a:bodyPr>
            <a:normAutofit/>
          </a:bodyPr>
          <a:lstStyle/>
          <a:p>
            <a:r>
              <a:rPr lang="id-ID" b="1" dirty="0" smtClean="0"/>
              <a:t>Pendidikan Kejuruan</a:t>
            </a:r>
            <a:endParaRPr lang="en-US" b="1" dirty="0"/>
          </a:p>
        </p:txBody>
      </p:sp>
      <p:sp>
        <p:nvSpPr>
          <p:cNvPr id="3" name="Subtitle 2"/>
          <p:cNvSpPr>
            <a:spLocks noGrp="1"/>
          </p:cNvSpPr>
          <p:nvPr>
            <p:ph type="subTitle" idx="1"/>
          </p:nvPr>
        </p:nvSpPr>
        <p:spPr>
          <a:xfrm>
            <a:off x="1600200" y="1752600"/>
            <a:ext cx="7010400" cy="4419600"/>
          </a:xfrm>
          <a:noFill/>
        </p:spPr>
        <p:txBody>
          <a:bodyPr>
            <a:noAutofit/>
          </a:bodyPr>
          <a:lstStyle/>
          <a:p>
            <a:pPr marL="514350" indent="-514350" algn="l">
              <a:buFont typeface="+mj-lt"/>
              <a:buAutoNum type="arabicPeriod"/>
            </a:pPr>
            <a:r>
              <a:rPr lang="en-US" sz="2800" dirty="0" err="1" smtClean="0">
                <a:solidFill>
                  <a:schemeClr val="tx1"/>
                </a:solidFill>
              </a:rPr>
              <a:t>diturunkan</a:t>
            </a:r>
            <a:r>
              <a:rPr lang="en-US" sz="2800" dirty="0" smtClean="0">
                <a:solidFill>
                  <a:schemeClr val="tx1"/>
                </a:solidFill>
              </a:rPr>
              <a:t> </a:t>
            </a:r>
            <a:r>
              <a:rPr lang="en-US" sz="2800" dirty="0" err="1" smtClean="0">
                <a:solidFill>
                  <a:schemeClr val="tx1"/>
                </a:solidFill>
              </a:rPr>
              <a:t>dari</a:t>
            </a:r>
            <a:r>
              <a:rPr lang="en-US" sz="2800" dirty="0" smtClean="0">
                <a:solidFill>
                  <a:schemeClr val="tx1"/>
                </a:solidFill>
              </a:rPr>
              <a:t> </a:t>
            </a:r>
            <a:r>
              <a:rPr lang="en-US" sz="2800" dirty="0" err="1" smtClean="0">
                <a:solidFill>
                  <a:schemeClr val="tx1"/>
                </a:solidFill>
              </a:rPr>
              <a:t>kebutuhan</a:t>
            </a:r>
            <a:r>
              <a:rPr lang="en-US" sz="2800" dirty="0" smtClean="0">
                <a:solidFill>
                  <a:schemeClr val="tx1"/>
                </a:solidFill>
              </a:rPr>
              <a:t> </a:t>
            </a:r>
            <a:r>
              <a:rPr lang="en-US" sz="2800" dirty="0" err="1" smtClean="0">
                <a:solidFill>
                  <a:schemeClr val="tx1"/>
                </a:solidFill>
              </a:rPr>
              <a:t>pasar</a:t>
            </a:r>
            <a:r>
              <a:rPr lang="en-US" sz="2800" dirty="0" smtClean="0">
                <a:solidFill>
                  <a:schemeClr val="tx1"/>
                </a:solidFill>
              </a:rPr>
              <a:t> </a:t>
            </a:r>
            <a:r>
              <a:rPr lang="en-US" sz="2800" dirty="0" err="1" smtClean="0">
                <a:solidFill>
                  <a:schemeClr val="tx1"/>
                </a:solidFill>
              </a:rPr>
              <a:t>kerja</a:t>
            </a:r>
            <a:r>
              <a:rPr lang="en-US" sz="2800" dirty="0" smtClean="0">
                <a:solidFill>
                  <a:schemeClr val="tx1"/>
                </a:solidFill>
              </a:rPr>
              <a:t>, </a:t>
            </a:r>
            <a:r>
              <a:rPr lang="en-US" sz="2800" dirty="0" err="1" smtClean="0">
                <a:solidFill>
                  <a:schemeClr val="tx1"/>
                </a:solidFill>
              </a:rPr>
              <a:t>memberi</a:t>
            </a:r>
            <a:r>
              <a:rPr lang="en-US" sz="2800" dirty="0" smtClean="0">
                <a:solidFill>
                  <a:schemeClr val="tx1"/>
                </a:solidFill>
              </a:rPr>
              <a:t> </a:t>
            </a:r>
            <a:r>
              <a:rPr lang="en-US" sz="2800" dirty="0" err="1" smtClean="0">
                <a:solidFill>
                  <a:schemeClr val="tx1"/>
                </a:solidFill>
              </a:rPr>
              <a:t>urunan</a:t>
            </a:r>
            <a:r>
              <a:rPr lang="en-US" sz="2800" dirty="0" smtClean="0">
                <a:solidFill>
                  <a:schemeClr val="tx1"/>
                </a:solidFill>
              </a:rPr>
              <a:t> </a:t>
            </a:r>
            <a:r>
              <a:rPr lang="en-US" sz="2800" dirty="0" err="1" smtClean="0">
                <a:solidFill>
                  <a:schemeClr val="tx1"/>
                </a:solidFill>
              </a:rPr>
              <a:t>terhadap</a:t>
            </a:r>
            <a:r>
              <a:rPr lang="en-US" sz="2800" dirty="0" smtClean="0">
                <a:solidFill>
                  <a:schemeClr val="tx1"/>
                </a:solidFill>
              </a:rPr>
              <a:t> </a:t>
            </a:r>
            <a:r>
              <a:rPr lang="en-US" sz="2800" dirty="0" err="1" smtClean="0">
                <a:solidFill>
                  <a:schemeClr val="tx1"/>
                </a:solidFill>
              </a:rPr>
              <a:t>kekuatan</a:t>
            </a:r>
            <a:r>
              <a:rPr lang="en-US" sz="2800" dirty="0" smtClean="0">
                <a:solidFill>
                  <a:schemeClr val="tx1"/>
                </a:solidFill>
              </a:rPr>
              <a:t> </a:t>
            </a:r>
            <a:r>
              <a:rPr lang="en-US" sz="2800" dirty="0" err="1" smtClean="0">
                <a:solidFill>
                  <a:schemeClr val="tx1"/>
                </a:solidFill>
              </a:rPr>
              <a:t>ekonomi</a:t>
            </a:r>
            <a:r>
              <a:rPr lang="en-US" sz="2800" dirty="0" smtClean="0">
                <a:solidFill>
                  <a:schemeClr val="tx1"/>
                </a:solidFill>
              </a:rPr>
              <a:t>.  </a:t>
            </a:r>
            <a:endParaRPr lang="id-ID" sz="2800" dirty="0" smtClean="0">
              <a:solidFill>
                <a:schemeClr val="tx1"/>
              </a:solidFill>
            </a:endParaRPr>
          </a:p>
          <a:p>
            <a:pPr marL="514350" indent="-514350" algn="l">
              <a:buFont typeface="+mj-lt"/>
              <a:buAutoNum type="arabicPeriod"/>
            </a:pPr>
            <a:r>
              <a:rPr lang="en-US" sz="2800" dirty="0" smtClean="0">
                <a:solidFill>
                  <a:schemeClr val="tx1"/>
                </a:solidFill>
              </a:rPr>
              <a:t>Pendidikan </a:t>
            </a:r>
            <a:r>
              <a:rPr lang="en-US" sz="2800" dirty="0" err="1" smtClean="0">
                <a:solidFill>
                  <a:schemeClr val="tx1"/>
                </a:solidFill>
              </a:rPr>
              <a:t>kejuruan</a:t>
            </a:r>
            <a:r>
              <a:rPr lang="en-US" sz="2800" dirty="0" smtClean="0">
                <a:solidFill>
                  <a:schemeClr val="tx1"/>
                </a:solidFill>
              </a:rPr>
              <a:t>/</a:t>
            </a:r>
            <a:r>
              <a:rPr lang="en-US" sz="2800" dirty="0" err="1" smtClean="0">
                <a:solidFill>
                  <a:schemeClr val="tx1"/>
                </a:solidFill>
              </a:rPr>
              <a:t>Vokasional</a:t>
            </a:r>
            <a:r>
              <a:rPr lang="en-US" sz="2800" dirty="0" smtClean="0">
                <a:solidFill>
                  <a:schemeClr val="tx1"/>
                </a:solidFill>
              </a:rPr>
              <a:t> </a:t>
            </a:r>
            <a:r>
              <a:rPr lang="en-US" sz="2800" dirty="0" err="1" smtClean="0">
                <a:solidFill>
                  <a:schemeClr val="tx1"/>
                </a:solidFill>
              </a:rPr>
              <a:t>adalah</a:t>
            </a:r>
            <a:r>
              <a:rPr lang="en-US" sz="2800" dirty="0" smtClean="0">
                <a:solidFill>
                  <a:schemeClr val="tx1"/>
                </a:solidFill>
              </a:rPr>
              <a:t> </a:t>
            </a:r>
            <a:r>
              <a:rPr lang="en-US" sz="2800" dirty="0" err="1" smtClean="0">
                <a:solidFill>
                  <a:schemeClr val="tx1"/>
                </a:solidFill>
              </a:rPr>
              <a:t>pendidikan</a:t>
            </a:r>
            <a:r>
              <a:rPr lang="en-US" sz="2800" dirty="0" smtClean="0">
                <a:solidFill>
                  <a:schemeClr val="tx1"/>
                </a:solidFill>
              </a:rPr>
              <a:t> </a:t>
            </a:r>
            <a:r>
              <a:rPr lang="en-US" sz="2800" dirty="0" err="1" smtClean="0">
                <a:solidFill>
                  <a:schemeClr val="tx1"/>
                </a:solidFill>
              </a:rPr>
              <a:t>untuk</a:t>
            </a:r>
            <a:r>
              <a:rPr lang="en-US" sz="2800" dirty="0" smtClean="0">
                <a:solidFill>
                  <a:schemeClr val="tx1"/>
                </a:solidFill>
              </a:rPr>
              <a:t> </a:t>
            </a:r>
            <a:r>
              <a:rPr lang="en-US" sz="2800" dirty="0" err="1" smtClean="0">
                <a:solidFill>
                  <a:schemeClr val="tx1"/>
                </a:solidFill>
              </a:rPr>
              <a:t>mempersiapkan</a:t>
            </a:r>
            <a:r>
              <a:rPr lang="en-US" sz="2800" dirty="0" smtClean="0">
                <a:solidFill>
                  <a:schemeClr val="tx1"/>
                </a:solidFill>
              </a:rPr>
              <a:t> </a:t>
            </a:r>
            <a:r>
              <a:rPr lang="en-US" sz="2800" dirty="0" err="1" smtClean="0">
                <a:solidFill>
                  <a:schemeClr val="tx1"/>
                </a:solidFill>
              </a:rPr>
              <a:t>peserta</a:t>
            </a:r>
            <a:r>
              <a:rPr lang="en-US" sz="2800" dirty="0" smtClean="0">
                <a:solidFill>
                  <a:schemeClr val="tx1"/>
                </a:solidFill>
              </a:rPr>
              <a:t> </a:t>
            </a:r>
            <a:r>
              <a:rPr lang="en-US" sz="2800" dirty="0" err="1" smtClean="0">
                <a:solidFill>
                  <a:schemeClr val="tx1"/>
                </a:solidFill>
              </a:rPr>
              <a:t>didik</a:t>
            </a:r>
            <a:r>
              <a:rPr lang="en-US" sz="2800" dirty="0" smtClean="0">
                <a:solidFill>
                  <a:schemeClr val="tx1"/>
                </a:solidFill>
              </a:rPr>
              <a:t> </a:t>
            </a:r>
            <a:r>
              <a:rPr lang="en-US" sz="2800" dirty="0" err="1" smtClean="0">
                <a:solidFill>
                  <a:schemeClr val="tx1"/>
                </a:solidFill>
              </a:rPr>
              <a:t>untuk</a:t>
            </a:r>
            <a:r>
              <a:rPr lang="en-US" sz="2800" dirty="0" smtClean="0">
                <a:solidFill>
                  <a:schemeClr val="tx1"/>
                </a:solidFill>
              </a:rPr>
              <a:t> </a:t>
            </a:r>
            <a:r>
              <a:rPr lang="en-US" sz="2800" dirty="0" err="1" smtClean="0">
                <a:solidFill>
                  <a:schemeClr val="tx1"/>
                </a:solidFill>
              </a:rPr>
              <a:t>memasuki</a:t>
            </a:r>
            <a:r>
              <a:rPr lang="en-US" sz="2800" dirty="0" smtClean="0">
                <a:solidFill>
                  <a:schemeClr val="tx1"/>
                </a:solidFill>
              </a:rPr>
              <a:t> </a:t>
            </a:r>
            <a:r>
              <a:rPr lang="en-US" sz="2800" dirty="0" err="1" smtClean="0">
                <a:solidFill>
                  <a:schemeClr val="tx1"/>
                </a:solidFill>
              </a:rPr>
              <a:t>lapangan</a:t>
            </a:r>
            <a:r>
              <a:rPr lang="en-US" sz="2800" dirty="0" smtClean="0">
                <a:solidFill>
                  <a:schemeClr val="tx1"/>
                </a:solidFill>
              </a:rPr>
              <a:t> </a:t>
            </a:r>
            <a:r>
              <a:rPr lang="en-US" sz="2800" dirty="0" err="1" smtClean="0">
                <a:solidFill>
                  <a:schemeClr val="tx1"/>
                </a:solidFill>
              </a:rPr>
              <a:t>kerja</a:t>
            </a:r>
            <a:r>
              <a:rPr lang="en-US" sz="2800" dirty="0" smtClean="0">
                <a:solidFill>
                  <a:schemeClr val="tx1"/>
                </a:solidFill>
              </a:rPr>
              <a:t>. </a:t>
            </a:r>
            <a:endParaRPr lang="id-ID" sz="2800" dirty="0" smtClean="0">
              <a:solidFill>
                <a:schemeClr val="tx1"/>
              </a:solidFill>
            </a:endParaRPr>
          </a:p>
          <a:p>
            <a:pPr marL="514350" indent="-514350" algn="l">
              <a:buFont typeface="+mj-lt"/>
              <a:buAutoNum type="arabicPeriod"/>
            </a:pPr>
            <a:r>
              <a:rPr lang="en-US" sz="2800" dirty="0" smtClean="0">
                <a:solidFill>
                  <a:schemeClr val="tx1"/>
                </a:solidFill>
              </a:rPr>
              <a:t>Pendidikan </a:t>
            </a:r>
            <a:r>
              <a:rPr lang="en-US" sz="2800" dirty="0" err="1" smtClean="0">
                <a:solidFill>
                  <a:schemeClr val="tx1"/>
                </a:solidFill>
              </a:rPr>
              <a:t>kejuruan</a:t>
            </a:r>
            <a:r>
              <a:rPr lang="en-US" sz="2800" dirty="0" smtClean="0">
                <a:solidFill>
                  <a:schemeClr val="tx1"/>
                </a:solidFill>
              </a:rPr>
              <a:t>/</a:t>
            </a:r>
            <a:r>
              <a:rPr lang="en-US" sz="2800" dirty="0" err="1" smtClean="0">
                <a:solidFill>
                  <a:schemeClr val="tx1"/>
                </a:solidFill>
              </a:rPr>
              <a:t>Vokasional</a:t>
            </a:r>
            <a:r>
              <a:rPr lang="en-US" sz="2800" dirty="0" smtClean="0">
                <a:solidFill>
                  <a:schemeClr val="tx1"/>
                </a:solidFill>
              </a:rPr>
              <a:t> </a:t>
            </a:r>
            <a:r>
              <a:rPr lang="en-US" sz="2800" dirty="0" err="1" smtClean="0">
                <a:solidFill>
                  <a:schemeClr val="tx1"/>
                </a:solidFill>
              </a:rPr>
              <a:t>harus</a:t>
            </a:r>
            <a:r>
              <a:rPr lang="en-US" sz="2800" dirty="0" smtClean="0">
                <a:solidFill>
                  <a:schemeClr val="tx1"/>
                </a:solidFill>
              </a:rPr>
              <a:t> </a:t>
            </a:r>
            <a:r>
              <a:rPr lang="en-US" sz="2800" dirty="0" err="1" smtClean="0">
                <a:solidFill>
                  <a:schemeClr val="tx1"/>
                </a:solidFill>
              </a:rPr>
              <a:t>selalu</a:t>
            </a:r>
            <a:r>
              <a:rPr lang="en-US" sz="2800" dirty="0" smtClean="0">
                <a:solidFill>
                  <a:schemeClr val="tx1"/>
                </a:solidFill>
              </a:rPr>
              <a:t> </a:t>
            </a:r>
            <a:r>
              <a:rPr lang="en-US" sz="2800" dirty="0" err="1" smtClean="0">
                <a:solidFill>
                  <a:schemeClr val="tx1"/>
                </a:solidFill>
              </a:rPr>
              <a:t>dekat</a:t>
            </a:r>
            <a:r>
              <a:rPr lang="en-US" sz="2800" dirty="0" smtClean="0">
                <a:solidFill>
                  <a:schemeClr val="tx1"/>
                </a:solidFill>
              </a:rPr>
              <a:t> </a:t>
            </a:r>
            <a:r>
              <a:rPr lang="en-US" sz="2800" dirty="0" err="1" smtClean="0">
                <a:solidFill>
                  <a:schemeClr val="tx1"/>
                </a:solidFill>
              </a:rPr>
              <a:t>dengan</a:t>
            </a:r>
            <a:r>
              <a:rPr lang="en-US" sz="2800" dirty="0" smtClean="0">
                <a:solidFill>
                  <a:schemeClr val="tx1"/>
                </a:solidFill>
              </a:rPr>
              <a:t> </a:t>
            </a:r>
            <a:r>
              <a:rPr lang="en-US" sz="2800" dirty="0" err="1" smtClean="0">
                <a:solidFill>
                  <a:schemeClr val="tx1"/>
                </a:solidFill>
              </a:rPr>
              <a:t>dunia</a:t>
            </a:r>
            <a:r>
              <a:rPr lang="en-US" sz="2800" dirty="0" smtClean="0">
                <a:solidFill>
                  <a:schemeClr val="tx1"/>
                </a:solidFill>
              </a:rPr>
              <a:t> </a:t>
            </a:r>
            <a:r>
              <a:rPr lang="en-US" sz="2800" dirty="0" err="1" smtClean="0">
                <a:solidFill>
                  <a:schemeClr val="tx1"/>
                </a:solidFill>
              </a:rPr>
              <a:t>kerja</a:t>
            </a:r>
            <a:r>
              <a:rPr lang="en-US" sz="2800" dirty="0" smtClean="0">
                <a:solidFill>
                  <a:schemeClr val="tx1"/>
                </a:solidFill>
              </a:rPr>
              <a:t> (</a:t>
            </a:r>
            <a:r>
              <a:rPr lang="en-US" sz="2800" dirty="0" err="1" smtClean="0">
                <a:solidFill>
                  <a:schemeClr val="tx1"/>
                </a:solidFill>
              </a:rPr>
              <a:t>Wardiman</a:t>
            </a:r>
            <a:r>
              <a:rPr lang="en-US" sz="2800" dirty="0" smtClean="0">
                <a:solidFill>
                  <a:schemeClr val="tx1"/>
                </a:solidFill>
              </a:rPr>
              <a:t>, 1998:35).  </a:t>
            </a:r>
            <a:endParaRPr lang="en-US" sz="2800" b="1" dirty="0">
              <a:solidFill>
                <a:schemeClr val="tx1"/>
              </a:solidFill>
            </a:endParaRPr>
          </a:p>
        </p:txBody>
      </p:sp>
      <p:sp>
        <p:nvSpPr>
          <p:cNvPr id="6" name="Rounded Rectangle 5"/>
          <p:cNvSpPr/>
          <p:nvPr/>
        </p:nvSpPr>
        <p:spPr>
          <a:xfrm>
            <a:off x="1676400" y="321040"/>
            <a:ext cx="7162800" cy="1202960"/>
          </a:xfrm>
          <a:prstGeom prst="roundRect">
            <a:avLst>
              <a:gd name="adj"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r>
              <a:rPr lang="en-US" smtClean="0"/>
              <a:t>Dr.  Putu Sudira, M.P.  Prodi PTK PPs UNY</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457200"/>
            <a:ext cx="6705600" cy="838200"/>
          </a:xfrm>
        </p:spPr>
        <p:txBody>
          <a:bodyPr>
            <a:normAutofit/>
          </a:bodyPr>
          <a:lstStyle/>
          <a:p>
            <a:r>
              <a:rPr lang="id-ID" b="1" dirty="0" smtClean="0"/>
              <a:t>Pendidikan Kejuruan</a:t>
            </a:r>
            <a:endParaRPr lang="en-US" b="1" dirty="0"/>
          </a:p>
        </p:txBody>
      </p:sp>
      <p:sp>
        <p:nvSpPr>
          <p:cNvPr id="3" name="Subtitle 2"/>
          <p:cNvSpPr>
            <a:spLocks noGrp="1"/>
          </p:cNvSpPr>
          <p:nvPr>
            <p:ph type="subTitle" idx="1"/>
          </p:nvPr>
        </p:nvSpPr>
        <p:spPr>
          <a:xfrm>
            <a:off x="1600200" y="1752600"/>
            <a:ext cx="7010400" cy="4419600"/>
          </a:xfrm>
          <a:noFill/>
        </p:spPr>
        <p:txBody>
          <a:bodyPr>
            <a:noAutofit/>
          </a:bodyPr>
          <a:lstStyle/>
          <a:p>
            <a:pPr marL="514350" indent="-514350" algn="l">
              <a:buFont typeface="+mj-lt"/>
              <a:buAutoNum type="arabicPeriod"/>
            </a:pPr>
            <a:r>
              <a:rPr lang="en-US" sz="2800" dirty="0" err="1" smtClean="0">
                <a:solidFill>
                  <a:schemeClr val="tx1"/>
                </a:solidFill>
              </a:rPr>
              <a:t>Menurut</a:t>
            </a:r>
            <a:r>
              <a:rPr lang="en-US" sz="2800" dirty="0" smtClean="0">
                <a:solidFill>
                  <a:schemeClr val="tx1"/>
                </a:solidFill>
              </a:rPr>
              <a:t> </a:t>
            </a:r>
            <a:r>
              <a:rPr lang="en-US" sz="2800" dirty="0" err="1" smtClean="0">
                <a:solidFill>
                  <a:schemeClr val="tx1"/>
                </a:solidFill>
              </a:rPr>
              <a:t>Wardiman</a:t>
            </a:r>
            <a:r>
              <a:rPr lang="en-US" sz="2800" dirty="0" smtClean="0">
                <a:solidFill>
                  <a:schemeClr val="tx1"/>
                </a:solidFill>
              </a:rPr>
              <a:t> (1998:32) </a:t>
            </a:r>
            <a:r>
              <a:rPr lang="en-US" sz="2800" dirty="0" err="1" smtClean="0">
                <a:solidFill>
                  <a:schemeClr val="tx1"/>
                </a:solidFill>
              </a:rPr>
              <a:t>pendidikan</a:t>
            </a:r>
            <a:r>
              <a:rPr lang="en-US" sz="2800" dirty="0" smtClean="0">
                <a:solidFill>
                  <a:schemeClr val="tx1"/>
                </a:solidFill>
              </a:rPr>
              <a:t> </a:t>
            </a:r>
            <a:r>
              <a:rPr lang="en-US" sz="2800" dirty="0" err="1" smtClean="0">
                <a:solidFill>
                  <a:schemeClr val="tx1"/>
                </a:solidFill>
              </a:rPr>
              <a:t>kejuruan</a:t>
            </a:r>
            <a:r>
              <a:rPr lang="en-US" sz="2800" dirty="0" smtClean="0">
                <a:solidFill>
                  <a:schemeClr val="tx1"/>
                </a:solidFill>
              </a:rPr>
              <a:t> </a:t>
            </a:r>
            <a:r>
              <a:rPr lang="en-US" sz="2800" dirty="0" err="1" smtClean="0">
                <a:solidFill>
                  <a:schemeClr val="tx1"/>
                </a:solidFill>
              </a:rPr>
              <a:t>dikembangkan</a:t>
            </a:r>
            <a:r>
              <a:rPr lang="en-US" sz="2800" dirty="0" smtClean="0">
                <a:solidFill>
                  <a:schemeClr val="tx1"/>
                </a:solidFill>
              </a:rPr>
              <a:t> </a:t>
            </a:r>
            <a:r>
              <a:rPr lang="en-US" sz="2800" dirty="0" err="1" smtClean="0">
                <a:solidFill>
                  <a:schemeClr val="tx1"/>
                </a:solidFill>
              </a:rPr>
              <a:t>melihat</a:t>
            </a:r>
            <a:r>
              <a:rPr lang="en-US" sz="2800" dirty="0" smtClean="0">
                <a:solidFill>
                  <a:schemeClr val="tx1"/>
                </a:solidFill>
              </a:rPr>
              <a:t> </a:t>
            </a:r>
            <a:r>
              <a:rPr lang="en-US" sz="2800" dirty="0" err="1" smtClean="0">
                <a:solidFill>
                  <a:schemeClr val="tx1"/>
                </a:solidFill>
              </a:rPr>
              <a:t>adanya</a:t>
            </a:r>
            <a:r>
              <a:rPr lang="en-US" sz="2800" dirty="0" smtClean="0">
                <a:solidFill>
                  <a:schemeClr val="tx1"/>
                </a:solidFill>
              </a:rPr>
              <a:t> </a:t>
            </a:r>
            <a:r>
              <a:rPr lang="en-US" sz="2800" dirty="0" err="1" smtClean="0">
                <a:solidFill>
                  <a:schemeClr val="tx1"/>
                </a:solidFill>
              </a:rPr>
              <a:t>kebutuhan</a:t>
            </a:r>
            <a:r>
              <a:rPr lang="en-US" sz="2800" dirty="0" smtClean="0">
                <a:solidFill>
                  <a:schemeClr val="tx1"/>
                </a:solidFill>
              </a:rPr>
              <a:t> </a:t>
            </a:r>
            <a:r>
              <a:rPr lang="en-US" sz="2800" dirty="0" err="1" smtClean="0">
                <a:solidFill>
                  <a:schemeClr val="tx1"/>
                </a:solidFill>
              </a:rPr>
              <a:t>masyarakat</a:t>
            </a:r>
            <a:r>
              <a:rPr lang="en-US" sz="2800" dirty="0" smtClean="0">
                <a:solidFill>
                  <a:schemeClr val="tx1"/>
                </a:solidFill>
              </a:rPr>
              <a:t> </a:t>
            </a:r>
            <a:r>
              <a:rPr lang="en-US" sz="2800" dirty="0" err="1" smtClean="0">
                <a:solidFill>
                  <a:schemeClr val="tx1"/>
                </a:solidFill>
              </a:rPr>
              <a:t>akan</a:t>
            </a:r>
            <a:r>
              <a:rPr lang="en-US" sz="2800" dirty="0" smtClean="0">
                <a:solidFill>
                  <a:schemeClr val="tx1"/>
                </a:solidFill>
              </a:rPr>
              <a:t> </a:t>
            </a:r>
            <a:r>
              <a:rPr lang="en-US" sz="2800" dirty="0" err="1" smtClean="0">
                <a:solidFill>
                  <a:schemeClr val="tx1"/>
                </a:solidFill>
              </a:rPr>
              <a:t>pekerjaan</a:t>
            </a:r>
            <a:r>
              <a:rPr lang="en-US" sz="2800" dirty="0" smtClean="0">
                <a:solidFill>
                  <a:schemeClr val="tx1"/>
                </a:solidFill>
              </a:rPr>
              <a:t>. </a:t>
            </a:r>
            <a:endParaRPr lang="id-ID" sz="2800" dirty="0" smtClean="0">
              <a:solidFill>
                <a:schemeClr val="tx1"/>
              </a:solidFill>
            </a:endParaRPr>
          </a:p>
          <a:p>
            <a:pPr marL="514350" indent="-514350" algn="l">
              <a:buFont typeface="+mj-lt"/>
              <a:buAutoNum type="arabicPeriod"/>
            </a:pPr>
            <a:r>
              <a:rPr lang="en-US" sz="2800" dirty="0" err="1" smtClean="0">
                <a:solidFill>
                  <a:schemeClr val="tx1"/>
                </a:solidFill>
              </a:rPr>
              <a:t>Peserta</a:t>
            </a:r>
            <a:r>
              <a:rPr lang="en-US" sz="2800" dirty="0" smtClean="0">
                <a:solidFill>
                  <a:schemeClr val="tx1"/>
                </a:solidFill>
              </a:rPr>
              <a:t> </a:t>
            </a:r>
            <a:r>
              <a:rPr lang="en-US" sz="2800" dirty="0" err="1" smtClean="0">
                <a:solidFill>
                  <a:schemeClr val="tx1"/>
                </a:solidFill>
              </a:rPr>
              <a:t>didik</a:t>
            </a:r>
            <a:r>
              <a:rPr lang="en-US" sz="2800" dirty="0" smtClean="0">
                <a:solidFill>
                  <a:schemeClr val="tx1"/>
                </a:solidFill>
              </a:rPr>
              <a:t> </a:t>
            </a:r>
            <a:r>
              <a:rPr lang="en-US" sz="2800" dirty="0" err="1" smtClean="0">
                <a:solidFill>
                  <a:schemeClr val="tx1"/>
                </a:solidFill>
              </a:rPr>
              <a:t>membutuhkan</a:t>
            </a:r>
            <a:r>
              <a:rPr lang="en-US" sz="2800" dirty="0" smtClean="0">
                <a:solidFill>
                  <a:schemeClr val="tx1"/>
                </a:solidFill>
              </a:rPr>
              <a:t> program yang </a:t>
            </a:r>
            <a:r>
              <a:rPr lang="en-US" sz="2800" dirty="0" err="1" smtClean="0">
                <a:solidFill>
                  <a:schemeClr val="tx1"/>
                </a:solidFill>
              </a:rPr>
              <a:t>dapat</a:t>
            </a:r>
            <a:r>
              <a:rPr lang="en-US" sz="2800" dirty="0" smtClean="0">
                <a:solidFill>
                  <a:schemeClr val="tx1"/>
                </a:solidFill>
              </a:rPr>
              <a:t> </a:t>
            </a:r>
            <a:r>
              <a:rPr lang="en-US" sz="2800" dirty="0" err="1" smtClean="0">
                <a:solidFill>
                  <a:schemeClr val="tx1"/>
                </a:solidFill>
              </a:rPr>
              <a:t>memberikan</a:t>
            </a:r>
            <a:r>
              <a:rPr lang="en-US" sz="2800" dirty="0" smtClean="0">
                <a:solidFill>
                  <a:schemeClr val="tx1"/>
                </a:solidFill>
              </a:rPr>
              <a:t> </a:t>
            </a:r>
            <a:r>
              <a:rPr lang="en-US" sz="2800" dirty="0" err="1" smtClean="0">
                <a:solidFill>
                  <a:schemeClr val="tx1"/>
                </a:solidFill>
              </a:rPr>
              <a:t>keterampilan</a:t>
            </a:r>
            <a:r>
              <a:rPr lang="en-US" sz="2800" dirty="0" smtClean="0">
                <a:solidFill>
                  <a:schemeClr val="tx1"/>
                </a:solidFill>
              </a:rPr>
              <a:t>, </a:t>
            </a:r>
            <a:r>
              <a:rPr lang="en-US" sz="2800" dirty="0" err="1" smtClean="0">
                <a:solidFill>
                  <a:schemeClr val="tx1"/>
                </a:solidFill>
              </a:rPr>
              <a:t>pengetahuan</a:t>
            </a:r>
            <a:r>
              <a:rPr lang="en-US" sz="2800" dirty="0" smtClean="0">
                <a:solidFill>
                  <a:schemeClr val="tx1"/>
                </a:solidFill>
              </a:rPr>
              <a:t>, </a:t>
            </a:r>
            <a:r>
              <a:rPr lang="en-US" sz="2800" dirty="0" err="1" smtClean="0">
                <a:solidFill>
                  <a:schemeClr val="tx1"/>
                </a:solidFill>
              </a:rPr>
              <a:t>sikap</a:t>
            </a:r>
            <a:r>
              <a:rPr lang="en-US" sz="2800" dirty="0" smtClean="0">
                <a:solidFill>
                  <a:schemeClr val="tx1"/>
                </a:solidFill>
              </a:rPr>
              <a:t> </a:t>
            </a:r>
            <a:r>
              <a:rPr lang="en-US" sz="2800" dirty="0" err="1" smtClean="0">
                <a:solidFill>
                  <a:schemeClr val="tx1"/>
                </a:solidFill>
              </a:rPr>
              <a:t>kerja</a:t>
            </a:r>
            <a:r>
              <a:rPr lang="en-US" sz="2800" dirty="0" smtClean="0">
                <a:solidFill>
                  <a:schemeClr val="tx1"/>
                </a:solidFill>
              </a:rPr>
              <a:t>, </a:t>
            </a:r>
            <a:r>
              <a:rPr lang="en-US" sz="2800" dirty="0" err="1" smtClean="0">
                <a:solidFill>
                  <a:schemeClr val="tx1"/>
                </a:solidFill>
              </a:rPr>
              <a:t>pengalaman</a:t>
            </a:r>
            <a:r>
              <a:rPr lang="en-US" sz="2800" dirty="0" smtClean="0">
                <a:solidFill>
                  <a:schemeClr val="tx1"/>
                </a:solidFill>
              </a:rPr>
              <a:t>, </a:t>
            </a:r>
            <a:r>
              <a:rPr lang="en-US" sz="2800" dirty="0" err="1" smtClean="0">
                <a:solidFill>
                  <a:schemeClr val="tx1"/>
                </a:solidFill>
              </a:rPr>
              <a:t>wawasan</a:t>
            </a:r>
            <a:r>
              <a:rPr lang="en-US" sz="2800" dirty="0" smtClean="0">
                <a:solidFill>
                  <a:schemeClr val="tx1"/>
                </a:solidFill>
              </a:rPr>
              <a:t>, </a:t>
            </a:r>
            <a:r>
              <a:rPr lang="en-US" sz="2800" dirty="0" err="1" smtClean="0">
                <a:solidFill>
                  <a:schemeClr val="tx1"/>
                </a:solidFill>
              </a:rPr>
              <a:t>dan</a:t>
            </a:r>
            <a:r>
              <a:rPr lang="en-US" sz="2800" dirty="0" smtClean="0">
                <a:solidFill>
                  <a:schemeClr val="tx1"/>
                </a:solidFill>
              </a:rPr>
              <a:t> </a:t>
            </a:r>
            <a:r>
              <a:rPr lang="en-US" sz="2800" dirty="0" err="1" smtClean="0">
                <a:solidFill>
                  <a:schemeClr val="tx1"/>
                </a:solidFill>
              </a:rPr>
              <a:t>jaringan</a:t>
            </a:r>
            <a:r>
              <a:rPr lang="en-US" sz="2800" dirty="0" smtClean="0">
                <a:solidFill>
                  <a:schemeClr val="tx1"/>
                </a:solidFill>
              </a:rPr>
              <a:t> yang </a:t>
            </a:r>
            <a:r>
              <a:rPr lang="en-US" sz="2800" dirty="0" err="1" smtClean="0">
                <a:solidFill>
                  <a:schemeClr val="tx1"/>
                </a:solidFill>
              </a:rPr>
              <a:t>dapat</a:t>
            </a:r>
            <a:r>
              <a:rPr lang="en-US" sz="2800" dirty="0" smtClean="0">
                <a:solidFill>
                  <a:schemeClr val="tx1"/>
                </a:solidFill>
              </a:rPr>
              <a:t> </a:t>
            </a:r>
            <a:r>
              <a:rPr lang="en-US" sz="2800" dirty="0" err="1" smtClean="0">
                <a:solidFill>
                  <a:schemeClr val="tx1"/>
                </a:solidFill>
              </a:rPr>
              <a:t>membantu</a:t>
            </a:r>
            <a:r>
              <a:rPr lang="en-US" sz="2800" dirty="0" smtClean="0">
                <a:solidFill>
                  <a:schemeClr val="tx1"/>
                </a:solidFill>
              </a:rPr>
              <a:t> </a:t>
            </a:r>
            <a:r>
              <a:rPr lang="en-US" sz="2800" dirty="0" err="1" smtClean="0">
                <a:solidFill>
                  <a:schemeClr val="tx1"/>
                </a:solidFill>
              </a:rPr>
              <a:t>mendapatkan</a:t>
            </a:r>
            <a:r>
              <a:rPr lang="en-US" sz="2800" dirty="0" smtClean="0">
                <a:solidFill>
                  <a:schemeClr val="tx1"/>
                </a:solidFill>
              </a:rPr>
              <a:t> </a:t>
            </a:r>
            <a:r>
              <a:rPr lang="en-US" sz="2800" dirty="0" err="1" smtClean="0">
                <a:solidFill>
                  <a:schemeClr val="tx1"/>
                </a:solidFill>
              </a:rPr>
              <a:t>pekerjaan</a:t>
            </a:r>
            <a:r>
              <a:rPr lang="en-US" sz="2800" dirty="0" smtClean="0">
                <a:solidFill>
                  <a:schemeClr val="tx1"/>
                </a:solidFill>
              </a:rPr>
              <a:t> yang </a:t>
            </a:r>
            <a:r>
              <a:rPr lang="en-US" sz="2800" dirty="0" err="1" smtClean="0">
                <a:solidFill>
                  <a:schemeClr val="tx1"/>
                </a:solidFill>
              </a:rPr>
              <a:t>sesuai</a:t>
            </a:r>
            <a:r>
              <a:rPr lang="en-US" sz="2800" dirty="0" smtClean="0">
                <a:solidFill>
                  <a:schemeClr val="tx1"/>
                </a:solidFill>
              </a:rPr>
              <a:t> </a:t>
            </a:r>
            <a:r>
              <a:rPr lang="en-US" sz="2800" dirty="0" err="1" smtClean="0">
                <a:solidFill>
                  <a:schemeClr val="tx1"/>
                </a:solidFill>
              </a:rPr>
              <a:t>dengan</a:t>
            </a:r>
            <a:r>
              <a:rPr lang="en-US" sz="2800" dirty="0" smtClean="0">
                <a:solidFill>
                  <a:schemeClr val="tx1"/>
                </a:solidFill>
              </a:rPr>
              <a:t> </a:t>
            </a:r>
            <a:r>
              <a:rPr lang="en-US" sz="2800" dirty="0" err="1" smtClean="0">
                <a:solidFill>
                  <a:schemeClr val="tx1"/>
                </a:solidFill>
              </a:rPr>
              <a:t>pilihan</a:t>
            </a:r>
            <a:r>
              <a:rPr lang="en-US" sz="2800" dirty="0" smtClean="0">
                <a:solidFill>
                  <a:schemeClr val="tx1"/>
                </a:solidFill>
              </a:rPr>
              <a:t> </a:t>
            </a:r>
            <a:r>
              <a:rPr lang="en-US" sz="2800" dirty="0" err="1" smtClean="0">
                <a:solidFill>
                  <a:schemeClr val="tx1"/>
                </a:solidFill>
              </a:rPr>
              <a:t>kariernya</a:t>
            </a:r>
            <a:r>
              <a:rPr lang="en-US" sz="2800" dirty="0" smtClean="0">
                <a:solidFill>
                  <a:schemeClr val="tx1"/>
                </a:solidFill>
              </a:rPr>
              <a:t>.</a:t>
            </a:r>
            <a:endParaRPr lang="en-US" sz="2800" b="1" dirty="0">
              <a:solidFill>
                <a:schemeClr val="tx1"/>
              </a:solidFill>
            </a:endParaRPr>
          </a:p>
        </p:txBody>
      </p:sp>
      <p:sp>
        <p:nvSpPr>
          <p:cNvPr id="6" name="Rounded Rectangle 5"/>
          <p:cNvSpPr/>
          <p:nvPr/>
        </p:nvSpPr>
        <p:spPr>
          <a:xfrm>
            <a:off x="1676400" y="321040"/>
            <a:ext cx="7162800" cy="1202960"/>
          </a:xfrm>
          <a:prstGeom prst="roundRect">
            <a:avLst>
              <a:gd name="adj"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r>
              <a:rPr lang="en-US" smtClean="0"/>
              <a:t>Dr.  Putu Sudira, M.P.  Prodi PTK PPs UNY</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457200"/>
            <a:ext cx="6705600" cy="838200"/>
          </a:xfrm>
        </p:spPr>
        <p:txBody>
          <a:bodyPr>
            <a:normAutofit/>
          </a:bodyPr>
          <a:lstStyle/>
          <a:p>
            <a:r>
              <a:rPr lang="id-ID" b="1" dirty="0" smtClean="0"/>
              <a:t>Pendidikan Kejuruan</a:t>
            </a:r>
            <a:endParaRPr lang="en-US" b="1" dirty="0"/>
          </a:p>
        </p:txBody>
      </p:sp>
      <p:sp>
        <p:nvSpPr>
          <p:cNvPr id="3" name="Subtitle 2"/>
          <p:cNvSpPr>
            <a:spLocks noGrp="1"/>
          </p:cNvSpPr>
          <p:nvPr>
            <p:ph type="subTitle" idx="1"/>
          </p:nvPr>
        </p:nvSpPr>
        <p:spPr>
          <a:xfrm>
            <a:off x="1295400" y="1752600"/>
            <a:ext cx="7543800" cy="4419600"/>
          </a:xfrm>
          <a:noFill/>
        </p:spPr>
        <p:txBody>
          <a:bodyPr>
            <a:noAutofit/>
          </a:bodyPr>
          <a:lstStyle/>
          <a:p>
            <a:pPr marL="514350" indent="-514350" algn="l">
              <a:buFont typeface="+mj-lt"/>
              <a:buAutoNum type="arabicPeriod"/>
            </a:pPr>
            <a:r>
              <a:rPr lang="en-US" sz="2800" dirty="0" err="1" smtClean="0">
                <a:solidFill>
                  <a:schemeClr val="tx1"/>
                </a:solidFill>
              </a:rPr>
              <a:t>melayani</a:t>
            </a:r>
            <a:r>
              <a:rPr lang="en-US" sz="2800" dirty="0" smtClean="0">
                <a:solidFill>
                  <a:schemeClr val="tx1"/>
                </a:solidFill>
              </a:rPr>
              <a:t> </a:t>
            </a:r>
            <a:r>
              <a:rPr lang="en-US" sz="2800" dirty="0" err="1" smtClean="0">
                <a:solidFill>
                  <a:schemeClr val="tx1"/>
                </a:solidFill>
              </a:rPr>
              <a:t>tujuan</a:t>
            </a:r>
            <a:r>
              <a:rPr lang="en-US" sz="2800" dirty="0" smtClean="0">
                <a:solidFill>
                  <a:schemeClr val="tx1"/>
                </a:solidFill>
              </a:rPr>
              <a:t> </a:t>
            </a:r>
            <a:r>
              <a:rPr lang="en-US" sz="2800" dirty="0" err="1" smtClean="0">
                <a:solidFill>
                  <a:schemeClr val="tx1"/>
                </a:solidFill>
              </a:rPr>
              <a:t>sistem</a:t>
            </a:r>
            <a:r>
              <a:rPr lang="en-US" sz="2800" dirty="0" smtClean="0">
                <a:solidFill>
                  <a:schemeClr val="tx1"/>
                </a:solidFill>
              </a:rPr>
              <a:t> </a:t>
            </a:r>
            <a:r>
              <a:rPr lang="en-US" sz="2800" dirty="0" err="1" smtClean="0">
                <a:solidFill>
                  <a:schemeClr val="tx1"/>
                </a:solidFill>
              </a:rPr>
              <a:t>ekonomi</a:t>
            </a:r>
            <a:r>
              <a:rPr lang="en-US" sz="2800" dirty="0" smtClean="0">
                <a:solidFill>
                  <a:schemeClr val="tx1"/>
                </a:solidFill>
              </a:rPr>
              <a:t>, </a:t>
            </a:r>
            <a:r>
              <a:rPr lang="en-US" sz="2800" dirty="0" err="1" smtClean="0">
                <a:solidFill>
                  <a:schemeClr val="tx1"/>
                </a:solidFill>
              </a:rPr>
              <a:t>peka</a:t>
            </a:r>
            <a:r>
              <a:rPr lang="en-US" sz="2800" dirty="0" smtClean="0">
                <a:solidFill>
                  <a:schemeClr val="tx1"/>
                </a:solidFill>
              </a:rPr>
              <a:t> </a:t>
            </a:r>
            <a:r>
              <a:rPr lang="en-US" sz="2800" dirty="0" err="1" smtClean="0">
                <a:solidFill>
                  <a:schemeClr val="tx1"/>
                </a:solidFill>
              </a:rPr>
              <a:t>terhadap</a:t>
            </a:r>
            <a:r>
              <a:rPr lang="en-US" sz="2800" dirty="0" smtClean="0">
                <a:solidFill>
                  <a:schemeClr val="tx1"/>
                </a:solidFill>
              </a:rPr>
              <a:t> </a:t>
            </a:r>
            <a:r>
              <a:rPr lang="en-US" sz="2800" dirty="0" err="1" smtClean="0">
                <a:solidFill>
                  <a:schemeClr val="tx1"/>
                </a:solidFill>
              </a:rPr>
              <a:t>dinamika</a:t>
            </a:r>
            <a:r>
              <a:rPr lang="en-US" sz="2800" dirty="0" smtClean="0">
                <a:solidFill>
                  <a:schemeClr val="tx1"/>
                </a:solidFill>
              </a:rPr>
              <a:t> </a:t>
            </a:r>
            <a:r>
              <a:rPr lang="en-US" sz="2800" dirty="0" err="1" smtClean="0">
                <a:solidFill>
                  <a:schemeClr val="tx1"/>
                </a:solidFill>
              </a:rPr>
              <a:t>kontemporer</a:t>
            </a:r>
            <a:r>
              <a:rPr lang="en-US" sz="2800" dirty="0" smtClean="0">
                <a:solidFill>
                  <a:schemeClr val="tx1"/>
                </a:solidFill>
              </a:rPr>
              <a:t> </a:t>
            </a:r>
            <a:r>
              <a:rPr lang="en-US" sz="2800" dirty="0" err="1" smtClean="0">
                <a:solidFill>
                  <a:schemeClr val="tx1"/>
                </a:solidFill>
              </a:rPr>
              <a:t>masyarakat</a:t>
            </a:r>
            <a:r>
              <a:rPr lang="en-US" sz="2800" dirty="0" smtClean="0">
                <a:solidFill>
                  <a:schemeClr val="tx1"/>
                </a:solidFill>
              </a:rPr>
              <a:t>. </a:t>
            </a:r>
            <a:endParaRPr lang="id-ID" sz="2800" dirty="0" smtClean="0">
              <a:solidFill>
                <a:schemeClr val="tx1"/>
              </a:solidFill>
            </a:endParaRPr>
          </a:p>
          <a:p>
            <a:pPr marL="514350" indent="-514350" algn="l">
              <a:buFont typeface="+mj-lt"/>
              <a:buAutoNum type="arabicPeriod"/>
            </a:pPr>
            <a:r>
              <a:rPr lang="en-US" sz="2800" dirty="0" err="1" smtClean="0">
                <a:solidFill>
                  <a:schemeClr val="tx1"/>
                </a:solidFill>
              </a:rPr>
              <a:t>harus</a:t>
            </a:r>
            <a:r>
              <a:rPr lang="en-US" sz="2800" dirty="0" smtClean="0">
                <a:solidFill>
                  <a:schemeClr val="tx1"/>
                </a:solidFill>
              </a:rPr>
              <a:t> </a:t>
            </a:r>
            <a:r>
              <a:rPr lang="en-US" sz="2800" dirty="0" err="1" smtClean="0">
                <a:solidFill>
                  <a:schemeClr val="tx1"/>
                </a:solidFill>
              </a:rPr>
              <a:t>adaptif</a:t>
            </a:r>
            <a:r>
              <a:rPr lang="en-US" sz="2800" dirty="0" smtClean="0">
                <a:solidFill>
                  <a:schemeClr val="tx1"/>
                </a:solidFill>
              </a:rPr>
              <a:t> </a:t>
            </a:r>
            <a:r>
              <a:rPr lang="en-US" sz="2800" dirty="0" err="1" smtClean="0">
                <a:solidFill>
                  <a:schemeClr val="tx1"/>
                </a:solidFill>
              </a:rPr>
              <a:t>terhadap</a:t>
            </a:r>
            <a:r>
              <a:rPr lang="en-US" sz="2800" dirty="0" smtClean="0">
                <a:solidFill>
                  <a:schemeClr val="tx1"/>
                </a:solidFill>
              </a:rPr>
              <a:t> </a:t>
            </a:r>
            <a:r>
              <a:rPr lang="en-US" sz="2800" dirty="0" err="1" smtClean="0">
                <a:solidFill>
                  <a:schemeClr val="tx1"/>
                </a:solidFill>
              </a:rPr>
              <a:t>perubahan-perubahan</a:t>
            </a:r>
            <a:r>
              <a:rPr lang="en-US" sz="2800" dirty="0" smtClean="0">
                <a:solidFill>
                  <a:schemeClr val="tx1"/>
                </a:solidFill>
              </a:rPr>
              <a:t> </a:t>
            </a:r>
            <a:r>
              <a:rPr lang="en-US" sz="2800" dirty="0" err="1" smtClean="0">
                <a:solidFill>
                  <a:schemeClr val="tx1"/>
                </a:solidFill>
              </a:rPr>
              <a:t>dan</a:t>
            </a:r>
            <a:r>
              <a:rPr lang="en-US" sz="2800" dirty="0" smtClean="0">
                <a:solidFill>
                  <a:schemeClr val="tx1"/>
                </a:solidFill>
              </a:rPr>
              <a:t> </a:t>
            </a:r>
            <a:r>
              <a:rPr lang="en-US" sz="2800" dirty="0" err="1" smtClean="0">
                <a:solidFill>
                  <a:schemeClr val="tx1"/>
                </a:solidFill>
              </a:rPr>
              <a:t>difusi</a:t>
            </a:r>
            <a:r>
              <a:rPr lang="en-US" sz="2800" dirty="0" smtClean="0">
                <a:solidFill>
                  <a:schemeClr val="tx1"/>
                </a:solidFill>
              </a:rPr>
              <a:t> </a:t>
            </a:r>
            <a:r>
              <a:rPr lang="en-US" sz="2800" dirty="0" err="1" smtClean="0">
                <a:solidFill>
                  <a:schemeClr val="tx1"/>
                </a:solidFill>
              </a:rPr>
              <a:t>teknologi</a:t>
            </a:r>
            <a:r>
              <a:rPr lang="en-US" sz="2800" dirty="0" smtClean="0">
                <a:solidFill>
                  <a:schemeClr val="tx1"/>
                </a:solidFill>
              </a:rPr>
              <a:t>, </a:t>
            </a:r>
            <a:r>
              <a:rPr lang="en-US" sz="2800" dirty="0" err="1" smtClean="0">
                <a:solidFill>
                  <a:schemeClr val="tx1"/>
                </a:solidFill>
              </a:rPr>
              <a:t>mempunyai</a:t>
            </a:r>
            <a:r>
              <a:rPr lang="en-US" sz="2800" dirty="0" smtClean="0">
                <a:solidFill>
                  <a:schemeClr val="tx1"/>
                </a:solidFill>
              </a:rPr>
              <a:t> </a:t>
            </a:r>
            <a:r>
              <a:rPr lang="en-US" sz="2800" dirty="0" err="1" smtClean="0">
                <a:solidFill>
                  <a:schemeClr val="tx1"/>
                </a:solidFill>
              </a:rPr>
              <a:t>kemanfaatan</a:t>
            </a:r>
            <a:r>
              <a:rPr lang="en-US" sz="2800" dirty="0" smtClean="0">
                <a:solidFill>
                  <a:schemeClr val="tx1"/>
                </a:solidFill>
              </a:rPr>
              <a:t> </a:t>
            </a:r>
            <a:r>
              <a:rPr lang="en-US" sz="2800" dirty="0" err="1" smtClean="0">
                <a:solidFill>
                  <a:schemeClr val="tx1"/>
                </a:solidFill>
              </a:rPr>
              <a:t>sosial</a:t>
            </a:r>
            <a:r>
              <a:rPr lang="en-US" sz="2800" dirty="0" smtClean="0">
                <a:solidFill>
                  <a:schemeClr val="tx1"/>
                </a:solidFill>
              </a:rPr>
              <a:t> yang </a:t>
            </a:r>
            <a:r>
              <a:rPr lang="en-US" sz="2800" dirty="0" err="1" smtClean="0">
                <a:solidFill>
                  <a:schemeClr val="tx1"/>
                </a:solidFill>
              </a:rPr>
              <a:t>luas</a:t>
            </a:r>
            <a:r>
              <a:rPr lang="en-US" sz="2800" dirty="0" smtClean="0">
                <a:solidFill>
                  <a:schemeClr val="tx1"/>
                </a:solidFill>
              </a:rPr>
              <a:t>. </a:t>
            </a:r>
            <a:endParaRPr lang="id-ID" sz="2800" dirty="0" smtClean="0">
              <a:solidFill>
                <a:schemeClr val="tx1"/>
              </a:solidFill>
            </a:endParaRPr>
          </a:p>
          <a:p>
            <a:pPr marL="514350" indent="-514350" algn="l">
              <a:buFont typeface="+mj-lt"/>
              <a:buAutoNum type="arabicPeriod"/>
            </a:pPr>
            <a:r>
              <a:rPr lang="en-US" sz="2800" dirty="0" err="1" smtClean="0">
                <a:solidFill>
                  <a:schemeClr val="tx1"/>
                </a:solidFill>
              </a:rPr>
              <a:t>Sebagai</a:t>
            </a:r>
            <a:r>
              <a:rPr lang="en-US" sz="2800" dirty="0" smtClean="0">
                <a:solidFill>
                  <a:schemeClr val="tx1"/>
                </a:solidFill>
              </a:rPr>
              <a:t> </a:t>
            </a:r>
            <a:r>
              <a:rPr lang="en-US" sz="2800" dirty="0" err="1" smtClean="0">
                <a:solidFill>
                  <a:schemeClr val="tx1"/>
                </a:solidFill>
              </a:rPr>
              <a:t>pendidikan</a:t>
            </a:r>
            <a:r>
              <a:rPr lang="en-US" sz="2800" dirty="0" smtClean="0">
                <a:solidFill>
                  <a:schemeClr val="tx1"/>
                </a:solidFill>
              </a:rPr>
              <a:t> yang </a:t>
            </a:r>
            <a:r>
              <a:rPr lang="en-US" sz="2800" dirty="0" err="1" smtClean="0">
                <a:solidFill>
                  <a:schemeClr val="tx1"/>
                </a:solidFill>
              </a:rPr>
              <a:t>diturunkan</a:t>
            </a:r>
            <a:r>
              <a:rPr lang="en-US" sz="2800" dirty="0" smtClean="0">
                <a:solidFill>
                  <a:schemeClr val="tx1"/>
                </a:solidFill>
              </a:rPr>
              <a:t> </a:t>
            </a:r>
            <a:r>
              <a:rPr lang="en-US" sz="2800" dirty="0" err="1" smtClean="0">
                <a:solidFill>
                  <a:schemeClr val="tx1"/>
                </a:solidFill>
              </a:rPr>
              <a:t>dari</a:t>
            </a:r>
            <a:r>
              <a:rPr lang="en-US" sz="2800" dirty="0" smtClean="0">
                <a:solidFill>
                  <a:schemeClr val="tx1"/>
                </a:solidFill>
              </a:rPr>
              <a:t>  </a:t>
            </a:r>
            <a:r>
              <a:rPr lang="en-US" sz="2800" dirty="0" err="1" smtClean="0">
                <a:solidFill>
                  <a:schemeClr val="tx1"/>
                </a:solidFill>
              </a:rPr>
              <a:t>kebutuhan</a:t>
            </a:r>
            <a:r>
              <a:rPr lang="en-US" sz="2800" dirty="0" smtClean="0">
                <a:solidFill>
                  <a:schemeClr val="tx1"/>
                </a:solidFill>
              </a:rPr>
              <a:t> </a:t>
            </a:r>
            <a:r>
              <a:rPr lang="en-US" sz="2800" dirty="0" err="1" smtClean="0">
                <a:solidFill>
                  <a:schemeClr val="tx1"/>
                </a:solidFill>
              </a:rPr>
              <a:t>ekonomi</a:t>
            </a:r>
            <a:r>
              <a:rPr lang="en-US" sz="2800" dirty="0" smtClean="0">
                <a:solidFill>
                  <a:schemeClr val="tx1"/>
                </a:solidFill>
              </a:rPr>
              <a:t> </a:t>
            </a:r>
            <a:r>
              <a:rPr lang="en-US" sz="2800" dirty="0" err="1" smtClean="0">
                <a:solidFill>
                  <a:schemeClr val="tx1"/>
                </a:solidFill>
              </a:rPr>
              <a:t>pendidikan</a:t>
            </a:r>
            <a:r>
              <a:rPr lang="en-US" sz="2800" dirty="0" smtClean="0">
                <a:solidFill>
                  <a:schemeClr val="tx1"/>
                </a:solidFill>
              </a:rPr>
              <a:t> </a:t>
            </a:r>
            <a:r>
              <a:rPr lang="en-US" sz="2800" dirty="0" err="1" smtClean="0">
                <a:solidFill>
                  <a:schemeClr val="tx1"/>
                </a:solidFill>
              </a:rPr>
              <a:t>kejuruan</a:t>
            </a:r>
            <a:r>
              <a:rPr lang="en-US" sz="2800" dirty="0" smtClean="0">
                <a:solidFill>
                  <a:schemeClr val="tx1"/>
                </a:solidFill>
              </a:rPr>
              <a:t> </a:t>
            </a:r>
            <a:r>
              <a:rPr lang="en-US" sz="2800" dirty="0" err="1" smtClean="0">
                <a:solidFill>
                  <a:schemeClr val="tx1"/>
                </a:solidFill>
              </a:rPr>
              <a:t>jelas</a:t>
            </a:r>
            <a:r>
              <a:rPr lang="en-US" sz="2800" dirty="0" smtClean="0">
                <a:solidFill>
                  <a:schemeClr val="tx1"/>
                </a:solidFill>
              </a:rPr>
              <a:t> </a:t>
            </a:r>
            <a:r>
              <a:rPr lang="en-US" sz="2800" dirty="0" err="1" smtClean="0">
                <a:solidFill>
                  <a:schemeClr val="tx1"/>
                </a:solidFill>
              </a:rPr>
              <a:t>lebih</a:t>
            </a:r>
            <a:r>
              <a:rPr lang="en-US" sz="2800" dirty="0" smtClean="0">
                <a:solidFill>
                  <a:schemeClr val="tx1"/>
                </a:solidFill>
              </a:rPr>
              <a:t> </a:t>
            </a:r>
            <a:r>
              <a:rPr lang="en-US" sz="2800" dirty="0" err="1" smtClean="0">
                <a:solidFill>
                  <a:schemeClr val="tx1"/>
                </a:solidFill>
              </a:rPr>
              <a:t>mengarah</a:t>
            </a:r>
            <a:r>
              <a:rPr lang="en-US" sz="2800" dirty="0" smtClean="0">
                <a:solidFill>
                  <a:schemeClr val="tx1"/>
                </a:solidFill>
              </a:rPr>
              <a:t> </a:t>
            </a:r>
            <a:r>
              <a:rPr lang="en-US" sz="2800" dirty="0" err="1" smtClean="0">
                <a:solidFill>
                  <a:schemeClr val="tx1"/>
                </a:solidFill>
              </a:rPr>
              <a:t>pada</a:t>
            </a:r>
            <a:r>
              <a:rPr lang="en-US" sz="2800" dirty="0" smtClean="0">
                <a:solidFill>
                  <a:schemeClr val="tx1"/>
                </a:solidFill>
              </a:rPr>
              <a:t> </a:t>
            </a:r>
            <a:r>
              <a:rPr lang="en-US" sz="2800" i="1" dirty="0" smtClean="0">
                <a:solidFill>
                  <a:schemeClr val="tx1"/>
                </a:solidFill>
              </a:rPr>
              <a:t>education for earning a living.</a:t>
            </a:r>
            <a:endParaRPr lang="en-US" sz="2800" b="1" dirty="0">
              <a:solidFill>
                <a:schemeClr val="tx1"/>
              </a:solidFill>
            </a:endParaRPr>
          </a:p>
        </p:txBody>
      </p:sp>
      <p:sp>
        <p:nvSpPr>
          <p:cNvPr id="6" name="Rounded Rectangle 5"/>
          <p:cNvSpPr/>
          <p:nvPr/>
        </p:nvSpPr>
        <p:spPr>
          <a:xfrm>
            <a:off x="1676400" y="321040"/>
            <a:ext cx="7162800" cy="1202960"/>
          </a:xfrm>
          <a:prstGeom prst="roundRect">
            <a:avLst>
              <a:gd name="adj"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r>
              <a:rPr lang="en-US" smtClean="0"/>
              <a:t>Dr.  Putu Sudira, M.P.  Prodi PTK PPs UNY</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381000"/>
            <a:ext cx="6705600" cy="1143000"/>
          </a:xfrm>
        </p:spPr>
        <p:txBody>
          <a:bodyPr>
            <a:normAutofit/>
          </a:bodyPr>
          <a:lstStyle/>
          <a:p>
            <a:r>
              <a:rPr lang="id-ID" b="1" dirty="0" smtClean="0"/>
              <a:t>QUESTIONS</a:t>
            </a:r>
            <a:endParaRPr lang="en-US" b="1" dirty="0"/>
          </a:p>
        </p:txBody>
      </p:sp>
      <p:sp>
        <p:nvSpPr>
          <p:cNvPr id="3" name="Subtitle 2"/>
          <p:cNvSpPr>
            <a:spLocks noGrp="1"/>
          </p:cNvSpPr>
          <p:nvPr>
            <p:ph type="subTitle" idx="1"/>
          </p:nvPr>
        </p:nvSpPr>
        <p:spPr>
          <a:xfrm>
            <a:off x="2286000" y="1752600"/>
            <a:ext cx="6248400" cy="4572000"/>
          </a:xfrm>
          <a:noFill/>
        </p:spPr>
        <p:txBody>
          <a:bodyPr>
            <a:noAutofit/>
          </a:bodyPr>
          <a:lstStyle/>
          <a:p>
            <a:pPr marL="514350" indent="-514350" algn="l">
              <a:buFont typeface="+mj-lt"/>
              <a:buAutoNum type="arabicPeriod"/>
            </a:pPr>
            <a:r>
              <a:rPr lang="id-ID" b="1" dirty="0" smtClean="0">
                <a:solidFill>
                  <a:schemeClr val="tx1"/>
                </a:solidFill>
              </a:rPr>
              <a:t>Bagaimana Sebaiknya Pendidikan Kejuruan di Indonesia dikembangkan?</a:t>
            </a:r>
          </a:p>
          <a:p>
            <a:pPr marL="514350" indent="-514350" algn="l">
              <a:buFont typeface="+mj-lt"/>
              <a:buAutoNum type="arabicPeriod"/>
            </a:pPr>
            <a:r>
              <a:rPr lang="id-ID" b="1" dirty="0" smtClean="0">
                <a:solidFill>
                  <a:schemeClr val="tx1"/>
                </a:solidFill>
              </a:rPr>
              <a:t>Bagaimana bentuk-bentuk Pembelajaran Pendidikan Kejuruan yang efektif</a:t>
            </a:r>
          </a:p>
          <a:p>
            <a:pPr marL="514350" indent="-514350" algn="l">
              <a:buFont typeface="+mj-lt"/>
              <a:buAutoNum type="arabicPeriod"/>
            </a:pPr>
            <a:r>
              <a:rPr lang="id-ID" b="1" smtClean="0">
                <a:solidFill>
                  <a:schemeClr val="tx1"/>
                </a:solidFill>
              </a:rPr>
              <a:t>Bagaimana hubungan antara Pendidikan Kejuruan dengan Dunia Usaha dan Industri.</a:t>
            </a:r>
            <a:endParaRPr lang="en-US" b="1" dirty="0">
              <a:solidFill>
                <a:schemeClr val="tx1"/>
              </a:solidFill>
            </a:endParaRPr>
          </a:p>
        </p:txBody>
      </p:sp>
      <p:sp>
        <p:nvSpPr>
          <p:cNvPr id="6" name="Rounded Rectangle 5"/>
          <p:cNvSpPr/>
          <p:nvPr/>
        </p:nvSpPr>
        <p:spPr>
          <a:xfrm>
            <a:off x="1676400" y="321040"/>
            <a:ext cx="7010400" cy="1202960"/>
          </a:xfrm>
          <a:prstGeom prst="roundRect">
            <a:avLst>
              <a:gd name="adj"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r>
              <a:rPr lang="en-US" smtClean="0"/>
              <a:t>Dr.  Putu Sudira, M.P.  Prodi PTK PPs UNY</a:t>
            </a: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286000"/>
            <a:ext cx="7010400" cy="1981200"/>
          </a:xfrm>
        </p:spPr>
        <p:txBody>
          <a:bodyPr>
            <a:normAutofit/>
          </a:bodyPr>
          <a:lstStyle/>
          <a:p>
            <a:r>
              <a:rPr lang="id-ID" b="1" dirty="0" smtClean="0"/>
              <a:t>Terimakasih</a:t>
            </a:r>
            <a:br>
              <a:rPr lang="id-ID" b="1" dirty="0" smtClean="0"/>
            </a:br>
            <a:r>
              <a:rPr lang="id-ID" sz="4000" b="1" dirty="0" smtClean="0">
                <a:solidFill>
                  <a:srgbClr val="C00000"/>
                </a:solidFill>
              </a:rPr>
              <a:t>Belajar Budayanya orang Hidup</a:t>
            </a:r>
            <a:br>
              <a:rPr lang="id-ID" sz="4000" b="1" dirty="0" smtClean="0">
                <a:solidFill>
                  <a:srgbClr val="C00000"/>
                </a:solidFill>
              </a:rPr>
            </a:br>
            <a:r>
              <a:rPr lang="id-ID" sz="1800" b="1" dirty="0" smtClean="0"/>
              <a:t> Panji Sudira</a:t>
            </a:r>
            <a:endParaRPr lang="en-US" sz="4000" b="1" dirty="0">
              <a:solidFill>
                <a:srgbClr val="C00000"/>
              </a:solidFill>
            </a:endParaRPr>
          </a:p>
        </p:txBody>
      </p:sp>
      <p:sp>
        <p:nvSpPr>
          <p:cNvPr id="6" name="Rounded Rectangle 5"/>
          <p:cNvSpPr/>
          <p:nvPr/>
        </p:nvSpPr>
        <p:spPr>
          <a:xfrm>
            <a:off x="1524000" y="2209800"/>
            <a:ext cx="7010400" cy="2117360"/>
          </a:xfrm>
          <a:prstGeom prst="roundRect">
            <a:avLst>
              <a:gd name="adj"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r>
              <a:rPr lang="en-US" smtClean="0"/>
              <a:t>Dr.  Putu Sudira, M.P.  Prodi PTK PPs UNY</a:t>
            </a:r>
            <a:endParaRPr lang="en-US" dirty="0"/>
          </a:p>
        </p:txBody>
      </p:sp>
      <p:pic>
        <p:nvPicPr>
          <p:cNvPr id="7" name="Picture 2"/>
          <p:cNvPicPr>
            <a:picLocks noChangeAspect="1" noChangeArrowheads="1"/>
          </p:cNvPicPr>
          <p:nvPr/>
        </p:nvPicPr>
        <p:blipFill>
          <a:blip r:embed="rId3"/>
          <a:srcRect/>
          <a:stretch>
            <a:fillRect/>
          </a:stretch>
        </p:blipFill>
        <p:spPr bwMode="auto">
          <a:xfrm>
            <a:off x="0" y="5334000"/>
            <a:ext cx="1066800" cy="1267778"/>
          </a:xfrm>
          <a:prstGeom prst="rect">
            <a:avLst/>
          </a:prstGeom>
          <a:ln>
            <a:noFill/>
          </a:ln>
          <a:effectLst>
            <a:softEdge rad="1125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457200"/>
            <a:ext cx="6705600" cy="838200"/>
          </a:xfrm>
        </p:spPr>
        <p:txBody>
          <a:bodyPr>
            <a:normAutofit fontScale="90000"/>
          </a:bodyPr>
          <a:lstStyle/>
          <a:p>
            <a:r>
              <a:rPr lang="id-ID" b="1" dirty="0" smtClean="0"/>
              <a:t>Pendidikan Vokasional/Kejuruan</a:t>
            </a:r>
            <a:endParaRPr lang="en-US" b="1" dirty="0"/>
          </a:p>
        </p:txBody>
      </p:sp>
      <p:sp>
        <p:nvSpPr>
          <p:cNvPr id="3" name="Subtitle 2"/>
          <p:cNvSpPr>
            <a:spLocks noGrp="1"/>
          </p:cNvSpPr>
          <p:nvPr>
            <p:ph type="subTitle" idx="1"/>
          </p:nvPr>
        </p:nvSpPr>
        <p:spPr>
          <a:xfrm>
            <a:off x="1524000" y="1752600"/>
            <a:ext cx="6858000" cy="4419600"/>
          </a:xfrm>
          <a:noFill/>
        </p:spPr>
        <p:txBody>
          <a:bodyPr>
            <a:normAutofit lnSpcReduction="10000"/>
          </a:bodyPr>
          <a:lstStyle/>
          <a:p>
            <a:pPr marL="457200" indent="-457200" algn="l">
              <a:buFont typeface="Wingdings" panose="05000000000000000000" pitchFamily="2" charset="2"/>
              <a:buChar char="Ø"/>
            </a:pPr>
            <a:r>
              <a:rPr lang="en-US" sz="2800" dirty="0"/>
              <a:t>Kata </a:t>
            </a:r>
            <a:r>
              <a:rPr lang="en-US" sz="2800" dirty="0" err="1"/>
              <a:t>vokasi</a:t>
            </a:r>
            <a:r>
              <a:rPr lang="en-US" sz="2800" dirty="0"/>
              <a:t> </a:t>
            </a:r>
            <a:r>
              <a:rPr lang="id-ID" sz="2800" dirty="0"/>
              <a:t>(</a:t>
            </a:r>
            <a:r>
              <a:rPr lang="id-ID" sz="2800" i="1" dirty="0"/>
              <a:t>Vocation) </a:t>
            </a:r>
            <a:r>
              <a:rPr lang="en-US" sz="2800" dirty="0" err="1"/>
              <a:t>berasal</a:t>
            </a:r>
            <a:r>
              <a:rPr lang="en-US" sz="2800" dirty="0"/>
              <a:t> </a:t>
            </a:r>
            <a:r>
              <a:rPr lang="en-US" sz="2800" dirty="0" err="1"/>
              <a:t>dari</a:t>
            </a:r>
            <a:r>
              <a:rPr lang="en-US" sz="2800" dirty="0"/>
              <a:t> </a:t>
            </a:r>
            <a:r>
              <a:rPr lang="en-US" sz="2800" dirty="0" err="1"/>
              <a:t>bahasa</a:t>
            </a:r>
            <a:r>
              <a:rPr lang="en-US" sz="2800" dirty="0"/>
              <a:t> </a:t>
            </a:r>
            <a:r>
              <a:rPr lang="en-US" sz="2800" dirty="0" err="1"/>
              <a:t>latin</a:t>
            </a:r>
            <a:r>
              <a:rPr lang="en-US" sz="2800" dirty="0"/>
              <a:t> “</a:t>
            </a:r>
            <a:r>
              <a:rPr lang="en-US" sz="2800" i="1" dirty="0"/>
              <a:t>VOCARE” </a:t>
            </a:r>
            <a:r>
              <a:rPr lang="en-US" sz="2800" dirty="0"/>
              <a:t>yang </a:t>
            </a:r>
            <a:r>
              <a:rPr lang="en-US" sz="2800" dirty="0" err="1"/>
              <a:t>artinya</a:t>
            </a:r>
            <a:r>
              <a:rPr lang="en-US" sz="2800" dirty="0"/>
              <a:t> </a:t>
            </a:r>
            <a:r>
              <a:rPr lang="en-US" sz="2800" dirty="0" err="1"/>
              <a:t>dipanggil</a:t>
            </a:r>
            <a:r>
              <a:rPr lang="en-US" sz="2800" dirty="0"/>
              <a:t>, </a:t>
            </a:r>
            <a:r>
              <a:rPr lang="en-US" sz="2800" dirty="0" err="1"/>
              <a:t>surat</a:t>
            </a:r>
            <a:r>
              <a:rPr lang="en-US" sz="2800" dirty="0"/>
              <a:t> </a:t>
            </a:r>
            <a:r>
              <a:rPr lang="en-US" sz="2800" dirty="0" err="1"/>
              <a:t>panggilan</a:t>
            </a:r>
            <a:r>
              <a:rPr lang="en-US" sz="2800" dirty="0"/>
              <a:t>, </a:t>
            </a:r>
            <a:r>
              <a:rPr lang="en-US" sz="2800" dirty="0" err="1"/>
              <a:t>perintah</a:t>
            </a:r>
            <a:r>
              <a:rPr lang="en-US" sz="2800" dirty="0"/>
              <a:t> (</a:t>
            </a:r>
            <a:r>
              <a:rPr lang="en-US" sz="2800" i="1" dirty="0"/>
              <a:t>summon</a:t>
            </a:r>
            <a:r>
              <a:rPr lang="en-US" sz="2800" dirty="0"/>
              <a:t>) </a:t>
            </a:r>
            <a:r>
              <a:rPr lang="en-US" sz="2800" dirty="0" err="1"/>
              <a:t>atau</a:t>
            </a:r>
            <a:r>
              <a:rPr lang="en-US" sz="2800" dirty="0"/>
              <a:t> </a:t>
            </a:r>
            <a:r>
              <a:rPr lang="en-US" sz="2800" dirty="0" err="1"/>
              <a:t>undangan</a:t>
            </a:r>
            <a:r>
              <a:rPr lang="en-US" sz="2800" dirty="0"/>
              <a:t>. </a:t>
            </a:r>
            <a:endParaRPr lang="id-ID" sz="2800" dirty="0" smtClean="0"/>
          </a:p>
          <a:p>
            <a:pPr marL="457200" indent="-457200" algn="l">
              <a:buFont typeface="Wingdings" panose="05000000000000000000" pitchFamily="2" charset="2"/>
              <a:buChar char="Ø"/>
            </a:pPr>
            <a:r>
              <a:rPr lang="en-US" sz="2800" dirty="0" err="1" smtClean="0"/>
              <a:t>Menurut</a:t>
            </a:r>
            <a:r>
              <a:rPr lang="en-US" sz="2800" dirty="0" smtClean="0"/>
              <a:t> </a:t>
            </a:r>
            <a:r>
              <a:rPr lang="en-US" sz="2800" dirty="0"/>
              <a:t>Billet (2011:59) “</a:t>
            </a:r>
            <a:r>
              <a:rPr lang="en-US" sz="2800" i="1" dirty="0"/>
              <a:t>vocations are products of individuals</a:t>
            </a:r>
            <a:r>
              <a:rPr lang="en-US" sz="2800" i="1" dirty="0" smtClean="0"/>
              <a:t>’</a:t>
            </a:r>
            <a:r>
              <a:rPr lang="id-ID" sz="2800" i="1" dirty="0" smtClean="0"/>
              <a:t> </a:t>
            </a:r>
            <a:r>
              <a:rPr lang="en-US" sz="2800" i="1" dirty="0" smtClean="0"/>
              <a:t>experiences </a:t>
            </a:r>
            <a:r>
              <a:rPr lang="en-US" sz="2800" i="1" dirty="0"/>
              <a:t>and interests, that are, in some ways, person dependent.</a:t>
            </a:r>
            <a:r>
              <a:rPr lang="en-US" sz="2800" dirty="0"/>
              <a:t> .....</a:t>
            </a:r>
            <a:r>
              <a:rPr lang="en-US" sz="2800" i="1" dirty="0"/>
              <a:t>constrain the human capacities required to undertake those activities”.</a:t>
            </a:r>
            <a:endParaRPr lang="en-US" dirty="0"/>
          </a:p>
        </p:txBody>
      </p:sp>
      <p:sp>
        <p:nvSpPr>
          <p:cNvPr id="6" name="Rounded Rectangle 5"/>
          <p:cNvSpPr/>
          <p:nvPr/>
        </p:nvSpPr>
        <p:spPr>
          <a:xfrm>
            <a:off x="1752600" y="397240"/>
            <a:ext cx="6934200" cy="974360"/>
          </a:xfrm>
          <a:prstGeom prst="roundRect">
            <a:avLst>
              <a:gd name="adj"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r>
              <a:rPr lang="en-US" smtClean="0"/>
              <a:t>Dr.  Putu Sudira, M.P.  Prodi PTK PPs UNY</a:t>
            </a:r>
            <a:endParaRPr lang="en-US"/>
          </a:p>
        </p:txBody>
      </p:sp>
    </p:spTree>
    <p:extLst>
      <p:ext uri="{BB962C8B-B14F-4D97-AF65-F5344CB8AC3E}">
        <p14:creationId xmlns:p14="http://schemas.microsoft.com/office/powerpoint/2010/main" val="27256966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457200"/>
            <a:ext cx="6705600" cy="838200"/>
          </a:xfrm>
        </p:spPr>
        <p:txBody>
          <a:bodyPr>
            <a:normAutofit fontScale="90000"/>
          </a:bodyPr>
          <a:lstStyle/>
          <a:p>
            <a:r>
              <a:rPr lang="id-ID" b="1" dirty="0" smtClean="0"/>
              <a:t>Pendidikan Vokasional/Kejuruan</a:t>
            </a:r>
            <a:endParaRPr lang="en-US" b="1" dirty="0"/>
          </a:p>
        </p:txBody>
      </p:sp>
      <p:sp>
        <p:nvSpPr>
          <p:cNvPr id="3" name="Subtitle 2"/>
          <p:cNvSpPr>
            <a:spLocks noGrp="1"/>
          </p:cNvSpPr>
          <p:nvPr>
            <p:ph type="subTitle" idx="1"/>
          </p:nvPr>
        </p:nvSpPr>
        <p:spPr>
          <a:xfrm>
            <a:off x="1524000" y="1752600"/>
            <a:ext cx="6858000" cy="4419600"/>
          </a:xfrm>
          <a:noFill/>
        </p:spPr>
        <p:txBody>
          <a:bodyPr>
            <a:normAutofit/>
          </a:bodyPr>
          <a:lstStyle/>
          <a:p>
            <a:pPr marL="457200" indent="-457200" algn="l">
              <a:buFont typeface="Wingdings" panose="05000000000000000000" pitchFamily="2" charset="2"/>
              <a:buChar char="Ø"/>
            </a:pPr>
            <a:r>
              <a:rPr lang="en-US" sz="2800" dirty="0" err="1"/>
              <a:t>Vokasi</a:t>
            </a:r>
            <a:r>
              <a:rPr lang="en-US" sz="2800" dirty="0"/>
              <a:t> </a:t>
            </a:r>
            <a:r>
              <a:rPr lang="en-US" sz="2800" dirty="0" err="1"/>
              <a:t>berarti</a:t>
            </a:r>
            <a:r>
              <a:rPr lang="en-US" sz="2800" dirty="0"/>
              <a:t> </a:t>
            </a:r>
            <a:r>
              <a:rPr lang="id-ID" sz="2800" dirty="0"/>
              <a:t>surat panggilan atau undangan atau perintah melakukan atau melaksanakan </a:t>
            </a:r>
            <a:r>
              <a:rPr lang="en-US" sz="2800" dirty="0" err="1"/>
              <a:t>pekerjaan</a:t>
            </a:r>
            <a:r>
              <a:rPr lang="en-US" sz="2800" dirty="0"/>
              <a:t> (</a:t>
            </a:r>
            <a:r>
              <a:rPr lang="en-US" sz="2800" i="1" dirty="0"/>
              <a:t>the work that a person does or should be doing</a:t>
            </a:r>
            <a:r>
              <a:rPr lang="en-US" sz="2800" dirty="0"/>
              <a:t>). </a:t>
            </a:r>
            <a:endParaRPr lang="id-ID" sz="2800" dirty="0" smtClean="0"/>
          </a:p>
          <a:p>
            <a:pPr marL="457200" indent="-457200" algn="l">
              <a:buFont typeface="Wingdings" panose="05000000000000000000" pitchFamily="2" charset="2"/>
              <a:buChar char="Ø"/>
            </a:pPr>
            <a:r>
              <a:rPr lang="en-US" sz="2800" dirty="0" err="1" smtClean="0"/>
              <a:t>Vokasi</a:t>
            </a:r>
            <a:r>
              <a:rPr lang="en-US" sz="2800" dirty="0" smtClean="0"/>
              <a:t> </a:t>
            </a:r>
            <a:r>
              <a:rPr lang="en-US" sz="2800" dirty="0" err="1"/>
              <a:t>berhubungan</a:t>
            </a:r>
            <a:r>
              <a:rPr lang="en-US" sz="2800" dirty="0"/>
              <a:t> </a:t>
            </a:r>
            <a:r>
              <a:rPr lang="en-US" sz="2800" dirty="0" err="1"/>
              <a:t>dengan</a:t>
            </a:r>
            <a:r>
              <a:rPr lang="en-US" sz="2800" dirty="0"/>
              <a:t> </a:t>
            </a:r>
            <a:r>
              <a:rPr lang="id-ID" sz="2800" dirty="0" err="1"/>
              <a:t>K</a:t>
            </a:r>
            <a:r>
              <a:rPr lang="en-US" sz="2800" dirty="0" err="1" smtClean="0"/>
              <a:t>apasitas</a:t>
            </a:r>
            <a:r>
              <a:rPr lang="en-US" sz="2800" dirty="0" smtClean="0"/>
              <a:t> </a:t>
            </a:r>
            <a:r>
              <a:rPr lang="en-US" sz="2800" dirty="0"/>
              <a:t>yang </a:t>
            </a:r>
            <a:r>
              <a:rPr lang="en-US" sz="2800" dirty="0" err="1"/>
              <a:t>dibutuhkan</a:t>
            </a:r>
            <a:r>
              <a:rPr lang="en-US" sz="2800" dirty="0"/>
              <a:t> </a:t>
            </a:r>
            <a:r>
              <a:rPr lang="en-US" sz="2800" dirty="0" err="1"/>
              <a:t>dalam</a:t>
            </a:r>
            <a:r>
              <a:rPr lang="en-US" sz="2800" dirty="0"/>
              <a:t> </a:t>
            </a:r>
            <a:r>
              <a:rPr lang="en-US" sz="2800" dirty="0" err="1"/>
              <a:t>menjalankan</a:t>
            </a:r>
            <a:r>
              <a:rPr lang="en-US" sz="2800" dirty="0"/>
              <a:t> </a:t>
            </a:r>
            <a:r>
              <a:rPr lang="en-US" sz="2800" dirty="0" err="1"/>
              <a:t>suatu</a:t>
            </a:r>
            <a:r>
              <a:rPr lang="en-US" sz="2800" dirty="0"/>
              <a:t> </a:t>
            </a:r>
            <a:r>
              <a:rPr lang="en-US" sz="2800" dirty="0" err="1"/>
              <a:t>aktivitas</a:t>
            </a:r>
            <a:r>
              <a:rPr lang="en-US" sz="2800" dirty="0"/>
              <a:t> </a:t>
            </a:r>
            <a:r>
              <a:rPr lang="en-US" sz="2800" dirty="0" err="1"/>
              <a:t>pekerjaan</a:t>
            </a:r>
            <a:r>
              <a:rPr lang="en-US" sz="2800" dirty="0"/>
              <a:t>. </a:t>
            </a:r>
            <a:endParaRPr lang="en-US" dirty="0"/>
          </a:p>
        </p:txBody>
      </p:sp>
      <p:sp>
        <p:nvSpPr>
          <p:cNvPr id="6" name="Rounded Rectangle 5"/>
          <p:cNvSpPr/>
          <p:nvPr/>
        </p:nvSpPr>
        <p:spPr>
          <a:xfrm>
            <a:off x="1752600" y="397240"/>
            <a:ext cx="6934200" cy="974360"/>
          </a:xfrm>
          <a:prstGeom prst="roundRect">
            <a:avLst>
              <a:gd name="adj"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r>
              <a:rPr lang="en-US" smtClean="0"/>
              <a:t>Dr.  Putu Sudira, M.P.  Prodi PTK PPs UNY</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457200"/>
            <a:ext cx="6705600" cy="838200"/>
          </a:xfrm>
        </p:spPr>
        <p:txBody>
          <a:bodyPr>
            <a:normAutofit fontScale="90000"/>
          </a:bodyPr>
          <a:lstStyle/>
          <a:p>
            <a:r>
              <a:rPr lang="id-ID" b="1" dirty="0" smtClean="0"/>
              <a:t>Pendidikan Vokasional/Kejuruan</a:t>
            </a:r>
            <a:endParaRPr lang="en-US" b="1" dirty="0"/>
          </a:p>
        </p:txBody>
      </p:sp>
      <p:sp>
        <p:nvSpPr>
          <p:cNvPr id="3" name="Subtitle 2"/>
          <p:cNvSpPr>
            <a:spLocks noGrp="1"/>
          </p:cNvSpPr>
          <p:nvPr>
            <p:ph type="subTitle" idx="1"/>
          </p:nvPr>
        </p:nvSpPr>
        <p:spPr>
          <a:xfrm>
            <a:off x="1524000" y="1752600"/>
            <a:ext cx="6858000" cy="4419600"/>
          </a:xfrm>
          <a:noFill/>
        </p:spPr>
        <p:txBody>
          <a:bodyPr>
            <a:normAutofit/>
          </a:bodyPr>
          <a:lstStyle/>
          <a:p>
            <a:pPr marL="457200" indent="-457200" algn="l">
              <a:buFont typeface="Wingdings" panose="05000000000000000000" pitchFamily="2" charset="2"/>
              <a:buChar char="Ø"/>
            </a:pPr>
            <a:r>
              <a:rPr lang="en-US" sz="2800" dirty="0" err="1"/>
              <a:t>Panggilan</a:t>
            </a:r>
            <a:r>
              <a:rPr lang="en-US" sz="2800" dirty="0"/>
              <a:t> </a:t>
            </a:r>
            <a:r>
              <a:rPr lang="en-US" sz="2800" dirty="0" err="1"/>
              <a:t>atau</a:t>
            </a:r>
            <a:r>
              <a:rPr lang="en-US" sz="2800" dirty="0"/>
              <a:t> </a:t>
            </a:r>
            <a:r>
              <a:rPr lang="en-US" sz="2800" dirty="0" err="1"/>
              <a:t>perintah</a:t>
            </a:r>
            <a:r>
              <a:rPr lang="en-US" sz="2800" dirty="0"/>
              <a:t> </a:t>
            </a:r>
            <a:r>
              <a:rPr lang="en-US" sz="2800" dirty="0" err="1"/>
              <a:t>atau</a:t>
            </a:r>
            <a:r>
              <a:rPr lang="en-US" sz="2800" dirty="0"/>
              <a:t> </a:t>
            </a:r>
            <a:r>
              <a:rPr lang="en-US" sz="2800" dirty="0" err="1"/>
              <a:t>undangan</a:t>
            </a:r>
            <a:r>
              <a:rPr lang="en-US" sz="2800" dirty="0"/>
              <a:t> </a:t>
            </a:r>
            <a:r>
              <a:rPr lang="en-US" sz="2800" dirty="0" err="1"/>
              <a:t>dalam</a:t>
            </a:r>
            <a:r>
              <a:rPr lang="en-US" sz="2800" dirty="0"/>
              <a:t> </a:t>
            </a:r>
            <a:r>
              <a:rPr lang="en-US" sz="2800" dirty="0" err="1"/>
              <a:t>kaitan</a:t>
            </a:r>
            <a:r>
              <a:rPr lang="en-US" sz="2800" dirty="0"/>
              <a:t> </a:t>
            </a:r>
            <a:r>
              <a:rPr lang="en-US" sz="2800" dirty="0" err="1"/>
              <a:t>dengan</a:t>
            </a:r>
            <a:r>
              <a:rPr lang="en-US" sz="2800" dirty="0"/>
              <a:t> kata </a:t>
            </a:r>
            <a:r>
              <a:rPr lang="en-US" sz="2800" dirty="0" err="1"/>
              <a:t>vokasi</a:t>
            </a:r>
            <a:r>
              <a:rPr lang="en-US" sz="2800" dirty="0"/>
              <a:t> </a:t>
            </a:r>
            <a:r>
              <a:rPr lang="en-US" sz="2800" dirty="0" err="1"/>
              <a:t>berhubungan</a:t>
            </a:r>
            <a:r>
              <a:rPr lang="en-US" sz="2800" dirty="0"/>
              <a:t> </a:t>
            </a:r>
            <a:r>
              <a:rPr lang="en-US" sz="2800" dirty="0" err="1"/>
              <a:t>dengan</a:t>
            </a:r>
            <a:r>
              <a:rPr lang="en-US" sz="2800" dirty="0"/>
              <a:t> </a:t>
            </a:r>
            <a:r>
              <a:rPr lang="en-US" sz="2800" dirty="0" err="1"/>
              <a:t>pekerjaan</a:t>
            </a:r>
            <a:r>
              <a:rPr lang="en-US" sz="2800" dirty="0"/>
              <a:t> </a:t>
            </a:r>
            <a:r>
              <a:rPr lang="en-US" sz="2800" dirty="0" err="1"/>
              <a:t>atau</a:t>
            </a:r>
            <a:r>
              <a:rPr lang="en-US" sz="2800" dirty="0"/>
              <a:t> </a:t>
            </a:r>
            <a:r>
              <a:rPr lang="en-US" sz="2800" b="1" dirty="0" err="1"/>
              <a:t>okupasi</a:t>
            </a:r>
            <a:r>
              <a:rPr lang="en-US" sz="2800" dirty="0"/>
              <a:t>. </a:t>
            </a:r>
            <a:endParaRPr lang="en-US" dirty="0"/>
          </a:p>
        </p:txBody>
      </p:sp>
      <p:sp>
        <p:nvSpPr>
          <p:cNvPr id="6" name="Rounded Rectangle 5"/>
          <p:cNvSpPr/>
          <p:nvPr/>
        </p:nvSpPr>
        <p:spPr>
          <a:xfrm>
            <a:off x="1752600" y="397240"/>
            <a:ext cx="6934200" cy="974360"/>
          </a:xfrm>
          <a:prstGeom prst="roundRect">
            <a:avLst>
              <a:gd name="adj"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r>
              <a:rPr lang="en-US" smtClean="0"/>
              <a:t>Dr.  Putu Sudira, M.P.  Prodi PTK PPs UNY</a:t>
            </a:r>
            <a:endParaRPr lang="en-US"/>
          </a:p>
        </p:txBody>
      </p:sp>
    </p:spTree>
    <p:extLst>
      <p:ext uri="{BB962C8B-B14F-4D97-AF65-F5344CB8AC3E}">
        <p14:creationId xmlns:p14="http://schemas.microsoft.com/office/powerpoint/2010/main" val="19733828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ounded Rectangle 5"/>
          <p:cNvSpPr/>
          <p:nvPr/>
        </p:nvSpPr>
        <p:spPr>
          <a:xfrm>
            <a:off x="2209800" y="152400"/>
            <a:ext cx="6096000" cy="974360"/>
          </a:xfrm>
          <a:prstGeom prst="roundRect">
            <a:avLst>
              <a:gd name="adj" fmla="val 50000"/>
            </a:avLst>
          </a:prstGeom>
          <a:gradFill>
            <a:gsLst>
              <a:gs pos="0">
                <a:srgbClr val="FFF200">
                  <a:alpha val="68000"/>
                </a:srgbClr>
              </a:gs>
              <a:gs pos="45000">
                <a:srgbClr val="FF7A00"/>
              </a:gs>
              <a:gs pos="70000">
                <a:srgbClr val="FF0300"/>
              </a:gs>
              <a:gs pos="100000">
                <a:srgbClr val="4D0808"/>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905000" y="228600"/>
            <a:ext cx="6705600" cy="838200"/>
          </a:xfrm>
        </p:spPr>
        <p:txBody>
          <a:bodyPr/>
          <a:lstStyle/>
          <a:p>
            <a:r>
              <a:rPr lang="en-US" b="1" dirty="0" err="1" smtClean="0"/>
              <a:t>Pendidikan</a:t>
            </a:r>
            <a:r>
              <a:rPr lang="en-US" b="1" dirty="0" smtClean="0"/>
              <a:t> </a:t>
            </a:r>
            <a:r>
              <a:rPr lang="en-US" b="1" dirty="0" err="1" smtClean="0"/>
              <a:t>Kejuruan</a:t>
            </a:r>
            <a:endParaRPr lang="en-US" b="1" dirty="0">
              <a:solidFill>
                <a:schemeClr val="bg1"/>
              </a:solidFill>
            </a:endParaRPr>
          </a:p>
        </p:txBody>
      </p:sp>
      <p:sp>
        <p:nvSpPr>
          <p:cNvPr id="3" name="Subtitle 2"/>
          <p:cNvSpPr>
            <a:spLocks noGrp="1"/>
          </p:cNvSpPr>
          <p:nvPr>
            <p:ph type="subTitle" idx="1"/>
          </p:nvPr>
        </p:nvSpPr>
        <p:spPr>
          <a:xfrm>
            <a:off x="2819400" y="1371600"/>
            <a:ext cx="5791200" cy="1752600"/>
          </a:xfrm>
          <a:solidFill>
            <a:srgbClr val="00B050">
              <a:alpha val="45000"/>
            </a:srgbClr>
          </a:solidFill>
        </p:spPr>
        <p:txBody>
          <a:bodyPr>
            <a:normAutofit fontScale="85000" lnSpcReduction="10000"/>
          </a:bodyPr>
          <a:lstStyle/>
          <a:p>
            <a:pPr algn="l"/>
            <a:r>
              <a:rPr lang="en-US" dirty="0" smtClean="0">
                <a:solidFill>
                  <a:schemeClr val="tx1"/>
                </a:solidFill>
              </a:rPr>
              <a:t>Smith-Hughes (1917) </a:t>
            </a:r>
            <a:r>
              <a:rPr lang="en-US" dirty="0" err="1" smtClean="0">
                <a:solidFill>
                  <a:schemeClr val="tx1"/>
                </a:solidFill>
              </a:rPr>
              <a:t>mendefinisikan</a:t>
            </a:r>
            <a:r>
              <a:rPr lang="en-US" dirty="0" smtClean="0">
                <a:solidFill>
                  <a:schemeClr val="tx1"/>
                </a:solidFill>
              </a:rPr>
              <a:t> “</a:t>
            </a:r>
            <a:r>
              <a:rPr lang="en-US" i="1" dirty="0" smtClean="0">
                <a:solidFill>
                  <a:schemeClr val="tx1"/>
                </a:solidFill>
              </a:rPr>
              <a:t>vocational education was training less than college grade to fit for useful employment”</a:t>
            </a:r>
            <a:r>
              <a:rPr lang="en-US" dirty="0" smtClean="0">
                <a:solidFill>
                  <a:schemeClr val="tx1"/>
                </a:solidFill>
              </a:rPr>
              <a:t> (Thompson, 1973:107).</a:t>
            </a:r>
            <a:endParaRPr lang="en-US" dirty="0">
              <a:solidFill>
                <a:schemeClr val="tx1"/>
              </a:solidFill>
            </a:endParaRPr>
          </a:p>
        </p:txBody>
      </p:sp>
      <p:sp>
        <p:nvSpPr>
          <p:cNvPr id="4" name="Rounded Rectangle 3"/>
          <p:cNvSpPr/>
          <p:nvPr/>
        </p:nvSpPr>
        <p:spPr>
          <a:xfrm>
            <a:off x="1143000" y="1371600"/>
            <a:ext cx="1524000" cy="1752600"/>
          </a:xfrm>
          <a:prstGeom prst="round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p:cNvSpPr txBox="1">
            <a:spLocks/>
          </p:cNvSpPr>
          <p:nvPr/>
        </p:nvSpPr>
        <p:spPr>
          <a:xfrm>
            <a:off x="1600200" y="3657600"/>
            <a:ext cx="7010400" cy="2667000"/>
          </a:xfrm>
          <a:prstGeom prst="rect">
            <a:avLst/>
          </a:prstGeom>
          <a:noFill/>
        </p:spPr>
        <p:txBody>
          <a:bodyPr vert="horz" lIns="91440" tIns="45720" rIns="91440" bIns="45720" rtlCol="0">
            <a:normAutofit fontScale="85000" lnSpcReduction="20000"/>
          </a:bodyPr>
          <a:lstStyle/>
          <a:p>
            <a:r>
              <a:rPr lang="id-ID" sz="2800" b="1" i="1" dirty="0" smtClean="0"/>
              <a:t>In USA 1963: </a:t>
            </a:r>
            <a:r>
              <a:rPr lang="en-US" sz="2800" b="1" i="1" dirty="0" smtClean="0"/>
              <a:t>Vocational or technical training or retraining which given in schools or classes under public supervision and control or under contract  with a State Board or local education agency, and is conducted as part of program designed </a:t>
            </a:r>
            <a:r>
              <a:rPr lang="en-US" sz="3300" b="1" i="1" u="sng" dirty="0" smtClean="0">
                <a:solidFill>
                  <a:srgbClr val="FF0000"/>
                </a:solidFill>
              </a:rPr>
              <a:t>to fit </a:t>
            </a:r>
            <a:r>
              <a:rPr lang="en-US" sz="2800" b="1" i="1" dirty="0" smtClean="0"/>
              <a:t>individuals for gainful employment as semi-skilled or skilled worker or technicians in recognized occupations” </a:t>
            </a:r>
            <a:r>
              <a:rPr lang="en-US" sz="2800" b="1" dirty="0" smtClean="0"/>
              <a:t>(Thompson, 1973:109).</a:t>
            </a:r>
            <a:endParaRPr lang="id-ID" sz="2800" b="1" dirty="0" smtClean="0"/>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1" i="0" u="none" strike="noStrike" kern="1200" cap="none" spc="0" normalizeH="0" baseline="0" noProof="0" dirty="0" smtClean="0">
              <a:ln>
                <a:noFill/>
              </a:ln>
              <a:solidFill>
                <a:schemeClr val="tx2">
                  <a:lumMod val="50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7" name="Footer Placeholder 6"/>
          <p:cNvSpPr>
            <a:spLocks noGrp="1"/>
          </p:cNvSpPr>
          <p:nvPr>
            <p:ph type="ftr" sz="quarter" idx="11"/>
          </p:nvPr>
        </p:nvSpPr>
        <p:spPr/>
        <p:txBody>
          <a:bodyPr/>
          <a:lstStyle/>
          <a:p>
            <a:r>
              <a:rPr lang="en-US" smtClean="0"/>
              <a:t>Dr.  Putu Sudira, M.P.  Prodi PTK PPs UNY</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457200"/>
            <a:ext cx="6705600" cy="838200"/>
          </a:xfrm>
        </p:spPr>
        <p:txBody>
          <a:bodyPr>
            <a:normAutofit fontScale="90000"/>
          </a:bodyPr>
          <a:lstStyle/>
          <a:p>
            <a:r>
              <a:rPr lang="id-ID" b="1" dirty="0" smtClean="0"/>
              <a:t>Pendidikan Vokasional/Kejuruan</a:t>
            </a:r>
            <a:endParaRPr lang="en-US" b="1" dirty="0"/>
          </a:p>
        </p:txBody>
      </p:sp>
      <p:sp>
        <p:nvSpPr>
          <p:cNvPr id="3" name="Subtitle 2"/>
          <p:cNvSpPr>
            <a:spLocks noGrp="1"/>
          </p:cNvSpPr>
          <p:nvPr>
            <p:ph type="subTitle" idx="1"/>
          </p:nvPr>
        </p:nvSpPr>
        <p:spPr>
          <a:xfrm>
            <a:off x="1524000" y="1752600"/>
            <a:ext cx="6858000" cy="4419600"/>
          </a:xfrm>
          <a:noFill/>
        </p:spPr>
        <p:txBody>
          <a:bodyPr>
            <a:normAutofit fontScale="62500" lnSpcReduction="20000"/>
          </a:bodyPr>
          <a:lstStyle/>
          <a:p>
            <a:pPr algn="l"/>
            <a:r>
              <a:rPr lang="en-US" sz="4000" dirty="0" err="1" smtClean="0">
                <a:solidFill>
                  <a:schemeClr val="tx1"/>
                </a:solidFill>
              </a:rPr>
              <a:t>Amerika</a:t>
            </a:r>
            <a:r>
              <a:rPr lang="en-US" sz="4000" dirty="0" smtClean="0">
                <a:solidFill>
                  <a:schemeClr val="tx1"/>
                </a:solidFill>
              </a:rPr>
              <a:t> </a:t>
            </a:r>
            <a:r>
              <a:rPr lang="en-US" sz="4000" dirty="0" err="1" smtClean="0">
                <a:solidFill>
                  <a:schemeClr val="tx1"/>
                </a:solidFill>
              </a:rPr>
              <a:t>Serikat</a:t>
            </a:r>
            <a:r>
              <a:rPr lang="en-US" sz="4000" dirty="0" smtClean="0">
                <a:solidFill>
                  <a:schemeClr val="tx1"/>
                </a:solidFill>
              </a:rPr>
              <a:t> </a:t>
            </a:r>
            <a:r>
              <a:rPr lang="en-US" sz="4000" dirty="0" err="1" smtClean="0">
                <a:solidFill>
                  <a:schemeClr val="tx1"/>
                </a:solidFill>
              </a:rPr>
              <a:t>diamandemen</a:t>
            </a:r>
            <a:r>
              <a:rPr lang="en-US" sz="4000" dirty="0" smtClean="0">
                <a:solidFill>
                  <a:schemeClr val="tx1"/>
                </a:solidFill>
              </a:rPr>
              <a:t> </a:t>
            </a:r>
            <a:r>
              <a:rPr lang="en-US" sz="4000" dirty="0" err="1" smtClean="0">
                <a:solidFill>
                  <a:schemeClr val="tx1"/>
                </a:solidFill>
              </a:rPr>
              <a:t>dengan</a:t>
            </a:r>
            <a:r>
              <a:rPr lang="en-US" sz="4000" dirty="0" smtClean="0">
                <a:solidFill>
                  <a:schemeClr val="tx1"/>
                </a:solidFill>
              </a:rPr>
              <a:t> </a:t>
            </a:r>
            <a:r>
              <a:rPr lang="en-US" sz="4000" dirty="0" err="1" smtClean="0">
                <a:solidFill>
                  <a:schemeClr val="tx1"/>
                </a:solidFill>
              </a:rPr>
              <a:t>formulasi</a:t>
            </a:r>
            <a:r>
              <a:rPr lang="en-US" sz="4000" dirty="0" smtClean="0">
                <a:solidFill>
                  <a:schemeClr val="tx1"/>
                </a:solidFill>
              </a:rPr>
              <a:t> </a:t>
            </a:r>
            <a:r>
              <a:rPr lang="en-US" sz="4000" dirty="0" err="1" smtClean="0">
                <a:solidFill>
                  <a:schemeClr val="tx1"/>
                </a:solidFill>
              </a:rPr>
              <a:t>baru</a:t>
            </a:r>
            <a:r>
              <a:rPr lang="id-ID" sz="4000" dirty="0" smtClean="0">
                <a:solidFill>
                  <a:schemeClr val="tx1"/>
                </a:solidFill>
              </a:rPr>
              <a:t> sebagai berikut</a:t>
            </a:r>
            <a:r>
              <a:rPr lang="en-US" sz="4000" dirty="0" smtClean="0">
                <a:solidFill>
                  <a:schemeClr val="tx1"/>
                </a:solidFill>
              </a:rPr>
              <a:t>: </a:t>
            </a:r>
            <a:endParaRPr lang="id-ID" sz="4000" dirty="0" smtClean="0">
              <a:solidFill>
                <a:schemeClr val="tx1"/>
              </a:solidFill>
            </a:endParaRPr>
          </a:p>
          <a:p>
            <a:pPr algn="l"/>
            <a:r>
              <a:rPr lang="en-US" sz="4000" i="1" dirty="0" smtClean="0">
                <a:solidFill>
                  <a:schemeClr val="tx1"/>
                </a:solidFill>
              </a:rPr>
              <a:t>Vocational or technical training or retraining which given in schools or classes under public supervision and control or under contract  with a State Board or local education agency and is conducted as part of program designed </a:t>
            </a:r>
            <a:r>
              <a:rPr lang="en-US" sz="4000" b="1" i="1" u="sng" dirty="0" smtClean="0">
                <a:solidFill>
                  <a:srgbClr val="FF0000"/>
                </a:solidFill>
              </a:rPr>
              <a:t>to prepare </a:t>
            </a:r>
            <a:r>
              <a:rPr lang="en-US" sz="4000" i="1" dirty="0" smtClean="0">
                <a:solidFill>
                  <a:schemeClr val="tx1"/>
                </a:solidFill>
              </a:rPr>
              <a:t>individuals for gainful employment as semi-skilled or skilled worker or technicians or sub-professionals in recognized occupations and in new and emerging occupation or to prepare individuals for employment in occupation which the Commissioner determines…..”</a:t>
            </a:r>
            <a:r>
              <a:rPr lang="en-US" sz="4000" dirty="0" smtClean="0">
                <a:solidFill>
                  <a:schemeClr val="tx1"/>
                </a:solidFill>
              </a:rPr>
              <a:t> (Thompson, 1973:110).</a:t>
            </a:r>
            <a:endParaRPr lang="id-ID" sz="4000" dirty="0" smtClean="0">
              <a:solidFill>
                <a:schemeClr val="tx1"/>
              </a:solidFill>
            </a:endParaRPr>
          </a:p>
          <a:p>
            <a:pPr algn="l">
              <a:buFont typeface="Arial" pitchFamily="34" charset="0"/>
              <a:buChar char="•"/>
            </a:pPr>
            <a:endParaRPr lang="en-US" dirty="0"/>
          </a:p>
        </p:txBody>
      </p:sp>
      <p:sp>
        <p:nvSpPr>
          <p:cNvPr id="6" name="Rounded Rectangle 5"/>
          <p:cNvSpPr/>
          <p:nvPr/>
        </p:nvSpPr>
        <p:spPr>
          <a:xfrm>
            <a:off x="1752600" y="304800"/>
            <a:ext cx="6934200" cy="1171210"/>
          </a:xfrm>
          <a:prstGeom prst="roundRect">
            <a:avLst>
              <a:gd name="adj"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r>
              <a:rPr lang="en-US" smtClean="0"/>
              <a:t>Dr.  Putu Sudira, M.P.  Prodi PTK PPs UNY</a:t>
            </a:r>
            <a:endParaRPr lang="en-US"/>
          </a:p>
        </p:txBody>
      </p:sp>
    </p:spTree>
    <p:extLst>
      <p:ext uri="{BB962C8B-B14F-4D97-AF65-F5344CB8AC3E}">
        <p14:creationId xmlns:p14="http://schemas.microsoft.com/office/powerpoint/2010/main" val="28258186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457200"/>
            <a:ext cx="6705600" cy="838200"/>
          </a:xfrm>
        </p:spPr>
        <p:txBody>
          <a:bodyPr>
            <a:normAutofit fontScale="90000"/>
          </a:bodyPr>
          <a:lstStyle/>
          <a:p>
            <a:r>
              <a:rPr lang="id-ID" b="1" dirty="0" smtClean="0"/>
              <a:t>Pendidikan Vokasional/Kejuruan</a:t>
            </a:r>
            <a:endParaRPr lang="en-US" b="1" dirty="0"/>
          </a:p>
        </p:txBody>
      </p:sp>
      <p:sp>
        <p:nvSpPr>
          <p:cNvPr id="3" name="Subtitle 2"/>
          <p:cNvSpPr>
            <a:spLocks noGrp="1"/>
          </p:cNvSpPr>
          <p:nvPr>
            <p:ph type="subTitle" idx="1"/>
          </p:nvPr>
        </p:nvSpPr>
        <p:spPr>
          <a:xfrm>
            <a:off x="1524000" y="1752600"/>
            <a:ext cx="6858000" cy="4419600"/>
          </a:xfrm>
          <a:noFill/>
        </p:spPr>
        <p:txBody>
          <a:bodyPr>
            <a:normAutofit fontScale="92500" lnSpcReduction="10000"/>
          </a:bodyPr>
          <a:lstStyle/>
          <a:p>
            <a:pPr algn="l"/>
            <a:r>
              <a:rPr lang="en-US" sz="2800" i="1" dirty="0"/>
              <a:t>The principle goal of public education was to meet individual needs for personal fulﬁlment and preparation for life. This required that all students receive vocational education, be taught how to solve problems and have individual differences equalized. Dewey rejected the image of students as passive individuals controlled by market economy forces and existentially limited by inherently proscribed intellectual capacities. In his view, students were active pursuers and constructors of knowledge</a:t>
            </a:r>
            <a:r>
              <a:rPr lang="en-US" sz="2800" dirty="0"/>
              <a:t> (</a:t>
            </a:r>
            <a:r>
              <a:rPr lang="en-US" sz="2800" dirty="0" err="1"/>
              <a:t>Rojewski</a:t>
            </a:r>
            <a:r>
              <a:rPr lang="en-US" sz="2800" dirty="0"/>
              <a:t>, 2009:21).</a:t>
            </a:r>
            <a:endParaRPr lang="id-ID" sz="2800" dirty="0"/>
          </a:p>
          <a:p>
            <a:pPr algn="l">
              <a:buFont typeface="Arial" pitchFamily="34" charset="0"/>
              <a:buChar char="•"/>
            </a:pPr>
            <a:endParaRPr lang="en-US" dirty="0"/>
          </a:p>
        </p:txBody>
      </p:sp>
      <p:sp>
        <p:nvSpPr>
          <p:cNvPr id="6" name="Rounded Rectangle 5"/>
          <p:cNvSpPr/>
          <p:nvPr/>
        </p:nvSpPr>
        <p:spPr>
          <a:xfrm>
            <a:off x="1752600" y="304800"/>
            <a:ext cx="6934200" cy="1171210"/>
          </a:xfrm>
          <a:prstGeom prst="roundRect">
            <a:avLst>
              <a:gd name="adj"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r>
              <a:rPr lang="en-US" smtClean="0"/>
              <a:t>Dr.  Putu Sudira, M.P.  Prodi PTK PPs UNY</a:t>
            </a:r>
            <a:endParaRPr lang="en-US"/>
          </a:p>
        </p:txBody>
      </p:sp>
    </p:spTree>
    <p:extLst>
      <p:ext uri="{BB962C8B-B14F-4D97-AF65-F5344CB8AC3E}">
        <p14:creationId xmlns:p14="http://schemas.microsoft.com/office/powerpoint/2010/main" val="15723491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457200"/>
            <a:ext cx="6705600" cy="838200"/>
          </a:xfrm>
        </p:spPr>
        <p:txBody>
          <a:bodyPr/>
          <a:lstStyle/>
          <a:p>
            <a:r>
              <a:rPr lang="id-ID" b="1" dirty="0" smtClean="0"/>
              <a:t>Tiga hal Utama PTK</a:t>
            </a:r>
            <a:endParaRPr lang="en-US" b="1" dirty="0"/>
          </a:p>
        </p:txBody>
      </p:sp>
      <p:sp>
        <p:nvSpPr>
          <p:cNvPr id="3" name="Subtitle 2"/>
          <p:cNvSpPr>
            <a:spLocks noGrp="1"/>
          </p:cNvSpPr>
          <p:nvPr>
            <p:ph type="subTitle" idx="1"/>
          </p:nvPr>
        </p:nvSpPr>
        <p:spPr>
          <a:xfrm>
            <a:off x="1600200" y="1752600"/>
            <a:ext cx="7010400" cy="4419600"/>
          </a:xfrm>
          <a:noFill/>
        </p:spPr>
        <p:txBody>
          <a:bodyPr>
            <a:normAutofit/>
          </a:bodyPr>
          <a:lstStyle/>
          <a:p>
            <a:pPr marL="742950" indent="-742950" algn="l">
              <a:buAutoNum type="arabicPeriod"/>
            </a:pPr>
            <a:r>
              <a:rPr lang="en-US" sz="3600" dirty="0" err="1" smtClean="0">
                <a:solidFill>
                  <a:schemeClr val="tx1"/>
                </a:solidFill>
              </a:rPr>
              <a:t>pendidikan</a:t>
            </a:r>
            <a:r>
              <a:rPr lang="en-US" sz="3600" dirty="0" smtClean="0">
                <a:solidFill>
                  <a:schemeClr val="tx1"/>
                </a:solidFill>
              </a:rPr>
              <a:t>, </a:t>
            </a:r>
            <a:endParaRPr lang="id-ID" sz="3600" dirty="0" smtClean="0">
              <a:solidFill>
                <a:schemeClr val="tx1"/>
              </a:solidFill>
            </a:endParaRPr>
          </a:p>
          <a:p>
            <a:pPr marL="742950" indent="-742950" algn="l">
              <a:buAutoNum type="arabicPeriod"/>
            </a:pPr>
            <a:r>
              <a:rPr lang="id-ID" sz="3600" dirty="0" smtClean="0">
                <a:solidFill>
                  <a:schemeClr val="tx1"/>
                </a:solidFill>
              </a:rPr>
              <a:t>pelatihan (</a:t>
            </a:r>
            <a:r>
              <a:rPr lang="id-ID" sz="3600" i="1" dirty="0" smtClean="0">
                <a:solidFill>
                  <a:schemeClr val="tx1"/>
                </a:solidFill>
              </a:rPr>
              <a:t>training</a:t>
            </a:r>
            <a:r>
              <a:rPr lang="id-ID" sz="3600" dirty="0" smtClean="0">
                <a:solidFill>
                  <a:schemeClr val="tx1"/>
                </a:solidFill>
              </a:rPr>
              <a:t>)</a:t>
            </a:r>
            <a:r>
              <a:rPr lang="en-US" sz="3600" dirty="0" smtClean="0">
                <a:solidFill>
                  <a:schemeClr val="tx1"/>
                </a:solidFill>
              </a:rPr>
              <a:t>, </a:t>
            </a:r>
            <a:r>
              <a:rPr lang="en-US" sz="3600" dirty="0" err="1" smtClean="0">
                <a:solidFill>
                  <a:schemeClr val="tx1"/>
                </a:solidFill>
              </a:rPr>
              <a:t>dan</a:t>
            </a:r>
            <a:r>
              <a:rPr lang="en-US" sz="3600" dirty="0" smtClean="0">
                <a:solidFill>
                  <a:schemeClr val="tx1"/>
                </a:solidFill>
              </a:rPr>
              <a:t> </a:t>
            </a:r>
            <a:endParaRPr lang="id-ID" sz="3600" dirty="0" smtClean="0">
              <a:solidFill>
                <a:schemeClr val="tx1"/>
              </a:solidFill>
            </a:endParaRPr>
          </a:p>
          <a:p>
            <a:pPr marL="742950" indent="-742950" algn="l">
              <a:buAutoNum type="arabicPeriod"/>
            </a:pPr>
            <a:r>
              <a:rPr lang="id-ID" sz="3600" dirty="0" smtClean="0">
                <a:solidFill>
                  <a:schemeClr val="tx1"/>
                </a:solidFill>
              </a:rPr>
              <a:t>pelatihan kembali (</a:t>
            </a:r>
            <a:r>
              <a:rPr lang="id-ID" sz="3600" i="1" dirty="0" smtClean="0">
                <a:solidFill>
                  <a:schemeClr val="tx1"/>
                </a:solidFill>
              </a:rPr>
              <a:t>retraining</a:t>
            </a:r>
            <a:r>
              <a:rPr lang="id-ID" sz="3600" dirty="0" smtClean="0">
                <a:solidFill>
                  <a:schemeClr val="tx1"/>
                </a:solidFill>
              </a:rPr>
              <a:t>).</a:t>
            </a:r>
          </a:p>
          <a:p>
            <a:pPr marL="360000" algn="l"/>
            <a:r>
              <a:rPr lang="id-ID" sz="3600" dirty="0" smtClean="0">
                <a:solidFill>
                  <a:schemeClr val="tx1"/>
                </a:solidFill>
              </a:rPr>
              <a:t>dibawah supervisi masyarakat dan dikendalikan atau dibawah kontrak badan/lembaga atau agen pendidikan lokal</a:t>
            </a:r>
            <a:endParaRPr lang="en-US" sz="3600" dirty="0">
              <a:solidFill>
                <a:schemeClr val="tx1"/>
              </a:solidFill>
              <a:latin typeface="Tahoma" pitchFamily="34" charset="0"/>
              <a:ea typeface="Tahoma" pitchFamily="34" charset="0"/>
              <a:cs typeface="Tahoma" pitchFamily="34" charset="0"/>
            </a:endParaRPr>
          </a:p>
        </p:txBody>
      </p:sp>
      <p:sp>
        <p:nvSpPr>
          <p:cNvPr id="6" name="Rounded Rectangle 5"/>
          <p:cNvSpPr/>
          <p:nvPr/>
        </p:nvSpPr>
        <p:spPr>
          <a:xfrm>
            <a:off x="1676400" y="473440"/>
            <a:ext cx="7010400" cy="898160"/>
          </a:xfrm>
          <a:prstGeom prst="roundRect">
            <a:avLst>
              <a:gd name="adj"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r>
              <a:rPr lang="en-US" dirty="0" smtClean="0"/>
              <a:t>Dr.  </a:t>
            </a:r>
            <a:r>
              <a:rPr lang="en-US" dirty="0" err="1" smtClean="0"/>
              <a:t>Putu</a:t>
            </a:r>
            <a:r>
              <a:rPr lang="en-US" dirty="0" smtClean="0"/>
              <a:t> </a:t>
            </a:r>
            <a:r>
              <a:rPr lang="en-US" dirty="0" err="1" smtClean="0"/>
              <a:t>Sudira</a:t>
            </a:r>
            <a:r>
              <a:rPr lang="en-US" dirty="0" smtClean="0"/>
              <a:t>, M.P.  </a:t>
            </a:r>
            <a:r>
              <a:rPr lang="en-US" dirty="0" err="1" smtClean="0"/>
              <a:t>Prodi</a:t>
            </a:r>
            <a:r>
              <a:rPr lang="en-US" dirty="0" smtClean="0"/>
              <a:t> PTK PPs UNY</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228600"/>
            <a:ext cx="6705600" cy="838200"/>
          </a:xfrm>
        </p:spPr>
        <p:txBody>
          <a:bodyPr/>
          <a:lstStyle/>
          <a:p>
            <a:r>
              <a:rPr lang="id-ID" b="1" dirty="0" smtClean="0"/>
              <a:t>Perubahan Definisi</a:t>
            </a:r>
            <a:endParaRPr lang="en-US" b="1" dirty="0"/>
          </a:p>
        </p:txBody>
      </p:sp>
      <p:sp>
        <p:nvSpPr>
          <p:cNvPr id="3" name="Subtitle 2"/>
          <p:cNvSpPr>
            <a:spLocks noGrp="1"/>
          </p:cNvSpPr>
          <p:nvPr>
            <p:ph type="subTitle" idx="1"/>
          </p:nvPr>
        </p:nvSpPr>
        <p:spPr>
          <a:xfrm>
            <a:off x="1676400" y="2438400"/>
            <a:ext cx="7010400" cy="10668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a:bodyPr>
          <a:lstStyle/>
          <a:p>
            <a:pPr marL="468000" indent="-468000" algn="l">
              <a:buFont typeface="Wingdings" pitchFamily="2" charset="2"/>
              <a:buChar char="v"/>
            </a:pPr>
            <a:r>
              <a:rPr lang="id-ID" sz="3600" b="1" dirty="0" smtClean="0">
                <a:solidFill>
                  <a:schemeClr val="tx1"/>
                </a:solidFill>
              </a:rPr>
              <a:t>To Fit </a:t>
            </a:r>
            <a:r>
              <a:rPr lang="id-ID" sz="3600" b="1" dirty="0" smtClean="0">
                <a:solidFill>
                  <a:schemeClr val="tx1"/>
                </a:solidFill>
                <a:sym typeface="Wingdings" pitchFamily="2" charset="2"/>
              </a:rPr>
              <a:t> to Prepare</a:t>
            </a:r>
            <a:r>
              <a:rPr lang="id-ID" sz="3600" b="1" dirty="0" smtClean="0">
                <a:solidFill>
                  <a:schemeClr val="tx1"/>
                </a:solidFill>
              </a:rPr>
              <a:t>.</a:t>
            </a:r>
            <a:endParaRPr lang="en-US" sz="3600" b="1" dirty="0">
              <a:solidFill>
                <a:schemeClr val="tx1"/>
              </a:solidFill>
            </a:endParaRPr>
          </a:p>
        </p:txBody>
      </p:sp>
      <p:sp>
        <p:nvSpPr>
          <p:cNvPr id="6" name="Rounded Rectangle 5"/>
          <p:cNvSpPr/>
          <p:nvPr/>
        </p:nvSpPr>
        <p:spPr>
          <a:xfrm>
            <a:off x="1676400" y="244840"/>
            <a:ext cx="7010400" cy="898160"/>
          </a:xfrm>
          <a:prstGeom prst="roundRect">
            <a:avLst>
              <a:gd name="adj"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r>
              <a:rPr lang="en-US" smtClean="0"/>
              <a:t>Dr.  Putu Sudira, M.P.  Prodi PTK PPs UNY</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422</TotalTime>
  <Words>1031</Words>
  <Application>Microsoft Office PowerPoint</Application>
  <PresentationFormat>On-screen Show (4:3)</PresentationFormat>
  <Paragraphs>73</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Tahoma</vt:lpstr>
      <vt:lpstr>Wingdings</vt:lpstr>
      <vt:lpstr>Office Theme</vt:lpstr>
      <vt:lpstr>Pendidikan Teknologi dan Kejuruan</vt:lpstr>
      <vt:lpstr>Pendidikan Vokasional/Kejuruan</vt:lpstr>
      <vt:lpstr>Pendidikan Vokasional/Kejuruan</vt:lpstr>
      <vt:lpstr>Pendidikan Vokasional/Kejuruan</vt:lpstr>
      <vt:lpstr>Pendidikan Kejuruan</vt:lpstr>
      <vt:lpstr>Pendidikan Vokasional/Kejuruan</vt:lpstr>
      <vt:lpstr>Pendidikan Vokasional/Kejuruan</vt:lpstr>
      <vt:lpstr>Tiga hal Utama PTK</vt:lpstr>
      <vt:lpstr>Perubahan Definisi</vt:lpstr>
      <vt:lpstr>Good dan Harris (1960)</vt:lpstr>
      <vt:lpstr>Asosiasi Vokasional Amerika</vt:lpstr>
      <vt:lpstr>Pengembangan Pendidikan Kejuruan/Vokasional</vt:lpstr>
      <vt:lpstr>Pendidikan Kejuruan</vt:lpstr>
      <vt:lpstr>Pendidikan Kejuruan</vt:lpstr>
      <vt:lpstr>Pendidikan Kejuruan</vt:lpstr>
      <vt:lpstr>Pendidikan Kejuruan</vt:lpstr>
      <vt:lpstr>QUESTIONS</vt:lpstr>
      <vt:lpstr>Terimakasih Belajar Budayanya orang Hidup  Panji Sudira</vt:lpstr>
    </vt:vector>
  </TitlesOfParts>
  <Company>komoputer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CONCEPTUAL LEARNING</dc:title>
  <dc:creator>Putu Panji</dc:creator>
  <cp:lastModifiedBy>Putu Sudira</cp:lastModifiedBy>
  <cp:revision>37</cp:revision>
  <dcterms:created xsi:type="dcterms:W3CDTF">2012-01-26T22:45:00Z</dcterms:created>
  <dcterms:modified xsi:type="dcterms:W3CDTF">2016-02-19T04:42:46Z</dcterms:modified>
</cp:coreProperties>
</file>